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332" r:id="rId5"/>
    <p:sldId id="333" r:id="rId6"/>
    <p:sldId id="259" r:id="rId7"/>
    <p:sldId id="261" r:id="rId8"/>
    <p:sldId id="264" r:id="rId9"/>
    <p:sldId id="263" r:id="rId10"/>
    <p:sldId id="266" r:id="rId11"/>
    <p:sldId id="268" r:id="rId12"/>
    <p:sldId id="269" r:id="rId13"/>
    <p:sldId id="270" r:id="rId14"/>
    <p:sldId id="267" r:id="rId15"/>
    <p:sldId id="271" r:id="rId16"/>
    <p:sldId id="272" r:id="rId17"/>
    <p:sldId id="274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7" r:id="rId27"/>
    <p:sldId id="288" r:id="rId28"/>
    <p:sldId id="289" r:id="rId29"/>
    <p:sldId id="292" r:id="rId30"/>
    <p:sldId id="290" r:id="rId31"/>
    <p:sldId id="291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10" r:id="rId48"/>
    <p:sldId id="311" r:id="rId49"/>
    <p:sldId id="312" r:id="rId50"/>
    <p:sldId id="313" r:id="rId51"/>
    <p:sldId id="314" r:id="rId52"/>
    <p:sldId id="309" r:id="rId53"/>
    <p:sldId id="315" r:id="rId54"/>
    <p:sldId id="319" r:id="rId55"/>
    <p:sldId id="321" r:id="rId56"/>
    <p:sldId id="316" r:id="rId57"/>
    <p:sldId id="323" r:id="rId58"/>
    <p:sldId id="317" r:id="rId59"/>
    <p:sldId id="318" r:id="rId60"/>
    <p:sldId id="334" r:id="rId61"/>
    <p:sldId id="325" r:id="rId62"/>
    <p:sldId id="326" r:id="rId63"/>
    <p:sldId id="327" r:id="rId64"/>
    <p:sldId id="328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06" autoAdjust="0"/>
    <p:restoredTop sz="94512"/>
  </p:normalViewPr>
  <p:slideViewPr>
    <p:cSldViewPr snapToObjects="1">
      <p:cViewPr varScale="1">
        <p:scale>
          <a:sx n="107" d="100"/>
          <a:sy n="107" d="100"/>
        </p:scale>
        <p:origin x="7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E9B41-0629-486C-B90D-CEE3A4B85EB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47837D5-D8A4-417E-A8D0-D9BE6C365C6E}">
      <dgm:prSet/>
      <dgm:spPr/>
      <dgm:t>
        <a:bodyPr/>
        <a:lstStyle/>
        <a:p>
          <a:r>
            <a:rPr lang="en-US"/>
            <a:t>From birth to the first few weeks of life</a:t>
          </a:r>
        </a:p>
      </dgm:t>
    </dgm:pt>
    <dgm:pt modelId="{094DA874-9EF1-4EF3-AA05-A147971153B6}" type="parTrans" cxnId="{B266E036-E586-451D-8984-670811161AE2}">
      <dgm:prSet/>
      <dgm:spPr/>
      <dgm:t>
        <a:bodyPr/>
        <a:lstStyle/>
        <a:p>
          <a:endParaRPr lang="en-US"/>
        </a:p>
      </dgm:t>
    </dgm:pt>
    <dgm:pt modelId="{8A4C6C57-2E75-455F-9773-E6596FF40FD4}" type="sibTrans" cxnId="{B266E036-E586-451D-8984-670811161AE2}">
      <dgm:prSet/>
      <dgm:spPr/>
      <dgm:t>
        <a:bodyPr/>
        <a:lstStyle/>
        <a:p>
          <a:endParaRPr lang="en-US"/>
        </a:p>
      </dgm:t>
    </dgm:pt>
    <dgm:pt modelId="{F1AD2448-317B-40EB-A060-AB5AF5137E77}">
      <dgm:prSet/>
      <dgm:spPr/>
      <dgm:t>
        <a:bodyPr/>
        <a:lstStyle/>
        <a:p>
          <a:r>
            <a:rPr lang="en-US"/>
            <a:t>Nasal obstruction </a:t>
          </a:r>
        </a:p>
      </dgm:t>
    </dgm:pt>
    <dgm:pt modelId="{DE89C9A9-0F33-4078-A20F-714A205D46CA}" type="parTrans" cxnId="{E6783A40-E06A-4F1C-A768-3308E8C46A27}">
      <dgm:prSet/>
      <dgm:spPr/>
      <dgm:t>
        <a:bodyPr/>
        <a:lstStyle/>
        <a:p>
          <a:endParaRPr lang="en-US"/>
        </a:p>
      </dgm:t>
    </dgm:pt>
    <dgm:pt modelId="{A784126C-09F7-4DA4-B45D-7B839591A68A}" type="sibTrans" cxnId="{E6783A40-E06A-4F1C-A768-3308E8C46A27}">
      <dgm:prSet/>
      <dgm:spPr/>
      <dgm:t>
        <a:bodyPr/>
        <a:lstStyle/>
        <a:p>
          <a:endParaRPr lang="en-US"/>
        </a:p>
      </dgm:t>
    </dgm:pt>
    <dgm:pt modelId="{F8807018-AF2B-4E1C-AC5D-151042D43B45}">
      <dgm:prSet/>
      <dgm:spPr/>
      <dgm:t>
        <a:bodyPr/>
        <a:lstStyle/>
        <a:p>
          <a:r>
            <a:rPr lang="en-US"/>
            <a:t>nasal masses</a:t>
          </a:r>
        </a:p>
      </dgm:t>
    </dgm:pt>
    <dgm:pt modelId="{CC0A8A93-25B7-4C47-B712-2AB8BE357668}" type="parTrans" cxnId="{A8DE77FE-7093-4689-8426-CE9E8135721C}">
      <dgm:prSet/>
      <dgm:spPr/>
      <dgm:t>
        <a:bodyPr/>
        <a:lstStyle/>
        <a:p>
          <a:endParaRPr lang="en-US"/>
        </a:p>
      </dgm:t>
    </dgm:pt>
    <dgm:pt modelId="{82F26C8C-45F8-4A39-AD2B-A5EA883E038B}" type="sibTrans" cxnId="{A8DE77FE-7093-4689-8426-CE9E8135721C}">
      <dgm:prSet/>
      <dgm:spPr/>
      <dgm:t>
        <a:bodyPr/>
        <a:lstStyle/>
        <a:p>
          <a:endParaRPr lang="en-US"/>
        </a:p>
      </dgm:t>
    </dgm:pt>
    <dgm:pt modelId="{FABEA3C3-44BC-4C63-9DCF-B0AEF8A582D8}">
      <dgm:prSet/>
      <dgm:spPr/>
      <dgm:t>
        <a:bodyPr/>
        <a:lstStyle/>
        <a:p>
          <a:r>
            <a:rPr lang="en-US"/>
            <a:t>Choanal atresis and stenosis</a:t>
          </a:r>
        </a:p>
      </dgm:t>
    </dgm:pt>
    <dgm:pt modelId="{C9A5AF92-D4BC-4F7C-ADD5-D28716D53F1A}" type="parTrans" cxnId="{7A6B3D12-FEF2-4B7E-9C31-F1FA624DE9D1}">
      <dgm:prSet/>
      <dgm:spPr/>
      <dgm:t>
        <a:bodyPr/>
        <a:lstStyle/>
        <a:p>
          <a:endParaRPr lang="en-US"/>
        </a:p>
      </dgm:t>
    </dgm:pt>
    <dgm:pt modelId="{CD98E118-B6F0-4136-8F35-1C74127D194B}" type="sibTrans" cxnId="{7A6B3D12-FEF2-4B7E-9C31-F1FA624DE9D1}">
      <dgm:prSet/>
      <dgm:spPr/>
      <dgm:t>
        <a:bodyPr/>
        <a:lstStyle/>
        <a:p>
          <a:endParaRPr lang="en-US"/>
        </a:p>
      </dgm:t>
    </dgm:pt>
    <dgm:pt modelId="{8B9EE0C3-6B5E-435D-8713-8CDDA30B2E4B}">
      <dgm:prSet/>
      <dgm:spPr/>
      <dgm:t>
        <a:bodyPr/>
        <a:lstStyle/>
        <a:p>
          <a:r>
            <a:rPr lang="en-US"/>
            <a:t>Pyriform aperture stenosis</a:t>
          </a:r>
        </a:p>
      </dgm:t>
    </dgm:pt>
    <dgm:pt modelId="{0355E15C-030F-4AF0-9529-EAAABADEFDCB}" type="parTrans" cxnId="{EA4B5DFA-9AB7-4899-95AA-2C0609975ECE}">
      <dgm:prSet/>
      <dgm:spPr/>
      <dgm:t>
        <a:bodyPr/>
        <a:lstStyle/>
        <a:p>
          <a:endParaRPr lang="en-US"/>
        </a:p>
      </dgm:t>
    </dgm:pt>
    <dgm:pt modelId="{75009636-7301-4D0B-AD3C-9BB559A6BBBF}" type="sibTrans" cxnId="{EA4B5DFA-9AB7-4899-95AA-2C0609975ECE}">
      <dgm:prSet/>
      <dgm:spPr/>
      <dgm:t>
        <a:bodyPr/>
        <a:lstStyle/>
        <a:p>
          <a:endParaRPr lang="en-US"/>
        </a:p>
      </dgm:t>
    </dgm:pt>
    <dgm:pt modelId="{F638835C-F856-496F-9499-DABBA2EFD802}">
      <dgm:prSet/>
      <dgm:spPr/>
      <dgm:t>
        <a:bodyPr/>
        <a:lstStyle/>
        <a:p>
          <a:r>
            <a:rPr lang="en-US"/>
            <a:t>Pharyngeal </a:t>
          </a:r>
        </a:p>
      </dgm:t>
    </dgm:pt>
    <dgm:pt modelId="{0145EF1A-0DAA-470D-8205-248A6AC801C4}" type="parTrans" cxnId="{48E28534-10A4-4849-8086-5FCC3C1260E5}">
      <dgm:prSet/>
      <dgm:spPr/>
      <dgm:t>
        <a:bodyPr/>
        <a:lstStyle/>
        <a:p>
          <a:endParaRPr lang="en-US"/>
        </a:p>
      </dgm:t>
    </dgm:pt>
    <dgm:pt modelId="{8CE911F4-90FA-47C1-A73F-F6E4D0851E5E}" type="sibTrans" cxnId="{48E28534-10A4-4849-8086-5FCC3C1260E5}">
      <dgm:prSet/>
      <dgm:spPr/>
      <dgm:t>
        <a:bodyPr/>
        <a:lstStyle/>
        <a:p>
          <a:endParaRPr lang="en-US"/>
        </a:p>
      </dgm:t>
    </dgm:pt>
    <dgm:pt modelId="{81BECCB8-E80F-4E20-87CE-7E2ED1947C57}">
      <dgm:prSet/>
      <dgm:spPr/>
      <dgm:t>
        <a:bodyPr/>
        <a:lstStyle/>
        <a:p>
          <a:r>
            <a:rPr lang="en-US"/>
            <a:t>Craniofacial  anomalies </a:t>
          </a:r>
        </a:p>
      </dgm:t>
    </dgm:pt>
    <dgm:pt modelId="{4EC4E9B8-604C-409E-B1B6-D737298C61A2}" type="parTrans" cxnId="{EA93B7DB-710C-4BD3-9145-336298873751}">
      <dgm:prSet/>
      <dgm:spPr/>
      <dgm:t>
        <a:bodyPr/>
        <a:lstStyle/>
        <a:p>
          <a:endParaRPr lang="en-US"/>
        </a:p>
      </dgm:t>
    </dgm:pt>
    <dgm:pt modelId="{31A92ECE-DCCA-4EDD-9D35-718A8DA99152}" type="sibTrans" cxnId="{EA93B7DB-710C-4BD3-9145-336298873751}">
      <dgm:prSet/>
      <dgm:spPr/>
      <dgm:t>
        <a:bodyPr/>
        <a:lstStyle/>
        <a:p>
          <a:endParaRPr lang="en-US"/>
        </a:p>
      </dgm:t>
    </dgm:pt>
    <dgm:pt modelId="{C5356EB7-5563-40B9-999F-EE5F36EF8731}">
      <dgm:prSet/>
      <dgm:spPr/>
      <dgm:t>
        <a:bodyPr/>
        <a:lstStyle/>
        <a:p>
          <a:r>
            <a:rPr lang="en-US"/>
            <a:t>Laryngeal </a:t>
          </a:r>
        </a:p>
      </dgm:t>
    </dgm:pt>
    <dgm:pt modelId="{4AC143F1-E555-4312-914C-04CDAAD7C993}" type="parTrans" cxnId="{B0C03D7A-350A-441F-B005-E2EE86392CDE}">
      <dgm:prSet/>
      <dgm:spPr/>
      <dgm:t>
        <a:bodyPr/>
        <a:lstStyle/>
        <a:p>
          <a:endParaRPr lang="en-US"/>
        </a:p>
      </dgm:t>
    </dgm:pt>
    <dgm:pt modelId="{68345961-6F08-41E1-BDBB-09E48A31090E}" type="sibTrans" cxnId="{B0C03D7A-350A-441F-B005-E2EE86392CDE}">
      <dgm:prSet/>
      <dgm:spPr/>
      <dgm:t>
        <a:bodyPr/>
        <a:lstStyle/>
        <a:p>
          <a:endParaRPr lang="en-US"/>
        </a:p>
      </dgm:t>
    </dgm:pt>
    <dgm:pt modelId="{27D635CE-1558-46BA-B027-77FF503A1C60}">
      <dgm:prSet/>
      <dgm:spPr/>
      <dgm:t>
        <a:bodyPr/>
        <a:lstStyle/>
        <a:p>
          <a:r>
            <a:rPr lang="en-US"/>
            <a:t>Laryngomalcia</a:t>
          </a:r>
        </a:p>
      </dgm:t>
    </dgm:pt>
    <dgm:pt modelId="{AAD2BD6A-18CE-47F6-807D-4402B15C5ACA}" type="parTrans" cxnId="{B89DEB85-D07F-4894-B0D8-982BEC447865}">
      <dgm:prSet/>
      <dgm:spPr/>
      <dgm:t>
        <a:bodyPr/>
        <a:lstStyle/>
        <a:p>
          <a:endParaRPr lang="en-US"/>
        </a:p>
      </dgm:t>
    </dgm:pt>
    <dgm:pt modelId="{C088430A-34DC-4F32-A9A2-92419C776862}" type="sibTrans" cxnId="{B89DEB85-D07F-4894-B0D8-982BEC447865}">
      <dgm:prSet/>
      <dgm:spPr/>
      <dgm:t>
        <a:bodyPr/>
        <a:lstStyle/>
        <a:p>
          <a:endParaRPr lang="en-US"/>
        </a:p>
      </dgm:t>
    </dgm:pt>
    <dgm:pt modelId="{B07D8FC5-7C2E-41C0-BA6C-CE3D014D3339}">
      <dgm:prSet/>
      <dgm:spPr/>
      <dgm:t>
        <a:bodyPr/>
        <a:lstStyle/>
        <a:p>
          <a:r>
            <a:rPr lang="en-US"/>
            <a:t>Vocal cord paralysis</a:t>
          </a:r>
        </a:p>
      </dgm:t>
    </dgm:pt>
    <dgm:pt modelId="{AE1B8422-E68C-47B5-896F-956738096229}" type="parTrans" cxnId="{141C4629-5629-40C1-BAD1-003C64814040}">
      <dgm:prSet/>
      <dgm:spPr/>
      <dgm:t>
        <a:bodyPr/>
        <a:lstStyle/>
        <a:p>
          <a:endParaRPr lang="en-US"/>
        </a:p>
      </dgm:t>
    </dgm:pt>
    <dgm:pt modelId="{BF4F48E1-0D8D-4947-AAA1-9EEF853E75A6}" type="sibTrans" cxnId="{141C4629-5629-40C1-BAD1-003C64814040}">
      <dgm:prSet/>
      <dgm:spPr/>
      <dgm:t>
        <a:bodyPr/>
        <a:lstStyle/>
        <a:p>
          <a:endParaRPr lang="en-US"/>
        </a:p>
      </dgm:t>
    </dgm:pt>
    <dgm:pt modelId="{C94F4F5D-71FC-46AB-9D61-015741DACBF2}">
      <dgm:prSet/>
      <dgm:spPr/>
      <dgm:t>
        <a:bodyPr/>
        <a:lstStyle/>
        <a:p>
          <a:r>
            <a:rPr lang="en-US"/>
            <a:t>subglottic haemangioma</a:t>
          </a:r>
        </a:p>
      </dgm:t>
    </dgm:pt>
    <dgm:pt modelId="{55D592B3-E36D-4509-972F-7A076A5FB134}" type="parTrans" cxnId="{DBE24516-2CF6-4DC3-BFAC-31FB5F2AEFA7}">
      <dgm:prSet/>
      <dgm:spPr/>
      <dgm:t>
        <a:bodyPr/>
        <a:lstStyle/>
        <a:p>
          <a:endParaRPr lang="en-US"/>
        </a:p>
      </dgm:t>
    </dgm:pt>
    <dgm:pt modelId="{EA6FACFF-9A86-4F8D-8AAA-718B7005AEF4}" type="sibTrans" cxnId="{DBE24516-2CF6-4DC3-BFAC-31FB5F2AEFA7}">
      <dgm:prSet/>
      <dgm:spPr/>
      <dgm:t>
        <a:bodyPr/>
        <a:lstStyle/>
        <a:p>
          <a:endParaRPr lang="en-US"/>
        </a:p>
      </dgm:t>
    </dgm:pt>
    <dgm:pt modelId="{1C3D9FCB-89A9-4F6F-8D50-67F4CEA7F3A5}">
      <dgm:prSet/>
      <dgm:spPr/>
      <dgm:t>
        <a:bodyPr/>
        <a:lstStyle/>
        <a:p>
          <a:r>
            <a:rPr lang="en-US"/>
            <a:t>Subglottic  stenosis </a:t>
          </a:r>
        </a:p>
      </dgm:t>
    </dgm:pt>
    <dgm:pt modelId="{B98D15D9-05EB-47CE-B3D9-E028F42D90C4}" type="parTrans" cxnId="{12DE11D1-9E39-4F35-9C16-939296B0F5D5}">
      <dgm:prSet/>
      <dgm:spPr/>
      <dgm:t>
        <a:bodyPr/>
        <a:lstStyle/>
        <a:p>
          <a:endParaRPr lang="en-US"/>
        </a:p>
      </dgm:t>
    </dgm:pt>
    <dgm:pt modelId="{0E96814E-FB3C-4ABE-839B-1A06781F259C}" type="sibTrans" cxnId="{12DE11D1-9E39-4F35-9C16-939296B0F5D5}">
      <dgm:prSet/>
      <dgm:spPr/>
      <dgm:t>
        <a:bodyPr/>
        <a:lstStyle/>
        <a:p>
          <a:endParaRPr lang="en-US"/>
        </a:p>
      </dgm:t>
    </dgm:pt>
    <dgm:pt modelId="{86236E6A-52E6-4484-A1EA-059ED4F98DF3}">
      <dgm:prSet/>
      <dgm:spPr/>
      <dgm:t>
        <a:bodyPr/>
        <a:lstStyle/>
        <a:p>
          <a:r>
            <a:rPr lang="en-US"/>
            <a:t>Laryngeal web </a:t>
          </a:r>
        </a:p>
      </dgm:t>
    </dgm:pt>
    <dgm:pt modelId="{B3908FD7-DFDD-4885-8996-1D3CE3DD83A1}" type="parTrans" cxnId="{A8DD9D34-34C5-4298-814D-B199B6284798}">
      <dgm:prSet/>
      <dgm:spPr/>
      <dgm:t>
        <a:bodyPr/>
        <a:lstStyle/>
        <a:p>
          <a:endParaRPr lang="en-US"/>
        </a:p>
      </dgm:t>
    </dgm:pt>
    <dgm:pt modelId="{1F830AAD-D346-4EA5-993E-3C9784B280EE}" type="sibTrans" cxnId="{A8DD9D34-34C5-4298-814D-B199B6284798}">
      <dgm:prSet/>
      <dgm:spPr/>
      <dgm:t>
        <a:bodyPr/>
        <a:lstStyle/>
        <a:p>
          <a:endParaRPr lang="en-US"/>
        </a:p>
      </dgm:t>
    </dgm:pt>
    <dgm:pt modelId="{490C9676-7A0E-4076-9BF8-70D6875D5B18}">
      <dgm:prSet/>
      <dgm:spPr/>
      <dgm:t>
        <a:bodyPr/>
        <a:lstStyle/>
        <a:p>
          <a:r>
            <a:rPr lang="en-US"/>
            <a:t>Laryngeal lymphangioma</a:t>
          </a:r>
        </a:p>
      </dgm:t>
    </dgm:pt>
    <dgm:pt modelId="{A32F63D9-DD99-49AB-B368-EB6CC4CFFF55}" type="parTrans" cxnId="{CD5B5D67-2465-4CD6-B795-31765F316843}">
      <dgm:prSet/>
      <dgm:spPr/>
      <dgm:t>
        <a:bodyPr/>
        <a:lstStyle/>
        <a:p>
          <a:endParaRPr lang="en-US"/>
        </a:p>
      </dgm:t>
    </dgm:pt>
    <dgm:pt modelId="{9412A12B-2AE1-4FD6-971A-4816DE17258D}" type="sibTrans" cxnId="{CD5B5D67-2465-4CD6-B795-31765F316843}">
      <dgm:prSet/>
      <dgm:spPr/>
      <dgm:t>
        <a:bodyPr/>
        <a:lstStyle/>
        <a:p>
          <a:endParaRPr lang="en-US"/>
        </a:p>
      </dgm:t>
    </dgm:pt>
    <dgm:pt modelId="{28A374E1-4B21-4AB4-BBDB-61C7DC8DC6B3}">
      <dgm:prSet/>
      <dgm:spPr/>
      <dgm:t>
        <a:bodyPr/>
        <a:lstStyle/>
        <a:p>
          <a:r>
            <a:rPr lang="en-US"/>
            <a:t>Saccular cyst    </a:t>
          </a:r>
        </a:p>
      </dgm:t>
    </dgm:pt>
    <dgm:pt modelId="{F3F414A3-B206-4725-B5E8-A81C114EEF96}" type="parTrans" cxnId="{374CC722-94C4-4377-BB13-1EFBBBB72FBE}">
      <dgm:prSet/>
      <dgm:spPr/>
      <dgm:t>
        <a:bodyPr/>
        <a:lstStyle/>
        <a:p>
          <a:endParaRPr lang="en-US"/>
        </a:p>
      </dgm:t>
    </dgm:pt>
    <dgm:pt modelId="{AA6E45B8-14C4-49BA-8E79-336B5F65DB1C}" type="sibTrans" cxnId="{374CC722-94C4-4377-BB13-1EFBBBB72FBE}">
      <dgm:prSet/>
      <dgm:spPr/>
      <dgm:t>
        <a:bodyPr/>
        <a:lstStyle/>
        <a:p>
          <a:endParaRPr lang="en-US"/>
        </a:p>
      </dgm:t>
    </dgm:pt>
    <dgm:pt modelId="{B3361B9F-0C10-D646-B81B-347ADF657366}" type="pres">
      <dgm:prSet presAssocID="{217E9B41-0629-486C-B90D-CEE3A4B85EB9}" presName="linear" presStyleCnt="0">
        <dgm:presLayoutVars>
          <dgm:animLvl val="lvl"/>
          <dgm:resizeHandles val="exact"/>
        </dgm:presLayoutVars>
      </dgm:prSet>
      <dgm:spPr/>
    </dgm:pt>
    <dgm:pt modelId="{D70ECD2C-0356-F44D-943C-3DAAD916D38E}" type="pres">
      <dgm:prSet presAssocID="{647837D5-D8A4-417E-A8D0-D9BE6C365C6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17BDCD6-F16C-644C-BF68-F65232F5FB39}" type="pres">
      <dgm:prSet presAssocID="{8A4C6C57-2E75-455F-9773-E6596FF40FD4}" presName="spacer" presStyleCnt="0"/>
      <dgm:spPr/>
    </dgm:pt>
    <dgm:pt modelId="{EBAEB943-8068-A24D-A4D9-BE16BDFFC0F1}" type="pres">
      <dgm:prSet presAssocID="{F1AD2448-317B-40EB-A060-AB5AF5137E7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B3B5D7A-62A2-C74B-AD44-A9963A6A33D2}" type="pres">
      <dgm:prSet presAssocID="{F1AD2448-317B-40EB-A060-AB5AF5137E77}" presName="childText" presStyleLbl="revTx" presStyleIdx="0" presStyleCnt="3">
        <dgm:presLayoutVars>
          <dgm:bulletEnabled val="1"/>
        </dgm:presLayoutVars>
      </dgm:prSet>
      <dgm:spPr/>
    </dgm:pt>
    <dgm:pt modelId="{0FB6AF81-FFE8-E744-B870-8A0687CEAE1C}" type="pres">
      <dgm:prSet presAssocID="{F638835C-F856-496F-9499-DABBA2EFD80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52A8F15-E9E4-B34C-9F74-FC5F6F81427A}" type="pres">
      <dgm:prSet presAssocID="{F638835C-F856-496F-9499-DABBA2EFD802}" presName="childText" presStyleLbl="revTx" presStyleIdx="1" presStyleCnt="3">
        <dgm:presLayoutVars>
          <dgm:bulletEnabled val="1"/>
        </dgm:presLayoutVars>
      </dgm:prSet>
      <dgm:spPr/>
    </dgm:pt>
    <dgm:pt modelId="{B10CAC89-9C6B-8740-9ADB-1DA14659FF40}" type="pres">
      <dgm:prSet presAssocID="{C5356EB7-5563-40B9-999F-EE5F36EF873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6686FE1-489A-4C46-975B-85FAD36E89C1}" type="pres">
      <dgm:prSet presAssocID="{C5356EB7-5563-40B9-999F-EE5F36EF873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8437503-CBC5-834A-B6C6-8510EE879FBC}" type="presOf" srcId="{F8807018-AF2B-4E1C-AC5D-151042D43B45}" destId="{6B3B5D7A-62A2-C74B-AD44-A9963A6A33D2}" srcOrd="0" destOrd="0" presId="urn:microsoft.com/office/officeart/2005/8/layout/vList2"/>
    <dgm:cxn modelId="{7A6B3D12-FEF2-4B7E-9C31-F1FA624DE9D1}" srcId="{F1AD2448-317B-40EB-A060-AB5AF5137E77}" destId="{FABEA3C3-44BC-4C63-9DCF-B0AEF8A582D8}" srcOrd="1" destOrd="0" parTransId="{C9A5AF92-D4BC-4F7C-ADD5-D28716D53F1A}" sibTransId="{CD98E118-B6F0-4136-8F35-1C74127D194B}"/>
    <dgm:cxn modelId="{F23EB214-B7BC-4B4B-807D-FAB95A1573A7}" type="presOf" srcId="{490C9676-7A0E-4076-9BF8-70D6875D5B18}" destId="{96686FE1-489A-4C46-975B-85FAD36E89C1}" srcOrd="0" destOrd="5" presId="urn:microsoft.com/office/officeart/2005/8/layout/vList2"/>
    <dgm:cxn modelId="{C78A1716-AF01-5841-84B2-06B3F7CF8883}" type="presOf" srcId="{647837D5-D8A4-417E-A8D0-D9BE6C365C6E}" destId="{D70ECD2C-0356-F44D-943C-3DAAD916D38E}" srcOrd="0" destOrd="0" presId="urn:microsoft.com/office/officeart/2005/8/layout/vList2"/>
    <dgm:cxn modelId="{DBE24516-2CF6-4DC3-BFAC-31FB5F2AEFA7}" srcId="{C5356EB7-5563-40B9-999F-EE5F36EF8731}" destId="{C94F4F5D-71FC-46AB-9D61-015741DACBF2}" srcOrd="2" destOrd="0" parTransId="{55D592B3-E36D-4509-972F-7A076A5FB134}" sibTransId="{EA6FACFF-9A86-4F8D-8AAA-718B7005AEF4}"/>
    <dgm:cxn modelId="{374CC722-94C4-4377-BB13-1EFBBBB72FBE}" srcId="{C5356EB7-5563-40B9-999F-EE5F36EF8731}" destId="{28A374E1-4B21-4AB4-BBDB-61C7DC8DC6B3}" srcOrd="6" destOrd="0" parTransId="{F3F414A3-B206-4725-B5E8-A81C114EEF96}" sibTransId="{AA6E45B8-14C4-49BA-8E79-336B5F65DB1C}"/>
    <dgm:cxn modelId="{141C4629-5629-40C1-BAD1-003C64814040}" srcId="{C5356EB7-5563-40B9-999F-EE5F36EF8731}" destId="{B07D8FC5-7C2E-41C0-BA6C-CE3D014D3339}" srcOrd="1" destOrd="0" parTransId="{AE1B8422-E68C-47B5-896F-956738096229}" sibTransId="{BF4F48E1-0D8D-4947-AAA1-9EEF853E75A6}"/>
    <dgm:cxn modelId="{99B3312D-7123-2F4A-A685-7FFF5C9491FA}" type="presOf" srcId="{1C3D9FCB-89A9-4F6F-8D50-67F4CEA7F3A5}" destId="{96686FE1-489A-4C46-975B-85FAD36E89C1}" srcOrd="0" destOrd="3" presId="urn:microsoft.com/office/officeart/2005/8/layout/vList2"/>
    <dgm:cxn modelId="{48E28534-10A4-4849-8086-5FCC3C1260E5}" srcId="{217E9B41-0629-486C-B90D-CEE3A4B85EB9}" destId="{F638835C-F856-496F-9499-DABBA2EFD802}" srcOrd="2" destOrd="0" parTransId="{0145EF1A-0DAA-470D-8205-248A6AC801C4}" sibTransId="{8CE911F4-90FA-47C1-A73F-F6E4D0851E5E}"/>
    <dgm:cxn modelId="{A8DD9D34-34C5-4298-814D-B199B6284798}" srcId="{C5356EB7-5563-40B9-999F-EE5F36EF8731}" destId="{86236E6A-52E6-4484-A1EA-059ED4F98DF3}" srcOrd="4" destOrd="0" parTransId="{B3908FD7-DFDD-4885-8996-1D3CE3DD83A1}" sibTransId="{1F830AAD-D346-4EA5-993E-3C9784B280EE}"/>
    <dgm:cxn modelId="{B266E036-E586-451D-8984-670811161AE2}" srcId="{217E9B41-0629-486C-B90D-CEE3A4B85EB9}" destId="{647837D5-D8A4-417E-A8D0-D9BE6C365C6E}" srcOrd="0" destOrd="0" parTransId="{094DA874-9EF1-4EF3-AA05-A147971153B6}" sibTransId="{8A4C6C57-2E75-455F-9773-E6596FF40FD4}"/>
    <dgm:cxn modelId="{B2C2873B-DF33-D74F-A711-CB31FF69381F}" type="presOf" srcId="{C5356EB7-5563-40B9-999F-EE5F36EF8731}" destId="{B10CAC89-9C6B-8740-9ADB-1DA14659FF40}" srcOrd="0" destOrd="0" presId="urn:microsoft.com/office/officeart/2005/8/layout/vList2"/>
    <dgm:cxn modelId="{E6783A40-E06A-4F1C-A768-3308E8C46A27}" srcId="{217E9B41-0629-486C-B90D-CEE3A4B85EB9}" destId="{F1AD2448-317B-40EB-A060-AB5AF5137E77}" srcOrd="1" destOrd="0" parTransId="{DE89C9A9-0F33-4078-A20F-714A205D46CA}" sibTransId="{A784126C-09F7-4DA4-B45D-7B839591A68A}"/>
    <dgm:cxn modelId="{4B10CA4C-D2B6-F54A-BFFE-2CC0C0A857C4}" type="presOf" srcId="{86236E6A-52E6-4484-A1EA-059ED4F98DF3}" destId="{96686FE1-489A-4C46-975B-85FAD36E89C1}" srcOrd="0" destOrd="4" presId="urn:microsoft.com/office/officeart/2005/8/layout/vList2"/>
    <dgm:cxn modelId="{CD5B5D67-2465-4CD6-B795-31765F316843}" srcId="{C5356EB7-5563-40B9-999F-EE5F36EF8731}" destId="{490C9676-7A0E-4076-9BF8-70D6875D5B18}" srcOrd="5" destOrd="0" parTransId="{A32F63D9-DD99-49AB-B368-EB6CC4CFFF55}" sibTransId="{9412A12B-2AE1-4FD6-971A-4816DE17258D}"/>
    <dgm:cxn modelId="{7BE0AF68-7D36-2C4A-99EE-059D610B9415}" type="presOf" srcId="{81BECCB8-E80F-4E20-87CE-7E2ED1947C57}" destId="{952A8F15-E9E4-B34C-9F74-FC5F6F81427A}" srcOrd="0" destOrd="0" presId="urn:microsoft.com/office/officeart/2005/8/layout/vList2"/>
    <dgm:cxn modelId="{B0C03D7A-350A-441F-B005-E2EE86392CDE}" srcId="{217E9B41-0629-486C-B90D-CEE3A4B85EB9}" destId="{C5356EB7-5563-40B9-999F-EE5F36EF8731}" srcOrd="3" destOrd="0" parTransId="{4AC143F1-E555-4312-914C-04CDAAD7C993}" sibTransId="{68345961-6F08-41E1-BDBB-09E48A31090E}"/>
    <dgm:cxn modelId="{0B0B9385-45F7-2643-9BAF-45987A885685}" type="presOf" srcId="{FABEA3C3-44BC-4C63-9DCF-B0AEF8A582D8}" destId="{6B3B5D7A-62A2-C74B-AD44-A9963A6A33D2}" srcOrd="0" destOrd="1" presId="urn:microsoft.com/office/officeart/2005/8/layout/vList2"/>
    <dgm:cxn modelId="{B89DEB85-D07F-4894-B0D8-982BEC447865}" srcId="{C5356EB7-5563-40B9-999F-EE5F36EF8731}" destId="{27D635CE-1558-46BA-B027-77FF503A1C60}" srcOrd="0" destOrd="0" parTransId="{AAD2BD6A-18CE-47F6-807D-4402B15C5ACA}" sibTransId="{C088430A-34DC-4F32-A9A2-92419C776862}"/>
    <dgm:cxn modelId="{D038B387-4861-CB4C-BBEC-85AFF1A1BFFF}" type="presOf" srcId="{8B9EE0C3-6B5E-435D-8713-8CDDA30B2E4B}" destId="{6B3B5D7A-62A2-C74B-AD44-A9963A6A33D2}" srcOrd="0" destOrd="2" presId="urn:microsoft.com/office/officeart/2005/8/layout/vList2"/>
    <dgm:cxn modelId="{3E10278F-3E38-7547-AC38-B00AFEF3EC48}" type="presOf" srcId="{C94F4F5D-71FC-46AB-9D61-015741DACBF2}" destId="{96686FE1-489A-4C46-975B-85FAD36E89C1}" srcOrd="0" destOrd="2" presId="urn:microsoft.com/office/officeart/2005/8/layout/vList2"/>
    <dgm:cxn modelId="{AB7018C8-0915-2A44-889A-A0150BC58B88}" type="presOf" srcId="{217E9B41-0629-486C-B90D-CEE3A4B85EB9}" destId="{B3361B9F-0C10-D646-B81B-347ADF657366}" srcOrd="0" destOrd="0" presId="urn:microsoft.com/office/officeart/2005/8/layout/vList2"/>
    <dgm:cxn modelId="{CBCF50CC-6B2A-BA4C-9125-ADE83901F962}" type="presOf" srcId="{27D635CE-1558-46BA-B027-77FF503A1C60}" destId="{96686FE1-489A-4C46-975B-85FAD36E89C1}" srcOrd="0" destOrd="0" presId="urn:microsoft.com/office/officeart/2005/8/layout/vList2"/>
    <dgm:cxn modelId="{2A9C7ACF-7849-9548-ABC3-AC84151ECBCF}" type="presOf" srcId="{F1AD2448-317B-40EB-A060-AB5AF5137E77}" destId="{EBAEB943-8068-A24D-A4D9-BE16BDFFC0F1}" srcOrd="0" destOrd="0" presId="urn:microsoft.com/office/officeart/2005/8/layout/vList2"/>
    <dgm:cxn modelId="{12DE11D1-9E39-4F35-9C16-939296B0F5D5}" srcId="{C5356EB7-5563-40B9-999F-EE5F36EF8731}" destId="{1C3D9FCB-89A9-4F6F-8D50-67F4CEA7F3A5}" srcOrd="3" destOrd="0" parTransId="{B98D15D9-05EB-47CE-B3D9-E028F42D90C4}" sibTransId="{0E96814E-FB3C-4ABE-839B-1A06781F259C}"/>
    <dgm:cxn modelId="{92554DD2-0651-CE4B-A73D-E18761FFB159}" type="presOf" srcId="{B07D8FC5-7C2E-41C0-BA6C-CE3D014D3339}" destId="{96686FE1-489A-4C46-975B-85FAD36E89C1}" srcOrd="0" destOrd="1" presId="urn:microsoft.com/office/officeart/2005/8/layout/vList2"/>
    <dgm:cxn modelId="{A670AAD8-C43C-F242-A3E8-65270DD3F277}" type="presOf" srcId="{F638835C-F856-496F-9499-DABBA2EFD802}" destId="{0FB6AF81-FFE8-E744-B870-8A0687CEAE1C}" srcOrd="0" destOrd="0" presId="urn:microsoft.com/office/officeart/2005/8/layout/vList2"/>
    <dgm:cxn modelId="{EA93B7DB-710C-4BD3-9145-336298873751}" srcId="{F638835C-F856-496F-9499-DABBA2EFD802}" destId="{81BECCB8-E80F-4E20-87CE-7E2ED1947C57}" srcOrd="0" destOrd="0" parTransId="{4EC4E9B8-604C-409E-B1B6-D737298C61A2}" sibTransId="{31A92ECE-DCCA-4EDD-9D35-718A8DA99152}"/>
    <dgm:cxn modelId="{393FDBED-821D-9B4E-86D1-1577E5E3F809}" type="presOf" srcId="{28A374E1-4B21-4AB4-BBDB-61C7DC8DC6B3}" destId="{96686FE1-489A-4C46-975B-85FAD36E89C1}" srcOrd="0" destOrd="6" presId="urn:microsoft.com/office/officeart/2005/8/layout/vList2"/>
    <dgm:cxn modelId="{EA4B5DFA-9AB7-4899-95AA-2C0609975ECE}" srcId="{F1AD2448-317B-40EB-A060-AB5AF5137E77}" destId="{8B9EE0C3-6B5E-435D-8713-8CDDA30B2E4B}" srcOrd="2" destOrd="0" parTransId="{0355E15C-030F-4AF0-9529-EAAABADEFDCB}" sibTransId="{75009636-7301-4D0B-AD3C-9BB559A6BBBF}"/>
    <dgm:cxn modelId="{A8DE77FE-7093-4689-8426-CE9E8135721C}" srcId="{F1AD2448-317B-40EB-A060-AB5AF5137E77}" destId="{F8807018-AF2B-4E1C-AC5D-151042D43B45}" srcOrd="0" destOrd="0" parTransId="{CC0A8A93-25B7-4C47-B712-2AB8BE357668}" sibTransId="{82F26C8C-45F8-4A39-AD2B-A5EA883E038B}"/>
    <dgm:cxn modelId="{1A019BF0-45B3-ED4E-BCEA-467CC45A8C87}" type="presParOf" srcId="{B3361B9F-0C10-D646-B81B-347ADF657366}" destId="{D70ECD2C-0356-F44D-943C-3DAAD916D38E}" srcOrd="0" destOrd="0" presId="urn:microsoft.com/office/officeart/2005/8/layout/vList2"/>
    <dgm:cxn modelId="{A3E5F742-FCF5-D542-911F-8B8DD583FA4A}" type="presParOf" srcId="{B3361B9F-0C10-D646-B81B-347ADF657366}" destId="{317BDCD6-F16C-644C-BF68-F65232F5FB39}" srcOrd="1" destOrd="0" presId="urn:microsoft.com/office/officeart/2005/8/layout/vList2"/>
    <dgm:cxn modelId="{4600875F-0D2E-B340-976F-F410D9695061}" type="presParOf" srcId="{B3361B9F-0C10-D646-B81B-347ADF657366}" destId="{EBAEB943-8068-A24D-A4D9-BE16BDFFC0F1}" srcOrd="2" destOrd="0" presId="urn:microsoft.com/office/officeart/2005/8/layout/vList2"/>
    <dgm:cxn modelId="{441B1948-9ACE-5B41-AB12-5B4115FF94FD}" type="presParOf" srcId="{B3361B9F-0C10-D646-B81B-347ADF657366}" destId="{6B3B5D7A-62A2-C74B-AD44-A9963A6A33D2}" srcOrd="3" destOrd="0" presId="urn:microsoft.com/office/officeart/2005/8/layout/vList2"/>
    <dgm:cxn modelId="{049A9B8A-96E3-C442-81F4-6BE44946BCD4}" type="presParOf" srcId="{B3361B9F-0C10-D646-B81B-347ADF657366}" destId="{0FB6AF81-FFE8-E744-B870-8A0687CEAE1C}" srcOrd="4" destOrd="0" presId="urn:microsoft.com/office/officeart/2005/8/layout/vList2"/>
    <dgm:cxn modelId="{5B6EFC81-37A1-2040-85BA-E3A166C4C194}" type="presParOf" srcId="{B3361B9F-0C10-D646-B81B-347ADF657366}" destId="{952A8F15-E9E4-B34C-9F74-FC5F6F81427A}" srcOrd="5" destOrd="0" presId="urn:microsoft.com/office/officeart/2005/8/layout/vList2"/>
    <dgm:cxn modelId="{5AB35D19-3958-9B4B-9168-0CD1DAE40F82}" type="presParOf" srcId="{B3361B9F-0C10-D646-B81B-347ADF657366}" destId="{B10CAC89-9C6B-8740-9ADB-1DA14659FF40}" srcOrd="6" destOrd="0" presId="urn:microsoft.com/office/officeart/2005/8/layout/vList2"/>
    <dgm:cxn modelId="{F7ECDBF1-E298-B746-8C22-11438E56C56A}" type="presParOf" srcId="{B3361B9F-0C10-D646-B81B-347ADF657366}" destId="{96686FE1-489A-4C46-975B-85FAD36E89C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584DF7-D883-4541-BCE1-44748F8B1B0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F9BC0A-6308-46C4-B2D6-E69C54BA70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Inspiratory stridor</a:t>
          </a:r>
          <a:r>
            <a:rPr lang="en-US"/>
            <a:t>: </a:t>
          </a:r>
        </a:p>
      </dgm:t>
    </dgm:pt>
    <dgm:pt modelId="{A686CC64-5D10-4C3F-A412-E43A004F141C}" type="parTrans" cxnId="{879086F7-DC4D-4C66-BBC2-447B00A473BE}">
      <dgm:prSet/>
      <dgm:spPr/>
      <dgm:t>
        <a:bodyPr/>
        <a:lstStyle/>
        <a:p>
          <a:endParaRPr lang="en-US"/>
        </a:p>
      </dgm:t>
    </dgm:pt>
    <dgm:pt modelId="{0E1C17DE-168A-46A1-8EFF-18A5303428D2}" type="sibTrans" cxnId="{879086F7-DC4D-4C66-BBC2-447B00A473BE}">
      <dgm:prSet/>
      <dgm:spPr/>
      <dgm:t>
        <a:bodyPr/>
        <a:lstStyle/>
        <a:p>
          <a:endParaRPr lang="en-US"/>
        </a:p>
      </dgm:t>
    </dgm:pt>
    <dgm:pt modelId="{2B3CC0E2-F479-453E-A7B6-BD36CF8EFF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supraglottic , glottic  obstruction</a:t>
          </a:r>
        </a:p>
      </dgm:t>
    </dgm:pt>
    <dgm:pt modelId="{1F275DD6-B6FB-4312-8809-3BA670DED38B}" type="parTrans" cxnId="{6DA0224B-AB92-4177-BD3A-38FCA24D4506}">
      <dgm:prSet/>
      <dgm:spPr/>
      <dgm:t>
        <a:bodyPr/>
        <a:lstStyle/>
        <a:p>
          <a:endParaRPr lang="en-US"/>
        </a:p>
      </dgm:t>
    </dgm:pt>
    <dgm:pt modelId="{FB579689-0AF9-4FEF-82D4-AA0C03CD5A04}" type="sibTrans" cxnId="{6DA0224B-AB92-4177-BD3A-38FCA24D4506}">
      <dgm:prSet/>
      <dgm:spPr/>
      <dgm:t>
        <a:bodyPr/>
        <a:lstStyle/>
        <a:p>
          <a:endParaRPr lang="en-US"/>
        </a:p>
      </dgm:t>
    </dgm:pt>
    <dgm:pt modelId="{7C402DF6-CC22-4246-9338-84F04D45015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Expiratory stridor: </a:t>
          </a:r>
          <a:r>
            <a:rPr lang="en-US"/>
            <a:t> </a:t>
          </a:r>
        </a:p>
      </dgm:t>
    </dgm:pt>
    <dgm:pt modelId="{6744A466-F4C0-48ED-88E8-F62555025E19}" type="parTrans" cxnId="{364E5764-CC5F-488D-A21C-7594E0C96008}">
      <dgm:prSet/>
      <dgm:spPr/>
      <dgm:t>
        <a:bodyPr/>
        <a:lstStyle/>
        <a:p>
          <a:endParaRPr lang="en-US"/>
        </a:p>
      </dgm:t>
    </dgm:pt>
    <dgm:pt modelId="{71DA7FCB-6797-4BCE-9B82-14C4A469525E}" type="sibTrans" cxnId="{364E5764-CC5F-488D-A21C-7594E0C96008}">
      <dgm:prSet/>
      <dgm:spPr/>
      <dgm:t>
        <a:bodyPr/>
        <a:lstStyle/>
        <a:p>
          <a:endParaRPr lang="en-US"/>
        </a:p>
      </dgm:t>
    </dgm:pt>
    <dgm:pt modelId="{C6BD8452-2CB9-476F-B222-E19F43968C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trachea (lower )</a:t>
          </a:r>
          <a:r>
            <a:rPr lang="en-US" b="1"/>
            <a:t>   </a:t>
          </a:r>
          <a:endParaRPr lang="en-US"/>
        </a:p>
      </dgm:t>
    </dgm:pt>
    <dgm:pt modelId="{6BCC4E25-FE98-457E-8E48-573CDA730B3D}" type="parTrans" cxnId="{0ACA9235-155D-428C-BA38-030CA5EBF588}">
      <dgm:prSet/>
      <dgm:spPr/>
      <dgm:t>
        <a:bodyPr/>
        <a:lstStyle/>
        <a:p>
          <a:endParaRPr lang="en-US"/>
        </a:p>
      </dgm:t>
    </dgm:pt>
    <dgm:pt modelId="{B047BB32-A471-47FC-8979-DBF983574539}" type="sibTrans" cxnId="{0ACA9235-155D-428C-BA38-030CA5EBF588}">
      <dgm:prSet/>
      <dgm:spPr/>
      <dgm:t>
        <a:bodyPr/>
        <a:lstStyle/>
        <a:p>
          <a:endParaRPr lang="en-US"/>
        </a:p>
      </dgm:t>
    </dgm:pt>
    <dgm:pt modelId="{868357BB-1E1E-4650-9F8C-54DD2909BA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Biphasic stridor: </a:t>
          </a:r>
          <a:endParaRPr lang="en-US"/>
        </a:p>
      </dgm:t>
    </dgm:pt>
    <dgm:pt modelId="{D33117D8-6948-4DAA-80E8-2AEB3299F54E}" type="parTrans" cxnId="{D6E103CD-3E13-40A3-8D77-4730BDCF7EC5}">
      <dgm:prSet/>
      <dgm:spPr/>
      <dgm:t>
        <a:bodyPr/>
        <a:lstStyle/>
        <a:p>
          <a:endParaRPr lang="en-US"/>
        </a:p>
      </dgm:t>
    </dgm:pt>
    <dgm:pt modelId="{47EA7849-32EC-4F1E-BE95-ED6D204C0D22}" type="sibTrans" cxnId="{D6E103CD-3E13-40A3-8D77-4730BDCF7EC5}">
      <dgm:prSet/>
      <dgm:spPr/>
      <dgm:t>
        <a:bodyPr/>
        <a:lstStyle/>
        <a:p>
          <a:endParaRPr lang="en-US"/>
        </a:p>
      </dgm:t>
    </dgm:pt>
    <dgm:pt modelId="{4EB9A93B-6E45-4DFE-8D21-49531EA3A0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subglottic obstruction</a:t>
          </a:r>
          <a:r>
            <a:rPr lang="en-US" b="1"/>
            <a:t> </a:t>
          </a:r>
          <a:endParaRPr lang="en-US"/>
        </a:p>
      </dgm:t>
    </dgm:pt>
    <dgm:pt modelId="{8CFC913D-8852-40CD-94F9-CB72938F4197}" type="parTrans" cxnId="{41F30289-E813-47FB-A56F-67361D2246A7}">
      <dgm:prSet/>
      <dgm:spPr/>
      <dgm:t>
        <a:bodyPr/>
        <a:lstStyle/>
        <a:p>
          <a:endParaRPr lang="en-US"/>
        </a:p>
      </dgm:t>
    </dgm:pt>
    <dgm:pt modelId="{3A4533D7-7288-4169-A0F4-0592DEE601F2}" type="sibTrans" cxnId="{41F30289-E813-47FB-A56F-67361D2246A7}">
      <dgm:prSet/>
      <dgm:spPr/>
      <dgm:t>
        <a:bodyPr/>
        <a:lstStyle/>
        <a:p>
          <a:endParaRPr lang="en-US"/>
        </a:p>
      </dgm:t>
    </dgm:pt>
    <dgm:pt modelId="{11C9E0D7-86BD-4B4F-BCB9-9A7E03E5A569}" type="pres">
      <dgm:prSet presAssocID="{4C584DF7-D883-4541-BCE1-44748F8B1B01}" presName="root" presStyleCnt="0">
        <dgm:presLayoutVars>
          <dgm:dir/>
          <dgm:resizeHandles val="exact"/>
        </dgm:presLayoutVars>
      </dgm:prSet>
      <dgm:spPr/>
    </dgm:pt>
    <dgm:pt modelId="{F077E00F-DC78-4BB4-B6AE-6EC9D65A4CC5}" type="pres">
      <dgm:prSet presAssocID="{20F9BC0A-6308-46C4-B2D6-E69C54BA70CF}" presName="compNode" presStyleCnt="0"/>
      <dgm:spPr/>
    </dgm:pt>
    <dgm:pt modelId="{06C952D2-79BD-4F9F-BD5C-023A5B624828}" type="pres">
      <dgm:prSet presAssocID="{20F9BC0A-6308-46C4-B2D6-E69C54BA70CF}" presName="bgRect" presStyleLbl="bgShp" presStyleIdx="0" presStyleCnt="3"/>
      <dgm:spPr/>
    </dgm:pt>
    <dgm:pt modelId="{89121331-44AD-4ACE-9D2B-22F823EBA372}" type="pres">
      <dgm:prSet presAssocID="{20F9BC0A-6308-46C4-B2D6-E69C54BA70C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15D1078-9B51-4774-B26C-06EC6A5B8B65}" type="pres">
      <dgm:prSet presAssocID="{20F9BC0A-6308-46C4-B2D6-E69C54BA70CF}" presName="spaceRect" presStyleCnt="0"/>
      <dgm:spPr/>
    </dgm:pt>
    <dgm:pt modelId="{C07295BC-6523-4D62-9F25-39110F9F4B7D}" type="pres">
      <dgm:prSet presAssocID="{20F9BC0A-6308-46C4-B2D6-E69C54BA70CF}" presName="parTx" presStyleLbl="revTx" presStyleIdx="0" presStyleCnt="6">
        <dgm:presLayoutVars>
          <dgm:chMax val="0"/>
          <dgm:chPref val="0"/>
        </dgm:presLayoutVars>
      </dgm:prSet>
      <dgm:spPr/>
    </dgm:pt>
    <dgm:pt modelId="{9A05B621-1002-4E20-935B-612B2406ABC5}" type="pres">
      <dgm:prSet presAssocID="{20F9BC0A-6308-46C4-B2D6-E69C54BA70CF}" presName="desTx" presStyleLbl="revTx" presStyleIdx="1" presStyleCnt="6">
        <dgm:presLayoutVars/>
      </dgm:prSet>
      <dgm:spPr/>
    </dgm:pt>
    <dgm:pt modelId="{C0974B00-C279-4F8A-AB1D-19A1BCDE17B4}" type="pres">
      <dgm:prSet presAssocID="{0E1C17DE-168A-46A1-8EFF-18A5303428D2}" presName="sibTrans" presStyleCnt="0"/>
      <dgm:spPr/>
    </dgm:pt>
    <dgm:pt modelId="{9AB9944A-4BBE-46F0-9332-BABAE0E07FE1}" type="pres">
      <dgm:prSet presAssocID="{7C402DF6-CC22-4246-9338-84F04D450152}" presName="compNode" presStyleCnt="0"/>
      <dgm:spPr/>
    </dgm:pt>
    <dgm:pt modelId="{BB03B063-62D7-40F8-9AFB-007E3976E5C5}" type="pres">
      <dgm:prSet presAssocID="{7C402DF6-CC22-4246-9338-84F04D450152}" presName="bgRect" presStyleLbl="bgShp" presStyleIdx="1" presStyleCnt="3"/>
      <dgm:spPr/>
    </dgm:pt>
    <dgm:pt modelId="{9639B45D-2C2A-4680-8C8E-419487A08E85}" type="pres">
      <dgm:prSet presAssocID="{7C402DF6-CC22-4246-9338-84F04D45015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stache"/>
        </a:ext>
      </dgm:extLst>
    </dgm:pt>
    <dgm:pt modelId="{011A23FF-B6A4-4AC9-B8E2-35C4DCCEFEB5}" type="pres">
      <dgm:prSet presAssocID="{7C402DF6-CC22-4246-9338-84F04D450152}" presName="spaceRect" presStyleCnt="0"/>
      <dgm:spPr/>
    </dgm:pt>
    <dgm:pt modelId="{52C37738-8D21-4755-9CFC-5D45C19648F5}" type="pres">
      <dgm:prSet presAssocID="{7C402DF6-CC22-4246-9338-84F04D450152}" presName="parTx" presStyleLbl="revTx" presStyleIdx="2" presStyleCnt="6">
        <dgm:presLayoutVars>
          <dgm:chMax val="0"/>
          <dgm:chPref val="0"/>
        </dgm:presLayoutVars>
      </dgm:prSet>
      <dgm:spPr/>
    </dgm:pt>
    <dgm:pt modelId="{D4C7011D-A82F-48CC-9A84-CA1E57F13824}" type="pres">
      <dgm:prSet presAssocID="{7C402DF6-CC22-4246-9338-84F04D450152}" presName="desTx" presStyleLbl="revTx" presStyleIdx="3" presStyleCnt="6">
        <dgm:presLayoutVars/>
      </dgm:prSet>
      <dgm:spPr/>
    </dgm:pt>
    <dgm:pt modelId="{73E5A206-23A8-4409-B939-367082E4D337}" type="pres">
      <dgm:prSet presAssocID="{71DA7FCB-6797-4BCE-9B82-14C4A469525E}" presName="sibTrans" presStyleCnt="0"/>
      <dgm:spPr/>
    </dgm:pt>
    <dgm:pt modelId="{B9470E1F-FE7A-47E9-A169-CB8B0AB26834}" type="pres">
      <dgm:prSet presAssocID="{868357BB-1E1E-4650-9F8C-54DD2909BAFE}" presName="compNode" presStyleCnt="0"/>
      <dgm:spPr/>
    </dgm:pt>
    <dgm:pt modelId="{496EF5AE-3E5C-4D42-A9C7-DFF8B96876B8}" type="pres">
      <dgm:prSet presAssocID="{868357BB-1E1E-4650-9F8C-54DD2909BAFE}" presName="bgRect" presStyleLbl="bgShp" presStyleIdx="2" presStyleCnt="3"/>
      <dgm:spPr/>
    </dgm:pt>
    <dgm:pt modelId="{1786B428-EF42-4BC0-BBB8-40B728A057F0}" type="pres">
      <dgm:prSet presAssocID="{868357BB-1E1E-4650-9F8C-54DD2909BAF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08B7E262-3D7C-4409-A9F0-25B95CEE75C2}" type="pres">
      <dgm:prSet presAssocID="{868357BB-1E1E-4650-9F8C-54DD2909BAFE}" presName="spaceRect" presStyleCnt="0"/>
      <dgm:spPr/>
    </dgm:pt>
    <dgm:pt modelId="{E1C680A5-14D0-4B8E-87E4-D9738D5D3F60}" type="pres">
      <dgm:prSet presAssocID="{868357BB-1E1E-4650-9F8C-54DD2909BAFE}" presName="parTx" presStyleLbl="revTx" presStyleIdx="4" presStyleCnt="6">
        <dgm:presLayoutVars>
          <dgm:chMax val="0"/>
          <dgm:chPref val="0"/>
        </dgm:presLayoutVars>
      </dgm:prSet>
      <dgm:spPr/>
    </dgm:pt>
    <dgm:pt modelId="{ECF310BC-B923-4F1A-B356-2F469BB978CA}" type="pres">
      <dgm:prSet presAssocID="{868357BB-1E1E-4650-9F8C-54DD2909BAFE}" presName="desTx" presStyleLbl="revTx" presStyleIdx="5" presStyleCnt="6">
        <dgm:presLayoutVars/>
      </dgm:prSet>
      <dgm:spPr/>
    </dgm:pt>
  </dgm:ptLst>
  <dgm:cxnLst>
    <dgm:cxn modelId="{4373FD05-8874-472F-8042-8DFC3A964F28}" type="presOf" srcId="{7C402DF6-CC22-4246-9338-84F04D450152}" destId="{52C37738-8D21-4755-9CFC-5D45C19648F5}" srcOrd="0" destOrd="0" presId="urn:microsoft.com/office/officeart/2018/2/layout/IconVerticalSolidList"/>
    <dgm:cxn modelId="{A37C5E32-43F9-41C3-98C5-74419BABF6C0}" type="presOf" srcId="{868357BB-1E1E-4650-9F8C-54DD2909BAFE}" destId="{E1C680A5-14D0-4B8E-87E4-D9738D5D3F60}" srcOrd="0" destOrd="0" presId="urn:microsoft.com/office/officeart/2018/2/layout/IconVerticalSolidList"/>
    <dgm:cxn modelId="{0ACA9235-155D-428C-BA38-030CA5EBF588}" srcId="{7C402DF6-CC22-4246-9338-84F04D450152}" destId="{C6BD8452-2CB9-476F-B222-E19F43968C4E}" srcOrd="0" destOrd="0" parTransId="{6BCC4E25-FE98-457E-8E48-573CDA730B3D}" sibTransId="{B047BB32-A471-47FC-8979-DBF983574539}"/>
    <dgm:cxn modelId="{6DA0224B-AB92-4177-BD3A-38FCA24D4506}" srcId="{20F9BC0A-6308-46C4-B2D6-E69C54BA70CF}" destId="{2B3CC0E2-F479-453E-A7B6-BD36CF8EFFCA}" srcOrd="0" destOrd="0" parTransId="{1F275DD6-B6FB-4312-8809-3BA670DED38B}" sibTransId="{FB579689-0AF9-4FEF-82D4-AA0C03CD5A04}"/>
    <dgm:cxn modelId="{A9B1CA4B-6C00-4B7C-9882-B778ED8CD705}" type="presOf" srcId="{C6BD8452-2CB9-476F-B222-E19F43968C4E}" destId="{D4C7011D-A82F-48CC-9A84-CA1E57F13824}" srcOrd="0" destOrd="0" presId="urn:microsoft.com/office/officeart/2018/2/layout/IconVerticalSolidList"/>
    <dgm:cxn modelId="{B60E0057-89EC-48C9-925E-660B858D7AE2}" type="presOf" srcId="{4EB9A93B-6E45-4DFE-8D21-49531EA3A01E}" destId="{ECF310BC-B923-4F1A-B356-2F469BB978CA}" srcOrd="0" destOrd="0" presId="urn:microsoft.com/office/officeart/2018/2/layout/IconVerticalSolidList"/>
    <dgm:cxn modelId="{364E5764-CC5F-488D-A21C-7594E0C96008}" srcId="{4C584DF7-D883-4541-BCE1-44748F8B1B01}" destId="{7C402DF6-CC22-4246-9338-84F04D450152}" srcOrd="1" destOrd="0" parTransId="{6744A466-F4C0-48ED-88E8-F62555025E19}" sibTransId="{71DA7FCB-6797-4BCE-9B82-14C4A469525E}"/>
    <dgm:cxn modelId="{CEC5CD69-81C5-4BBC-9257-E4036658A3C5}" type="presOf" srcId="{20F9BC0A-6308-46C4-B2D6-E69C54BA70CF}" destId="{C07295BC-6523-4D62-9F25-39110F9F4B7D}" srcOrd="0" destOrd="0" presId="urn:microsoft.com/office/officeart/2018/2/layout/IconVerticalSolidList"/>
    <dgm:cxn modelId="{41F30289-E813-47FB-A56F-67361D2246A7}" srcId="{868357BB-1E1E-4650-9F8C-54DD2909BAFE}" destId="{4EB9A93B-6E45-4DFE-8D21-49531EA3A01E}" srcOrd="0" destOrd="0" parTransId="{8CFC913D-8852-40CD-94F9-CB72938F4197}" sibTransId="{3A4533D7-7288-4169-A0F4-0592DEE601F2}"/>
    <dgm:cxn modelId="{FF2506AE-D3B3-4A40-A26E-F0648351D9E2}" type="presOf" srcId="{4C584DF7-D883-4541-BCE1-44748F8B1B01}" destId="{11C9E0D7-86BD-4B4F-BCB9-9A7E03E5A569}" srcOrd="0" destOrd="0" presId="urn:microsoft.com/office/officeart/2018/2/layout/IconVerticalSolidList"/>
    <dgm:cxn modelId="{D6E103CD-3E13-40A3-8D77-4730BDCF7EC5}" srcId="{4C584DF7-D883-4541-BCE1-44748F8B1B01}" destId="{868357BB-1E1E-4650-9F8C-54DD2909BAFE}" srcOrd="2" destOrd="0" parTransId="{D33117D8-6948-4DAA-80E8-2AEB3299F54E}" sibTransId="{47EA7849-32EC-4F1E-BE95-ED6D204C0D22}"/>
    <dgm:cxn modelId="{82F94BF2-A980-45F8-BD0D-D37A4873C455}" type="presOf" srcId="{2B3CC0E2-F479-453E-A7B6-BD36CF8EFFCA}" destId="{9A05B621-1002-4E20-935B-612B2406ABC5}" srcOrd="0" destOrd="0" presId="urn:microsoft.com/office/officeart/2018/2/layout/IconVerticalSolidList"/>
    <dgm:cxn modelId="{879086F7-DC4D-4C66-BBC2-447B00A473BE}" srcId="{4C584DF7-D883-4541-BCE1-44748F8B1B01}" destId="{20F9BC0A-6308-46C4-B2D6-E69C54BA70CF}" srcOrd="0" destOrd="0" parTransId="{A686CC64-5D10-4C3F-A412-E43A004F141C}" sibTransId="{0E1C17DE-168A-46A1-8EFF-18A5303428D2}"/>
    <dgm:cxn modelId="{6E774639-9AAC-445D-8B6D-6A0B81C0114D}" type="presParOf" srcId="{11C9E0D7-86BD-4B4F-BCB9-9A7E03E5A569}" destId="{F077E00F-DC78-4BB4-B6AE-6EC9D65A4CC5}" srcOrd="0" destOrd="0" presId="urn:microsoft.com/office/officeart/2018/2/layout/IconVerticalSolidList"/>
    <dgm:cxn modelId="{EE49118C-4362-403D-A2FD-E394AFCCC488}" type="presParOf" srcId="{F077E00F-DC78-4BB4-B6AE-6EC9D65A4CC5}" destId="{06C952D2-79BD-4F9F-BD5C-023A5B624828}" srcOrd="0" destOrd="0" presId="urn:microsoft.com/office/officeart/2018/2/layout/IconVerticalSolidList"/>
    <dgm:cxn modelId="{4024AD2B-32DD-47F2-AB1C-A89D06FD0701}" type="presParOf" srcId="{F077E00F-DC78-4BB4-B6AE-6EC9D65A4CC5}" destId="{89121331-44AD-4ACE-9D2B-22F823EBA372}" srcOrd="1" destOrd="0" presId="urn:microsoft.com/office/officeart/2018/2/layout/IconVerticalSolidList"/>
    <dgm:cxn modelId="{C1DABF61-BAF9-457E-B54C-7662CE27FD4F}" type="presParOf" srcId="{F077E00F-DC78-4BB4-B6AE-6EC9D65A4CC5}" destId="{F15D1078-9B51-4774-B26C-06EC6A5B8B65}" srcOrd="2" destOrd="0" presId="urn:microsoft.com/office/officeart/2018/2/layout/IconVerticalSolidList"/>
    <dgm:cxn modelId="{B275A67A-254C-4A72-995A-BEFA4CF819C0}" type="presParOf" srcId="{F077E00F-DC78-4BB4-B6AE-6EC9D65A4CC5}" destId="{C07295BC-6523-4D62-9F25-39110F9F4B7D}" srcOrd="3" destOrd="0" presId="urn:microsoft.com/office/officeart/2018/2/layout/IconVerticalSolidList"/>
    <dgm:cxn modelId="{5C95813D-B53C-4ACB-B202-1C7C274BE9EA}" type="presParOf" srcId="{F077E00F-DC78-4BB4-B6AE-6EC9D65A4CC5}" destId="{9A05B621-1002-4E20-935B-612B2406ABC5}" srcOrd="4" destOrd="0" presId="urn:microsoft.com/office/officeart/2018/2/layout/IconVerticalSolidList"/>
    <dgm:cxn modelId="{000ACDE0-88B8-44D9-8237-6CE5E618B8C9}" type="presParOf" srcId="{11C9E0D7-86BD-4B4F-BCB9-9A7E03E5A569}" destId="{C0974B00-C279-4F8A-AB1D-19A1BCDE17B4}" srcOrd="1" destOrd="0" presId="urn:microsoft.com/office/officeart/2018/2/layout/IconVerticalSolidList"/>
    <dgm:cxn modelId="{14F98369-0F32-453C-BEEE-C8FD72056884}" type="presParOf" srcId="{11C9E0D7-86BD-4B4F-BCB9-9A7E03E5A569}" destId="{9AB9944A-4BBE-46F0-9332-BABAE0E07FE1}" srcOrd="2" destOrd="0" presId="urn:microsoft.com/office/officeart/2018/2/layout/IconVerticalSolidList"/>
    <dgm:cxn modelId="{DFB7883F-45EA-4C64-BA7A-DEE370FDC90C}" type="presParOf" srcId="{9AB9944A-4BBE-46F0-9332-BABAE0E07FE1}" destId="{BB03B063-62D7-40F8-9AFB-007E3976E5C5}" srcOrd="0" destOrd="0" presId="urn:microsoft.com/office/officeart/2018/2/layout/IconVerticalSolidList"/>
    <dgm:cxn modelId="{ACCEAB3E-58BB-4682-8E50-0A68C3D77DD3}" type="presParOf" srcId="{9AB9944A-4BBE-46F0-9332-BABAE0E07FE1}" destId="{9639B45D-2C2A-4680-8C8E-419487A08E85}" srcOrd="1" destOrd="0" presId="urn:microsoft.com/office/officeart/2018/2/layout/IconVerticalSolidList"/>
    <dgm:cxn modelId="{26E3761C-3EB4-47CD-8513-137DAC883179}" type="presParOf" srcId="{9AB9944A-4BBE-46F0-9332-BABAE0E07FE1}" destId="{011A23FF-B6A4-4AC9-B8E2-35C4DCCEFEB5}" srcOrd="2" destOrd="0" presId="urn:microsoft.com/office/officeart/2018/2/layout/IconVerticalSolidList"/>
    <dgm:cxn modelId="{3AA489BF-ECF9-4639-95AC-02907C42254D}" type="presParOf" srcId="{9AB9944A-4BBE-46F0-9332-BABAE0E07FE1}" destId="{52C37738-8D21-4755-9CFC-5D45C19648F5}" srcOrd="3" destOrd="0" presId="urn:microsoft.com/office/officeart/2018/2/layout/IconVerticalSolidList"/>
    <dgm:cxn modelId="{85CC78D2-E2BF-4580-80CE-83057FB9E799}" type="presParOf" srcId="{9AB9944A-4BBE-46F0-9332-BABAE0E07FE1}" destId="{D4C7011D-A82F-48CC-9A84-CA1E57F13824}" srcOrd="4" destOrd="0" presId="urn:microsoft.com/office/officeart/2018/2/layout/IconVerticalSolidList"/>
    <dgm:cxn modelId="{A31D2690-35BE-4D9C-AE86-CCBA9BA8057E}" type="presParOf" srcId="{11C9E0D7-86BD-4B4F-BCB9-9A7E03E5A569}" destId="{73E5A206-23A8-4409-B939-367082E4D337}" srcOrd="3" destOrd="0" presId="urn:microsoft.com/office/officeart/2018/2/layout/IconVerticalSolidList"/>
    <dgm:cxn modelId="{0F51E7F0-F9C8-426A-B033-F9DB6FA1CAC0}" type="presParOf" srcId="{11C9E0D7-86BD-4B4F-BCB9-9A7E03E5A569}" destId="{B9470E1F-FE7A-47E9-A169-CB8B0AB26834}" srcOrd="4" destOrd="0" presId="urn:microsoft.com/office/officeart/2018/2/layout/IconVerticalSolidList"/>
    <dgm:cxn modelId="{9F4EB0A5-4BFE-42AE-84F9-A2BCB7E6A1EA}" type="presParOf" srcId="{B9470E1F-FE7A-47E9-A169-CB8B0AB26834}" destId="{496EF5AE-3E5C-4D42-A9C7-DFF8B96876B8}" srcOrd="0" destOrd="0" presId="urn:microsoft.com/office/officeart/2018/2/layout/IconVerticalSolidList"/>
    <dgm:cxn modelId="{49F206B7-B7D9-465A-A154-FD159D3E2C85}" type="presParOf" srcId="{B9470E1F-FE7A-47E9-A169-CB8B0AB26834}" destId="{1786B428-EF42-4BC0-BBB8-40B728A057F0}" srcOrd="1" destOrd="0" presId="urn:microsoft.com/office/officeart/2018/2/layout/IconVerticalSolidList"/>
    <dgm:cxn modelId="{36DBF251-5112-4350-A75B-2F36C609D524}" type="presParOf" srcId="{B9470E1F-FE7A-47E9-A169-CB8B0AB26834}" destId="{08B7E262-3D7C-4409-A9F0-25B95CEE75C2}" srcOrd="2" destOrd="0" presId="urn:microsoft.com/office/officeart/2018/2/layout/IconVerticalSolidList"/>
    <dgm:cxn modelId="{B91C99DD-CD1C-45F8-9B93-B7ABB38BD1BD}" type="presParOf" srcId="{B9470E1F-FE7A-47E9-A169-CB8B0AB26834}" destId="{E1C680A5-14D0-4B8E-87E4-D9738D5D3F60}" srcOrd="3" destOrd="0" presId="urn:microsoft.com/office/officeart/2018/2/layout/IconVerticalSolidList"/>
    <dgm:cxn modelId="{DF36764C-D1F2-4886-B9F7-EECF5C7CB3E9}" type="presParOf" srcId="{B9470E1F-FE7A-47E9-A169-CB8B0AB26834}" destId="{ECF310BC-B923-4F1A-B356-2F469BB978C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1BABD9-50C5-49D2-86F7-3ACD030BB6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2766E9C-A32C-4A01-B418-4924B7786FE3}">
      <dgm:prSet/>
      <dgm:spPr/>
      <dgm:t>
        <a:bodyPr/>
        <a:lstStyle/>
        <a:p>
          <a:r>
            <a:rPr lang="en-US"/>
            <a:t>neonates are obligatory nasal breather</a:t>
          </a:r>
        </a:p>
      </dgm:t>
    </dgm:pt>
    <dgm:pt modelId="{486B4B5E-26B1-472A-99D2-ED84CE218368}" type="parTrans" cxnId="{80BF86A2-08F8-43C3-8E99-4EC381F8F472}">
      <dgm:prSet/>
      <dgm:spPr/>
      <dgm:t>
        <a:bodyPr/>
        <a:lstStyle/>
        <a:p>
          <a:endParaRPr lang="en-US"/>
        </a:p>
      </dgm:t>
    </dgm:pt>
    <dgm:pt modelId="{BCDDE815-FE11-48EC-B786-E8E33FA449D6}" type="sibTrans" cxnId="{80BF86A2-08F8-43C3-8E99-4EC381F8F472}">
      <dgm:prSet/>
      <dgm:spPr/>
      <dgm:t>
        <a:bodyPr/>
        <a:lstStyle/>
        <a:p>
          <a:endParaRPr lang="en-US"/>
        </a:p>
      </dgm:t>
    </dgm:pt>
    <dgm:pt modelId="{1F63D405-D010-4C1E-AE74-0635915DDF5F}">
      <dgm:prSet/>
      <dgm:spPr/>
      <dgm:t>
        <a:bodyPr/>
        <a:lstStyle/>
        <a:p>
          <a:r>
            <a:rPr lang="en-US"/>
            <a:t>in neonate Cyanosis improved with crying but worsens on feeding</a:t>
          </a:r>
        </a:p>
      </dgm:t>
    </dgm:pt>
    <dgm:pt modelId="{446927F6-7640-4061-814E-8076D149C3FC}" type="parTrans" cxnId="{B6B08710-A48C-4AAE-8029-99607A49CE0A}">
      <dgm:prSet/>
      <dgm:spPr/>
      <dgm:t>
        <a:bodyPr/>
        <a:lstStyle/>
        <a:p>
          <a:endParaRPr lang="en-US"/>
        </a:p>
      </dgm:t>
    </dgm:pt>
    <dgm:pt modelId="{E446FD23-B434-4C01-AB42-D1DC102904FE}" type="sibTrans" cxnId="{B6B08710-A48C-4AAE-8029-99607A49CE0A}">
      <dgm:prSet/>
      <dgm:spPr/>
      <dgm:t>
        <a:bodyPr/>
        <a:lstStyle/>
        <a:p>
          <a:endParaRPr lang="en-US"/>
        </a:p>
      </dgm:t>
    </dgm:pt>
    <dgm:pt modelId="{D922569E-34B5-4173-B5F9-8A6E6B0294B2}">
      <dgm:prSet/>
      <dgm:spPr/>
      <dgm:t>
        <a:bodyPr/>
        <a:lstStyle/>
        <a:p>
          <a:r>
            <a:rPr lang="en-US" b="1"/>
            <a:t>Nasal masses :</a:t>
          </a:r>
          <a:endParaRPr lang="en-US"/>
        </a:p>
      </dgm:t>
    </dgm:pt>
    <dgm:pt modelId="{0E43B3A2-46B5-461C-89E6-3F1FF4AECF50}" type="parTrans" cxnId="{0FFD4FDA-5EB4-4B53-9410-C9E757EF5560}">
      <dgm:prSet/>
      <dgm:spPr/>
      <dgm:t>
        <a:bodyPr/>
        <a:lstStyle/>
        <a:p>
          <a:endParaRPr lang="en-US"/>
        </a:p>
      </dgm:t>
    </dgm:pt>
    <dgm:pt modelId="{F992F4A9-2C77-4477-9B97-662A204FFA34}" type="sibTrans" cxnId="{0FFD4FDA-5EB4-4B53-9410-C9E757EF5560}">
      <dgm:prSet/>
      <dgm:spPr/>
      <dgm:t>
        <a:bodyPr/>
        <a:lstStyle/>
        <a:p>
          <a:endParaRPr lang="en-US"/>
        </a:p>
      </dgm:t>
    </dgm:pt>
    <dgm:pt modelId="{80E0C3ED-E371-4DDF-9C75-BB58368C55EC}">
      <dgm:prSet/>
      <dgm:spPr/>
      <dgm:t>
        <a:bodyPr/>
        <a:lstStyle/>
        <a:p>
          <a:r>
            <a:rPr lang="en-US"/>
            <a:t>Cystic ( meningoencephalocoele, )</a:t>
          </a:r>
        </a:p>
      </dgm:t>
    </dgm:pt>
    <dgm:pt modelId="{9ECD6EA0-2112-45DF-884D-57356280ECB6}" type="parTrans" cxnId="{F5116E11-114C-4374-ADE1-F8AEE1916837}">
      <dgm:prSet/>
      <dgm:spPr/>
      <dgm:t>
        <a:bodyPr/>
        <a:lstStyle/>
        <a:p>
          <a:endParaRPr lang="en-US"/>
        </a:p>
      </dgm:t>
    </dgm:pt>
    <dgm:pt modelId="{6899EF6B-8E19-4010-8F29-FD547B744C21}" type="sibTrans" cxnId="{F5116E11-114C-4374-ADE1-F8AEE1916837}">
      <dgm:prSet/>
      <dgm:spPr/>
      <dgm:t>
        <a:bodyPr/>
        <a:lstStyle/>
        <a:p>
          <a:endParaRPr lang="en-US"/>
        </a:p>
      </dgm:t>
    </dgm:pt>
    <dgm:pt modelId="{D17361EA-141F-4B4E-880D-26A84CC353A2}">
      <dgm:prSet/>
      <dgm:spPr/>
      <dgm:t>
        <a:bodyPr/>
        <a:lstStyle/>
        <a:p>
          <a:r>
            <a:rPr lang="en-US"/>
            <a:t>Solid (glioma, hamartoma ,teratoma ,and lymphangioma)</a:t>
          </a:r>
        </a:p>
      </dgm:t>
    </dgm:pt>
    <dgm:pt modelId="{E56520F3-0B5E-4B76-8C88-84F2B9694347}" type="parTrans" cxnId="{C83EB9E5-957A-4AB7-8746-37A119490981}">
      <dgm:prSet/>
      <dgm:spPr/>
      <dgm:t>
        <a:bodyPr/>
        <a:lstStyle/>
        <a:p>
          <a:endParaRPr lang="en-US"/>
        </a:p>
      </dgm:t>
    </dgm:pt>
    <dgm:pt modelId="{648EB234-D5A3-4B50-8DFB-67C9425AB53E}" type="sibTrans" cxnId="{C83EB9E5-957A-4AB7-8746-37A119490981}">
      <dgm:prSet/>
      <dgm:spPr/>
      <dgm:t>
        <a:bodyPr/>
        <a:lstStyle/>
        <a:p>
          <a:endParaRPr lang="en-US"/>
        </a:p>
      </dgm:t>
    </dgm:pt>
    <dgm:pt modelId="{F83EB3C3-C660-4681-8405-58F0881E423F}">
      <dgm:prSet/>
      <dgm:spPr/>
      <dgm:t>
        <a:bodyPr/>
        <a:lstStyle/>
        <a:p>
          <a:r>
            <a:rPr lang="en-US"/>
            <a:t>Ct scan and MRI  is important for diagnosis     </a:t>
          </a:r>
        </a:p>
      </dgm:t>
    </dgm:pt>
    <dgm:pt modelId="{FB1F0630-3104-469F-B9E0-4F9C0C2680A0}" type="parTrans" cxnId="{B86347E5-F85E-4F38-8E63-8B872CB53F71}">
      <dgm:prSet/>
      <dgm:spPr/>
      <dgm:t>
        <a:bodyPr/>
        <a:lstStyle/>
        <a:p>
          <a:endParaRPr lang="en-US"/>
        </a:p>
      </dgm:t>
    </dgm:pt>
    <dgm:pt modelId="{CA2358BA-9623-42F5-9DD1-E5D5E76C0C1B}" type="sibTrans" cxnId="{B86347E5-F85E-4F38-8E63-8B872CB53F71}">
      <dgm:prSet/>
      <dgm:spPr/>
      <dgm:t>
        <a:bodyPr/>
        <a:lstStyle/>
        <a:p>
          <a:endParaRPr lang="en-US"/>
        </a:p>
      </dgm:t>
    </dgm:pt>
    <dgm:pt modelId="{1AE2DD64-BE24-BB48-A613-2B3D2A6018D5}" type="pres">
      <dgm:prSet presAssocID="{5F1BABD9-50C5-49D2-86F7-3ACD030BB697}" presName="linear" presStyleCnt="0">
        <dgm:presLayoutVars>
          <dgm:animLvl val="lvl"/>
          <dgm:resizeHandles val="exact"/>
        </dgm:presLayoutVars>
      </dgm:prSet>
      <dgm:spPr/>
    </dgm:pt>
    <dgm:pt modelId="{7B60979F-F000-DC4D-A029-1E02BA34426F}" type="pres">
      <dgm:prSet presAssocID="{22766E9C-A32C-4A01-B418-4924B7786FE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11AB4F5-1394-614C-A365-E01657536A25}" type="pres">
      <dgm:prSet presAssocID="{BCDDE815-FE11-48EC-B786-E8E33FA449D6}" presName="spacer" presStyleCnt="0"/>
      <dgm:spPr/>
    </dgm:pt>
    <dgm:pt modelId="{7E706DD0-4687-944F-A58B-5D6666BA79A2}" type="pres">
      <dgm:prSet presAssocID="{1F63D405-D010-4C1E-AE74-0635915DDF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F730EB9-CDC1-124B-B249-EFFD4DF3EEFB}" type="pres">
      <dgm:prSet presAssocID="{E446FD23-B434-4C01-AB42-D1DC102904FE}" presName="spacer" presStyleCnt="0"/>
      <dgm:spPr/>
    </dgm:pt>
    <dgm:pt modelId="{516D68F3-DAC7-3D4F-A169-788DA43818C8}" type="pres">
      <dgm:prSet presAssocID="{D922569E-34B5-4173-B5F9-8A6E6B0294B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5F77D42-6040-104B-BFAB-52ABECD8F06B}" type="pres">
      <dgm:prSet presAssocID="{D922569E-34B5-4173-B5F9-8A6E6B0294B2}" presName="childText" presStyleLbl="revTx" presStyleIdx="0" presStyleCnt="1">
        <dgm:presLayoutVars>
          <dgm:bulletEnabled val="1"/>
        </dgm:presLayoutVars>
      </dgm:prSet>
      <dgm:spPr/>
    </dgm:pt>
    <dgm:pt modelId="{DA308F78-0678-2C47-98FA-AE8038FF2E87}" type="pres">
      <dgm:prSet presAssocID="{F83EB3C3-C660-4681-8405-58F0881E423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E8A9006-CD39-7F49-BF74-FD01CFA21378}" type="presOf" srcId="{5F1BABD9-50C5-49D2-86F7-3ACD030BB697}" destId="{1AE2DD64-BE24-BB48-A613-2B3D2A6018D5}" srcOrd="0" destOrd="0" presId="urn:microsoft.com/office/officeart/2005/8/layout/vList2"/>
    <dgm:cxn modelId="{B6B08710-A48C-4AAE-8029-99607A49CE0A}" srcId="{5F1BABD9-50C5-49D2-86F7-3ACD030BB697}" destId="{1F63D405-D010-4C1E-AE74-0635915DDF5F}" srcOrd="1" destOrd="0" parTransId="{446927F6-7640-4061-814E-8076D149C3FC}" sibTransId="{E446FD23-B434-4C01-AB42-D1DC102904FE}"/>
    <dgm:cxn modelId="{F5116E11-114C-4374-ADE1-F8AEE1916837}" srcId="{D922569E-34B5-4173-B5F9-8A6E6B0294B2}" destId="{80E0C3ED-E371-4DDF-9C75-BB58368C55EC}" srcOrd="0" destOrd="0" parTransId="{9ECD6EA0-2112-45DF-884D-57356280ECB6}" sibTransId="{6899EF6B-8E19-4010-8F29-FD547B744C21}"/>
    <dgm:cxn modelId="{0E490D5E-A9C4-9045-8818-363CCD0346F3}" type="presOf" srcId="{D17361EA-141F-4B4E-880D-26A84CC353A2}" destId="{E5F77D42-6040-104B-BFAB-52ABECD8F06B}" srcOrd="0" destOrd="1" presId="urn:microsoft.com/office/officeart/2005/8/layout/vList2"/>
    <dgm:cxn modelId="{1CE9F091-F6C3-CE40-9D49-E65B00F1B2A0}" type="presOf" srcId="{22766E9C-A32C-4A01-B418-4924B7786FE3}" destId="{7B60979F-F000-DC4D-A029-1E02BA34426F}" srcOrd="0" destOrd="0" presId="urn:microsoft.com/office/officeart/2005/8/layout/vList2"/>
    <dgm:cxn modelId="{05971392-1AFC-EA4B-8D93-E8579E00161A}" type="presOf" srcId="{F83EB3C3-C660-4681-8405-58F0881E423F}" destId="{DA308F78-0678-2C47-98FA-AE8038FF2E87}" srcOrd="0" destOrd="0" presId="urn:microsoft.com/office/officeart/2005/8/layout/vList2"/>
    <dgm:cxn modelId="{B236AB95-FE85-554D-96B5-F325111400AD}" type="presOf" srcId="{80E0C3ED-E371-4DDF-9C75-BB58368C55EC}" destId="{E5F77D42-6040-104B-BFAB-52ABECD8F06B}" srcOrd="0" destOrd="0" presId="urn:microsoft.com/office/officeart/2005/8/layout/vList2"/>
    <dgm:cxn modelId="{80BF86A2-08F8-43C3-8E99-4EC381F8F472}" srcId="{5F1BABD9-50C5-49D2-86F7-3ACD030BB697}" destId="{22766E9C-A32C-4A01-B418-4924B7786FE3}" srcOrd="0" destOrd="0" parTransId="{486B4B5E-26B1-472A-99D2-ED84CE218368}" sibTransId="{BCDDE815-FE11-48EC-B786-E8E33FA449D6}"/>
    <dgm:cxn modelId="{924D27BC-2A0E-B246-819B-558D84477F73}" type="presOf" srcId="{1F63D405-D010-4C1E-AE74-0635915DDF5F}" destId="{7E706DD0-4687-944F-A58B-5D6666BA79A2}" srcOrd="0" destOrd="0" presId="urn:microsoft.com/office/officeart/2005/8/layout/vList2"/>
    <dgm:cxn modelId="{0FFD4FDA-5EB4-4B53-9410-C9E757EF5560}" srcId="{5F1BABD9-50C5-49D2-86F7-3ACD030BB697}" destId="{D922569E-34B5-4173-B5F9-8A6E6B0294B2}" srcOrd="2" destOrd="0" parTransId="{0E43B3A2-46B5-461C-89E6-3F1FF4AECF50}" sibTransId="{F992F4A9-2C77-4477-9B97-662A204FFA34}"/>
    <dgm:cxn modelId="{9A4E9ADF-82A6-3F46-A0D6-53A90D22507F}" type="presOf" srcId="{D922569E-34B5-4173-B5F9-8A6E6B0294B2}" destId="{516D68F3-DAC7-3D4F-A169-788DA43818C8}" srcOrd="0" destOrd="0" presId="urn:microsoft.com/office/officeart/2005/8/layout/vList2"/>
    <dgm:cxn modelId="{B86347E5-F85E-4F38-8E63-8B872CB53F71}" srcId="{5F1BABD9-50C5-49D2-86F7-3ACD030BB697}" destId="{F83EB3C3-C660-4681-8405-58F0881E423F}" srcOrd="3" destOrd="0" parTransId="{FB1F0630-3104-469F-B9E0-4F9C0C2680A0}" sibTransId="{CA2358BA-9623-42F5-9DD1-E5D5E76C0C1B}"/>
    <dgm:cxn modelId="{C83EB9E5-957A-4AB7-8746-37A119490981}" srcId="{D922569E-34B5-4173-B5F9-8A6E6B0294B2}" destId="{D17361EA-141F-4B4E-880D-26A84CC353A2}" srcOrd="1" destOrd="0" parTransId="{E56520F3-0B5E-4B76-8C88-84F2B9694347}" sibTransId="{648EB234-D5A3-4B50-8DFB-67C9425AB53E}"/>
    <dgm:cxn modelId="{F36A2F10-878B-0548-8CE6-9AF5A7E43445}" type="presParOf" srcId="{1AE2DD64-BE24-BB48-A613-2B3D2A6018D5}" destId="{7B60979F-F000-DC4D-A029-1E02BA34426F}" srcOrd="0" destOrd="0" presId="urn:microsoft.com/office/officeart/2005/8/layout/vList2"/>
    <dgm:cxn modelId="{63565DD9-9C9C-5E45-A0EE-CBA6E919EF2D}" type="presParOf" srcId="{1AE2DD64-BE24-BB48-A613-2B3D2A6018D5}" destId="{E11AB4F5-1394-614C-A365-E01657536A25}" srcOrd="1" destOrd="0" presId="urn:microsoft.com/office/officeart/2005/8/layout/vList2"/>
    <dgm:cxn modelId="{E14A09C4-88C7-9E4E-B604-430DDFABB6F6}" type="presParOf" srcId="{1AE2DD64-BE24-BB48-A613-2B3D2A6018D5}" destId="{7E706DD0-4687-944F-A58B-5D6666BA79A2}" srcOrd="2" destOrd="0" presId="urn:microsoft.com/office/officeart/2005/8/layout/vList2"/>
    <dgm:cxn modelId="{BFFE1C13-0D65-8741-86AC-38B1DE37BB03}" type="presParOf" srcId="{1AE2DD64-BE24-BB48-A613-2B3D2A6018D5}" destId="{6F730EB9-CDC1-124B-B249-EFFD4DF3EEFB}" srcOrd="3" destOrd="0" presId="urn:microsoft.com/office/officeart/2005/8/layout/vList2"/>
    <dgm:cxn modelId="{24BB3963-2837-3549-BF0A-D5CE9BE8579E}" type="presParOf" srcId="{1AE2DD64-BE24-BB48-A613-2B3D2A6018D5}" destId="{516D68F3-DAC7-3D4F-A169-788DA43818C8}" srcOrd="4" destOrd="0" presId="urn:microsoft.com/office/officeart/2005/8/layout/vList2"/>
    <dgm:cxn modelId="{3FA56CA7-0CD4-9845-93A8-796100D42CD4}" type="presParOf" srcId="{1AE2DD64-BE24-BB48-A613-2B3D2A6018D5}" destId="{E5F77D42-6040-104B-BFAB-52ABECD8F06B}" srcOrd="5" destOrd="0" presId="urn:microsoft.com/office/officeart/2005/8/layout/vList2"/>
    <dgm:cxn modelId="{D8F03699-3EB2-7C41-8CA9-77EDA167E084}" type="presParOf" srcId="{1AE2DD64-BE24-BB48-A613-2B3D2A6018D5}" destId="{DA308F78-0678-2C47-98FA-AE8038FF2E8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ECD2C-0356-F44D-943C-3DAAD916D38E}">
      <dsp:nvSpPr>
        <dsp:cNvPr id="0" name=""/>
        <dsp:cNvSpPr/>
      </dsp:nvSpPr>
      <dsp:spPr>
        <a:xfrm>
          <a:off x="0" y="87749"/>
          <a:ext cx="8229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From birth to the first few weeks of life</a:t>
          </a:r>
        </a:p>
      </dsp:txBody>
      <dsp:txXfrm>
        <a:off x="19904" y="107653"/>
        <a:ext cx="8189792" cy="367937"/>
      </dsp:txXfrm>
    </dsp:sp>
    <dsp:sp modelId="{EBAEB943-8068-A24D-A4D9-BE16BDFFC0F1}">
      <dsp:nvSpPr>
        <dsp:cNvPr id="0" name=""/>
        <dsp:cNvSpPr/>
      </dsp:nvSpPr>
      <dsp:spPr>
        <a:xfrm>
          <a:off x="0" y="544454"/>
          <a:ext cx="8229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Nasal obstruction </a:t>
          </a:r>
        </a:p>
      </dsp:txBody>
      <dsp:txXfrm>
        <a:off x="19904" y="564358"/>
        <a:ext cx="8189792" cy="367937"/>
      </dsp:txXfrm>
    </dsp:sp>
    <dsp:sp modelId="{6B3B5D7A-62A2-C74B-AD44-A9963A6A33D2}">
      <dsp:nvSpPr>
        <dsp:cNvPr id="0" name=""/>
        <dsp:cNvSpPr/>
      </dsp:nvSpPr>
      <dsp:spPr>
        <a:xfrm>
          <a:off x="0" y="952199"/>
          <a:ext cx="8229600" cy="66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nasal masses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Choanal atresis and stenosis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Pyriform aperture stenosis</a:t>
          </a:r>
        </a:p>
      </dsp:txBody>
      <dsp:txXfrm>
        <a:off x="0" y="952199"/>
        <a:ext cx="8229600" cy="668609"/>
      </dsp:txXfrm>
    </dsp:sp>
    <dsp:sp modelId="{0FB6AF81-FFE8-E744-B870-8A0687CEAE1C}">
      <dsp:nvSpPr>
        <dsp:cNvPr id="0" name=""/>
        <dsp:cNvSpPr/>
      </dsp:nvSpPr>
      <dsp:spPr>
        <a:xfrm>
          <a:off x="0" y="1620809"/>
          <a:ext cx="8229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Pharyngeal </a:t>
          </a:r>
        </a:p>
      </dsp:txBody>
      <dsp:txXfrm>
        <a:off x="19904" y="1640713"/>
        <a:ext cx="8189792" cy="367937"/>
      </dsp:txXfrm>
    </dsp:sp>
    <dsp:sp modelId="{952A8F15-E9E4-B34C-9F74-FC5F6F81427A}">
      <dsp:nvSpPr>
        <dsp:cNvPr id="0" name=""/>
        <dsp:cNvSpPr/>
      </dsp:nvSpPr>
      <dsp:spPr>
        <a:xfrm>
          <a:off x="0" y="2028555"/>
          <a:ext cx="8229600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Craniofacial  anomalies </a:t>
          </a:r>
        </a:p>
      </dsp:txBody>
      <dsp:txXfrm>
        <a:off x="0" y="2028555"/>
        <a:ext cx="8229600" cy="281520"/>
      </dsp:txXfrm>
    </dsp:sp>
    <dsp:sp modelId="{B10CAC89-9C6B-8740-9ADB-1DA14659FF40}">
      <dsp:nvSpPr>
        <dsp:cNvPr id="0" name=""/>
        <dsp:cNvSpPr/>
      </dsp:nvSpPr>
      <dsp:spPr>
        <a:xfrm>
          <a:off x="0" y="2310074"/>
          <a:ext cx="8229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Laryngeal </a:t>
          </a:r>
        </a:p>
      </dsp:txBody>
      <dsp:txXfrm>
        <a:off x="19904" y="2329978"/>
        <a:ext cx="8189792" cy="367937"/>
      </dsp:txXfrm>
    </dsp:sp>
    <dsp:sp modelId="{96686FE1-489A-4C46-975B-85FAD36E89C1}">
      <dsp:nvSpPr>
        <dsp:cNvPr id="0" name=""/>
        <dsp:cNvSpPr/>
      </dsp:nvSpPr>
      <dsp:spPr>
        <a:xfrm>
          <a:off x="0" y="2717820"/>
          <a:ext cx="8229600" cy="1583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Laryngomalcia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Vocal cord paralysis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subglottic haemangioma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Subglottic  stenosis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Laryngeal web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Laryngeal lymphangioma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Saccular cyst    </a:t>
          </a:r>
        </a:p>
      </dsp:txBody>
      <dsp:txXfrm>
        <a:off x="0" y="2717820"/>
        <a:ext cx="8229600" cy="1583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952D2-79BD-4F9F-BD5C-023A5B624828}">
      <dsp:nvSpPr>
        <dsp:cNvPr id="0" name=""/>
        <dsp:cNvSpPr/>
      </dsp:nvSpPr>
      <dsp:spPr>
        <a:xfrm>
          <a:off x="0" y="535"/>
          <a:ext cx="8229600" cy="1253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21331-44AD-4ACE-9D2B-22F823EBA372}">
      <dsp:nvSpPr>
        <dsp:cNvPr id="0" name=""/>
        <dsp:cNvSpPr/>
      </dsp:nvSpPr>
      <dsp:spPr>
        <a:xfrm>
          <a:off x="379252" y="282624"/>
          <a:ext cx="689550" cy="6895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295BC-6523-4D62-9F25-39110F9F4B7D}">
      <dsp:nvSpPr>
        <dsp:cNvPr id="0" name=""/>
        <dsp:cNvSpPr/>
      </dsp:nvSpPr>
      <dsp:spPr>
        <a:xfrm>
          <a:off x="1448055" y="535"/>
          <a:ext cx="3703320" cy="125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86" tIns="132686" rIns="132686" bIns="13268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Inspiratory stridor</a:t>
          </a:r>
          <a:r>
            <a:rPr lang="en-US" sz="2500" kern="1200"/>
            <a:t>: </a:t>
          </a:r>
        </a:p>
      </dsp:txBody>
      <dsp:txXfrm>
        <a:off x="1448055" y="535"/>
        <a:ext cx="3703320" cy="1253728"/>
      </dsp:txXfrm>
    </dsp:sp>
    <dsp:sp modelId="{9A05B621-1002-4E20-935B-612B2406ABC5}">
      <dsp:nvSpPr>
        <dsp:cNvPr id="0" name=""/>
        <dsp:cNvSpPr/>
      </dsp:nvSpPr>
      <dsp:spPr>
        <a:xfrm>
          <a:off x="5151375" y="535"/>
          <a:ext cx="3078224" cy="125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86" tIns="132686" rIns="132686" bIns="13268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supraglottic , glottic  obstruction</a:t>
          </a:r>
        </a:p>
      </dsp:txBody>
      <dsp:txXfrm>
        <a:off x="5151375" y="535"/>
        <a:ext cx="3078224" cy="1253728"/>
      </dsp:txXfrm>
    </dsp:sp>
    <dsp:sp modelId="{BB03B063-62D7-40F8-9AFB-007E3976E5C5}">
      <dsp:nvSpPr>
        <dsp:cNvPr id="0" name=""/>
        <dsp:cNvSpPr/>
      </dsp:nvSpPr>
      <dsp:spPr>
        <a:xfrm>
          <a:off x="0" y="1567695"/>
          <a:ext cx="8229600" cy="1253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9B45D-2C2A-4680-8C8E-419487A08E85}">
      <dsp:nvSpPr>
        <dsp:cNvPr id="0" name=""/>
        <dsp:cNvSpPr/>
      </dsp:nvSpPr>
      <dsp:spPr>
        <a:xfrm>
          <a:off x="379252" y="1849784"/>
          <a:ext cx="689550" cy="6895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37738-8D21-4755-9CFC-5D45C19648F5}">
      <dsp:nvSpPr>
        <dsp:cNvPr id="0" name=""/>
        <dsp:cNvSpPr/>
      </dsp:nvSpPr>
      <dsp:spPr>
        <a:xfrm>
          <a:off x="1448055" y="1567695"/>
          <a:ext cx="3703320" cy="125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86" tIns="132686" rIns="132686" bIns="13268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Expiratory stridor: </a:t>
          </a:r>
          <a:r>
            <a:rPr lang="en-US" sz="2500" kern="1200"/>
            <a:t> </a:t>
          </a:r>
        </a:p>
      </dsp:txBody>
      <dsp:txXfrm>
        <a:off x="1448055" y="1567695"/>
        <a:ext cx="3703320" cy="1253728"/>
      </dsp:txXfrm>
    </dsp:sp>
    <dsp:sp modelId="{D4C7011D-A82F-48CC-9A84-CA1E57F13824}">
      <dsp:nvSpPr>
        <dsp:cNvPr id="0" name=""/>
        <dsp:cNvSpPr/>
      </dsp:nvSpPr>
      <dsp:spPr>
        <a:xfrm>
          <a:off x="5151375" y="1567695"/>
          <a:ext cx="3078224" cy="125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86" tIns="132686" rIns="132686" bIns="13268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trachea (lower )</a:t>
          </a:r>
          <a:r>
            <a:rPr lang="en-US" sz="1800" b="1" kern="1200"/>
            <a:t>   </a:t>
          </a:r>
          <a:endParaRPr lang="en-US" sz="1800" kern="1200"/>
        </a:p>
      </dsp:txBody>
      <dsp:txXfrm>
        <a:off x="5151375" y="1567695"/>
        <a:ext cx="3078224" cy="1253728"/>
      </dsp:txXfrm>
    </dsp:sp>
    <dsp:sp modelId="{496EF5AE-3E5C-4D42-A9C7-DFF8B96876B8}">
      <dsp:nvSpPr>
        <dsp:cNvPr id="0" name=""/>
        <dsp:cNvSpPr/>
      </dsp:nvSpPr>
      <dsp:spPr>
        <a:xfrm>
          <a:off x="0" y="3134856"/>
          <a:ext cx="8229600" cy="1253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6B428-EF42-4BC0-BBB8-40B728A057F0}">
      <dsp:nvSpPr>
        <dsp:cNvPr id="0" name=""/>
        <dsp:cNvSpPr/>
      </dsp:nvSpPr>
      <dsp:spPr>
        <a:xfrm>
          <a:off x="379252" y="3416944"/>
          <a:ext cx="689550" cy="6895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680A5-14D0-4B8E-87E4-D9738D5D3F60}">
      <dsp:nvSpPr>
        <dsp:cNvPr id="0" name=""/>
        <dsp:cNvSpPr/>
      </dsp:nvSpPr>
      <dsp:spPr>
        <a:xfrm>
          <a:off x="1448055" y="3134856"/>
          <a:ext cx="3703320" cy="125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86" tIns="132686" rIns="132686" bIns="13268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Biphasic stridor: </a:t>
          </a:r>
          <a:endParaRPr lang="en-US" sz="2500" kern="1200"/>
        </a:p>
      </dsp:txBody>
      <dsp:txXfrm>
        <a:off x="1448055" y="3134856"/>
        <a:ext cx="3703320" cy="1253728"/>
      </dsp:txXfrm>
    </dsp:sp>
    <dsp:sp modelId="{ECF310BC-B923-4F1A-B356-2F469BB978CA}">
      <dsp:nvSpPr>
        <dsp:cNvPr id="0" name=""/>
        <dsp:cNvSpPr/>
      </dsp:nvSpPr>
      <dsp:spPr>
        <a:xfrm>
          <a:off x="5151375" y="3134856"/>
          <a:ext cx="3078224" cy="125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86" tIns="132686" rIns="132686" bIns="13268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subglottic obstruction</a:t>
          </a:r>
          <a:r>
            <a:rPr lang="en-US" sz="1800" b="1" kern="1200"/>
            <a:t> </a:t>
          </a:r>
          <a:endParaRPr lang="en-US" sz="1800" kern="1200"/>
        </a:p>
      </dsp:txBody>
      <dsp:txXfrm>
        <a:off x="5151375" y="3134856"/>
        <a:ext cx="3078224" cy="1253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0979F-F000-DC4D-A029-1E02BA34426F}">
      <dsp:nvSpPr>
        <dsp:cNvPr id="0" name=""/>
        <dsp:cNvSpPr/>
      </dsp:nvSpPr>
      <dsp:spPr>
        <a:xfrm>
          <a:off x="0" y="287257"/>
          <a:ext cx="4038600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neonates are obligatory nasal breather</a:t>
          </a:r>
        </a:p>
      </dsp:txBody>
      <dsp:txXfrm>
        <a:off x="36896" y="324153"/>
        <a:ext cx="3964808" cy="682028"/>
      </dsp:txXfrm>
    </dsp:sp>
    <dsp:sp modelId="{7E706DD0-4687-944F-A58B-5D6666BA79A2}">
      <dsp:nvSpPr>
        <dsp:cNvPr id="0" name=""/>
        <dsp:cNvSpPr/>
      </dsp:nvSpPr>
      <dsp:spPr>
        <a:xfrm>
          <a:off x="0" y="1097797"/>
          <a:ext cx="4038600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 neonate Cyanosis improved with crying but worsens on feeding</a:t>
          </a:r>
        </a:p>
      </dsp:txBody>
      <dsp:txXfrm>
        <a:off x="36896" y="1134693"/>
        <a:ext cx="3964808" cy="682028"/>
      </dsp:txXfrm>
    </dsp:sp>
    <dsp:sp modelId="{516D68F3-DAC7-3D4F-A169-788DA43818C8}">
      <dsp:nvSpPr>
        <dsp:cNvPr id="0" name=""/>
        <dsp:cNvSpPr/>
      </dsp:nvSpPr>
      <dsp:spPr>
        <a:xfrm>
          <a:off x="0" y="1908337"/>
          <a:ext cx="4038600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Nasal masses :</a:t>
          </a:r>
          <a:endParaRPr lang="en-US" sz="1900" kern="1200"/>
        </a:p>
      </dsp:txBody>
      <dsp:txXfrm>
        <a:off x="36896" y="1945233"/>
        <a:ext cx="3964808" cy="682028"/>
      </dsp:txXfrm>
    </dsp:sp>
    <dsp:sp modelId="{E5F77D42-6040-104B-BFAB-52ABECD8F06B}">
      <dsp:nvSpPr>
        <dsp:cNvPr id="0" name=""/>
        <dsp:cNvSpPr/>
      </dsp:nvSpPr>
      <dsp:spPr>
        <a:xfrm>
          <a:off x="0" y="2664157"/>
          <a:ext cx="4038600" cy="72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26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Cystic ( meningoencephalocoele, 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Solid (glioma, hamartoma ,teratoma ,and lymphangioma)</a:t>
          </a:r>
        </a:p>
      </dsp:txBody>
      <dsp:txXfrm>
        <a:off x="0" y="2664157"/>
        <a:ext cx="4038600" cy="727605"/>
      </dsp:txXfrm>
    </dsp:sp>
    <dsp:sp modelId="{DA308F78-0678-2C47-98FA-AE8038FF2E87}">
      <dsp:nvSpPr>
        <dsp:cNvPr id="0" name=""/>
        <dsp:cNvSpPr/>
      </dsp:nvSpPr>
      <dsp:spPr>
        <a:xfrm>
          <a:off x="0" y="3391762"/>
          <a:ext cx="4038600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Ct scan and MRI  is important for diagnosis     </a:t>
          </a:r>
        </a:p>
      </dsp:txBody>
      <dsp:txXfrm>
        <a:off x="36896" y="3428658"/>
        <a:ext cx="3964808" cy="682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987B7-7B00-9848-A6BE-034DC1318DAF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588E3-00A0-3343-B72E-54141FF20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2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88E3-00A0-3343-B72E-54141FF203D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F14B83-9768-E84D-A162-E1DBDDCA639D}" type="datetimeFigureOut">
              <a:rPr lang="en-US" smtClean="0"/>
              <a:pPr/>
              <a:t>1/28/23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6553200" cy="1828800"/>
          </a:xfrm>
        </p:spPr>
        <p:txBody>
          <a:bodyPr/>
          <a:lstStyle/>
          <a:p>
            <a:r>
              <a:rPr lang="en-US" dirty="0"/>
              <a:t>Air Way Obstruction</a:t>
            </a:r>
            <a:br>
              <a:rPr lang="en-US" dirty="0"/>
            </a:br>
            <a:r>
              <a:rPr lang="en-US" dirty="0"/>
              <a:t>I&amp;II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781048"/>
          </a:xfrm>
        </p:spPr>
        <p:txBody>
          <a:bodyPr/>
          <a:lstStyle/>
          <a:p>
            <a:r>
              <a:rPr lang="en-US" dirty="0"/>
              <a:t>Choanal  atresia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4246240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ü"/>
            </a:pPr>
            <a:r>
              <a:rPr lang="en-US" sz="2000" dirty="0"/>
              <a:t>Lack of patency of posterior nasal aperture 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Bilateral atresia presents soon after birth  with sever respiratory distress  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Unilateral atresia may undiagnosed until later in childhood (rhinorrheoa )</a:t>
            </a:r>
          </a:p>
          <a:p>
            <a:endParaRPr lang="en-US" dirty="0"/>
          </a:p>
          <a:p>
            <a:r>
              <a:rPr lang="en-US" sz="2000" b="1" dirty="0">
                <a:solidFill>
                  <a:srgbClr val="FF0000"/>
                </a:solidFill>
              </a:rPr>
              <a:t>Types :</a:t>
            </a:r>
          </a:p>
          <a:p>
            <a:pPr>
              <a:buFont typeface="Wingdings" charset="2"/>
              <a:buChar char="q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Membranous 10% </a:t>
            </a:r>
          </a:p>
          <a:p>
            <a:pPr>
              <a:buFont typeface="Wingdings" charset="2"/>
              <a:buChar char="q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Bony 90 %</a:t>
            </a:r>
          </a:p>
          <a:p>
            <a:pPr>
              <a:buFont typeface="Wingdings" charset="2"/>
              <a:buChar char="q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 mixed</a:t>
            </a:r>
          </a:p>
          <a:p>
            <a:r>
              <a:rPr lang="en-US" dirty="0"/>
              <a:t> </a:t>
            </a:r>
          </a:p>
          <a:p>
            <a:r>
              <a:rPr lang="en-US" b="1" dirty="0">
                <a:solidFill>
                  <a:srgbClr val="FF0000"/>
                </a:solidFill>
              </a:rPr>
              <a:t>DX:</a:t>
            </a:r>
          </a:p>
          <a:p>
            <a:pPr>
              <a:buFont typeface="Arial"/>
              <a:buChar char="•"/>
            </a:pPr>
            <a:r>
              <a:rPr lang="en-US" sz="1946" dirty="0">
                <a:solidFill>
                  <a:srgbClr val="0000FF"/>
                </a:solidFill>
              </a:rPr>
              <a:t>Cyanosis improved with crying </a:t>
            </a:r>
          </a:p>
          <a:p>
            <a:pPr>
              <a:buFont typeface="Arial"/>
              <a:buChar char="•"/>
            </a:pPr>
            <a:r>
              <a:rPr lang="en-US" sz="1946" dirty="0">
                <a:solidFill>
                  <a:srgbClr val="0000FF"/>
                </a:solidFill>
              </a:rPr>
              <a:t>Inability to pass size 6 French catheter  </a:t>
            </a:r>
          </a:p>
        </p:txBody>
      </p:sp>
      <p:pic>
        <p:nvPicPr>
          <p:cNvPr id="5" name="Content Placeholder 4" descr="choanal atrasi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0600" y="1295401"/>
            <a:ext cx="4114800" cy="415734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3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29200" y="2182515"/>
            <a:ext cx="2642454" cy="2828310"/>
          </a:xfrm>
        </p:spPr>
      </p:pic>
      <p:pic>
        <p:nvPicPr>
          <p:cNvPr id="6" name="Picture 5" descr="ca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82515"/>
            <a:ext cx="3352800" cy="28283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oanal atrasia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41219"/>
            <a:ext cx="4038600" cy="3793199"/>
          </a:xfrm>
        </p:spPr>
      </p:pic>
      <p:pic>
        <p:nvPicPr>
          <p:cNvPr id="5" name="Content Placeholder 4" descr="choanal arasia 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58987" y="2241218"/>
            <a:ext cx="3217025" cy="379319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70% of </a:t>
            </a:r>
            <a:r>
              <a:rPr lang="en-US" dirty="0" err="1"/>
              <a:t>choanal</a:t>
            </a:r>
            <a:r>
              <a:rPr lang="en-US" dirty="0"/>
              <a:t>  </a:t>
            </a:r>
            <a:r>
              <a:rPr lang="en-US" dirty="0" err="1"/>
              <a:t>atrasia</a:t>
            </a:r>
            <a:r>
              <a:rPr lang="en-US" dirty="0"/>
              <a:t> associated with </a:t>
            </a:r>
            <a:r>
              <a:rPr lang="en-US" dirty="0">
                <a:solidFill>
                  <a:srgbClr val="FF0000"/>
                </a:solidFill>
              </a:rPr>
              <a:t>CHARGE syndrome</a:t>
            </a:r>
          </a:p>
          <a:p>
            <a:r>
              <a:rPr lang="en-US" dirty="0"/>
              <a:t>C </a:t>
            </a:r>
            <a:r>
              <a:rPr lang="en-US" dirty="0" err="1"/>
              <a:t>coloboma</a:t>
            </a:r>
            <a:endParaRPr lang="en-US" dirty="0"/>
          </a:p>
          <a:p>
            <a:r>
              <a:rPr lang="en-US" dirty="0"/>
              <a:t>H heart disease </a:t>
            </a:r>
          </a:p>
          <a:p>
            <a:r>
              <a:rPr lang="en-US" dirty="0"/>
              <a:t>A </a:t>
            </a:r>
            <a:r>
              <a:rPr lang="en-US" dirty="0" err="1"/>
              <a:t>atrasia</a:t>
            </a:r>
            <a:endParaRPr lang="en-US" dirty="0"/>
          </a:p>
          <a:p>
            <a:r>
              <a:rPr lang="en-US" dirty="0"/>
              <a:t> R retarded growth </a:t>
            </a:r>
          </a:p>
          <a:p>
            <a:r>
              <a:rPr lang="en-US" dirty="0"/>
              <a:t>G genital </a:t>
            </a:r>
            <a:r>
              <a:rPr lang="en-US" dirty="0" err="1"/>
              <a:t>hypoplasia</a:t>
            </a:r>
            <a:r>
              <a:rPr lang="en-US" dirty="0"/>
              <a:t> </a:t>
            </a:r>
          </a:p>
          <a:p>
            <a:r>
              <a:rPr lang="en-US" dirty="0"/>
              <a:t>E  ear deformity </a:t>
            </a:r>
          </a:p>
        </p:txBody>
      </p:sp>
      <p:pic>
        <p:nvPicPr>
          <p:cNvPr id="5" name="Content Placeholder 4" descr="ct scan choanal atrasi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97361"/>
            <a:ext cx="4038600" cy="428091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29000" cy="4572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000" dirty="0">
                <a:solidFill>
                  <a:srgbClr val="FF0000"/>
                </a:solidFill>
              </a:rPr>
              <a:t>Emergency treatment </a:t>
            </a:r>
            <a:r>
              <a:rPr lang="en-US" sz="2000" dirty="0"/>
              <a:t>is by  insertion of oral airway tube 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000" dirty="0">
                <a:solidFill>
                  <a:srgbClr val="660066"/>
                </a:solidFill>
              </a:rPr>
              <a:t>Surgical treatment is by  </a:t>
            </a:r>
            <a:r>
              <a:rPr lang="en-US" sz="2000" dirty="0"/>
              <a:t>either </a:t>
            </a:r>
            <a:r>
              <a:rPr lang="en-US" sz="2000" dirty="0" err="1"/>
              <a:t>transnasal</a:t>
            </a:r>
            <a:r>
              <a:rPr lang="en-US" sz="2000" dirty="0"/>
              <a:t> or </a:t>
            </a:r>
            <a:r>
              <a:rPr lang="en-US" sz="2000" dirty="0" err="1"/>
              <a:t>transpalatal</a:t>
            </a:r>
            <a:r>
              <a:rPr lang="en-US" sz="2000" dirty="0"/>
              <a:t> </a:t>
            </a:r>
            <a:r>
              <a:rPr lang="en-US" sz="2000" dirty="0" err="1"/>
              <a:t>choanal</a:t>
            </a:r>
            <a:r>
              <a:rPr lang="en-US" sz="2000" dirty="0"/>
              <a:t> </a:t>
            </a:r>
            <a:r>
              <a:rPr lang="en-US" sz="2000" dirty="0" err="1"/>
              <a:t>atrasia</a:t>
            </a:r>
            <a:r>
              <a:rPr lang="en-US" sz="2000" dirty="0"/>
              <a:t> repair   </a:t>
            </a:r>
          </a:p>
        </p:txBody>
      </p:sp>
      <p:pic>
        <p:nvPicPr>
          <p:cNvPr id="5" name="Content Placeholder 4" descr="c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5815" y="1975268"/>
            <a:ext cx="2950220" cy="39742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5470376" cy="1162050"/>
          </a:xfrm>
        </p:spPr>
        <p:txBody>
          <a:bodyPr/>
          <a:lstStyle/>
          <a:p>
            <a:r>
              <a:rPr lang="en-US" sz="4000" dirty="0"/>
              <a:t>Pharyngeal obstruction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981200"/>
            <a:ext cx="3505200" cy="4267200"/>
          </a:xfrm>
        </p:spPr>
        <p:txBody>
          <a:bodyPr>
            <a:normAutofit/>
          </a:bodyPr>
          <a:lstStyle/>
          <a:p>
            <a:r>
              <a:rPr lang="en-US" sz="2000" dirty="0"/>
              <a:t>Craniofacial anomalies :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Pierre –Robin syndrome:</a:t>
            </a:r>
          </a:p>
          <a:p>
            <a:r>
              <a:rPr lang="en-US" sz="2000" dirty="0" err="1"/>
              <a:t>Glossoptosis</a:t>
            </a:r>
            <a:r>
              <a:rPr lang="en-US" sz="2000" dirty="0"/>
              <a:t>, </a:t>
            </a:r>
            <a:r>
              <a:rPr lang="en-US" sz="2000" dirty="0" err="1"/>
              <a:t>micrognatheia</a:t>
            </a:r>
            <a:r>
              <a:rPr lang="en-US" sz="2000" dirty="0"/>
              <a:t>, cleft palate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i="1" dirty="0">
                <a:solidFill>
                  <a:srgbClr val="FF0000"/>
                </a:solidFill>
              </a:rPr>
              <a:t>Treacher- Collins syndrome:</a:t>
            </a:r>
          </a:p>
          <a:p>
            <a:r>
              <a:rPr lang="en-US" sz="2000" dirty="0"/>
              <a:t>(</a:t>
            </a:r>
            <a:r>
              <a:rPr lang="en-US" sz="2000" dirty="0" err="1"/>
              <a:t>Mandibuolfacial</a:t>
            </a:r>
            <a:r>
              <a:rPr lang="en-US" sz="2000" dirty="0"/>
              <a:t> </a:t>
            </a:r>
            <a:r>
              <a:rPr lang="en-US" sz="2000" dirty="0" err="1"/>
              <a:t>dystosis</a:t>
            </a:r>
            <a:r>
              <a:rPr lang="en-US" sz="2000" dirty="0"/>
              <a:t>)</a:t>
            </a:r>
          </a:p>
          <a:p>
            <a:r>
              <a:rPr lang="en-US" sz="2000" dirty="0"/>
              <a:t>Narrow nose high arched palate    </a:t>
            </a:r>
          </a:p>
        </p:txBody>
      </p:sp>
      <p:pic>
        <p:nvPicPr>
          <p:cNvPr id="5" name="Content Placeholder 4" descr="treacher collin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3962400"/>
            <a:ext cx="2523535" cy="2493058"/>
          </a:xfrm>
        </p:spPr>
      </p:pic>
      <p:pic>
        <p:nvPicPr>
          <p:cNvPr id="6" name="Picture 5" descr="archdisch01562-0032-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980" y="514352"/>
            <a:ext cx="31242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Laryngeal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27" b="1" i="1" dirty="0">
                <a:solidFill>
                  <a:srgbClr val="FF0000"/>
                </a:solidFill>
              </a:rPr>
              <a:t>Laryngomalcia :</a:t>
            </a:r>
          </a:p>
          <a:p>
            <a:pPr lvl="1"/>
            <a:r>
              <a:rPr lang="en-US" dirty="0"/>
              <a:t>The most common cause of congenital airway obstruction</a:t>
            </a:r>
          </a:p>
          <a:p>
            <a:pPr lvl="1"/>
            <a:r>
              <a:rPr lang="en-US" dirty="0"/>
              <a:t>The most common cause of </a:t>
            </a:r>
            <a:r>
              <a:rPr lang="en-US" dirty="0" err="1"/>
              <a:t>stridor</a:t>
            </a:r>
            <a:r>
              <a:rPr lang="en-US" dirty="0"/>
              <a:t>  in infancy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Symptoms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Stridor</a:t>
            </a:r>
            <a:r>
              <a:rPr lang="en-US" dirty="0"/>
              <a:t> in the first weeks of life</a:t>
            </a:r>
          </a:p>
          <a:p>
            <a:r>
              <a:rPr lang="en-US" dirty="0"/>
              <a:t>Inspiratory phase</a:t>
            </a:r>
          </a:p>
          <a:p>
            <a:r>
              <a:rPr lang="en-US" dirty="0"/>
              <a:t>Worse with crying ,feeding ,and respiratory tract infection</a:t>
            </a:r>
          </a:p>
          <a:p>
            <a:r>
              <a:rPr lang="en-US" dirty="0"/>
              <a:t>Improved in prone position</a:t>
            </a:r>
          </a:p>
          <a:p>
            <a:r>
              <a:rPr lang="en-US" b="1" dirty="0">
                <a:solidFill>
                  <a:srgbClr val="FF0000"/>
                </a:solidFill>
              </a:rPr>
              <a:t>DX</a:t>
            </a:r>
            <a:r>
              <a:rPr lang="en-US" dirty="0"/>
              <a:t> : flexible fibrotic </a:t>
            </a:r>
            <a:r>
              <a:rPr lang="en-US" dirty="0" err="1"/>
              <a:t>endoscopy</a:t>
            </a:r>
            <a:r>
              <a:rPr lang="en-US" dirty="0"/>
              <a:t>    </a:t>
            </a:r>
          </a:p>
        </p:txBody>
      </p:sp>
      <p:pic>
        <p:nvPicPr>
          <p:cNvPr id="5" name="Picture 5" descr="Picture 0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72200" y="72997"/>
            <a:ext cx="2455164" cy="369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icture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7634" y="3573016"/>
            <a:ext cx="2664296" cy="307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124744"/>
            <a:ext cx="4104456" cy="523018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Endoscopic  finding:</a:t>
            </a:r>
          </a:p>
          <a:p>
            <a:pPr lvl="1"/>
            <a:r>
              <a:rPr lang="en-US" dirty="0"/>
              <a:t>Tall ,omega shape epiglottis </a:t>
            </a:r>
          </a:p>
          <a:p>
            <a:pPr lvl="1"/>
            <a:r>
              <a:rPr lang="en-US" dirty="0"/>
              <a:t>Inward forward movement of </a:t>
            </a:r>
            <a:r>
              <a:rPr lang="en-US" dirty="0" err="1"/>
              <a:t>arytenoid</a:t>
            </a:r>
            <a:r>
              <a:rPr lang="en-US" dirty="0"/>
              <a:t> mucosa (sucked)  </a:t>
            </a:r>
          </a:p>
          <a:p>
            <a:pPr lvl="1"/>
            <a:r>
              <a:rPr lang="en-US" dirty="0"/>
              <a:t>Short </a:t>
            </a:r>
            <a:r>
              <a:rPr lang="en-US" dirty="0" err="1"/>
              <a:t>aryepiglottis</a:t>
            </a:r>
            <a:r>
              <a:rPr lang="en-US" dirty="0"/>
              <a:t> fold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Treatment :</a:t>
            </a:r>
          </a:p>
          <a:p>
            <a:pPr lvl="1"/>
            <a:r>
              <a:rPr lang="en-US" b="1" dirty="0"/>
              <a:t>Mild cases :</a:t>
            </a:r>
            <a:r>
              <a:rPr lang="en-US" dirty="0"/>
              <a:t>( no cyanosis not effecting the child growth )</a:t>
            </a:r>
          </a:p>
          <a:p>
            <a:pPr lvl="2"/>
            <a:r>
              <a:rPr lang="en-US" dirty="0"/>
              <a:t>observation</a:t>
            </a:r>
          </a:p>
          <a:p>
            <a:pPr lvl="1"/>
            <a:r>
              <a:rPr lang="en-US" b="1" dirty="0"/>
              <a:t>Sever cases: </a:t>
            </a:r>
          </a:p>
          <a:p>
            <a:pPr lvl="2"/>
            <a:r>
              <a:rPr lang="en-US" dirty="0" err="1"/>
              <a:t>supraglottoplasty</a:t>
            </a:r>
            <a:r>
              <a:rPr lang="en-US" dirty="0"/>
              <a:t> ,</a:t>
            </a:r>
          </a:p>
          <a:p>
            <a:pPr lvl="2"/>
            <a:r>
              <a:rPr lang="en-US" dirty="0" err="1"/>
              <a:t>tracheostomy</a:t>
            </a:r>
            <a:r>
              <a:rPr lang="en-US" dirty="0"/>
              <a:t>  </a:t>
            </a:r>
          </a:p>
        </p:txBody>
      </p:sp>
      <p:pic>
        <p:nvPicPr>
          <p:cNvPr id="5" name="Content Placeholder 4" descr="Picture 1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11960" y="2132856"/>
            <a:ext cx="4932040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Vocal cord paralysis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07504" y="2044394"/>
            <a:ext cx="4235896" cy="4552958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Can be unilateral or bilateral ,congenital or acquired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Congenital</a:t>
            </a:r>
            <a:r>
              <a:rPr lang="en-US" dirty="0"/>
              <a:t> form  may associated with abnormality of the central nervous system (Arnold </a:t>
            </a:r>
            <a:r>
              <a:rPr lang="en-US" dirty="0" err="1"/>
              <a:t>Chiari</a:t>
            </a:r>
            <a:r>
              <a:rPr lang="en-US" dirty="0"/>
              <a:t> syndrome ) or cardiovascular anomalies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Symptoms:</a:t>
            </a:r>
          </a:p>
          <a:p>
            <a:r>
              <a:rPr lang="en-US" dirty="0"/>
              <a:t> high pitch </a:t>
            </a:r>
            <a:r>
              <a:rPr lang="en-US" dirty="0" err="1"/>
              <a:t>inspiratory</a:t>
            </a:r>
            <a:r>
              <a:rPr lang="en-US" dirty="0"/>
              <a:t> </a:t>
            </a:r>
            <a:r>
              <a:rPr lang="en-US" dirty="0" err="1"/>
              <a:t>stridor</a:t>
            </a:r>
            <a:endParaRPr lang="en-US" dirty="0"/>
          </a:p>
          <a:p>
            <a:r>
              <a:rPr lang="en-US" sz="1800" b="1" dirty="0">
                <a:solidFill>
                  <a:srgbClr val="FF0000"/>
                </a:solidFill>
              </a:rPr>
              <a:t>Treatment</a:t>
            </a:r>
            <a:r>
              <a:rPr lang="en-US" dirty="0"/>
              <a:t> :</a:t>
            </a:r>
          </a:p>
          <a:p>
            <a:r>
              <a:rPr lang="en-US" sz="1800" b="1" dirty="0">
                <a:solidFill>
                  <a:srgbClr val="660066"/>
                </a:solidFill>
              </a:rPr>
              <a:t> tracheostomy  in sever cases 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Spontaneous recovery </a:t>
            </a:r>
            <a:r>
              <a:rPr lang="en-US" dirty="0"/>
              <a:t>occurs in half patients within a year.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 surgical intervention after one year</a:t>
            </a:r>
          </a:p>
          <a:p>
            <a:pPr marL="925830" lvl="1" indent="-285750">
              <a:buFont typeface="Arial" charset="0"/>
              <a:buChar char="•"/>
            </a:pPr>
            <a:r>
              <a:rPr lang="en-US" b="1" dirty="0"/>
              <a:t>Vocal cord lateralization,</a:t>
            </a:r>
          </a:p>
          <a:p>
            <a:pPr marL="925830" lvl="1" indent="-285750">
              <a:buFont typeface="Arial" charset="0"/>
              <a:buChar char="•"/>
            </a:pPr>
            <a:r>
              <a:rPr lang="en-US" b="1" dirty="0" err="1"/>
              <a:t>arytoidectomy</a:t>
            </a:r>
            <a:r>
              <a:rPr lang="en-US" b="1" dirty="0"/>
              <a:t> </a:t>
            </a:r>
          </a:p>
          <a:p>
            <a:pPr marL="925830" lvl="1" indent="-285750">
              <a:buFont typeface="Arial" charset="0"/>
              <a:buChar char="•"/>
            </a:pPr>
            <a:r>
              <a:rPr lang="en-US" b="1" dirty="0"/>
              <a:t>laser </a:t>
            </a:r>
            <a:r>
              <a:rPr lang="en-US" b="1" dirty="0" err="1"/>
              <a:t>cordotomy</a:t>
            </a:r>
            <a:r>
              <a:rPr lang="en-US" b="1" dirty="0"/>
              <a:t>       </a:t>
            </a:r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43400" y="2044394"/>
            <a:ext cx="4343400" cy="38360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3ED4F7-51E3-85F4-F4F7-08A974443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the Upper airway extended from the nares and lip to the subglottic area</a:t>
            </a:r>
          </a:p>
          <a:p>
            <a:r>
              <a:rPr lang="en-US" dirty="0">
                <a:solidFill>
                  <a:srgbClr val="FF0000"/>
                </a:solidFill>
              </a:rPr>
              <a:t>Upper airway obstruction :</a:t>
            </a:r>
          </a:p>
          <a:p>
            <a:pPr>
              <a:buFont typeface="Wingdings" charset="2"/>
              <a:buChar char="q"/>
            </a:pPr>
            <a:r>
              <a:rPr lang="en-US" dirty="0"/>
              <a:t>Congenital </a:t>
            </a:r>
          </a:p>
          <a:p>
            <a:pPr>
              <a:buFont typeface="Wingdings" charset="2"/>
              <a:buChar char="q"/>
            </a:pPr>
            <a:r>
              <a:rPr lang="en-US" dirty="0"/>
              <a:t>Acquired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3600" dirty="0"/>
              <a:t>Subglottic </a:t>
            </a:r>
            <a:r>
              <a:rPr lang="en-US" sz="3600" dirty="0" err="1"/>
              <a:t>haemangioma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Congenital vascular lesion </a:t>
            </a:r>
          </a:p>
          <a:p>
            <a:pPr>
              <a:buNone/>
            </a:pPr>
            <a:r>
              <a:rPr lang="en-US" dirty="0"/>
              <a:t>    not present at birth but grow rapidly over the first few months of life</a:t>
            </a: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Symptoms:</a:t>
            </a:r>
            <a:r>
              <a:rPr lang="en-US" dirty="0"/>
              <a:t> </a:t>
            </a:r>
          </a:p>
          <a:p>
            <a:r>
              <a:rPr lang="en-US" dirty="0"/>
              <a:t>Biphasic </a:t>
            </a:r>
            <a:r>
              <a:rPr lang="en-US" dirty="0" err="1"/>
              <a:t>stridor</a:t>
            </a:r>
            <a:r>
              <a:rPr lang="en-US" dirty="0"/>
              <a:t> </a:t>
            </a:r>
          </a:p>
          <a:p>
            <a:r>
              <a:rPr lang="en-US" dirty="0"/>
              <a:t>Tend to </a:t>
            </a:r>
            <a:r>
              <a:rPr lang="en-US" dirty="0" err="1"/>
              <a:t>involute</a:t>
            </a:r>
            <a:r>
              <a:rPr lang="en-US" dirty="0"/>
              <a:t> slowly after one year </a:t>
            </a:r>
          </a:p>
          <a:p>
            <a:r>
              <a:rPr lang="en-US" dirty="0"/>
              <a:t>50% of the patients have cutaneous  </a:t>
            </a:r>
            <a:r>
              <a:rPr lang="en-US" dirty="0" err="1"/>
              <a:t>haemangioma</a:t>
            </a:r>
            <a:r>
              <a:rPr lang="en-US" dirty="0"/>
              <a:t>  in the head and  neck </a:t>
            </a:r>
          </a:p>
          <a:p>
            <a:pPr marL="0" indent="0">
              <a:buNone/>
            </a:pPr>
            <a:r>
              <a:rPr lang="en-US" sz="3097" b="1" dirty="0">
                <a:solidFill>
                  <a:srgbClr val="FF0000"/>
                </a:solidFill>
              </a:rPr>
              <a:t>Treatment :</a:t>
            </a:r>
          </a:p>
          <a:p>
            <a:r>
              <a:rPr lang="en-US" dirty="0"/>
              <a:t>Systemic steroid , </a:t>
            </a:r>
            <a:r>
              <a:rPr lang="en-US" dirty="0" err="1"/>
              <a:t>interlesional</a:t>
            </a:r>
            <a:r>
              <a:rPr lang="en-US" dirty="0"/>
              <a:t> steroid , </a:t>
            </a:r>
            <a:r>
              <a:rPr lang="en-US" sz="2800" b="1" dirty="0" err="1"/>
              <a:t>Propranolol</a:t>
            </a:r>
            <a:r>
              <a:rPr lang="en-US" sz="2800" b="1" dirty="0"/>
              <a:t>,</a:t>
            </a:r>
          </a:p>
          <a:p>
            <a:r>
              <a:rPr lang="en-US" dirty="0"/>
              <a:t>laser ablation,  tracheostomy </a:t>
            </a:r>
          </a:p>
        </p:txBody>
      </p:sp>
      <p:pic>
        <p:nvPicPr>
          <p:cNvPr id="5" name="Content Placeholder 4" descr="subglottic haemangioma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905000"/>
            <a:ext cx="4648200" cy="3886199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Congenital subglottic </a:t>
            </a:r>
            <a:r>
              <a:rPr lang="en-US" dirty="0" err="1"/>
              <a:t>stenosis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276600" cy="4572000"/>
          </a:xfrm>
        </p:spPr>
        <p:txBody>
          <a:bodyPr/>
          <a:lstStyle/>
          <a:p>
            <a:r>
              <a:rPr lang="en-US" sz="1600" dirty="0"/>
              <a:t>Subglottic area is the narrowest area in the airway ,</a:t>
            </a:r>
            <a:r>
              <a:rPr lang="en-US" sz="1600" dirty="0" err="1"/>
              <a:t>stenosis</a:t>
            </a:r>
            <a:r>
              <a:rPr lang="en-US" sz="1600" dirty="0"/>
              <a:t> if the diameter less than 4 mm  in term infant  </a:t>
            </a:r>
          </a:p>
          <a:p>
            <a:r>
              <a:rPr lang="en-US" sz="1800" b="1" dirty="0"/>
              <a:t>Symptoms depend on the degree of </a:t>
            </a:r>
            <a:r>
              <a:rPr lang="en-US" sz="1800" b="1" dirty="0" err="1"/>
              <a:t>stenosis</a:t>
            </a:r>
            <a:r>
              <a:rPr lang="en-US" sz="1800" b="1" dirty="0"/>
              <a:t> </a:t>
            </a:r>
          </a:p>
          <a:p>
            <a:pPr>
              <a:buFont typeface="Wingdings" charset="2"/>
              <a:buChar char="q"/>
            </a:pPr>
            <a:r>
              <a:rPr lang="en-US" sz="1800" b="1" dirty="0"/>
              <a:t>Biphasic </a:t>
            </a:r>
            <a:r>
              <a:rPr lang="en-US" sz="1800" b="1" dirty="0" err="1"/>
              <a:t>stridor</a:t>
            </a:r>
            <a:endParaRPr lang="en-US" sz="1800" b="1" dirty="0"/>
          </a:p>
          <a:p>
            <a:pPr>
              <a:buFont typeface="Wingdings" charset="2"/>
              <a:buChar char="q"/>
            </a:pPr>
            <a:r>
              <a:rPr lang="en-US" sz="1800" b="1" dirty="0"/>
              <a:t>Recurrent croup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Dx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/>
              <a:t> </a:t>
            </a:r>
            <a:r>
              <a:rPr lang="en-US" sz="1800" dirty="0"/>
              <a:t>bronchoscopy, </a:t>
            </a:r>
          </a:p>
          <a:p>
            <a:r>
              <a:rPr lang="en-US" sz="1800" dirty="0"/>
              <a:t>,plain x ray, HKV x-ray   </a:t>
            </a:r>
          </a:p>
        </p:txBody>
      </p:sp>
      <p:pic>
        <p:nvPicPr>
          <p:cNvPr id="5" name="Content Placeholder 4" descr="subglottic stenosi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066800"/>
            <a:ext cx="4343400" cy="3034663"/>
          </a:xfrm>
        </p:spPr>
      </p:pic>
      <p:pic>
        <p:nvPicPr>
          <p:cNvPr id="6" name="Picture 5" descr="subglott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101463"/>
            <a:ext cx="5453063" cy="275653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Depend on the degree of </a:t>
            </a:r>
            <a:r>
              <a:rPr lang="en-US" dirty="0" err="1"/>
              <a:t>stenosis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Tracheostomy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laser excision </a:t>
            </a:r>
          </a:p>
          <a:p>
            <a:pPr lvl="1"/>
            <a:r>
              <a:rPr lang="en-US" dirty="0"/>
              <a:t>Balloon dilation </a:t>
            </a:r>
          </a:p>
          <a:p>
            <a:pPr lvl="1"/>
            <a:r>
              <a:rPr lang="en-US" dirty="0" err="1"/>
              <a:t>Laryngotracheal</a:t>
            </a:r>
            <a:r>
              <a:rPr lang="en-US" dirty="0"/>
              <a:t> </a:t>
            </a:r>
            <a:r>
              <a:rPr lang="en-US" dirty="0" err="1"/>
              <a:t>reconstruction(LTR</a:t>
            </a:r>
            <a:r>
              <a:rPr lang="en-US" dirty="0"/>
              <a:t>) </a:t>
            </a:r>
          </a:p>
          <a:p>
            <a:pPr lvl="1"/>
            <a:r>
              <a:rPr lang="en-US" dirty="0" err="1"/>
              <a:t>Criocotracheal</a:t>
            </a:r>
            <a:r>
              <a:rPr lang="en-US" dirty="0"/>
              <a:t> </a:t>
            </a:r>
            <a:r>
              <a:rPr lang="en-US" dirty="0" err="1"/>
              <a:t>resection(CTR</a:t>
            </a:r>
            <a:r>
              <a:rPr lang="en-US" dirty="0"/>
              <a:t>)   </a:t>
            </a:r>
          </a:p>
        </p:txBody>
      </p:sp>
      <p:pic>
        <p:nvPicPr>
          <p:cNvPr id="10" name="Content Placeholder 9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47088"/>
            <a:ext cx="4191000" cy="381765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Laryngeal web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Week cry </a:t>
            </a:r>
          </a:p>
          <a:p>
            <a:r>
              <a:rPr lang="en-US" dirty="0" err="1"/>
              <a:t>Stridor</a:t>
            </a:r>
            <a:endParaRPr lang="en-US" dirty="0"/>
          </a:p>
          <a:p>
            <a:endParaRPr lang="en-US" dirty="0"/>
          </a:p>
          <a:p>
            <a:r>
              <a:rPr lang="en-US" sz="2800" b="1" dirty="0">
                <a:solidFill>
                  <a:srgbClr val="FF0000"/>
                </a:solidFill>
              </a:rPr>
              <a:t>Treatment : </a:t>
            </a:r>
          </a:p>
          <a:p>
            <a:pPr lvl="1"/>
            <a:r>
              <a:rPr lang="en-US" sz="2200" dirty="0"/>
              <a:t>Laser excisions </a:t>
            </a:r>
          </a:p>
          <a:p>
            <a:pPr lvl="1"/>
            <a:r>
              <a:rPr lang="en-US" sz="2200" dirty="0"/>
              <a:t>Trachestomy  </a:t>
            </a:r>
          </a:p>
        </p:txBody>
      </p:sp>
      <p:pic>
        <p:nvPicPr>
          <p:cNvPr id="5" name="Content Placeholder 4" descr="Untitled.png6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732" y="2418889"/>
            <a:ext cx="2523535" cy="343786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Extratracheal compression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Cystic </a:t>
            </a:r>
            <a:r>
              <a:rPr lang="en-US" dirty="0" err="1"/>
              <a:t>hygroma</a:t>
            </a:r>
            <a:r>
              <a:rPr lang="en-US" dirty="0"/>
              <a:t> </a:t>
            </a:r>
          </a:p>
        </p:txBody>
      </p:sp>
      <p:pic>
        <p:nvPicPr>
          <p:cNvPr id="5" name="Content Placeholder 4" descr="Lymphangioma_Infant_B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334001" y="1935479"/>
            <a:ext cx="3352799" cy="3474721"/>
          </a:xfrm>
        </p:spPr>
      </p:pic>
      <p:pic>
        <p:nvPicPr>
          <p:cNvPr id="6" name="Picture 5" descr="6f68765bb3875ae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71800"/>
            <a:ext cx="3429000" cy="29019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3200" dirty="0"/>
              <a:t>Acquired upper airway obstruction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/>
              <a:t> acquired upper airway obstruction are more common than congenital type </a:t>
            </a:r>
          </a:p>
          <a:p>
            <a:pPr>
              <a:buNone/>
            </a:pPr>
            <a:r>
              <a:rPr lang="en-US" sz="3789" b="1" i="1" dirty="0">
                <a:solidFill>
                  <a:srgbClr val="FF0000"/>
                </a:solidFill>
              </a:rPr>
              <a:t>Causes:</a:t>
            </a:r>
          </a:p>
          <a:p>
            <a:pPr>
              <a:buNone/>
            </a:pPr>
            <a:r>
              <a:rPr lang="en-US" sz="3273" b="1" dirty="0">
                <a:solidFill>
                  <a:srgbClr val="660066"/>
                </a:solidFill>
              </a:rPr>
              <a:t>Infectious</a:t>
            </a:r>
          </a:p>
          <a:p>
            <a:pPr>
              <a:buFont typeface="Wingdings" charset="2"/>
              <a:buChar char="u"/>
            </a:pPr>
            <a:r>
              <a:rPr lang="en-US" dirty="0"/>
              <a:t>Peritonsillar abscess </a:t>
            </a:r>
          </a:p>
          <a:p>
            <a:pPr>
              <a:buFont typeface="Wingdings" charset="2"/>
              <a:buChar char="u"/>
            </a:pPr>
            <a:r>
              <a:rPr lang="en-US" dirty="0"/>
              <a:t>Retropharyngeal abscess </a:t>
            </a:r>
          </a:p>
          <a:p>
            <a:pPr>
              <a:buFont typeface="Wingdings" charset="2"/>
              <a:buChar char="u"/>
            </a:pPr>
            <a:r>
              <a:rPr lang="en-US" dirty="0" err="1"/>
              <a:t>Epiglotitis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/>
              <a:t>Croup</a:t>
            </a:r>
          </a:p>
          <a:p>
            <a:pPr>
              <a:buFont typeface="Wingdings" charset="2"/>
              <a:buChar char="u"/>
            </a:pPr>
            <a:r>
              <a:rPr lang="en-US" dirty="0"/>
              <a:t>Bacterial </a:t>
            </a:r>
            <a:r>
              <a:rPr lang="en-US" dirty="0" err="1"/>
              <a:t>tracheitis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b="1" dirty="0">
                <a:solidFill>
                  <a:srgbClr val="660066"/>
                </a:solidFill>
              </a:rPr>
              <a:t> </a:t>
            </a:r>
            <a:r>
              <a:rPr lang="en-US" sz="3273" b="1" dirty="0">
                <a:solidFill>
                  <a:srgbClr val="660066"/>
                </a:solidFill>
              </a:rPr>
              <a:t>noninfectious</a:t>
            </a:r>
          </a:p>
          <a:p>
            <a:pPr>
              <a:buFont typeface="Wingdings" charset="2"/>
              <a:buChar char="²"/>
            </a:pPr>
            <a:r>
              <a:rPr lang="en-US" dirty="0"/>
              <a:t> FB aspiration</a:t>
            </a:r>
          </a:p>
          <a:p>
            <a:pPr>
              <a:buFont typeface="Wingdings" charset="2"/>
              <a:buChar char="²"/>
            </a:pPr>
            <a:r>
              <a:rPr lang="en-US" dirty="0"/>
              <a:t> acquired vocal cord paralysis</a:t>
            </a:r>
          </a:p>
          <a:p>
            <a:pPr>
              <a:buFont typeface="Wingdings" charset="2"/>
              <a:buChar char="²"/>
            </a:pPr>
            <a:r>
              <a:rPr lang="en-US" dirty="0"/>
              <a:t>Acquired subglottic </a:t>
            </a:r>
            <a:r>
              <a:rPr lang="en-US" dirty="0" err="1"/>
              <a:t>stenosis</a:t>
            </a:r>
            <a:r>
              <a:rPr lang="en-US" dirty="0"/>
              <a:t> </a:t>
            </a:r>
          </a:p>
          <a:p>
            <a:pPr>
              <a:buFont typeface="Wingdings" charset="2"/>
              <a:buChar char="²"/>
            </a:pPr>
            <a:r>
              <a:rPr lang="en-US" dirty="0"/>
              <a:t> </a:t>
            </a:r>
            <a:r>
              <a:rPr lang="en-US" dirty="0" err="1"/>
              <a:t>adenotonsillar</a:t>
            </a:r>
            <a:r>
              <a:rPr lang="en-US" dirty="0"/>
              <a:t> enlargement</a:t>
            </a:r>
          </a:p>
          <a:p>
            <a:pPr>
              <a:buFont typeface="Wingdings" charset="2"/>
              <a:buChar char="²"/>
            </a:pPr>
            <a:r>
              <a:rPr lang="en-US" dirty="0"/>
              <a:t> respiratory </a:t>
            </a:r>
            <a:r>
              <a:rPr lang="en-US" dirty="0" err="1"/>
              <a:t>papillomatosis</a:t>
            </a:r>
            <a:endParaRPr lang="en-US" dirty="0"/>
          </a:p>
          <a:p>
            <a:pPr>
              <a:buFont typeface="Wingdings" charset="2"/>
              <a:buChar char="²"/>
            </a:pPr>
            <a:r>
              <a:rPr lang="en-US" dirty="0"/>
              <a:t> malignancy</a:t>
            </a:r>
          </a:p>
          <a:p>
            <a:pPr>
              <a:buFont typeface="Wingdings" charset="2"/>
              <a:buChar char="²"/>
            </a:pPr>
            <a:r>
              <a:rPr lang="en-US" dirty="0"/>
              <a:t>Angioedema</a:t>
            </a:r>
          </a:p>
          <a:p>
            <a:pPr>
              <a:buFont typeface="Wingdings" charset="2"/>
              <a:buChar char="²"/>
            </a:pPr>
            <a:r>
              <a:rPr lang="en-US" dirty="0"/>
              <a:t> caustic ingestion</a:t>
            </a:r>
          </a:p>
          <a:p>
            <a:pPr>
              <a:buFont typeface="Wingdings" charset="2"/>
              <a:buChar char="²"/>
            </a:pPr>
            <a:r>
              <a:rPr lang="en-US" dirty="0"/>
              <a:t>  trauma </a:t>
            </a:r>
          </a:p>
          <a:p>
            <a:pPr>
              <a:buFont typeface="Wingdings" charset="2"/>
              <a:buChar char="²"/>
            </a:pPr>
            <a:r>
              <a:rPr lang="en-US" dirty="0"/>
              <a:t> </a:t>
            </a:r>
            <a:r>
              <a:rPr lang="en-US" dirty="0" err="1"/>
              <a:t>laryngospasm</a:t>
            </a:r>
            <a:r>
              <a:rPr lang="en-US" dirty="0"/>
              <a:t>   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Peritonsillar abscess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common deep infection in late childhood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Symptoms</a:t>
            </a:r>
            <a:r>
              <a:rPr lang="en-US" dirty="0"/>
              <a:t> : low grade fever  sever sore throat ,muffled voice  ,drooling, </a:t>
            </a:r>
            <a:r>
              <a:rPr lang="en-US" dirty="0" err="1"/>
              <a:t>trismus</a:t>
            </a:r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per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133600"/>
            <a:ext cx="3706294" cy="422751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Peritonsillar abscess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Diagnosis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Clinical diagnosis </a:t>
            </a:r>
          </a:p>
          <a:p>
            <a:r>
              <a:rPr lang="en-US" dirty="0"/>
              <a:t>CT scan </a:t>
            </a:r>
          </a:p>
          <a:p>
            <a:r>
              <a:rPr lang="en-US" b="1" dirty="0"/>
              <a:t>Treatment :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000" dirty="0"/>
              <a:t>aspiration </a:t>
            </a:r>
          </a:p>
          <a:p>
            <a:pPr>
              <a:buFont typeface="Wingdings" charset="2"/>
              <a:buChar char="q"/>
            </a:pPr>
            <a:r>
              <a:rPr lang="en-US" sz="2000" dirty="0" err="1"/>
              <a:t>Incsion</a:t>
            </a:r>
            <a:r>
              <a:rPr lang="en-US" sz="2000" dirty="0"/>
              <a:t> and drainge</a:t>
            </a:r>
          </a:p>
          <a:p>
            <a:pPr>
              <a:buFont typeface="Wingdings" charset="2"/>
              <a:buChar char="q"/>
            </a:pPr>
            <a:r>
              <a:rPr lang="en-US" sz="2000" dirty="0"/>
              <a:t> later tonsillectomy </a:t>
            </a:r>
          </a:p>
          <a:p>
            <a:pPr>
              <a:buFont typeface="Wingdings" charset="2"/>
              <a:buChar char="q"/>
            </a:pPr>
            <a:r>
              <a:rPr lang="en-US" sz="2000" dirty="0"/>
              <a:t>IV ABX  </a:t>
            </a:r>
          </a:p>
          <a:p>
            <a:endParaRPr lang="en-US" dirty="0"/>
          </a:p>
        </p:txBody>
      </p:sp>
      <p:pic>
        <p:nvPicPr>
          <p:cNvPr id="11" name="Content Placeholder 10" descr="ct scan peri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038601" y="2209800"/>
            <a:ext cx="4648200" cy="381038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Retropharyngeal abscess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Symptoms :</a:t>
            </a:r>
          </a:p>
          <a:p>
            <a:r>
              <a:rPr lang="en-US" dirty="0"/>
              <a:t> </a:t>
            </a:r>
            <a:r>
              <a:rPr lang="en-US" sz="2400" dirty="0"/>
              <a:t>fever, cervical adenopathy stridor ,torticollis,  drooling </a:t>
            </a:r>
          </a:p>
          <a:p>
            <a:r>
              <a:rPr lang="en-US" b="1" dirty="0"/>
              <a:t>Causes</a:t>
            </a:r>
            <a:r>
              <a:rPr lang="en-US" dirty="0"/>
              <a:t> : </a:t>
            </a:r>
          </a:p>
          <a:p>
            <a:r>
              <a:rPr lang="en-US" dirty="0"/>
              <a:t>progressive </a:t>
            </a:r>
            <a:r>
              <a:rPr lang="en-US" dirty="0" err="1"/>
              <a:t>pharyngitis</a:t>
            </a:r>
            <a:r>
              <a:rPr lang="en-US" dirty="0"/>
              <a:t>  </a:t>
            </a:r>
            <a:r>
              <a:rPr lang="en-US" sz="2400" dirty="0">
                <a:solidFill>
                  <a:srgbClr val="000090"/>
                </a:solidFill>
              </a:rPr>
              <a:t>S.aureus ,</a:t>
            </a:r>
            <a:r>
              <a:rPr lang="en-US" sz="2400" dirty="0" err="1">
                <a:solidFill>
                  <a:srgbClr val="000090"/>
                </a:solidFill>
              </a:rPr>
              <a:t>Haemophilus</a:t>
            </a:r>
            <a:r>
              <a:rPr lang="en-US" sz="2400" dirty="0">
                <a:solidFill>
                  <a:srgbClr val="000090"/>
                </a:solidFill>
              </a:rPr>
              <a:t> , group A beta </a:t>
            </a:r>
            <a:r>
              <a:rPr lang="en-US" sz="2400" dirty="0" err="1">
                <a:solidFill>
                  <a:srgbClr val="000090"/>
                </a:solidFill>
              </a:rPr>
              <a:t>haemolytic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sterptococcus</a:t>
            </a:r>
            <a:r>
              <a:rPr lang="en-US" sz="2400" dirty="0">
                <a:solidFill>
                  <a:srgbClr val="000090"/>
                </a:solidFill>
              </a:rPr>
              <a:t> , </a:t>
            </a:r>
            <a:r>
              <a:rPr lang="en-US" sz="2400" dirty="0" err="1">
                <a:solidFill>
                  <a:srgbClr val="000090"/>
                </a:solidFill>
              </a:rPr>
              <a:t>bacteroides</a:t>
            </a: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Treatment :</a:t>
            </a:r>
          </a:p>
          <a:p>
            <a:pPr>
              <a:buFont typeface="Wingdings" charset="2"/>
              <a:buChar char="v"/>
            </a:pPr>
            <a:r>
              <a:rPr lang="en-US" sz="2118" dirty="0" err="1"/>
              <a:t>Transoral</a:t>
            </a:r>
            <a:r>
              <a:rPr lang="en-US" sz="2118" dirty="0"/>
              <a:t> incision and drainge </a:t>
            </a:r>
          </a:p>
          <a:p>
            <a:pPr>
              <a:buFont typeface="Wingdings" charset="2"/>
              <a:buChar char="v"/>
            </a:pPr>
            <a:r>
              <a:rPr lang="en-US" sz="2118" dirty="0"/>
              <a:t>IV ABX</a:t>
            </a:r>
          </a:p>
          <a:p>
            <a:pPr>
              <a:buFont typeface="Wingdings" charset="2"/>
              <a:buChar char="v"/>
            </a:pPr>
            <a:r>
              <a:rPr lang="en-US" sz="2118" dirty="0"/>
              <a:t>INTUBATION </a:t>
            </a:r>
          </a:p>
          <a:p>
            <a:pPr>
              <a:buFont typeface="Wingdings" charset="2"/>
              <a:buChar char="v"/>
            </a:pPr>
            <a:r>
              <a:rPr lang="en-US" sz="2118" dirty="0"/>
              <a:t>Tracheotomy</a:t>
            </a:r>
            <a:r>
              <a:rPr lang="en-US" sz="2400" b="1" dirty="0"/>
              <a:t> </a:t>
            </a:r>
            <a:r>
              <a:rPr lang="en-US" sz="2400" dirty="0"/>
              <a:t> </a:t>
            </a:r>
          </a:p>
        </p:txBody>
      </p:sp>
      <p:pic>
        <p:nvPicPr>
          <p:cNvPr id="5" name="Content Placeholder 4" descr="ct scan  retropharyngeal abces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28800"/>
            <a:ext cx="4419600" cy="39624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xray retropharyngeeal abce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1375" y="1920875"/>
            <a:ext cx="3130249" cy="4433888"/>
          </a:xfrm>
        </p:spPr>
      </p:pic>
      <p:pic>
        <p:nvPicPr>
          <p:cNvPr id="5" name="Content Placeholder 4" descr="retropharyngeal abcess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9989" y="2543847"/>
            <a:ext cx="3895022" cy="318794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Congenital upper airway obstruction </a:t>
            </a:r>
            <a:endParaRPr lang="en-US" dirty="0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B6D24CE2-23A3-04D6-704E-D349DE109F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Epiglottitis</a:t>
            </a:r>
            <a:r>
              <a:rPr lang="en-US" dirty="0"/>
              <a:t> 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Endoscopic  picture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b="1" i="1" dirty="0"/>
              <a:t>It is life threatening  rapidly progressive condition </a:t>
            </a:r>
          </a:p>
          <a:p>
            <a:r>
              <a:rPr lang="en-US" b="1" dirty="0"/>
              <a:t>Cause</a:t>
            </a:r>
            <a:r>
              <a:rPr lang="en-US" dirty="0"/>
              <a:t> :</a:t>
            </a:r>
            <a:r>
              <a:rPr lang="en-US" sz="2162" dirty="0"/>
              <a:t>H </a:t>
            </a:r>
            <a:r>
              <a:rPr lang="en-US" sz="2162" dirty="0" err="1"/>
              <a:t>influenzae</a:t>
            </a:r>
            <a:r>
              <a:rPr lang="en-US" sz="2162" dirty="0"/>
              <a:t> type B</a:t>
            </a:r>
            <a:r>
              <a:rPr lang="en-US" dirty="0"/>
              <a:t> </a:t>
            </a:r>
          </a:p>
          <a:p>
            <a:r>
              <a:rPr lang="en-US" dirty="0"/>
              <a:t>Age:2-7 years </a:t>
            </a:r>
          </a:p>
          <a:p>
            <a:r>
              <a:rPr lang="en-US" b="1" dirty="0"/>
              <a:t>Symptoms : </a:t>
            </a:r>
          </a:p>
          <a:p>
            <a:r>
              <a:rPr lang="en-US" sz="2162" dirty="0"/>
              <a:t>High fever </a:t>
            </a:r>
            <a:r>
              <a:rPr lang="en-US" sz="2162" dirty="0" err="1"/>
              <a:t>dysphagia</a:t>
            </a:r>
            <a:r>
              <a:rPr lang="en-US" sz="2162" dirty="0"/>
              <a:t>, drooling  </a:t>
            </a:r>
            <a:r>
              <a:rPr lang="en-US" sz="2162" dirty="0" err="1"/>
              <a:t>stridor</a:t>
            </a:r>
            <a:r>
              <a:rPr lang="en-US" sz="2162" dirty="0"/>
              <a:t>  toxic looking child  ( sit upright with head extended )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 NO EXAMINATION SHOULD BE DONE IN ER  </a:t>
            </a:r>
            <a:r>
              <a:rPr lang="en-US" dirty="0"/>
              <a:t>.</a:t>
            </a:r>
          </a:p>
          <a:p>
            <a:pPr>
              <a:buFont typeface="Wingdings" charset="2"/>
              <a:buChar char="§"/>
            </a:pPr>
            <a:r>
              <a:rPr lang="en-US" sz="2162" dirty="0"/>
              <a:t>Intubation</a:t>
            </a:r>
          </a:p>
          <a:p>
            <a:pPr>
              <a:buFont typeface="Wingdings" charset="2"/>
              <a:buChar char="§"/>
            </a:pPr>
            <a:r>
              <a:rPr lang="en-US" sz="2162" dirty="0"/>
              <a:t>  </a:t>
            </a:r>
            <a:r>
              <a:rPr lang="en-US" sz="2162" dirty="0" err="1"/>
              <a:t>tracheostomy</a:t>
            </a:r>
            <a:endParaRPr lang="en-US" sz="2162" dirty="0"/>
          </a:p>
          <a:p>
            <a:pPr>
              <a:buFont typeface="Wingdings" charset="2"/>
              <a:buChar char="§"/>
            </a:pPr>
            <a:r>
              <a:rPr lang="en-US" sz="2162" dirty="0"/>
              <a:t> IV ABX   </a:t>
            </a:r>
          </a:p>
        </p:txBody>
      </p:sp>
      <p:pic>
        <p:nvPicPr>
          <p:cNvPr id="11" name="Content Placeholder 10" descr="picture of epiglottiti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87924" y="2718926"/>
            <a:ext cx="3955977" cy="343786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Epiglottitis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Thumb sign </a:t>
            </a:r>
          </a:p>
        </p:txBody>
      </p:sp>
      <p:pic>
        <p:nvPicPr>
          <p:cNvPr id="5" name="Content Placeholder 4" descr="epiglooti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0177" y="1920875"/>
            <a:ext cx="3034645" cy="443388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920085"/>
            <a:ext cx="4316288" cy="44348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b="1" dirty="0"/>
              <a:t>Croup (</a:t>
            </a:r>
            <a:r>
              <a:rPr lang="en-US" sz="2400" b="1" dirty="0" err="1"/>
              <a:t>laryngotracheobronchitis</a:t>
            </a:r>
            <a:r>
              <a:rPr lang="en-US" sz="2400" dirty="0"/>
              <a:t> )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endParaRPr lang="en-US" sz="2400" dirty="0"/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Primary involves the subglottic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err="1"/>
              <a:t>Parainfluenza</a:t>
            </a:r>
            <a:r>
              <a:rPr lang="en-US" sz="2000" dirty="0"/>
              <a:t> 1-3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6 months-3 years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/>
              <a:t>SSX: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biphasic </a:t>
            </a:r>
            <a:r>
              <a:rPr lang="en-US" sz="2000" dirty="0" err="1"/>
              <a:t>stridor</a:t>
            </a:r>
            <a:r>
              <a:rPr lang="en-US" sz="2000" dirty="0"/>
              <a:t>, fever , </a:t>
            </a:r>
            <a:r>
              <a:rPr lang="en-US" sz="2000" dirty="0" err="1"/>
              <a:t>brasssy</a:t>
            </a:r>
            <a:r>
              <a:rPr lang="en-US" sz="2000" dirty="0"/>
              <a:t> cough , hoarseness , no </a:t>
            </a:r>
            <a:r>
              <a:rPr lang="en-US" sz="2000" dirty="0" err="1"/>
              <a:t>dysphagia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/>
              <a:t>DX: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x-ray ,steeple sign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/>
              <a:t> RX: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humidified </a:t>
            </a:r>
            <a:r>
              <a:rPr lang="en-US" sz="2000" dirty="0" err="1"/>
              <a:t>oxygen,racmic</a:t>
            </a:r>
            <a:r>
              <a:rPr lang="en-US" sz="2000" dirty="0"/>
              <a:t> epinephrine ,steroid</a:t>
            </a:r>
          </a:p>
          <a:p>
            <a:endParaRPr lang="en-US" dirty="0"/>
          </a:p>
        </p:txBody>
      </p:sp>
      <p:pic>
        <p:nvPicPr>
          <p:cNvPr id="5" name="Content Placeholder 4" descr="croup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629492"/>
            <a:ext cx="4038600" cy="301665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Steeple sign</a:t>
            </a:r>
          </a:p>
        </p:txBody>
      </p:sp>
      <p:pic>
        <p:nvPicPr>
          <p:cNvPr id="5" name="Content Placeholder 4" descr="subglottic edema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62200" y="2590800"/>
            <a:ext cx="2743200" cy="2624931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Non infectious causes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FB aspiration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2328699"/>
            <a:ext cx="655320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Foreign body aspiration is a common accident in children and represents an important cause of morbidity  and mortality.</a:t>
            </a:r>
          </a:p>
          <a:p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500 children die of FBA each year in the USA and 40% of lethal accident among children under 1 year of age were caused by FBA</a:t>
            </a:r>
          </a:p>
          <a:p>
            <a:r>
              <a:rPr lang="en-US" sz="1100" dirty="0" err="1">
                <a:solidFill>
                  <a:schemeClr val="accent6">
                    <a:lumMod val="75000"/>
                  </a:schemeClr>
                </a:solidFill>
              </a:rPr>
              <a:t>Int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 J Pediatric </a:t>
            </a:r>
            <a:r>
              <a:rPr lang="en-US" sz="1100" dirty="0" err="1">
                <a:solidFill>
                  <a:schemeClr val="accent6">
                    <a:lumMod val="75000"/>
                  </a:schemeClr>
                </a:solidFill>
              </a:rPr>
              <a:t>Otorhinolaryngol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12"/>
          </a:xfrm>
        </p:spPr>
        <p:txBody>
          <a:bodyPr>
            <a:normAutofit fontScale="90000"/>
          </a:bodyPr>
          <a:lstStyle/>
          <a:p>
            <a:r>
              <a:rPr lang="en-US" sz="3556" b="1" dirty="0">
                <a:solidFill>
                  <a:srgbClr val="0000FF"/>
                </a:solidFill>
              </a:rPr>
              <a:t>FBA is common among infants and preschool children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play chil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4616" y="2712710"/>
            <a:ext cx="4352184" cy="3459490"/>
          </a:xfrm>
        </p:spPr>
      </p:pic>
      <p:pic>
        <p:nvPicPr>
          <p:cNvPr id="6" name="Picture 5" descr="kkk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14600"/>
            <a:ext cx="2857500" cy="2095500"/>
          </a:xfrm>
          <a:prstGeom prst="rect">
            <a:avLst/>
          </a:prstGeom>
        </p:spPr>
      </p:pic>
      <p:pic>
        <p:nvPicPr>
          <p:cNvPr id="7" name="Picture 6" descr="pins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800600"/>
            <a:ext cx="2857500" cy="17538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Acute episode</a:t>
            </a:r>
          </a:p>
          <a:p>
            <a:r>
              <a:rPr lang="en-US" dirty="0"/>
              <a:t>Period of choking ,gagging, wheezing ,hoarseness</a:t>
            </a:r>
          </a:p>
          <a:p>
            <a:pPr>
              <a:buNone/>
            </a:pPr>
            <a:r>
              <a:rPr lang="en-US" dirty="0"/>
              <a:t>  </a:t>
            </a:r>
          </a:p>
          <a:p>
            <a:pPr>
              <a:buFont typeface="Wingdings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Asymptomatic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 miss diagnosis?)</a:t>
            </a:r>
          </a:p>
          <a:p>
            <a:r>
              <a:rPr lang="en-US" dirty="0"/>
              <a:t>Cough , wheezing …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Font typeface="Wingdings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Complication</a:t>
            </a:r>
          </a:p>
          <a:p>
            <a:r>
              <a:rPr lang="en-US" dirty="0"/>
              <a:t>Pneumonia, obstructive emphysema and </a:t>
            </a:r>
            <a:r>
              <a:rPr lang="en-US" dirty="0" err="1"/>
              <a:t>bronchiectasis</a:t>
            </a:r>
            <a:r>
              <a:rPr lang="en-US" dirty="0"/>
              <a:t> ….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86712"/>
          </a:xfrm>
        </p:spPr>
        <p:txBody>
          <a:bodyPr>
            <a:normAutofit/>
          </a:bodyPr>
          <a:lstStyle/>
          <a:p>
            <a:r>
              <a:rPr lang="en-US" sz="3556" b="1" i="1" dirty="0">
                <a:solidFill>
                  <a:srgbClr val="800000"/>
                </a:solidFill>
              </a:rPr>
              <a:t>Medical history is the key to diagnosis FBA</a:t>
            </a:r>
            <a:br>
              <a:rPr lang="en-US" dirty="0">
                <a:solidFill>
                  <a:srgbClr val="8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429000"/>
          </a:xfrm>
        </p:spPr>
        <p:txBody>
          <a:bodyPr/>
          <a:lstStyle/>
          <a:p>
            <a:r>
              <a:rPr lang="en-US" dirty="0"/>
              <a:t>Physical examination finding were abnormal in </a:t>
            </a:r>
            <a:r>
              <a:rPr lang="en-US" dirty="0">
                <a:solidFill>
                  <a:srgbClr val="FF6600"/>
                </a:solidFill>
              </a:rPr>
              <a:t>80%</a:t>
            </a:r>
            <a:r>
              <a:rPr lang="en-US" dirty="0"/>
              <a:t> of children with FBA , these were abnormal also in 40% of children without </a:t>
            </a:r>
            <a:r>
              <a:rPr lang="en-US" dirty="0" err="1"/>
              <a:t>FBs</a:t>
            </a:r>
            <a:r>
              <a:rPr lang="en-US" dirty="0"/>
              <a:t> .</a:t>
            </a:r>
          </a:p>
          <a:p>
            <a:r>
              <a:rPr lang="en-US" dirty="0"/>
              <a:t>the sensitivity and specificity of physical examination were </a:t>
            </a:r>
            <a:r>
              <a:rPr lang="en-US" dirty="0">
                <a:solidFill>
                  <a:srgbClr val="FF6600"/>
                </a:solidFill>
              </a:rPr>
              <a:t>80.4%</a:t>
            </a:r>
            <a:r>
              <a:rPr lang="en-US" dirty="0"/>
              <a:t> and </a:t>
            </a:r>
            <a:r>
              <a:rPr lang="en-US" dirty="0">
                <a:solidFill>
                  <a:srgbClr val="FF6600"/>
                </a:solidFill>
              </a:rPr>
              <a:t>59%</a:t>
            </a:r>
            <a:r>
              <a:rPr lang="en-US" dirty="0"/>
              <a:t> respectively.</a:t>
            </a:r>
          </a:p>
          <a:p>
            <a:r>
              <a:rPr lang="en-US" sz="1600" dirty="0">
                <a:solidFill>
                  <a:srgbClr val="660066"/>
                </a:solidFill>
              </a:rPr>
              <a:t>Pediatr </a:t>
            </a:r>
            <a:r>
              <a:rPr lang="en-US" sz="1600" dirty="0" err="1">
                <a:solidFill>
                  <a:srgbClr val="660066"/>
                </a:solidFill>
              </a:rPr>
              <a:t>surg</a:t>
            </a:r>
            <a:r>
              <a:rPr lang="en-US" sz="1600" dirty="0">
                <a:solidFill>
                  <a:srgbClr val="660066"/>
                </a:solidFill>
              </a:rPr>
              <a:t> 2005;40:1122-1127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Radiological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Many FB are not radiopaque  and small FB may cause symptoms but not radiographic changes</a:t>
            </a:r>
          </a:p>
          <a:p>
            <a:pPr>
              <a:buNone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>
                <a:solidFill>
                  <a:srgbClr val="FF8000"/>
                </a:solidFill>
              </a:rPr>
              <a:t>Plain film (</a:t>
            </a:r>
            <a:r>
              <a:rPr lang="en-US" dirty="0" err="1">
                <a:solidFill>
                  <a:srgbClr val="FF8000"/>
                </a:solidFill>
              </a:rPr>
              <a:t>inspiratory</a:t>
            </a:r>
            <a:r>
              <a:rPr lang="en-US" dirty="0">
                <a:solidFill>
                  <a:srgbClr val="FF8000"/>
                </a:solidFill>
              </a:rPr>
              <a:t>  expiratory )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Air trapping,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obstructive emphysema ,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mediastinal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shift</a:t>
            </a:r>
          </a:p>
          <a:p>
            <a:pPr>
              <a:buFont typeface="Wingdings" charset="2"/>
              <a:buChar char="u"/>
            </a:pPr>
            <a:r>
              <a:rPr lang="en-US" dirty="0">
                <a:solidFill>
                  <a:srgbClr val="FF6600"/>
                </a:solidFill>
              </a:rPr>
              <a:t>Rt and LT lateral </a:t>
            </a:r>
            <a:r>
              <a:rPr lang="en-US" dirty="0" err="1">
                <a:solidFill>
                  <a:srgbClr val="FF6600"/>
                </a:solidFill>
              </a:rPr>
              <a:t>decubitus</a:t>
            </a:r>
            <a:r>
              <a:rPr lang="en-US" dirty="0">
                <a:solidFill>
                  <a:srgbClr val="FF6600"/>
                </a:solidFill>
              </a:rPr>
              <a:t> film</a:t>
            </a:r>
          </a:p>
          <a:p>
            <a:endParaRPr lang="en-US" dirty="0"/>
          </a:p>
        </p:txBody>
      </p:sp>
      <p:pic>
        <p:nvPicPr>
          <p:cNvPr id="5" name="Content Placeholder 4" descr="eymphysa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68453"/>
            <a:ext cx="4038600" cy="4138731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most common objects aspirated by young children are food products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(peanuts ,seeds)</a:t>
            </a:r>
          </a:p>
          <a:p>
            <a:r>
              <a:rPr lang="en-US" dirty="0">
                <a:solidFill>
                  <a:srgbClr val="FF0000"/>
                </a:solidFill>
              </a:rPr>
              <a:t>Beans and seeds absorb water over time </a:t>
            </a:r>
          </a:p>
          <a:p>
            <a:r>
              <a:rPr lang="en-US" dirty="0"/>
              <a:t>Inert FB (</a:t>
            </a:r>
            <a:r>
              <a:rPr lang="en-US" sz="2400" dirty="0"/>
              <a:t>Pieces of toys </a:t>
            </a:r>
            <a:r>
              <a:rPr lang="en-US" sz="2400" dirty="0" err="1"/>
              <a:t>casuse</a:t>
            </a:r>
            <a:r>
              <a:rPr lang="en-US" sz="2400" dirty="0"/>
              <a:t> less reaction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Content Placeholder 4" descr="FB aspiration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2376" y="2342695"/>
            <a:ext cx="3590247" cy="359024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Stridor</a:t>
            </a:r>
          </a:p>
          <a:p>
            <a:pPr lvl="1"/>
            <a:r>
              <a:rPr lang="en-US" dirty="0"/>
              <a:t>is a high-pitched wheezing sound resulting from turbulent air flow in the upper airway. 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Stridor is a physical sign which is produced by narrowed or obstructed airway path</a:t>
            </a:r>
          </a:p>
          <a:p>
            <a:r>
              <a:rPr lang="en-US" b="1" dirty="0">
                <a:solidFill>
                  <a:srgbClr val="FF0000"/>
                </a:solidFill>
              </a:rPr>
              <a:t>Snoring</a:t>
            </a:r>
            <a:r>
              <a:rPr lang="en-US" dirty="0"/>
              <a:t> : </a:t>
            </a:r>
          </a:p>
          <a:p>
            <a:pPr lvl="1"/>
            <a:r>
              <a:rPr lang="en-US" dirty="0"/>
              <a:t>is low pitch sound caused by tissue vibration of the nasopharynx pharynx and soft plate due to obstruction above the larynx    </a:t>
            </a:r>
          </a:p>
          <a:p>
            <a:pPr lvl="0"/>
            <a:endParaRPr lang="en-US" dirty="0"/>
          </a:p>
          <a:p>
            <a:pPr lvl="0"/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Negative imaging studies do not exclude the presence of an FB</a:t>
            </a:r>
          </a:p>
          <a:p>
            <a:endParaRPr lang="en-US" dirty="0"/>
          </a:p>
          <a:p>
            <a:r>
              <a:rPr lang="en-US" b="1" i="1" dirty="0">
                <a:solidFill>
                  <a:srgbClr val="FF0000"/>
                </a:solidFill>
              </a:rPr>
              <a:t>A High  degree of clinical suspicion is the most important element in the diagnostic work –up    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Airway foreign bodies are removed most safely under general anesthesia using the ventilating rigid bronchoscope</a:t>
            </a:r>
          </a:p>
          <a:p>
            <a:endParaRPr lang="en-US" dirty="0"/>
          </a:p>
        </p:txBody>
      </p:sp>
      <p:pic>
        <p:nvPicPr>
          <p:cNvPr id="5" name="Content Placeholder 4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533400"/>
            <a:ext cx="3200135" cy="2620962"/>
          </a:xfrm>
        </p:spPr>
      </p:pic>
      <p:pic>
        <p:nvPicPr>
          <p:cNvPr id="6" name="Picture 5" descr="force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69683"/>
            <a:ext cx="1755503" cy="1840840"/>
          </a:xfrm>
          <a:prstGeom prst="rect">
            <a:avLst/>
          </a:prstGeom>
        </p:spPr>
      </p:pic>
      <p:pic>
        <p:nvPicPr>
          <p:cNvPr id="7" name="Picture 6" descr="optical force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352799"/>
            <a:ext cx="4199797" cy="30171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0px-Pneumothorax_CX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3810000"/>
            <a:ext cx="3111500" cy="2288381"/>
          </a:xfrm>
        </p:spPr>
      </p:pic>
      <p:pic>
        <p:nvPicPr>
          <p:cNvPr id="5" name="Picture 4" descr="235px-Pneumothorax_C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04088"/>
            <a:ext cx="5867400" cy="275031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97548654_b2f23309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152" y="1935163"/>
            <a:ext cx="4709696" cy="4389437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mplete_white_ou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604" y="1935163"/>
            <a:ext cx="5350791" cy="438943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vocal cord paralysis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Unilateral </a:t>
            </a:r>
          </a:p>
          <a:p>
            <a:r>
              <a:rPr lang="en-US" dirty="0"/>
              <a:t>Bilateral 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Causes :</a:t>
            </a:r>
          </a:p>
          <a:p>
            <a:r>
              <a:rPr lang="en-US" dirty="0"/>
              <a:t>Birth trauma</a:t>
            </a:r>
          </a:p>
          <a:p>
            <a:r>
              <a:rPr lang="en-US" dirty="0"/>
              <a:t>(forceps delivery)</a:t>
            </a:r>
          </a:p>
          <a:p>
            <a:r>
              <a:rPr lang="en-US" dirty="0"/>
              <a:t>Cardiac surgery( PDA repair)</a:t>
            </a:r>
          </a:p>
          <a:p>
            <a:r>
              <a:rPr lang="en-US" dirty="0" err="1"/>
              <a:t>Mediastinal</a:t>
            </a:r>
            <a:r>
              <a:rPr lang="en-US" dirty="0"/>
              <a:t> or neck surgery </a:t>
            </a:r>
          </a:p>
          <a:p>
            <a:r>
              <a:rPr lang="en-US" dirty="0" err="1"/>
              <a:t>Tracheo</a:t>
            </a:r>
            <a:r>
              <a:rPr lang="en-US" dirty="0"/>
              <a:t>-esophageal fistula repair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7088"/>
            <a:ext cx="4038600" cy="4507837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</a:rPr>
              <a:t>Bilateral vocal cord paralysis (abduction type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  <a:r>
              <a:rPr lang="en-US" b="1" i="1" dirty="0"/>
              <a:t>symptoms</a:t>
            </a:r>
            <a:r>
              <a:rPr lang="en-US" dirty="0"/>
              <a:t> :</a:t>
            </a:r>
          </a:p>
          <a:p>
            <a:pPr lvl="1"/>
            <a:r>
              <a:rPr lang="en-US" dirty="0" err="1"/>
              <a:t>Stridor</a:t>
            </a: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b="1" i="1" dirty="0"/>
              <a:t>Treatment :</a:t>
            </a:r>
            <a:r>
              <a:rPr lang="en-US" dirty="0"/>
              <a:t> </a:t>
            </a:r>
          </a:p>
          <a:p>
            <a:pPr>
              <a:buFont typeface="Wingdings" charset="2"/>
              <a:buChar char="²"/>
            </a:pPr>
            <a:r>
              <a:rPr lang="en-US" sz="2400" dirty="0"/>
              <a:t>Need temporary tracheotomy </a:t>
            </a:r>
          </a:p>
          <a:p>
            <a:pPr>
              <a:buFont typeface="Wingdings" charset="2"/>
              <a:buChar char="²"/>
            </a:pPr>
            <a:r>
              <a:rPr lang="en-US" sz="2400" dirty="0"/>
              <a:t>Vocal cord lateralization </a:t>
            </a:r>
          </a:p>
          <a:p>
            <a:pPr>
              <a:buFont typeface="Wingdings" charset="2"/>
              <a:buChar char="²"/>
            </a:pPr>
            <a:r>
              <a:rPr lang="en-US" sz="2400" dirty="0" err="1"/>
              <a:t>Cordectomy</a:t>
            </a:r>
            <a:r>
              <a:rPr lang="en-US" sz="2400" dirty="0"/>
              <a:t> </a:t>
            </a:r>
          </a:p>
          <a:p>
            <a:pPr>
              <a:buFont typeface="Wingdings" charset="2"/>
              <a:buChar char="²"/>
            </a:pPr>
            <a:r>
              <a:rPr lang="en-US" sz="2400" dirty="0" err="1"/>
              <a:t>arytenoidectomy</a:t>
            </a:r>
            <a:r>
              <a:rPr lang="en-US" sz="2400" dirty="0"/>
              <a:t>   </a:t>
            </a:r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622475"/>
            <a:ext cx="4038600" cy="303068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556" dirty="0"/>
              <a:t>Acquired subglottic </a:t>
            </a:r>
            <a:r>
              <a:rPr lang="en-US" sz="3556" dirty="0" err="1"/>
              <a:t>stenosis</a:t>
            </a:r>
            <a:r>
              <a:rPr lang="en-US" sz="3556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subglottic stenosi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000" y="1219200"/>
            <a:ext cx="6781800" cy="2309522"/>
          </a:xfr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/>
              <a:t>Prolong intubation</a:t>
            </a:r>
          </a:p>
          <a:p>
            <a:pPr>
              <a:buFont typeface="Wingdings" charset="2"/>
              <a:buChar char="v"/>
            </a:pPr>
            <a:r>
              <a:rPr lang="en-US" dirty="0"/>
              <a:t> size of the tube, material </a:t>
            </a:r>
          </a:p>
          <a:p>
            <a:pPr>
              <a:buFont typeface="Wingdings" charset="2"/>
              <a:buChar char="v"/>
            </a:pPr>
            <a:r>
              <a:rPr lang="en-US" dirty="0"/>
              <a:t>Care of </a:t>
            </a:r>
            <a:r>
              <a:rPr lang="en-US" dirty="0" err="1"/>
              <a:t>intubated</a:t>
            </a:r>
            <a:r>
              <a:rPr lang="en-US" dirty="0"/>
              <a:t> patient</a:t>
            </a:r>
          </a:p>
          <a:p>
            <a:pPr>
              <a:buFont typeface="Wingdings" charset="2"/>
              <a:buChar char="v"/>
            </a:pPr>
            <a:r>
              <a:rPr lang="en-US" dirty="0"/>
              <a:t>High pressure cuffs tube</a:t>
            </a:r>
          </a:p>
          <a:p>
            <a:pPr>
              <a:buFont typeface="Wingdings" charset="2"/>
              <a:buChar char="v"/>
            </a:pPr>
            <a:r>
              <a:rPr lang="en-US" dirty="0"/>
              <a:t>Difficult intubations</a:t>
            </a:r>
          </a:p>
          <a:p>
            <a:pPr>
              <a:buFont typeface="Wingdings" charset="2"/>
              <a:buChar char="v"/>
            </a:pPr>
            <a:r>
              <a:rPr lang="en-US" dirty="0"/>
              <a:t> multiple intubation </a:t>
            </a:r>
          </a:p>
          <a:p>
            <a:pPr>
              <a:buFont typeface="Wingdings" charset="2"/>
              <a:buChar char="v"/>
            </a:pPr>
            <a:r>
              <a:rPr lang="en-US" dirty="0"/>
              <a:t>GERD </a:t>
            </a:r>
          </a:p>
          <a:p>
            <a:pPr>
              <a:buFont typeface="Wingdings" charset="2"/>
              <a:buChar char="v"/>
            </a:pPr>
            <a:r>
              <a:rPr lang="en-US" dirty="0" err="1"/>
              <a:t>Tracheobronchial</a:t>
            </a:r>
            <a:r>
              <a:rPr lang="en-US" dirty="0"/>
              <a:t> infection</a:t>
            </a:r>
          </a:p>
          <a:p>
            <a:pPr>
              <a:buNone/>
            </a:pPr>
            <a:r>
              <a:rPr lang="en-US" dirty="0"/>
              <a:t>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/>
              <a:t>Laryngeal  </a:t>
            </a:r>
            <a:r>
              <a:rPr lang="en-US" dirty="0">
                <a:latin typeface="Wingdings"/>
                <a:ea typeface="Wingdings"/>
                <a:cs typeface="Wingdings"/>
              </a:rPr>
              <a:t> </a:t>
            </a:r>
            <a:r>
              <a:rPr lang="en-US" dirty="0"/>
              <a:t>granulation tissue </a:t>
            </a:r>
            <a:r>
              <a:rPr lang="en-US" dirty="0">
                <a:latin typeface="Wingdings"/>
                <a:ea typeface="Wingdings"/>
                <a:cs typeface="Wingdings"/>
              </a:rPr>
              <a:t></a:t>
            </a:r>
            <a:r>
              <a:rPr lang="en-US" dirty="0"/>
              <a:t> </a:t>
            </a:r>
            <a:r>
              <a:rPr lang="en-US" dirty="0" err="1"/>
              <a:t>ulceration</a:t>
            </a:r>
            <a:r>
              <a:rPr lang="en-US" dirty="0" err="1">
                <a:latin typeface="Wingdings"/>
                <a:ea typeface="Wingdings"/>
                <a:cs typeface="Wingdings"/>
              </a:rPr>
              <a:t></a:t>
            </a:r>
            <a:r>
              <a:rPr lang="en-US" dirty="0"/>
              <a:t> perichondratis </a:t>
            </a:r>
            <a:r>
              <a:rPr lang="en-US" dirty="0">
                <a:latin typeface="Wingdings"/>
                <a:ea typeface="Wingdings"/>
                <a:cs typeface="Wingdings"/>
              </a:rPr>
              <a:t></a:t>
            </a:r>
            <a:r>
              <a:rPr lang="en-US" dirty="0"/>
              <a:t> subglottic </a:t>
            </a:r>
            <a:r>
              <a:rPr lang="en-US" dirty="0" err="1"/>
              <a:t>stenosis</a:t>
            </a:r>
            <a:r>
              <a:rPr lang="en-US" dirty="0"/>
              <a:t> </a:t>
            </a:r>
          </a:p>
        </p:txBody>
      </p:sp>
      <p:pic>
        <p:nvPicPr>
          <p:cNvPr id="4" name="Content Placeholder 3" descr="subglott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19400"/>
            <a:ext cx="59436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</a:t>
            </a:r>
            <a:r>
              <a:rPr lang="en-US" dirty="0" err="1"/>
              <a:t>stridor</a:t>
            </a:r>
            <a:r>
              <a:rPr lang="en-US" dirty="0"/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18FBA2-F270-229C-4B99-9C11AE32EC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Treatment</a:t>
            </a:r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3124199"/>
            <a:ext cx="4038600" cy="3230725"/>
          </a:xfrm>
        </p:spPr>
        <p:txBody>
          <a:bodyPr>
            <a:normAutofit lnSpcReduction="10000"/>
          </a:bodyPr>
          <a:lstStyle/>
          <a:p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Grade I&amp;II</a:t>
            </a:r>
          </a:p>
          <a:p>
            <a:pPr>
              <a:buFont typeface="Wingdings" charset="2"/>
              <a:buChar char="v"/>
            </a:pPr>
            <a:r>
              <a:rPr lang="en-US" dirty="0"/>
              <a:t>Observation</a:t>
            </a:r>
          </a:p>
          <a:p>
            <a:pPr>
              <a:buFont typeface="Wingdings" charset="2"/>
              <a:buChar char="v"/>
            </a:pPr>
            <a:r>
              <a:rPr lang="en-US" dirty="0"/>
              <a:t>Balloon dilation  </a:t>
            </a:r>
          </a:p>
          <a:p>
            <a:pPr>
              <a:buFont typeface="Wingdings" charset="2"/>
              <a:buChar char="v"/>
            </a:pPr>
            <a:r>
              <a:rPr lang="en-US" dirty="0"/>
              <a:t>Laser excision</a:t>
            </a:r>
          </a:p>
          <a:p>
            <a:r>
              <a:rPr lang="en-US" dirty="0"/>
              <a:t>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Grade III&amp;IV</a:t>
            </a:r>
          </a:p>
          <a:p>
            <a:pPr>
              <a:buFont typeface="Wingdings" charset="2"/>
              <a:buChar char="§"/>
            </a:pPr>
            <a:r>
              <a:rPr lang="en-US" dirty="0" err="1"/>
              <a:t>Trachestomy</a:t>
            </a:r>
            <a:r>
              <a:rPr lang="en-US" dirty="0"/>
              <a:t> </a:t>
            </a:r>
          </a:p>
          <a:p>
            <a:pPr>
              <a:buFont typeface="Wingdings" charset="2"/>
              <a:buChar char="§"/>
            </a:pPr>
            <a:r>
              <a:rPr lang="en-US" dirty="0" err="1"/>
              <a:t>Laryngotracheal</a:t>
            </a:r>
            <a:r>
              <a:rPr lang="en-US" dirty="0"/>
              <a:t> reconstruction </a:t>
            </a:r>
          </a:p>
          <a:p>
            <a:pPr>
              <a:buFont typeface="Wingdings" charset="2"/>
              <a:buChar char="§"/>
            </a:pPr>
            <a:r>
              <a:rPr lang="en-US" dirty="0" err="1"/>
              <a:t>Cricotracheal</a:t>
            </a:r>
            <a:r>
              <a:rPr lang="en-US" dirty="0"/>
              <a:t> resection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4038600" cy="1162050"/>
          </a:xfrm>
        </p:spPr>
        <p:txBody>
          <a:bodyPr/>
          <a:lstStyle/>
          <a:p>
            <a:r>
              <a:rPr lang="en-US" dirty="0"/>
              <a:t>Respiratory </a:t>
            </a:r>
            <a:r>
              <a:rPr lang="en-US" dirty="0" err="1"/>
              <a:t>papillomatosis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79512" y="1676400"/>
            <a:ext cx="3935288" cy="4572000"/>
          </a:xfrm>
        </p:spPr>
        <p:txBody>
          <a:bodyPr>
            <a:normAutofit/>
          </a:bodyPr>
          <a:lstStyle/>
          <a:p>
            <a:endParaRPr lang="en-US" sz="2000" b="1" dirty="0"/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endParaRPr lang="en-US" sz="2000" b="1" dirty="0"/>
          </a:p>
          <a:p>
            <a:pPr marL="925830" lvl="1" indent="-285750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800" dirty="0"/>
              <a:t>2/3 before age 15 </a:t>
            </a:r>
          </a:p>
          <a:p>
            <a:pPr marL="925830" lvl="1" indent="-285750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800" dirty="0"/>
              <a:t> rarely  malignant change </a:t>
            </a:r>
          </a:p>
          <a:p>
            <a:pPr marL="925830" lvl="1" indent="-285750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1800" dirty="0"/>
              <a:t> HPV 6-11</a:t>
            </a:r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r>
              <a:rPr lang="en-US" sz="2000" b="1" dirty="0"/>
              <a:t>Risks: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younger first time mother (</a:t>
            </a:r>
            <a:r>
              <a:rPr lang="en-US" sz="1800" dirty="0" err="1"/>
              <a:t>condyloma</a:t>
            </a:r>
            <a:r>
              <a:rPr lang="en-US" sz="1800" dirty="0"/>
              <a:t> </a:t>
            </a:r>
            <a:r>
              <a:rPr lang="en-US" sz="1800" dirty="0" err="1"/>
              <a:t>acuminata</a:t>
            </a:r>
            <a:r>
              <a:rPr lang="en-US" sz="1800" dirty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Lesions: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/>
              <a:t>	wart like (cluster of grapes 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/>
              <a:t>SSX: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/>
              <a:t>Hoarseness </a:t>
            </a:r>
            <a:r>
              <a:rPr lang="en-US" sz="1600" dirty="0" err="1"/>
              <a:t>stridor</a:t>
            </a:r>
            <a:endParaRPr lang="en-US" sz="1600" dirty="0"/>
          </a:p>
          <a:p>
            <a:pPr lvl="1">
              <a:lnSpc>
                <a:spcPct val="80000"/>
              </a:lnSpc>
              <a:defRPr/>
            </a:pPr>
            <a:r>
              <a:rPr lang="en-US" sz="1800" b="1" dirty="0"/>
              <a:t>RX;</a:t>
            </a:r>
            <a:endParaRPr lang="en-US" sz="1800" dirty="0"/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/>
              <a:t>laser excision ,</a:t>
            </a:r>
            <a:r>
              <a:rPr lang="en-US" sz="1600" dirty="0" err="1"/>
              <a:t>microdebrider</a:t>
            </a:r>
            <a:r>
              <a:rPr lang="en-US" sz="1600" dirty="0"/>
              <a:t> 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/>
              <a:t>Adjunctive therapy: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/>
              <a:t> </a:t>
            </a:r>
            <a:r>
              <a:rPr lang="en-US" sz="1600" b="1" dirty="0" err="1"/>
              <a:t>Cidofovir</a:t>
            </a:r>
            <a:r>
              <a:rPr lang="en-US" sz="1600" b="1" dirty="0"/>
              <a:t>,</a:t>
            </a:r>
            <a:r>
              <a:rPr lang="en-US" sz="1600" dirty="0"/>
              <a:t> acyclovir , interferon </a:t>
            </a:r>
            <a:endParaRPr lang="en-US" dirty="0"/>
          </a:p>
        </p:txBody>
      </p:sp>
      <p:pic>
        <p:nvPicPr>
          <p:cNvPr id="5" name="Content Placeholder 4" descr="papilloma.pn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43400" y="1435100"/>
            <a:ext cx="4343400" cy="28321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Thermal injury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Aspiration hot liquid ,caustic fluid</a:t>
            </a:r>
          </a:p>
          <a:p>
            <a:r>
              <a:rPr lang="en-US" b="1" i="1" dirty="0">
                <a:solidFill>
                  <a:srgbClr val="FF6600"/>
                </a:solidFill>
              </a:rPr>
              <a:t>Treatment :</a:t>
            </a:r>
            <a:r>
              <a:rPr lang="en-US" dirty="0">
                <a:solidFill>
                  <a:srgbClr val="FF6600"/>
                </a:solidFill>
              </a:rPr>
              <a:t> </a:t>
            </a:r>
          </a:p>
          <a:p>
            <a:pPr>
              <a:buFont typeface="Wingdings" charset="2"/>
              <a:buChar char="²"/>
            </a:pPr>
            <a:r>
              <a:rPr lang="en-US" dirty="0"/>
              <a:t> </a:t>
            </a:r>
            <a:r>
              <a:rPr lang="en-US" sz="2000" dirty="0"/>
              <a:t>intubation </a:t>
            </a:r>
          </a:p>
          <a:p>
            <a:pPr>
              <a:buFont typeface="Wingdings" charset="2"/>
              <a:buChar char="²"/>
            </a:pPr>
            <a:r>
              <a:rPr lang="en-US" sz="2000" dirty="0"/>
              <a:t>Trachestomy</a:t>
            </a:r>
          </a:p>
          <a:p>
            <a:pPr>
              <a:buFont typeface="Wingdings" charset="2"/>
              <a:buChar char="²"/>
            </a:pPr>
            <a:r>
              <a:rPr lang="en-US" sz="2000" dirty="0"/>
              <a:t> IV ABX   </a:t>
            </a:r>
          </a:p>
        </p:txBody>
      </p:sp>
      <p:pic>
        <p:nvPicPr>
          <p:cNvPr id="6" name="Content Placeholder 5" descr="thermal inury 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81200"/>
            <a:ext cx="4038600" cy="33528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Cricothyroidectomy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technique for obtaining an emergency airway through the </a:t>
            </a:r>
            <a:r>
              <a:rPr lang="en-US" dirty="0" err="1"/>
              <a:t>cricothyroid</a:t>
            </a:r>
            <a:r>
              <a:rPr lang="en-US" dirty="0"/>
              <a:t> membrane when standard airway techniques have failed.</a:t>
            </a:r>
          </a:p>
          <a:p>
            <a:r>
              <a:rPr lang="en-US" dirty="0"/>
              <a:t>   in which a large-bore intravenous </a:t>
            </a:r>
            <a:r>
              <a:rPr lang="en-US" dirty="0" err="1"/>
              <a:t>cannula</a:t>
            </a:r>
            <a:r>
              <a:rPr lang="en-US" dirty="0"/>
              <a:t> is inserted directly through the membrane.</a:t>
            </a:r>
          </a:p>
          <a:p>
            <a:r>
              <a:rPr lang="en-US" dirty="0"/>
              <a:t> Surgical  </a:t>
            </a:r>
            <a:r>
              <a:rPr lang="en-US" dirty="0" err="1"/>
              <a:t>cricothyroidotomy</a:t>
            </a:r>
            <a:r>
              <a:rPr lang="en-US" dirty="0"/>
              <a:t> in which a surgical hole is made in the membrane and a cuffed tube, similar to a short </a:t>
            </a:r>
            <a:r>
              <a:rPr lang="en-US" dirty="0" err="1"/>
              <a:t>endotracheal</a:t>
            </a:r>
            <a:r>
              <a:rPr lang="en-US" dirty="0"/>
              <a:t> tube is inserted directly.</a:t>
            </a:r>
          </a:p>
        </p:txBody>
      </p:sp>
      <p:pic>
        <p:nvPicPr>
          <p:cNvPr id="5" name="Content Placeholder 4" descr="cricothyroidotomy-or-cricothyroid_~NU304006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80062" y="1859757"/>
            <a:ext cx="3106738" cy="362664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4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Need for an emergency airway where:</a:t>
            </a:r>
          </a:p>
          <a:p>
            <a:endParaRPr lang="en-US" dirty="0"/>
          </a:p>
          <a:p>
            <a:pPr lvl="2"/>
            <a:r>
              <a:rPr lang="en-US" dirty="0"/>
              <a:t>Intubation is not possible </a:t>
            </a:r>
          </a:p>
          <a:p>
            <a:pPr lvl="2"/>
            <a:r>
              <a:rPr lang="en-US" dirty="0"/>
              <a:t>Need to avoid neck manipulation</a:t>
            </a:r>
          </a:p>
          <a:p>
            <a:pPr lvl="2"/>
            <a:r>
              <a:rPr lang="en-US" dirty="0"/>
              <a:t> Severe maxillofacial trauma</a:t>
            </a:r>
          </a:p>
          <a:p>
            <a:pPr lvl="2"/>
            <a:r>
              <a:rPr lang="en-US" dirty="0" err="1"/>
              <a:t>Oedema</a:t>
            </a:r>
            <a:r>
              <a:rPr lang="en-US" dirty="0"/>
              <a:t> of throat</a:t>
            </a:r>
          </a:p>
          <a:p>
            <a:pPr lvl="2"/>
            <a:r>
              <a:rPr lang="en-US" dirty="0"/>
              <a:t>Severe oropharyngeal/tracheobronchial </a:t>
            </a:r>
            <a:r>
              <a:rPr lang="en-US" dirty="0" err="1"/>
              <a:t>haemorrhage</a:t>
            </a:r>
            <a:endParaRPr lang="en-US" dirty="0"/>
          </a:p>
          <a:p>
            <a:pPr lvl="2"/>
            <a:r>
              <a:rPr lang="en-US" dirty="0"/>
              <a:t>Foreign body in upper airway</a:t>
            </a:r>
          </a:p>
          <a:p>
            <a:pPr lvl="2"/>
            <a:r>
              <a:rPr lang="en-US" dirty="0"/>
              <a:t>Lack of equipment for endotracheal intubation</a:t>
            </a:r>
          </a:p>
          <a:p>
            <a:pPr lvl="2"/>
            <a:r>
              <a:rPr lang="en-US" dirty="0"/>
              <a:t>Technical failure of intubation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305342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Complications:</a:t>
            </a:r>
            <a:r>
              <a:rPr lang="en-US" b="1" dirty="0"/>
              <a:t>	 	</a:t>
            </a:r>
          </a:p>
          <a:p>
            <a:r>
              <a:rPr lang="en-US" dirty="0"/>
              <a:t>Thyrohyoid membrane incision	 	</a:t>
            </a:r>
          </a:p>
          <a:p>
            <a:r>
              <a:rPr lang="en-US" dirty="0"/>
              <a:t>Intra/postoperative bleeding	 </a:t>
            </a:r>
          </a:p>
          <a:p>
            <a:r>
              <a:rPr lang="en-US" dirty="0"/>
              <a:t>Subglottic stenosis	</a:t>
            </a:r>
          </a:p>
          <a:p>
            <a:r>
              <a:rPr lang="en-US" dirty="0"/>
              <a:t>Dysphonia/hoarseness	  </a:t>
            </a:r>
          </a:p>
          <a:p>
            <a:r>
              <a:rPr lang="en-US" dirty="0"/>
              <a:t>Laryngeal damage	 </a:t>
            </a:r>
          </a:p>
          <a:p>
            <a:r>
              <a:rPr lang="en-US" dirty="0"/>
              <a:t>Tube misplaced in bronchus	 </a:t>
            </a:r>
          </a:p>
          <a:p>
            <a:r>
              <a:rPr lang="en-US" dirty="0"/>
              <a:t>Tracheal stenosis	 .	</a:t>
            </a:r>
          </a:p>
          <a:p>
            <a:r>
              <a:rPr lang="en-US" dirty="0"/>
              <a:t>Recurrent laryngeal nerve injury	</a:t>
            </a:r>
          </a:p>
          <a:p>
            <a:r>
              <a:rPr lang="en-US" dirty="0" err="1"/>
              <a:t>Oesophageal</a:t>
            </a:r>
            <a:r>
              <a:rPr lang="en-US" dirty="0"/>
              <a:t> perforation or </a:t>
            </a:r>
            <a:r>
              <a:rPr lang="en-US" dirty="0" err="1"/>
              <a:t>tracheo-oesophageal</a:t>
            </a:r>
            <a:r>
              <a:rPr lang="en-US" dirty="0"/>
              <a:t> fistula.	</a:t>
            </a:r>
          </a:p>
          <a:p>
            <a:r>
              <a:rPr lang="en-US" dirty="0" err="1"/>
              <a:t>Tracheo</a:t>
            </a:r>
            <a:r>
              <a:rPr lang="en-US" dirty="0"/>
              <a:t>-brachiocephalic vein fistula	 	</a:t>
            </a:r>
          </a:p>
          <a:p>
            <a:r>
              <a:rPr lang="en-US" dirty="0"/>
              <a:t>Fracture of thyroid cartilage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Indications for a tracheostomy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429000" cy="4691063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/>
              <a:t>Obstruction of the upper airway</a:t>
            </a:r>
          </a:p>
          <a:p>
            <a:pPr marL="925830" lvl="1" indent="-285750">
              <a:buFont typeface="Arial" charset="0"/>
              <a:buChar char="•"/>
            </a:pPr>
            <a:r>
              <a:rPr lang="en-US" sz="1600" dirty="0"/>
              <a:t> foreign body</a:t>
            </a:r>
          </a:p>
          <a:p>
            <a:pPr marL="925830" lvl="1" indent="-285750">
              <a:buFont typeface="Arial" charset="0"/>
              <a:buChar char="•"/>
            </a:pPr>
            <a:r>
              <a:rPr lang="en-US" sz="1600" dirty="0"/>
              <a:t>Trauma</a:t>
            </a:r>
          </a:p>
          <a:p>
            <a:pPr marL="925830" lvl="1" indent="-285750">
              <a:buFont typeface="Arial" charset="0"/>
              <a:buChar char="•"/>
            </a:pPr>
            <a:r>
              <a:rPr lang="en-US" sz="1600" dirty="0"/>
              <a:t>Infection</a:t>
            </a:r>
          </a:p>
          <a:p>
            <a:pPr marL="925830" lvl="1" indent="-285750">
              <a:buFont typeface="Arial" charset="0"/>
              <a:buChar char="•"/>
            </a:pPr>
            <a:r>
              <a:rPr lang="en-US" sz="1600" dirty="0"/>
              <a:t>laryngeal </a:t>
            </a:r>
            <a:r>
              <a:rPr lang="en-US" sz="1600" dirty="0" err="1"/>
              <a:t>tumour</a:t>
            </a:r>
            <a:endParaRPr lang="en-US" sz="1600" dirty="0"/>
          </a:p>
          <a:p>
            <a:pPr marL="925830" lvl="1" indent="-285750">
              <a:buFont typeface="Arial" charset="0"/>
              <a:buChar char="•"/>
            </a:pPr>
            <a:r>
              <a:rPr lang="en-US" sz="1600" dirty="0"/>
              <a:t>facial fractures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Impaired respiratory function, </a:t>
            </a:r>
          </a:p>
          <a:p>
            <a:pPr marL="925830" lvl="1" indent="-285750">
              <a:buFont typeface="Arial" charset="0"/>
              <a:buChar char="•"/>
            </a:pPr>
            <a:r>
              <a:rPr lang="en-US" sz="1600" dirty="0"/>
              <a:t>head trauma leading to unconsciousness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To assist weaning from </a:t>
            </a:r>
            <a:r>
              <a:rPr lang="en-US" sz="1800" dirty="0" err="1"/>
              <a:t>ventilatory</a:t>
            </a:r>
            <a:r>
              <a:rPr lang="en-US" sz="1800" dirty="0"/>
              <a:t> support in patients on intensive care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To help clear secretions in the upper airway</a:t>
            </a:r>
          </a:p>
          <a:p>
            <a:endParaRPr lang="en-US" sz="1800" dirty="0"/>
          </a:p>
        </p:txBody>
      </p:sp>
      <p:pic>
        <p:nvPicPr>
          <p:cNvPr id="14" name="Content Placeholder 13" descr="tracheostomy-tub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3058" y="1676400"/>
            <a:ext cx="3115733" cy="4572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04088"/>
            <a:ext cx="8229600" cy="515112"/>
          </a:xfrm>
        </p:spPr>
        <p:txBody>
          <a:bodyPr>
            <a:normAutofit/>
          </a:bodyPr>
          <a:lstStyle/>
          <a:p>
            <a:r>
              <a:rPr lang="en-US" sz="2800" dirty="0"/>
              <a:t>Complications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5100" dirty="0">
                <a:solidFill>
                  <a:srgbClr val="FF0000"/>
                </a:solidFill>
              </a:rPr>
              <a:t>Immediate</a:t>
            </a:r>
            <a:r>
              <a:rPr lang="en-US" sz="6700" dirty="0">
                <a:solidFill>
                  <a:srgbClr val="FF0000"/>
                </a:solidFill>
              </a:rPr>
              <a:t>: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3400" dirty="0" err="1"/>
              <a:t>Haemorrhage</a:t>
            </a:r>
            <a:r>
              <a:rPr lang="en-US" sz="3400" dirty="0"/>
              <a:t>, e.g. from thyroid isthmus</a:t>
            </a:r>
          </a:p>
          <a:p>
            <a:pPr>
              <a:buNone/>
            </a:pPr>
            <a:r>
              <a:rPr lang="en-US" sz="3400" dirty="0"/>
              <a:t>Hypoxia</a:t>
            </a:r>
          </a:p>
          <a:p>
            <a:pPr>
              <a:buNone/>
            </a:pPr>
            <a:r>
              <a:rPr lang="en-US" sz="3400" dirty="0"/>
              <a:t>Trauma to recurrent laryngeal nerve</a:t>
            </a:r>
          </a:p>
          <a:p>
            <a:pPr>
              <a:buNone/>
            </a:pPr>
            <a:r>
              <a:rPr lang="en-US" sz="3400" dirty="0"/>
              <a:t>Damage to </a:t>
            </a:r>
            <a:r>
              <a:rPr lang="en-US" sz="3400" dirty="0" err="1"/>
              <a:t>oesophagus</a:t>
            </a:r>
            <a:endParaRPr lang="en-US" sz="3400" dirty="0"/>
          </a:p>
          <a:p>
            <a:pPr>
              <a:buNone/>
            </a:pPr>
            <a:r>
              <a:rPr lang="en-US" sz="3400" dirty="0"/>
              <a:t>Pneumothorax</a:t>
            </a:r>
          </a:p>
          <a:p>
            <a:pPr>
              <a:buNone/>
            </a:pPr>
            <a:r>
              <a:rPr lang="en-US" sz="3400" dirty="0"/>
              <a:t>Subcutaneous emphysema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5100" dirty="0">
                <a:solidFill>
                  <a:srgbClr val="FF0000"/>
                </a:solidFill>
              </a:rPr>
              <a:t>Early: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3800" dirty="0"/>
              <a:t>Tube obstruction or displacement</a:t>
            </a:r>
          </a:p>
          <a:p>
            <a:pPr>
              <a:buNone/>
            </a:pPr>
            <a:r>
              <a:rPr lang="en-US" sz="3800" dirty="0"/>
              <a:t>Aspiration</a:t>
            </a:r>
          </a:p>
          <a:p>
            <a:pPr>
              <a:buNone/>
            </a:pPr>
            <a:r>
              <a:rPr lang="en-US" sz="3800" dirty="0"/>
              <a:t>Bleeding from tracheostomy site</a:t>
            </a:r>
          </a:p>
          <a:p>
            <a:pPr>
              <a:buNone/>
            </a:pPr>
            <a:r>
              <a:rPr lang="en-US" sz="3800" dirty="0"/>
              <a:t>Infection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>
              <a:buFont typeface="Wingdings" charset="2"/>
              <a:buChar char="u"/>
            </a:pPr>
            <a:r>
              <a:rPr lang="en-US" sz="5100" dirty="0">
                <a:solidFill>
                  <a:srgbClr val="FF0000"/>
                </a:solidFill>
              </a:rPr>
              <a:t>Late:</a:t>
            </a:r>
          </a:p>
          <a:p>
            <a:pPr>
              <a:buFont typeface="Wingdings" charset="2"/>
              <a:buChar char="u"/>
            </a:pPr>
            <a:endParaRPr lang="en-US" sz="1800" b="1" dirty="0"/>
          </a:p>
          <a:p>
            <a:pPr>
              <a:buFont typeface="Wingdings" charset="2"/>
              <a:buChar char="u"/>
            </a:pPr>
            <a:r>
              <a:rPr lang="en-US" sz="3400" dirty="0"/>
              <a:t>Airway obstruction with aspiration</a:t>
            </a:r>
          </a:p>
          <a:p>
            <a:pPr>
              <a:buFont typeface="Wingdings" charset="2"/>
              <a:buChar char="u"/>
            </a:pPr>
            <a:r>
              <a:rPr lang="en-US" sz="3400" dirty="0" err="1"/>
              <a:t>Tracheomalacia</a:t>
            </a:r>
            <a:endParaRPr lang="en-US" sz="3400" dirty="0"/>
          </a:p>
          <a:p>
            <a:pPr>
              <a:buFont typeface="Wingdings" charset="2"/>
              <a:buChar char="u"/>
            </a:pPr>
            <a:r>
              <a:rPr lang="en-US" sz="3400" dirty="0"/>
              <a:t>Aspiration and pneumonia</a:t>
            </a:r>
          </a:p>
          <a:p>
            <a:pPr>
              <a:buFont typeface="Wingdings" charset="2"/>
              <a:buChar char="u"/>
            </a:pPr>
            <a:r>
              <a:rPr lang="en-US" sz="3400" dirty="0"/>
              <a:t>Fistula formation, e.g. </a:t>
            </a:r>
            <a:r>
              <a:rPr lang="en-US" sz="3400" dirty="0" err="1"/>
              <a:t>tracheo</a:t>
            </a:r>
            <a:r>
              <a:rPr lang="en-US" sz="3400" dirty="0"/>
              <a:t>-cutaneous or </a:t>
            </a:r>
            <a:r>
              <a:rPr lang="en-US" sz="3400" dirty="0" err="1"/>
              <a:t>tracheo-oesophageal</a:t>
            </a:r>
            <a:endParaRPr lang="en-US" sz="3400" dirty="0"/>
          </a:p>
          <a:p>
            <a:pPr>
              <a:buFont typeface="Wingdings" charset="2"/>
              <a:buChar char="u"/>
            </a:pPr>
            <a:r>
              <a:rPr lang="en-US" sz="3400" dirty="0"/>
              <a:t>Damage to larynx, e.g. stenosis Tracheal stenosis</a:t>
            </a:r>
          </a:p>
          <a:p>
            <a:pPr>
              <a:buFont typeface="Wingdings" charset="2"/>
              <a:buChar char="u"/>
            </a:pPr>
            <a:endParaRPr lang="en-US" sz="1800" b="1" dirty="0"/>
          </a:p>
          <a:p>
            <a:pPr>
              <a:buFont typeface="Wingdings" charset="2"/>
              <a:buChar char="u"/>
            </a:pPr>
            <a:endParaRPr lang="en-US" sz="18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Opening_TracheaG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106015"/>
            <a:ext cx="4038600" cy="4063607"/>
          </a:xfrm>
        </p:spPr>
      </p:pic>
      <p:pic>
        <p:nvPicPr>
          <p:cNvPr id="8" name="Content Placeholder 7" descr="Trach320InjectionLabeled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Insertion_of_Cannula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12879"/>
            <a:ext cx="4038600" cy="3849880"/>
          </a:xfrm>
        </p:spPr>
      </p:pic>
      <p:pic>
        <p:nvPicPr>
          <p:cNvPr id="5" name="Content Placeholder 4" descr="Trach_Xeroform_Dressing_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Nasal obstruction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0" name="Text Placeholder 3">
            <a:extLst>
              <a:ext uri="{FF2B5EF4-FFF2-40B4-BE49-F238E27FC236}">
                <a16:creationId xmlns:a16="http://schemas.microsoft.com/office/drawing/2014/main" id="{AE771237-CB24-2FCE-D0BF-423A5B57314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920085"/>
          <a:ext cx="4038600" cy="443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 descr="dermoid_3_011002.png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791200" y="0"/>
            <a:ext cx="3352801" cy="3308847"/>
          </a:xfrm>
          <a:prstGeom prst="rect">
            <a:avLst/>
          </a:prstGeom>
        </p:spPr>
      </p:pic>
      <p:pic>
        <p:nvPicPr>
          <p:cNvPr id="6" name="Content Placeholder 3" descr="nasal gliom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3294888"/>
            <a:ext cx="3352800" cy="356311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0250" y="2975769"/>
            <a:ext cx="3492500" cy="23241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14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Clinical assessment of child with upper airway obstruction</a:t>
            </a:r>
            <a:r>
              <a:rPr lang="en-US" sz="3200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History :</a:t>
            </a:r>
          </a:p>
          <a:p>
            <a:r>
              <a:rPr lang="en-US" dirty="0"/>
              <a:t>Age </a:t>
            </a:r>
          </a:p>
          <a:p>
            <a:r>
              <a:rPr lang="en-US" dirty="0"/>
              <a:t>Speed of onset and precipitating event </a:t>
            </a:r>
          </a:p>
          <a:p>
            <a:r>
              <a:rPr lang="en-US" dirty="0"/>
              <a:t>Associated symptoms (fever ,drooling. Hoarseness ..)</a:t>
            </a:r>
          </a:p>
          <a:p>
            <a:r>
              <a:rPr lang="en-US" dirty="0"/>
              <a:t>Feeding difficulty </a:t>
            </a:r>
          </a:p>
          <a:p>
            <a:r>
              <a:rPr lang="en-US" dirty="0"/>
              <a:t>Past medical history (birth trauma, intubation…)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Examination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/>
              <a:t>Craniofacial anomalies </a:t>
            </a:r>
          </a:p>
          <a:p>
            <a:pPr>
              <a:buFont typeface="Wingdings" charset="2"/>
              <a:buChar char="²"/>
            </a:pPr>
            <a:r>
              <a:rPr lang="en-US" dirty="0" err="1"/>
              <a:t>Cutaneous</a:t>
            </a:r>
            <a:r>
              <a:rPr lang="en-US" dirty="0"/>
              <a:t> </a:t>
            </a:r>
            <a:r>
              <a:rPr lang="en-US" dirty="0" err="1"/>
              <a:t>haemangiomas</a:t>
            </a:r>
            <a:endParaRPr lang="en-US" dirty="0"/>
          </a:p>
          <a:p>
            <a:pPr>
              <a:buFont typeface="Wingdings" charset="2"/>
              <a:buChar char="²"/>
            </a:pPr>
            <a:r>
              <a:rPr lang="en-US" dirty="0"/>
              <a:t>Respiratory distress sign</a:t>
            </a:r>
          </a:p>
          <a:p>
            <a:pPr>
              <a:buFont typeface="Wingdings" charset="2"/>
              <a:buChar char="²"/>
            </a:pPr>
            <a:r>
              <a:rPr lang="en-US" dirty="0"/>
              <a:t>Neck mass</a:t>
            </a:r>
          </a:p>
          <a:p>
            <a:pPr>
              <a:buFont typeface="Wingdings" charset="2"/>
              <a:buChar char="²"/>
            </a:pPr>
            <a:r>
              <a:rPr lang="en-US" dirty="0"/>
              <a:t>Growth chart </a:t>
            </a:r>
          </a:p>
          <a:p>
            <a:pPr>
              <a:buFont typeface="Wingdings" charset="2"/>
              <a:buChar char="²"/>
            </a:pPr>
            <a:r>
              <a:rPr lang="en-US" dirty="0"/>
              <a:t>COMPLETE ENT  EXAMINATION</a:t>
            </a:r>
          </a:p>
          <a:p>
            <a:pPr>
              <a:buFont typeface="Wingdings" charset="2"/>
              <a:buChar char="²"/>
            </a:pPr>
            <a:r>
              <a:rPr lang="en-US" dirty="0"/>
              <a:t>Flexible </a:t>
            </a:r>
            <a:r>
              <a:rPr lang="en-US" dirty="0" err="1"/>
              <a:t>fibroptic</a:t>
            </a:r>
            <a:r>
              <a:rPr lang="en-US" dirty="0"/>
              <a:t> examination </a:t>
            </a:r>
          </a:p>
          <a:p>
            <a:pPr>
              <a:buNone/>
            </a:pPr>
            <a:r>
              <a:rPr lang="en-US" dirty="0"/>
              <a:t>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5895" b="1" dirty="0">
                <a:solidFill>
                  <a:srgbClr val="000090"/>
                </a:solidFill>
              </a:rPr>
              <a:t>Physiological studies: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4211" dirty="0"/>
              <a:t>ABG </a:t>
            </a:r>
          </a:p>
          <a:p>
            <a:r>
              <a:rPr lang="en-US" sz="4211" dirty="0" err="1"/>
              <a:t>Spirometry</a:t>
            </a:r>
            <a:endParaRPr lang="en-US" sz="4211" dirty="0"/>
          </a:p>
          <a:p>
            <a:endParaRPr lang="en-US" dirty="0"/>
          </a:p>
          <a:p>
            <a:r>
              <a:rPr lang="en-US" sz="5895" b="1" dirty="0">
                <a:solidFill>
                  <a:srgbClr val="000090"/>
                </a:solidFill>
              </a:rPr>
              <a:t>Imaging :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3789" dirty="0"/>
              <a:t>Chest </a:t>
            </a:r>
            <a:r>
              <a:rPr lang="en-US" sz="3789" dirty="0" err="1"/>
              <a:t>Xray</a:t>
            </a:r>
            <a:r>
              <a:rPr lang="en-US" sz="3789" dirty="0"/>
              <a:t> (FB)</a:t>
            </a:r>
          </a:p>
          <a:p>
            <a:r>
              <a:rPr lang="en-US" sz="3789" dirty="0"/>
              <a:t>HKV (subglottic </a:t>
            </a:r>
            <a:r>
              <a:rPr lang="en-US" sz="3789" dirty="0" err="1"/>
              <a:t>stenosis</a:t>
            </a:r>
            <a:r>
              <a:rPr lang="en-US" sz="3789" dirty="0"/>
              <a:t>)</a:t>
            </a:r>
          </a:p>
          <a:p>
            <a:r>
              <a:rPr lang="en-US" sz="3789" dirty="0"/>
              <a:t>CT scan( </a:t>
            </a:r>
            <a:r>
              <a:rPr lang="en-US" sz="3789" dirty="0" err="1"/>
              <a:t>choanal</a:t>
            </a:r>
            <a:r>
              <a:rPr lang="en-US" sz="3789" dirty="0"/>
              <a:t> </a:t>
            </a:r>
            <a:r>
              <a:rPr lang="en-US" sz="3789" dirty="0" err="1"/>
              <a:t>atrasia</a:t>
            </a:r>
            <a:r>
              <a:rPr lang="en-US" sz="3789" dirty="0"/>
              <a:t> ,retropharyngeal abscess ,tumor ) </a:t>
            </a:r>
          </a:p>
          <a:p>
            <a:r>
              <a:rPr lang="en-US" sz="3789" dirty="0"/>
              <a:t>MRI (intracranial extension )</a:t>
            </a:r>
          </a:p>
          <a:p>
            <a:r>
              <a:rPr lang="en-US" sz="3789" dirty="0"/>
              <a:t>Barium swallow (vascular ring)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6737" b="1" i="1" dirty="0">
                <a:solidFill>
                  <a:srgbClr val="FF0000"/>
                </a:solidFill>
              </a:rPr>
              <a:t>Endoscopy : is the tool of examination </a:t>
            </a:r>
          </a:p>
          <a:p>
            <a:pPr>
              <a:buNone/>
            </a:pP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Nasal obstruction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6" name="Content Placeholder 5" descr="table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1" y="2133600"/>
            <a:ext cx="6096000" cy="35052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08943" y="-16021050"/>
            <a:ext cx="10223968" cy="1568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37" y="476672"/>
            <a:ext cx="3886798" cy="59616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20485" y="396612"/>
            <a:ext cx="3892624" cy="61217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08950" y="-16021050"/>
            <a:ext cx="7200000" cy="72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85800"/>
            <a:ext cx="6768000" cy="51344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2297</TotalTime>
  <Words>1699</Words>
  <Application>Microsoft Macintosh PowerPoint</Application>
  <PresentationFormat>On-screen Show (4:3)</PresentationFormat>
  <Paragraphs>404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Constantia</vt:lpstr>
      <vt:lpstr>Wingdings</vt:lpstr>
      <vt:lpstr>Wingdings 2</vt:lpstr>
      <vt:lpstr>Flow</vt:lpstr>
      <vt:lpstr>Air Way Obstruction I&amp;II</vt:lpstr>
      <vt:lpstr>PowerPoint Presentation</vt:lpstr>
      <vt:lpstr>Congenital upper airway obstruction </vt:lpstr>
      <vt:lpstr>PowerPoint Presentation</vt:lpstr>
      <vt:lpstr>Type of stridor </vt:lpstr>
      <vt:lpstr>Nasal obstruction </vt:lpstr>
      <vt:lpstr>Nasal obstruction </vt:lpstr>
      <vt:lpstr>PowerPoint Presentation</vt:lpstr>
      <vt:lpstr>PowerPoint Presentation</vt:lpstr>
      <vt:lpstr>Choanal  atresia </vt:lpstr>
      <vt:lpstr>PowerPoint Presentation</vt:lpstr>
      <vt:lpstr>PowerPoint Presentation</vt:lpstr>
      <vt:lpstr>PowerPoint Presentation</vt:lpstr>
      <vt:lpstr>Treatment   </vt:lpstr>
      <vt:lpstr>Pharyngeal obstruction</vt:lpstr>
      <vt:lpstr>Laryngeal  </vt:lpstr>
      <vt:lpstr>Symptoms </vt:lpstr>
      <vt:lpstr> </vt:lpstr>
      <vt:lpstr>Vocal cord paralysis </vt:lpstr>
      <vt:lpstr>Subglottic haemangioma </vt:lpstr>
      <vt:lpstr>Congenital subglottic stenosis </vt:lpstr>
      <vt:lpstr>Treatment </vt:lpstr>
      <vt:lpstr>Laryngeal web</vt:lpstr>
      <vt:lpstr>Extratracheal compression </vt:lpstr>
      <vt:lpstr> Acquired upper airway obstruction</vt:lpstr>
      <vt:lpstr>PowerPoint Presentation</vt:lpstr>
      <vt:lpstr>Peritonsillar abscess  </vt:lpstr>
      <vt:lpstr>Retropharyngeal abscess</vt:lpstr>
      <vt:lpstr>PowerPoint Presentation</vt:lpstr>
      <vt:lpstr>Epiglottitis </vt:lpstr>
      <vt:lpstr>Epiglottitis</vt:lpstr>
      <vt:lpstr>Croup </vt:lpstr>
      <vt:lpstr>PowerPoint Presentation</vt:lpstr>
      <vt:lpstr>Non infectious causes</vt:lpstr>
      <vt:lpstr>FBA is common among infants and preschool children  </vt:lpstr>
      <vt:lpstr>Clinical presentations </vt:lpstr>
      <vt:lpstr>Medical history is the key to diagnosis FBA </vt:lpstr>
      <vt:lpstr>Radiological 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Acquired vocal cord paralysis</vt:lpstr>
      <vt:lpstr>PowerPoint Presentation</vt:lpstr>
      <vt:lpstr>Acquired subglottic stenosis  </vt:lpstr>
      <vt:lpstr>Risk factors:</vt:lpstr>
      <vt:lpstr>PowerPoint Presentation</vt:lpstr>
      <vt:lpstr>Treatment </vt:lpstr>
      <vt:lpstr>Respiratory papillomatosis</vt:lpstr>
      <vt:lpstr>Thermal injury </vt:lpstr>
      <vt:lpstr>Cricothyroidectomy </vt:lpstr>
      <vt:lpstr>PowerPoint Presentation</vt:lpstr>
      <vt:lpstr>PowerPoint Presentation</vt:lpstr>
      <vt:lpstr>Indications for a tracheostomy</vt:lpstr>
      <vt:lpstr>Complications </vt:lpstr>
      <vt:lpstr>PowerPoint Presentation</vt:lpstr>
      <vt:lpstr>PowerPoint Presentation</vt:lpstr>
      <vt:lpstr>PowerPoint Presentation</vt:lpstr>
      <vt:lpstr>Clinical assessment of child with upper airway obstruction  </vt:lpstr>
      <vt:lpstr>Examination </vt:lpstr>
      <vt:lpstr>investigation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Way Obstruction</dc:title>
  <dc:creator>MacBook</dc:creator>
  <cp:lastModifiedBy>Nadir F. AlDajani</cp:lastModifiedBy>
  <cp:revision>86</cp:revision>
  <dcterms:created xsi:type="dcterms:W3CDTF">2016-12-20T06:03:34Z</dcterms:created>
  <dcterms:modified xsi:type="dcterms:W3CDTF">2023-01-28T19:18:04Z</dcterms:modified>
</cp:coreProperties>
</file>