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59" r:id="rId4"/>
    <p:sldId id="262" r:id="rId5"/>
    <p:sldId id="263" r:id="rId6"/>
    <p:sldId id="261" r:id="rId7"/>
    <p:sldId id="264" r:id="rId8"/>
    <p:sldId id="266" r:id="rId9"/>
    <p:sldId id="303" r:id="rId10"/>
    <p:sldId id="269" r:id="rId11"/>
    <p:sldId id="297" r:id="rId12"/>
    <p:sldId id="311" r:id="rId13"/>
    <p:sldId id="305" r:id="rId14"/>
    <p:sldId id="270" r:id="rId15"/>
    <p:sldId id="272" r:id="rId16"/>
    <p:sldId id="312" r:id="rId17"/>
    <p:sldId id="273" r:id="rId18"/>
    <p:sldId id="274" r:id="rId19"/>
    <p:sldId id="276" r:id="rId20"/>
    <p:sldId id="284" r:id="rId21"/>
    <p:sldId id="299" r:id="rId22"/>
    <p:sldId id="315" r:id="rId23"/>
    <p:sldId id="282" r:id="rId24"/>
    <p:sldId id="280" r:id="rId25"/>
    <p:sldId id="283" r:id="rId26"/>
    <p:sldId id="318" r:id="rId27"/>
    <p:sldId id="285" r:id="rId28"/>
    <p:sldId id="281" r:id="rId29"/>
    <p:sldId id="301" r:id="rId30"/>
    <p:sldId id="287" r:id="rId31"/>
    <p:sldId id="288" r:id="rId32"/>
    <p:sldId id="321" r:id="rId33"/>
    <p:sldId id="322" r:id="rId34"/>
    <p:sldId id="293" r:id="rId35"/>
    <p:sldId id="294" r:id="rId36"/>
    <p:sldId id="295" r:id="rId37"/>
    <p:sldId id="323" r:id="rId38"/>
    <p:sldId id="320" r:id="rId39"/>
    <p:sldId id="327" r:id="rId40"/>
    <p:sldId id="328" r:id="rId41"/>
    <p:sldId id="307" r:id="rId42"/>
    <p:sldId id="308" r:id="rId43"/>
    <p:sldId id="324" r:id="rId44"/>
    <p:sldId id="309" r:id="rId45"/>
    <p:sldId id="325" r:id="rId46"/>
    <p:sldId id="310" r:id="rId47"/>
    <p:sldId id="32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/>
    <p:restoredTop sz="94562"/>
  </p:normalViewPr>
  <p:slideViewPr>
    <p:cSldViewPr>
      <p:cViewPr varScale="1">
        <p:scale>
          <a:sx n="108" d="100"/>
          <a:sy n="108" d="100"/>
        </p:scale>
        <p:origin x="185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0755B-EF20-403D-A546-A4A262F68564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10132-5A80-489D-ACE5-3A10F3962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71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961991-F051-4B82-9311-ACBF6E7AED55}" type="slidenum">
              <a:rPr lang="ar-SA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8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D01F8F7-22FC-4DE4-B595-02110633B33F}" type="datetimeFigureOut">
              <a:rPr lang="en-US" smtClean="0"/>
              <a:t>9/2/24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9435B6-D84F-4DC1-BCF4-D58B644DF3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earaces.com/_vti_bin/shtml.exe/anatomy.htm/ma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848600" cy="2362200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Audiology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91001"/>
            <a:ext cx="8305800" cy="16002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/>
              <a:t>Nader Aldajani</a:t>
            </a:r>
          </a:p>
          <a:p>
            <a:pPr algn="ctr"/>
            <a:r>
              <a:rPr lang="en-US" sz="3200" b="1"/>
              <a:t>Otologist</a:t>
            </a:r>
            <a:endParaRPr lang="en-US" sz="3200" b="1" dirty="0"/>
          </a:p>
          <a:p>
            <a:pPr algn="ctr"/>
            <a:r>
              <a:rPr lang="en-US" sz="3200" b="1" dirty="0"/>
              <a:t>KFMC</a:t>
            </a:r>
          </a:p>
        </p:txBody>
      </p:sp>
    </p:spTree>
    <p:extLst>
      <p:ext uri="{BB962C8B-B14F-4D97-AF65-F5344CB8AC3E}">
        <p14:creationId xmlns:p14="http://schemas.microsoft.com/office/powerpoint/2010/main" val="200213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hraf halawa\Documents\qassim\dr. Masood gift\lectures- photos\tympanometric curves.jpg"/>
          <p:cNvPicPr>
            <a:picLocks noChangeAspect="1" noChangeArrowheads="1"/>
          </p:cNvPicPr>
          <p:nvPr/>
        </p:nvPicPr>
        <p:blipFill>
          <a:blip r:embed="rId2" cstate="print"/>
          <a:srcRect l="4889" t="1707" r="50345" b="67003"/>
          <a:stretch>
            <a:fillRect/>
          </a:stretch>
        </p:blipFill>
        <p:spPr bwMode="auto">
          <a:xfrm>
            <a:off x="5486400" y="1524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/>
          <a:lstStyle/>
          <a:p>
            <a:r>
              <a:rPr lang="en-US" b="1" dirty="0"/>
              <a:t>Tympanometry: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447800"/>
            <a:ext cx="5257800" cy="5257800"/>
          </a:xfrm>
        </p:spPr>
        <p:txBody>
          <a:bodyPr>
            <a:normAutofit/>
          </a:bodyPr>
          <a:lstStyle/>
          <a:p>
            <a:pPr marL="465138" lvl="1" indent="-290513">
              <a:defRPr/>
            </a:pPr>
            <a:r>
              <a:rPr lang="en-US" dirty="0"/>
              <a:t>Types of tympanogram</a:t>
            </a:r>
          </a:p>
          <a:p>
            <a:pPr marL="865188" lvl="2" indent="-290513">
              <a:defRPr/>
            </a:pPr>
            <a:r>
              <a:rPr lang="en-US" b="1" dirty="0">
                <a:solidFill>
                  <a:schemeClr val="accent2"/>
                </a:solidFill>
              </a:rPr>
              <a:t>Type A:</a:t>
            </a:r>
            <a:r>
              <a:rPr lang="en-US" dirty="0"/>
              <a:t> inverted V  near zero pressure - normal </a:t>
            </a:r>
          </a:p>
          <a:p>
            <a:pPr marL="865188" lvl="2" indent="-290513">
              <a:defRPr/>
            </a:pPr>
            <a:r>
              <a:rPr lang="en-US" b="1" dirty="0">
                <a:solidFill>
                  <a:schemeClr val="accent2"/>
                </a:solidFill>
              </a:rPr>
              <a:t>Type As: </a:t>
            </a:r>
            <a:r>
              <a:rPr lang="en-US" dirty="0"/>
              <a:t>Reduced compliance pressure (</a:t>
            </a:r>
            <a:r>
              <a:rPr lang="en-US" dirty="0" err="1"/>
              <a:t>otosclerosis</a:t>
            </a:r>
            <a:r>
              <a:rPr lang="en-US" dirty="0"/>
              <a:t>). </a:t>
            </a:r>
          </a:p>
          <a:p>
            <a:pPr marL="865188" lvl="2" indent="-290513">
              <a:defRPr/>
            </a:pPr>
            <a:r>
              <a:rPr lang="en-US" b="1" dirty="0">
                <a:solidFill>
                  <a:schemeClr val="accent2"/>
                </a:solidFill>
              </a:rPr>
              <a:t>Type Ad: </a:t>
            </a:r>
            <a:r>
              <a:rPr lang="en-US" dirty="0"/>
              <a:t>Increased compliance (</a:t>
            </a:r>
            <a:r>
              <a:rPr lang="en-US" dirty="0" err="1"/>
              <a:t>ossicular</a:t>
            </a:r>
            <a:r>
              <a:rPr lang="en-US" dirty="0"/>
              <a:t> discontinuity).</a:t>
            </a:r>
          </a:p>
          <a:p>
            <a:pPr marL="865188" lvl="2" indent="-290513">
              <a:defRPr/>
            </a:pPr>
            <a:r>
              <a:rPr lang="en-US" b="1" dirty="0">
                <a:solidFill>
                  <a:schemeClr val="accent2"/>
                </a:solidFill>
              </a:rPr>
              <a:t>Type B:</a:t>
            </a:r>
            <a:r>
              <a:rPr lang="en-US" dirty="0"/>
              <a:t> is flat indicating middle ear effusion or perforation.</a:t>
            </a:r>
          </a:p>
          <a:p>
            <a:pPr marL="865188" lvl="2" indent="-290513">
              <a:defRPr/>
            </a:pPr>
            <a:r>
              <a:rPr lang="en-US" b="1" dirty="0">
                <a:solidFill>
                  <a:schemeClr val="accent2"/>
                </a:solidFill>
              </a:rPr>
              <a:t>Type C:</a:t>
            </a:r>
            <a:r>
              <a:rPr lang="en-US" dirty="0"/>
              <a:t> with maximum compliance beyond -100 mmH2O indicating Eustachian tube function  </a:t>
            </a:r>
          </a:p>
          <a:p>
            <a:pPr marL="465138" indent="-290513"/>
            <a:endParaRPr lang="en-US" dirty="0"/>
          </a:p>
        </p:txBody>
      </p:sp>
      <p:pic>
        <p:nvPicPr>
          <p:cNvPr id="5" name="Picture 2" descr="C:\Users\ashraf halawa\Documents\qassim\dr. Masood gift\lectures- photos\tympanometric curves.jpg"/>
          <p:cNvPicPr>
            <a:picLocks noChangeAspect="1" noChangeArrowheads="1"/>
          </p:cNvPicPr>
          <p:nvPr/>
        </p:nvPicPr>
        <p:blipFill>
          <a:blip r:embed="rId2" cstate="print"/>
          <a:srcRect l="56435" t="67274"/>
          <a:stretch>
            <a:fillRect/>
          </a:stretch>
        </p:blipFill>
        <p:spPr bwMode="auto">
          <a:xfrm>
            <a:off x="5486400" y="2362200"/>
            <a:ext cx="3352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ashraf halawa\Documents\qassim\dr. Masood gift\lectures- photos\tympanometric curves.jpg"/>
          <p:cNvPicPr>
            <a:picLocks noChangeAspect="1" noChangeArrowheads="1"/>
          </p:cNvPicPr>
          <p:nvPr/>
        </p:nvPicPr>
        <p:blipFill>
          <a:blip r:embed="rId2" cstate="print"/>
          <a:srcRect l="4841" t="32726" r="49174" b="33637"/>
          <a:stretch>
            <a:fillRect/>
          </a:stretch>
        </p:blipFill>
        <p:spPr bwMode="auto">
          <a:xfrm>
            <a:off x="5410200" y="4495800"/>
            <a:ext cx="3581400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32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Untitle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99276"/>
            <a:ext cx="5940652" cy="5025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0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0"/>
            <a:ext cx="8153400" cy="762000"/>
          </a:xfrm>
        </p:spPr>
        <p:txBody>
          <a:bodyPr>
            <a:noAutofit/>
          </a:bodyPr>
          <a:lstStyle/>
          <a:p>
            <a:r>
              <a:rPr lang="en-US" sz="4800" b="1" dirty="0"/>
              <a:t>Ear Canal Volume: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Provides measure of volume of external ear canal.</a:t>
            </a:r>
          </a:p>
          <a:p>
            <a:r>
              <a:rPr lang="en-US" dirty="0"/>
              <a:t>Volumes based on age.</a:t>
            </a:r>
          </a:p>
          <a:p>
            <a:r>
              <a:rPr lang="en-US" dirty="0"/>
              <a:t>Type B with Volumes greater than 2.5 suggest:</a:t>
            </a:r>
          </a:p>
          <a:p>
            <a:pPr lvl="1"/>
            <a:r>
              <a:rPr lang="en-US" dirty="0"/>
              <a:t>Perforation.</a:t>
            </a:r>
          </a:p>
          <a:p>
            <a:pPr lvl="1"/>
            <a:r>
              <a:rPr lang="en-US" dirty="0"/>
              <a:t>Patent ventilation tube.</a:t>
            </a:r>
          </a:p>
          <a:p>
            <a:r>
              <a:rPr lang="en-US" dirty="0"/>
              <a:t>Type B with Volumes greater LESS 2.5 suggest:</a:t>
            </a:r>
          </a:p>
          <a:p>
            <a:pPr lvl="2"/>
            <a:r>
              <a:rPr lang="en-US" dirty="0"/>
              <a:t>OME.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Tympanometry: how to read?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Types:</a:t>
            </a:r>
          </a:p>
          <a:p>
            <a:pPr lvl="1"/>
            <a:r>
              <a:rPr lang="en-US" dirty="0"/>
              <a:t>A</a:t>
            </a:r>
          </a:p>
          <a:p>
            <a:pPr lvl="1"/>
            <a:r>
              <a:rPr lang="en-US" dirty="0"/>
              <a:t>B</a:t>
            </a:r>
          </a:p>
          <a:p>
            <a:pPr lvl="1"/>
            <a:r>
              <a:rPr lang="en-US" dirty="0"/>
              <a:t>C</a:t>
            </a:r>
          </a:p>
          <a:p>
            <a:r>
              <a:rPr lang="en-US" dirty="0"/>
              <a:t>Normal External Auditory normal volume less than 2.5 ml</a:t>
            </a:r>
          </a:p>
          <a:p>
            <a:r>
              <a:rPr lang="en-US" dirty="0"/>
              <a:t>Normal Middle ear compliance (o.3-1.6)..</a:t>
            </a:r>
          </a:p>
          <a:p>
            <a:r>
              <a:rPr lang="en-US" dirty="0"/>
              <a:t>Normal range ( -100 to +50).</a:t>
            </a:r>
          </a:p>
          <a:p>
            <a:r>
              <a:rPr lang="en-US" dirty="0"/>
              <a:t>Stapedial reflex</a:t>
            </a:r>
          </a:p>
          <a:p>
            <a:pPr lvl="1"/>
            <a:r>
              <a:rPr lang="en-US" dirty="0"/>
              <a:t>Present or absent </a:t>
            </a:r>
          </a:p>
        </p:txBody>
      </p:sp>
    </p:spTree>
    <p:extLst>
      <p:ext uri="{BB962C8B-B14F-4D97-AF65-F5344CB8AC3E}">
        <p14:creationId xmlns:p14="http://schemas.microsoft.com/office/powerpoint/2010/main" val="1178853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Tympanometry: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01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Pure tone audiometry (PTA): </a:t>
            </a:r>
            <a:endParaRPr lang="ar-SA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793875"/>
            <a:ext cx="4419600" cy="45307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/>
              <a:t>In sound proof room.</a:t>
            </a:r>
          </a:p>
          <a:p>
            <a:pPr>
              <a:defRPr/>
            </a:pPr>
            <a:r>
              <a:rPr lang="en-US" sz="2800" dirty="0"/>
              <a:t>With head phones /insert phones for AC and bone transducer for BC.</a:t>
            </a:r>
          </a:p>
          <a:p>
            <a:pPr>
              <a:defRPr/>
            </a:pPr>
            <a:r>
              <a:rPr lang="en-US" sz="2800" dirty="0"/>
              <a:t>Buttons and dials to change frequency (Hz)  and sound level  (dB ).</a:t>
            </a:r>
          </a:p>
          <a:p>
            <a:pPr>
              <a:defRPr/>
            </a:pPr>
            <a:r>
              <a:rPr lang="en-US" sz="2800" dirty="0"/>
              <a:t>Depends on patient response  (behavioral test).</a:t>
            </a:r>
          </a:p>
          <a:p>
            <a:pPr>
              <a:defRPr/>
            </a:pPr>
            <a:r>
              <a:rPr lang="en-US" sz="2800" dirty="0"/>
              <a:t>Modified in children (Play audiometry).</a:t>
            </a:r>
          </a:p>
          <a:p>
            <a:pPr>
              <a:defRPr/>
            </a:pPr>
            <a:endParaRPr lang="ar-SA" sz="2800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l="22588" t="26471" r="29266" b="42569"/>
          <a:stretch>
            <a:fillRect/>
          </a:stretch>
        </p:blipFill>
        <p:spPr bwMode="auto">
          <a:xfrm>
            <a:off x="5029200" y="1600200"/>
            <a:ext cx="38100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/>
          <a:srcRect l="77188" t="56645" r="5000" b="24500"/>
          <a:stretch>
            <a:fillRect/>
          </a:stretch>
        </p:blipFill>
        <p:spPr bwMode="auto">
          <a:xfrm>
            <a:off x="5029200" y="40386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810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9607"/>
            <a:ext cx="6172200" cy="606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94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Audiometry-sound proof room</a:t>
            </a:r>
          </a:p>
        </p:txBody>
      </p:sp>
      <p:pic>
        <p:nvPicPr>
          <p:cNvPr id="136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848600" cy="4995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39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Pure tone audiometry: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2578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Testing range of  frequencies  (Hz)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0.25,0.5, 1,2,4,8 kHz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Sound intensity range: 0-110 dB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Hearing loss measured in dB vs. Hz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Masking (with noise) of </a:t>
            </a:r>
            <a:r>
              <a:rPr lang="en-US" u="sng" dirty="0"/>
              <a:t>non-test ea</a:t>
            </a:r>
            <a:r>
              <a:rPr lang="en-US" dirty="0"/>
              <a:t>r is needed when cross hearing is a possibility.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ar-SA" dirty="0"/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752600"/>
            <a:ext cx="3048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7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513"/>
            <a:ext cx="8619346" cy="64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Audiology: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385048" cy="464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>
                <a:latin typeface="Tahoma" panose="020B0604030504040204" pitchFamily="34" charset="0"/>
              </a:rPr>
              <a:t>The study of sound and hearing.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4000" dirty="0"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>
                <a:latin typeface="Tahoma" panose="020B0604030504040204" pitchFamily="34" charset="0"/>
              </a:rPr>
              <a:t>Audiometry: the measurement of </a:t>
            </a:r>
          </a:p>
          <a:p>
            <a:pPr>
              <a:buNone/>
            </a:pPr>
            <a:r>
              <a:rPr lang="en-US" altLang="en-US" sz="4000" dirty="0">
                <a:latin typeface="Tahoma" panose="020B0604030504040204" pitchFamily="34" charset="0"/>
              </a:rPr>
              <a:t>                      hearing sensitivity.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0366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Audiogram- Value: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Type of hearing loss : site of the lesions</a:t>
            </a:r>
          </a:p>
          <a:p>
            <a:pPr>
              <a:defRPr/>
            </a:pPr>
            <a:r>
              <a:rPr lang="en-US" dirty="0"/>
              <a:t>Degree of hearing loss : threshold</a:t>
            </a:r>
          </a:p>
          <a:p>
            <a:pPr>
              <a:defRPr/>
            </a:pPr>
            <a:r>
              <a:rPr lang="en-US" dirty="0"/>
              <a:t>Configuration of hearing loss- etiology  </a:t>
            </a:r>
          </a:p>
          <a:p>
            <a:pPr>
              <a:defRPr/>
            </a:pPr>
            <a:r>
              <a:rPr lang="en-US" dirty="0"/>
              <a:t>Before and after operation- success </a:t>
            </a:r>
          </a:p>
          <a:p>
            <a:pPr>
              <a:defRPr/>
            </a:pPr>
            <a:r>
              <a:rPr lang="en-US" dirty="0"/>
              <a:t>For hearing aid fitting-rehabilitation  </a:t>
            </a:r>
          </a:p>
          <a:p>
            <a:pPr>
              <a:defRPr/>
            </a:pPr>
            <a:r>
              <a:rPr lang="en-US" dirty="0"/>
              <a:t>For hearing screening e.g. workers in noisy environment- prevention of Hearing loss</a:t>
            </a:r>
          </a:p>
          <a:p>
            <a:pPr>
              <a:defRPr/>
            </a:pPr>
            <a:r>
              <a:rPr lang="en-US" dirty="0"/>
              <a:t>For medico-legal purpose </a:t>
            </a:r>
          </a:p>
        </p:txBody>
      </p:sp>
    </p:spTree>
    <p:extLst>
      <p:ext uri="{BB962C8B-B14F-4D97-AF65-F5344CB8AC3E}">
        <p14:creationId xmlns:p14="http://schemas.microsoft.com/office/powerpoint/2010/main" val="167335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PTA: how to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Types.</a:t>
            </a:r>
          </a:p>
          <a:p>
            <a:r>
              <a:rPr lang="en-US" dirty="0"/>
              <a:t>Degree.</a:t>
            </a:r>
          </a:p>
          <a:p>
            <a:r>
              <a:rPr lang="en-US" dirty="0"/>
              <a:t>Air conduction assesses entire system.</a:t>
            </a:r>
          </a:p>
          <a:p>
            <a:r>
              <a:rPr lang="en-US" dirty="0"/>
              <a:t>Bone conduction assesses cochlea.</a:t>
            </a:r>
          </a:p>
          <a:p>
            <a:r>
              <a:rPr lang="en-US" dirty="0"/>
              <a:t>Air-bone gap (&gt;10)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frequencych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45050" y="1861855"/>
            <a:ext cx="3886200" cy="4026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7213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0"/>
            <a:ext cx="8153400" cy="304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Normal Hearing: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95" y="1600200"/>
            <a:ext cx="470776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47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Conductive hearing loss: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76200" y="1600200"/>
            <a:ext cx="4648200" cy="452596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Causes are in external ear, TM or middle ear</a:t>
            </a:r>
          </a:p>
          <a:p>
            <a:pPr lvl="1"/>
            <a:r>
              <a:rPr lang="en-US" dirty="0"/>
              <a:t>Air decreased</a:t>
            </a:r>
          </a:p>
          <a:p>
            <a:pPr lvl="1"/>
            <a:r>
              <a:rPr lang="en-US" dirty="0"/>
              <a:t>There is Air-Bone gap.</a:t>
            </a:r>
          </a:p>
        </p:txBody>
      </p:sp>
      <p:pic>
        <p:nvPicPr>
          <p:cNvPr id="6" name="Picture 3" descr="condu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58091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58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Sensorineural</a:t>
            </a:r>
            <a:r>
              <a:rPr lang="en-US" b="1" dirty="0"/>
              <a:t> hearing loss: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Causes in inner ear or acoustic nerve or central.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Both Air and bone decreased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There is  </a:t>
            </a:r>
            <a:r>
              <a:rPr lang="en-US" b="1" i="1" dirty="0"/>
              <a:t>NO</a:t>
            </a:r>
            <a:r>
              <a:rPr lang="en-US" dirty="0"/>
              <a:t> Air-Bone gap.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3" descr="snhl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738" y="2119657"/>
            <a:ext cx="3819525" cy="3639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64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 descr="mixe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01" y="1844571"/>
            <a:ext cx="4142199" cy="3946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22" name="Rectangle 2"/>
          <p:cNvSpPr>
            <a:spLocks noChangeArrowheads="1"/>
          </p:cNvSpPr>
          <p:nvPr/>
        </p:nvSpPr>
        <p:spPr bwMode="auto">
          <a:xfrm>
            <a:off x="838200" y="457200"/>
            <a:ext cx="8001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en-US" sz="4000" b="1" dirty="0"/>
              <a:t>Mixed Hearing Loss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dirty="0"/>
              <a:t>Both Air and bone decreased</a:t>
            </a:r>
          </a:p>
          <a:p>
            <a:r>
              <a:rPr lang="en-US" dirty="0"/>
              <a:t>There is Air-Bone gap</a:t>
            </a:r>
          </a:p>
        </p:txBody>
      </p:sp>
    </p:spTree>
    <p:extLst>
      <p:ext uri="{BB962C8B-B14F-4D97-AF65-F5344CB8AC3E}">
        <p14:creationId xmlns:p14="http://schemas.microsoft.com/office/powerpoint/2010/main" val="21446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Degree of Hearing Loss</a:t>
            </a:r>
          </a:p>
        </p:txBody>
      </p:sp>
      <p:pic>
        <p:nvPicPr>
          <p:cNvPr id="845827" name="Picture 3" descr="rangesofh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1595438"/>
            <a:ext cx="4648200" cy="4500562"/>
          </a:xfrm>
          <a:noFill/>
          <a:ln/>
        </p:spPr>
      </p:pic>
      <p:sp>
        <p:nvSpPr>
          <p:cNvPr id="845828" name="Rectangle 4"/>
          <p:cNvSpPr>
            <a:spLocks noChangeArrowheads="1"/>
          </p:cNvSpPr>
          <p:nvPr/>
        </p:nvSpPr>
        <p:spPr bwMode="auto">
          <a:xfrm>
            <a:off x="4572000" y="2479675"/>
            <a:ext cx="4800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-10 – 25 dB HL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= Normal range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26 – 40 dB HL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= Mild hearing loss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endParaRPr lang="en-US" sz="13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41 –  55 dB HL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= Moderate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</a:pPr>
            <a:r>
              <a:rPr lang="en-US" sz="700" b="1" dirty="0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56 – 70 dB HL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= Moderately Severe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71 – 90 dB HL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= Severe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SzPct val="70000"/>
              <a:buFont typeface="Wingdings" pitchFamily="2" charset="2"/>
              <a:buChar char="l"/>
            </a:pPr>
            <a:r>
              <a:rPr lang="en-US" sz="1600" b="1" dirty="0">
                <a:solidFill>
                  <a:srgbClr val="000000"/>
                </a:solidFill>
                <a:latin typeface="Arial" charset="0"/>
              </a:rPr>
              <a:t>Greater than 90 dB HL</a:t>
            </a:r>
            <a:r>
              <a:rPr lang="en-US" sz="1800" b="1" dirty="0">
                <a:solidFill>
                  <a:srgbClr val="000000"/>
                </a:solidFill>
                <a:latin typeface="Arial" charset="0"/>
              </a:rPr>
              <a:t> = Profound</a:t>
            </a:r>
          </a:p>
        </p:txBody>
      </p:sp>
    </p:spTree>
    <p:extLst>
      <p:ext uri="{BB962C8B-B14F-4D97-AF65-F5344CB8AC3E}">
        <p14:creationId xmlns:p14="http://schemas.microsoft.com/office/powerpoint/2010/main" val="145374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Hoefler Text" charset="0"/>
              </a:rPr>
              <a:t>Configuration of the hearing loss:</a:t>
            </a:r>
            <a:endParaRPr lang="en-US" b="1" dirty="0"/>
          </a:p>
        </p:txBody>
      </p:sp>
      <p:pic>
        <p:nvPicPr>
          <p:cNvPr id="4" name="Content Placeholder 3" descr="Fig 3-8                                                        000006D9Zip 100                        AB89E6CB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7" y="1828800"/>
            <a:ext cx="8151043" cy="4543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53000" y="4343400"/>
            <a:ext cx="4572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Hoefler Text" charset="0"/>
              </a:rPr>
              <a:t>-Rising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Hoefler Text" charset="0"/>
              </a:rPr>
              <a:t>-Flat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Hoefler Text" charset="0"/>
              </a:rPr>
              <a:t>-Sloping </a:t>
            </a:r>
          </a:p>
        </p:txBody>
      </p:sp>
    </p:spTree>
    <p:extLst>
      <p:ext uri="{BB962C8B-B14F-4D97-AF65-F5344CB8AC3E}">
        <p14:creationId xmlns:p14="http://schemas.microsoft.com/office/powerpoint/2010/main" val="69168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shraf halawa\Documents\qassim\dr. Masood gift\lectures- photos\different types of audiometry.bmp"/>
          <p:cNvPicPr>
            <a:picLocks noChangeAspect="1" noChangeArrowheads="1"/>
          </p:cNvPicPr>
          <p:nvPr/>
        </p:nvPicPr>
        <p:blipFill>
          <a:blip r:embed="rId2" cstate="print"/>
          <a:srcRect l="54917" t="56937" r="2019" b="22186"/>
          <a:stretch>
            <a:fillRect/>
          </a:stretch>
        </p:blipFill>
        <p:spPr bwMode="auto">
          <a:xfrm>
            <a:off x="3886200" y="1981200"/>
            <a:ext cx="4876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Noise induced hearing loss: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Maximum around  4kHz (notch)</a:t>
            </a:r>
          </a:p>
          <a:p>
            <a:r>
              <a:rPr lang="en-US" sz="2800" dirty="0"/>
              <a:t>May have tinnitus but may be  subclinical</a:t>
            </a:r>
          </a:p>
          <a:p>
            <a:r>
              <a:rPr lang="en-US" sz="2800" dirty="0"/>
              <a:t>One side may be more than the other 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0760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71600"/>
            <a:ext cx="2319512" cy="2209800"/>
          </a:xfrm>
          <a:prstGeom prst="rect">
            <a:avLst/>
          </a:prstGeom>
          <a:noFill/>
        </p:spPr>
      </p:pic>
      <p:pic>
        <p:nvPicPr>
          <p:cNvPr id="5" name="Picture 3" descr="conduc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327150"/>
            <a:ext cx="2445544" cy="2330450"/>
          </a:xfrm>
          <a:prstGeom prst="rect">
            <a:avLst/>
          </a:prstGeom>
          <a:noFill/>
        </p:spPr>
      </p:pic>
      <p:pic>
        <p:nvPicPr>
          <p:cNvPr id="6" name="Picture 3" descr="snh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733800"/>
            <a:ext cx="2521744" cy="2402467"/>
          </a:xfrm>
          <a:prstGeom prst="rect">
            <a:avLst/>
          </a:prstGeom>
          <a:noFill/>
        </p:spPr>
      </p:pic>
      <p:pic>
        <p:nvPicPr>
          <p:cNvPr id="7" name="Picture 3" descr="mixe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733800"/>
            <a:ext cx="2479256" cy="2362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71800" y="2819401"/>
            <a:ext cx="161775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Normal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3900" y="4953000"/>
            <a:ext cx="1488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Mixed </a:t>
            </a:r>
          </a:p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SNHL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48707" y="2895600"/>
            <a:ext cx="915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5446" y="5373469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SNHL</a:t>
            </a:r>
          </a:p>
        </p:txBody>
      </p:sp>
    </p:spTree>
    <p:extLst>
      <p:ext uri="{BB962C8B-B14F-4D97-AF65-F5344CB8AC3E}">
        <p14:creationId xmlns:p14="http://schemas.microsoft.com/office/powerpoint/2010/main" val="284060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>
                <a:latin typeface="Arial" panose="020B0604020202020204" pitchFamily="34" charset="0"/>
              </a:rPr>
              <a:t>Sound: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3810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It is a form of energy produced by a vibrating object that results in sensation of hearing.</a:t>
            </a:r>
          </a:p>
          <a:p>
            <a:r>
              <a:rPr lang="en-US" altLang="en-US" b="1" i="1" dirty="0">
                <a:solidFill>
                  <a:schemeClr val="accent1"/>
                </a:solidFill>
                <a:latin typeface="Arial" panose="020B0604020202020204" pitchFamily="34" charset="0"/>
              </a:rPr>
              <a:t>Decibels (dB): </a:t>
            </a:r>
            <a:r>
              <a:rPr lang="en-US" altLang="en-US" dirty="0">
                <a:latin typeface="Arial" panose="020B0604020202020204" pitchFamily="34" charset="0"/>
              </a:rPr>
              <a:t>Unit of measurement of Sound intensity.</a:t>
            </a:r>
          </a:p>
          <a:p>
            <a:r>
              <a:rPr lang="en-US" altLang="en-US" b="1" dirty="0">
                <a:latin typeface="Arial" panose="020B0604020202020204" pitchFamily="34" charset="0"/>
              </a:rPr>
              <a:t>Vibration</a:t>
            </a:r>
            <a:r>
              <a:rPr lang="en-US" altLang="en-US" dirty="0">
                <a:latin typeface="Arial" panose="020B0604020202020204" pitchFamily="34" charset="0"/>
              </a:rPr>
              <a:t>: is the to-and-fro motion of an object ( vocal folds, diaphragm on an earphone or loudspeaker, tuning fork)</a:t>
            </a:r>
          </a:p>
          <a:p>
            <a:endParaRPr lang="en-US" dirty="0"/>
          </a:p>
        </p:txBody>
      </p:sp>
      <p:pic>
        <p:nvPicPr>
          <p:cNvPr id="4" name="Picture 4" descr="tf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257800"/>
            <a:ext cx="586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Speech audiogram: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Speech reception threshold (SRT):</a:t>
            </a:r>
          </a:p>
          <a:p>
            <a:pPr lvl="1"/>
            <a:r>
              <a:rPr lang="en-US" sz="2000" dirty="0"/>
              <a:t>The softest level (dB HL) at which a patient can accurately repeat spondees (two-syllable words; i.e. baseball, hotdog, birthday) 50% of the time.</a:t>
            </a:r>
          </a:p>
          <a:p>
            <a:r>
              <a:rPr lang="en-US" b="1" i="1" dirty="0">
                <a:solidFill>
                  <a:schemeClr val="accent1"/>
                </a:solidFill>
              </a:rPr>
              <a:t>Word recognition score (WRS):</a:t>
            </a:r>
          </a:p>
          <a:p>
            <a:pPr lvl="1"/>
            <a:r>
              <a:rPr lang="en-US" sz="2000" dirty="0"/>
              <a:t>The </a:t>
            </a:r>
            <a:r>
              <a:rPr lang="en-US" sz="2000" b="1" u="sng" dirty="0"/>
              <a:t>percentage</a:t>
            </a:r>
            <a:r>
              <a:rPr lang="en-US" sz="2000" dirty="0"/>
              <a:t> of phonetically-balanced, monosyllabic words that a patient can accurately repeat.</a:t>
            </a:r>
          </a:p>
          <a:p>
            <a:pPr lvl="1"/>
            <a:r>
              <a:rPr lang="en-US" dirty="0"/>
              <a:t>Normal &gt; 90%.</a:t>
            </a:r>
          </a:p>
        </p:txBody>
      </p:sp>
    </p:spTree>
    <p:extLst>
      <p:ext uri="{BB962C8B-B14F-4D97-AF65-F5344CB8AC3E}">
        <p14:creationId xmlns:p14="http://schemas.microsoft.com/office/powerpoint/2010/main" val="35975378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Auditory brain stem response: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/>
              <a:t>Objective test for threshold hearing  and </a:t>
            </a:r>
          </a:p>
          <a:p>
            <a:pPr marL="0" indent="0">
              <a:buNone/>
              <a:defRPr/>
            </a:pPr>
            <a:r>
              <a:rPr lang="en-US" sz="2800" dirty="0"/>
              <a:t>  </a:t>
            </a:r>
            <a:r>
              <a:rPr lang="en-US" sz="2800" dirty="0" err="1"/>
              <a:t>neurodiagnosis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Technique: </a:t>
            </a:r>
          </a:p>
          <a:p>
            <a:pPr lvl="1">
              <a:defRPr/>
            </a:pPr>
            <a:r>
              <a:rPr lang="en-US" sz="2400" dirty="0"/>
              <a:t>Surface electrodes</a:t>
            </a:r>
          </a:p>
          <a:p>
            <a:pPr lvl="1">
              <a:defRPr/>
            </a:pPr>
            <a:r>
              <a:rPr lang="en-US" sz="2400" dirty="0"/>
              <a:t>Sound stimuli : usually clicks </a:t>
            </a:r>
          </a:p>
          <a:p>
            <a:pPr>
              <a:defRPr/>
            </a:pPr>
            <a:r>
              <a:rPr lang="en-US" sz="2800" dirty="0"/>
              <a:t>Computer generates waveform </a:t>
            </a:r>
          </a:p>
          <a:p>
            <a:pPr marL="0" indent="0">
              <a:buNone/>
              <a:defRPr/>
            </a:pPr>
            <a:r>
              <a:rPr lang="en-US" sz="2800" dirty="0"/>
              <a:t> through averaging and amplification: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287009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5348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Components: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943601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Generators of these waves (EECOLI) : E: 8th CN,C: cochlear nucleus, O: superior </a:t>
            </a:r>
            <a:r>
              <a:rPr lang="en-US" dirty="0" err="1"/>
              <a:t>olivary</a:t>
            </a:r>
            <a:r>
              <a:rPr lang="en-US" dirty="0"/>
              <a:t> nucleus, L: lateral </a:t>
            </a:r>
            <a:r>
              <a:rPr lang="en-US" dirty="0" err="1"/>
              <a:t>laminscus</a:t>
            </a:r>
            <a:r>
              <a:rPr lang="en-US" dirty="0"/>
              <a:t>. I: inferior </a:t>
            </a:r>
            <a:r>
              <a:rPr lang="en-US" dirty="0" err="1"/>
              <a:t>colliculus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9" y="1524000"/>
            <a:ext cx="8076791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406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applications of ABR: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Newborn screening.</a:t>
            </a:r>
          </a:p>
          <a:p>
            <a:r>
              <a:rPr lang="en-US" dirty="0"/>
              <a:t>Threshold testing  for difficult -to -test people: 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Malingerers</a:t>
            </a:r>
          </a:p>
          <a:p>
            <a:r>
              <a:rPr lang="en-US" dirty="0" err="1"/>
              <a:t>Neuro</a:t>
            </a:r>
            <a:r>
              <a:rPr lang="en-US" dirty="0"/>
              <a:t>-diagnosis of VIII nerve/ brainstem problems.</a:t>
            </a:r>
          </a:p>
          <a:p>
            <a:r>
              <a:rPr lang="en-US" dirty="0"/>
              <a:t>Intra-operative monitoring.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8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Otoacoustic</a:t>
            </a:r>
            <a:r>
              <a:rPr lang="en-US" b="1" dirty="0"/>
              <a:t> emissions: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ahoma" charset="0"/>
              </a:rPr>
              <a:t>Test  is objective, noninvasive, and rapid test.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charset="0"/>
              </a:rPr>
              <a:t>Sounds that are produced by healthy ears in response to acoustic stimulation.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ahoma" charset="0"/>
              </a:rPr>
              <a:t>It is originated from that OAE are a by-product of the biomechanical motility of the outer hair cells. </a:t>
            </a:r>
          </a:p>
          <a:p>
            <a:pPr>
              <a:lnSpc>
                <a:spcPct val="90000"/>
              </a:lnSpc>
            </a:pPr>
            <a:endParaRPr lang="en-US" dirty="0">
              <a:latin typeface="Tahoma" charset="0"/>
            </a:endParaRPr>
          </a:p>
          <a:p>
            <a:endParaRPr lang="en-US" dirty="0"/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600200"/>
            <a:ext cx="221456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214562" cy="213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2968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1" y="273050"/>
            <a:ext cx="8153399" cy="717550"/>
          </a:xfrm>
        </p:spPr>
        <p:txBody>
          <a:bodyPr anchor="b">
            <a:normAutofit fontScale="90000"/>
          </a:bodyPr>
          <a:lstStyle/>
          <a:p>
            <a:br>
              <a:rPr lang="en-US" b="1" dirty="0">
                <a:latin typeface="Alba" charset="0"/>
              </a:rPr>
            </a:br>
            <a:r>
              <a:rPr lang="en-US" b="1" dirty="0">
                <a:latin typeface="Alba" charset="0"/>
              </a:rPr>
              <a:t>Types of OAE</a:t>
            </a:r>
            <a:r>
              <a:rPr lang="ja-JP" altLang="en-US" b="1" dirty="0">
                <a:latin typeface="Alba" charset="0"/>
              </a:rPr>
              <a:t>’</a:t>
            </a:r>
            <a:r>
              <a:rPr lang="en-US" b="1" dirty="0">
                <a:latin typeface="Alba" charset="0"/>
              </a:rPr>
              <a:t>s: </a:t>
            </a:r>
          </a:p>
        </p:txBody>
      </p:sp>
      <p:grpSp>
        <p:nvGrpSpPr>
          <p:cNvPr id="2" name="Organization Chart 2"/>
          <p:cNvGrpSpPr>
            <a:grpSpLocks noGrp="1" noChangeAspect="1"/>
          </p:cNvGrpSpPr>
          <p:nvPr/>
        </p:nvGrpSpPr>
        <p:grpSpPr bwMode="auto">
          <a:xfrm>
            <a:off x="679450" y="1524000"/>
            <a:ext cx="7926388" cy="4568825"/>
            <a:chOff x="288" y="1200"/>
            <a:chExt cx="2880" cy="720"/>
          </a:xfrm>
        </p:grpSpPr>
        <p:sp>
          <p:nvSpPr>
            <p:cNvPr id="399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8" y="1200"/>
              <a:ext cx="28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9941" name="_s39941"/>
            <p:cNvCxnSpPr>
              <a:cxnSpLocks noChangeShapeType="1"/>
              <a:stCxn id="39947" idx="0"/>
              <a:endCxn id="39944" idx="2"/>
            </p:cNvCxnSpPr>
            <p:nvPr/>
          </p:nvCxnSpPr>
          <p:spPr bwMode="auto">
            <a:xfrm rot="5400000" flipH="1">
              <a:off x="2160" y="1056"/>
              <a:ext cx="144" cy="1008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2" name="_s39942"/>
            <p:cNvCxnSpPr>
              <a:cxnSpLocks noChangeShapeType="1"/>
              <a:stCxn id="39946" idx="0"/>
              <a:endCxn id="39944" idx="2"/>
            </p:cNvCxnSpPr>
            <p:nvPr/>
          </p:nvCxnSpPr>
          <p:spPr bwMode="auto">
            <a:xfrm rot="16200000">
              <a:off x="1657" y="1559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3" name="_s39943"/>
            <p:cNvCxnSpPr>
              <a:cxnSpLocks noChangeShapeType="1"/>
              <a:stCxn id="39945" idx="0"/>
              <a:endCxn id="39944" idx="2"/>
            </p:cNvCxnSpPr>
            <p:nvPr/>
          </p:nvCxnSpPr>
          <p:spPr bwMode="auto">
            <a:xfrm rot="16200000">
              <a:off x="1152" y="1056"/>
              <a:ext cx="144" cy="1008"/>
            </a:xfrm>
            <a:prstGeom prst="bentConnector3">
              <a:avLst>
                <a:gd name="adj1" fmla="val 1389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4" name="_s39944"/>
            <p:cNvSpPr>
              <a:spLocks noChangeArrowheads="1"/>
            </p:cNvSpPr>
            <p:nvPr/>
          </p:nvSpPr>
          <p:spPr bwMode="auto">
            <a:xfrm>
              <a:off x="1296" y="12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3200" b="1" dirty="0">
                  <a:latin typeface="Tahoma" charset="0"/>
                </a:rPr>
                <a:t>Types</a:t>
              </a:r>
            </a:p>
          </p:txBody>
        </p:sp>
        <p:sp>
          <p:nvSpPr>
            <p:cNvPr id="39945" name="_s39945"/>
            <p:cNvSpPr>
              <a:spLocks noChangeArrowheads="1"/>
            </p:cNvSpPr>
            <p:nvPr/>
          </p:nvSpPr>
          <p:spPr bwMode="auto">
            <a:xfrm>
              <a:off x="288" y="16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000" b="1" dirty="0">
                  <a:latin typeface="Tahoma" charset="0"/>
                </a:rPr>
                <a:t>Spontaneous OAE</a:t>
              </a:r>
              <a:r>
                <a:rPr lang="ja-JP" altLang="en-US" sz="2000" b="1" dirty="0">
                  <a:latin typeface="Arial"/>
                </a:rPr>
                <a:t>’</a:t>
              </a:r>
              <a:r>
                <a:rPr lang="en-US" sz="2000" b="1" dirty="0">
                  <a:latin typeface="Tahoma" charset="0"/>
                </a:rPr>
                <a:t>s</a:t>
              </a:r>
            </a:p>
            <a:p>
              <a:pPr algn="ctr" eaLnBrk="0" hangingPunct="0"/>
              <a:r>
                <a:rPr lang="en-US" sz="2000" b="1" dirty="0">
                  <a:latin typeface="Tahoma" charset="0"/>
                </a:rPr>
                <a:t>(SPOAE</a:t>
              </a:r>
              <a:r>
                <a:rPr lang="ja-JP" altLang="en-US" sz="2000" b="1" dirty="0">
                  <a:latin typeface="Arial"/>
                </a:rPr>
                <a:t>’</a:t>
              </a:r>
              <a:r>
                <a:rPr lang="en-US" sz="2000" b="1" dirty="0">
                  <a:latin typeface="Tahoma" charset="0"/>
                </a:rPr>
                <a:t>s)</a:t>
              </a:r>
            </a:p>
          </p:txBody>
        </p:sp>
        <p:sp>
          <p:nvSpPr>
            <p:cNvPr id="39946" name="_s39946"/>
            <p:cNvSpPr>
              <a:spLocks noChangeArrowheads="1"/>
            </p:cNvSpPr>
            <p:nvPr/>
          </p:nvSpPr>
          <p:spPr bwMode="auto">
            <a:xfrm>
              <a:off x="1296" y="16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000" b="1" dirty="0">
                  <a:latin typeface="Tahoma" charset="0"/>
                </a:rPr>
                <a:t>Distortion Product </a:t>
              </a:r>
            </a:p>
            <a:p>
              <a:pPr algn="ctr" eaLnBrk="0" hangingPunct="0"/>
              <a:r>
                <a:rPr lang="en-US" sz="2000" b="1" dirty="0">
                  <a:latin typeface="Tahoma" charset="0"/>
                </a:rPr>
                <a:t>OAE</a:t>
              </a:r>
              <a:r>
                <a:rPr lang="ja-JP" altLang="en-US" sz="2000" b="1" dirty="0">
                  <a:latin typeface="Arial"/>
                </a:rPr>
                <a:t>’</a:t>
              </a:r>
              <a:r>
                <a:rPr lang="en-US" sz="2000" b="1" dirty="0">
                  <a:latin typeface="Tahoma" charset="0"/>
                </a:rPr>
                <a:t>s (DPOAE</a:t>
              </a:r>
              <a:r>
                <a:rPr lang="ja-JP" altLang="en-US" sz="2000" b="1" dirty="0">
                  <a:latin typeface="Arial"/>
                </a:rPr>
                <a:t>’</a:t>
              </a:r>
              <a:r>
                <a:rPr lang="en-US" sz="2000" b="1" dirty="0">
                  <a:latin typeface="Tahoma" charset="0"/>
                </a:rPr>
                <a:t>s)</a:t>
              </a:r>
            </a:p>
            <a:p>
              <a:pPr algn="ctr" eaLnBrk="0" hangingPunct="0"/>
              <a:endParaRPr lang="en-US" sz="2000" dirty="0">
                <a:latin typeface="Tahoma" charset="0"/>
              </a:endParaRPr>
            </a:p>
          </p:txBody>
        </p:sp>
        <p:sp>
          <p:nvSpPr>
            <p:cNvPr id="39947" name="_s39947"/>
            <p:cNvSpPr>
              <a:spLocks noChangeArrowheads="1"/>
            </p:cNvSpPr>
            <p:nvPr/>
          </p:nvSpPr>
          <p:spPr bwMode="auto">
            <a:xfrm>
              <a:off x="2304" y="16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sz="2000" b="1" dirty="0">
                  <a:latin typeface="Tahoma" charset="0"/>
                </a:rPr>
                <a:t>Transient Evoked </a:t>
              </a:r>
            </a:p>
            <a:p>
              <a:pPr algn="ctr" eaLnBrk="0" hangingPunct="0"/>
              <a:r>
                <a:rPr lang="en-US" sz="2000" b="1" dirty="0">
                  <a:latin typeface="Tahoma" charset="0"/>
                </a:rPr>
                <a:t>OAE</a:t>
              </a:r>
              <a:r>
                <a:rPr lang="ja-JP" altLang="en-US" sz="2000" b="1" dirty="0">
                  <a:latin typeface="Arial"/>
                </a:rPr>
                <a:t>’</a:t>
              </a:r>
              <a:r>
                <a:rPr lang="en-US" sz="2000" b="1" dirty="0">
                  <a:latin typeface="Tahoma" charset="0"/>
                </a:rPr>
                <a:t>s (TEOAE</a:t>
              </a:r>
              <a:r>
                <a:rPr lang="ja-JP" altLang="en-US" sz="2000" b="1" dirty="0">
                  <a:latin typeface="Arial"/>
                </a:rPr>
                <a:t>’</a:t>
              </a:r>
              <a:r>
                <a:rPr lang="en-US" sz="2000" b="1" dirty="0">
                  <a:latin typeface="Tahoma" charset="0"/>
                </a:rPr>
                <a:t>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544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Otoacoustic</a:t>
            </a:r>
            <a:r>
              <a:rPr lang="en-US" b="1" dirty="0"/>
              <a:t> emission -Equipment </a:t>
            </a:r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038600" cy="413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232944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478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2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59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applications: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492752" cy="4495800"/>
          </a:xfrm>
        </p:spPr>
        <p:txBody>
          <a:bodyPr>
            <a:normAutofit/>
          </a:bodyPr>
          <a:lstStyle/>
          <a:p>
            <a:r>
              <a:rPr lang="en-US" dirty="0"/>
              <a:t>Neonatal hearing screening</a:t>
            </a:r>
          </a:p>
          <a:p>
            <a:r>
              <a:rPr lang="en-US" dirty="0"/>
              <a:t>Monitoring of drug ototoxicity.</a:t>
            </a:r>
          </a:p>
          <a:p>
            <a:r>
              <a:rPr lang="en-US" dirty="0"/>
              <a:t>Noise-induced hearing loss.</a:t>
            </a:r>
          </a:p>
          <a:p>
            <a:r>
              <a:rPr lang="en-US" dirty="0"/>
              <a:t>Auditory neuropathy.</a:t>
            </a:r>
          </a:p>
          <a:p>
            <a:r>
              <a:rPr lang="en-US" dirty="0"/>
              <a:t>Sensory vs. neural HL.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057400"/>
            <a:ext cx="3650096" cy="286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085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477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Hearing Tests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b="1" dirty="0" err="1"/>
              <a:t>A.Tuning</a:t>
            </a:r>
            <a:r>
              <a:rPr lang="en-US" sz="3200" b="1" dirty="0"/>
              <a:t> fork tests:</a:t>
            </a:r>
          </a:p>
          <a:p>
            <a:endParaRPr lang="en-US" sz="3200" dirty="0"/>
          </a:p>
          <a:p>
            <a:r>
              <a:rPr lang="en-US" sz="3200" b="1" dirty="0"/>
              <a:t>1. </a:t>
            </a:r>
            <a:r>
              <a:rPr lang="en-US" sz="3200" b="1" dirty="0" err="1"/>
              <a:t>Rinne’s</a:t>
            </a:r>
            <a:r>
              <a:rPr lang="en-US" sz="3200" b="1" dirty="0"/>
              <a:t> test</a:t>
            </a:r>
          </a:p>
          <a:p>
            <a:r>
              <a:rPr lang="en-US" sz="3200" dirty="0"/>
              <a:t>Compares air conduction (A.C.) with bone conduction (B.C)</a:t>
            </a:r>
          </a:p>
          <a:p>
            <a:r>
              <a:rPr lang="en-US" sz="3200" dirty="0"/>
              <a:t>The fork is put near auricle (A.C.) then over mastoid bone (B.C.).</a:t>
            </a:r>
          </a:p>
          <a:p>
            <a:r>
              <a:rPr lang="en-US" sz="3200" dirty="0"/>
              <a:t>Normally: A.C. is better than B.C. (</a:t>
            </a:r>
            <a:r>
              <a:rPr lang="en-US" sz="3200" dirty="0" err="1"/>
              <a:t>Rinne</a:t>
            </a:r>
            <a:r>
              <a:rPr lang="en-US" sz="3200" dirty="0"/>
              <a:t> positive )</a:t>
            </a:r>
          </a:p>
          <a:p>
            <a:r>
              <a:rPr lang="en-US" sz="3200" dirty="0"/>
              <a:t>In C.H.L.: B.C. is better than A.C. (</a:t>
            </a:r>
            <a:r>
              <a:rPr lang="en-US" sz="3200" dirty="0" err="1"/>
              <a:t>Rinne</a:t>
            </a:r>
            <a:r>
              <a:rPr lang="en-US" sz="3200" dirty="0"/>
              <a:t> negative)</a:t>
            </a:r>
          </a:p>
          <a:p>
            <a:r>
              <a:rPr lang="en-US" sz="3200" dirty="0"/>
              <a:t>In S.N.H.L.: A.C. is better than B.C. but both are less than normal. (Reduced </a:t>
            </a:r>
            <a:r>
              <a:rPr lang="en-US" sz="3200" dirty="0" err="1"/>
              <a:t>Rinne</a:t>
            </a:r>
            <a:r>
              <a:rPr lang="en-US" sz="3200" dirty="0"/>
              <a:t> positive)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346329" y="2286000"/>
            <a:ext cx="4384921" cy="23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/>
              <a:t>Frequency: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769352" cy="4495800"/>
          </a:xfrm>
        </p:spPr>
        <p:txBody>
          <a:bodyPr>
            <a:normAutofit lnSpcReduction="10000"/>
          </a:bodyPr>
          <a:lstStyle/>
          <a:p>
            <a:r>
              <a:rPr lang="en-US" altLang="en-US" sz="4000" dirty="0">
                <a:latin typeface="Arial" panose="020B0604020202020204" pitchFamily="34" charset="0"/>
              </a:rPr>
              <a:t>It is the number of cycles per second.</a:t>
            </a:r>
          </a:p>
          <a:p>
            <a:r>
              <a:rPr lang="en-US" altLang="en-US" sz="4000" dirty="0"/>
              <a:t>Humans: 20 Hz to 20 kHz.</a:t>
            </a:r>
          </a:p>
          <a:p>
            <a:r>
              <a:rPr lang="en-US" altLang="en-US" sz="4000" dirty="0"/>
              <a:t>Below 20 Hz, we feel a vibration rather than hear a sound.</a:t>
            </a:r>
          </a:p>
          <a:p>
            <a:r>
              <a:rPr lang="en-US" sz="4000" b="1" dirty="0">
                <a:solidFill>
                  <a:schemeClr val="accent1"/>
                </a:solidFill>
              </a:rPr>
              <a:t>Hertz (Hz):</a:t>
            </a:r>
            <a:r>
              <a:rPr lang="en-US" sz="4000" dirty="0"/>
              <a:t>Unit of measurement of frequency</a:t>
            </a:r>
          </a:p>
          <a:p>
            <a:endParaRPr lang="en-US" sz="2700" dirty="0"/>
          </a:p>
          <a:p>
            <a:endParaRPr lang="en-US" altLang="en-US" sz="2700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68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b="1" dirty="0"/>
              <a:t>2.Weber’s test:</a:t>
            </a:r>
          </a:p>
          <a:p>
            <a:r>
              <a:rPr lang="en-US" sz="3200" dirty="0"/>
              <a:t>Compares bone conduction in both ears. Put the stem of the tuning fork- on the forehead of</a:t>
            </a:r>
          </a:p>
          <a:p>
            <a:r>
              <a:rPr lang="en-US" sz="3200" dirty="0"/>
              <a:t>the patient.</a:t>
            </a:r>
          </a:p>
          <a:p>
            <a:r>
              <a:rPr lang="en-US" sz="3200" dirty="0"/>
              <a:t>Normally</a:t>
            </a:r>
            <a:r>
              <a:rPr lang="en-US" sz="3200" i="1" dirty="0"/>
              <a:t>: </a:t>
            </a:r>
            <a:r>
              <a:rPr lang="en-US" sz="3200" dirty="0"/>
              <a:t>The patient hears the sound centrally or equally in both ears.</a:t>
            </a:r>
          </a:p>
          <a:p>
            <a:r>
              <a:rPr lang="en-US" sz="3200" dirty="0"/>
              <a:t>In CHL : Sound is heard well in the deaf ear because the outside noise masks hearing of the</a:t>
            </a:r>
          </a:p>
          <a:p>
            <a:r>
              <a:rPr lang="en-US" sz="3200" dirty="0"/>
              <a:t>normal ear.</a:t>
            </a:r>
          </a:p>
          <a:p>
            <a:r>
              <a:rPr lang="en-US" sz="3200" dirty="0"/>
              <a:t>In SNHL :Sound is heard well in normal ear.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724400" y="2566988"/>
            <a:ext cx="361315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05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gg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h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85344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56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10541t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2112"/>
            <a:ext cx="7999998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5562600"/>
            <a:ext cx="4191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10541t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44650"/>
            <a:ext cx="4826000" cy="440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65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10540t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105"/>
            <a:ext cx="8229600" cy="6295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819400" y="5715000"/>
            <a:ext cx="3962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10540t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727200"/>
            <a:ext cx="4826000" cy="424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21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A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05800" cy="609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24200" y="5715000"/>
            <a:ext cx="3276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A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612900"/>
            <a:ext cx="4826000" cy="447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Units of Measurement: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Frequency: (Hz).</a:t>
            </a:r>
          </a:p>
          <a:p>
            <a:r>
              <a:rPr lang="en-US" sz="4400" dirty="0"/>
              <a:t>Intensity: (dB).</a:t>
            </a:r>
          </a:p>
        </p:txBody>
      </p:sp>
    </p:spTree>
    <p:extLst>
      <p:ext uri="{BB962C8B-B14F-4D97-AF65-F5344CB8AC3E}">
        <p14:creationId xmlns:p14="http://schemas.microsoft.com/office/powerpoint/2010/main" val="1998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 descr="Cross Section of Ea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895600"/>
            <a:ext cx="7315200" cy="37264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3" name="Freeform 3"/>
          <p:cNvSpPr>
            <a:spLocks/>
          </p:cNvSpPr>
          <p:nvPr/>
        </p:nvSpPr>
        <p:spPr bwMode="auto">
          <a:xfrm>
            <a:off x="762000" y="2171700"/>
            <a:ext cx="4114800" cy="571500"/>
          </a:xfrm>
          <a:custGeom>
            <a:avLst/>
            <a:gdLst>
              <a:gd name="T0" fmla="*/ 0 w 2496"/>
              <a:gd name="T1" fmla="*/ 2147483647 h 144"/>
              <a:gd name="T2" fmla="*/ 0 w 2496"/>
              <a:gd name="T3" fmla="*/ 0 h 144"/>
              <a:gd name="T4" fmla="*/ 2147483647 w 2496"/>
              <a:gd name="T5" fmla="*/ 0 h 144"/>
              <a:gd name="T6" fmla="*/ 2147483647 w 249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496"/>
              <a:gd name="T13" fmla="*/ 0 h 144"/>
              <a:gd name="T14" fmla="*/ 2496 w 24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6" h="144">
                <a:moveTo>
                  <a:pt x="0" y="144"/>
                </a:moveTo>
                <a:lnTo>
                  <a:pt x="0" y="0"/>
                </a:lnTo>
                <a:lnTo>
                  <a:pt x="2496" y="0"/>
                </a:lnTo>
                <a:lnTo>
                  <a:pt x="2496" y="144"/>
                </a:lnTo>
              </a:path>
            </a:pathLst>
          </a:custGeom>
          <a:noFill/>
          <a:ln w="666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105400" y="2133600"/>
            <a:ext cx="2971800" cy="533400"/>
          </a:xfrm>
          <a:custGeom>
            <a:avLst/>
            <a:gdLst>
              <a:gd name="T0" fmla="*/ 0 w 2496"/>
              <a:gd name="T1" fmla="*/ 2147483647 h 144"/>
              <a:gd name="T2" fmla="*/ 0 w 2496"/>
              <a:gd name="T3" fmla="*/ 0 h 144"/>
              <a:gd name="T4" fmla="*/ 2147483647 w 2496"/>
              <a:gd name="T5" fmla="*/ 0 h 144"/>
              <a:gd name="T6" fmla="*/ 2147483647 w 2496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2496"/>
              <a:gd name="T13" fmla="*/ 0 h 144"/>
              <a:gd name="T14" fmla="*/ 2496 w 24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6" h="144">
                <a:moveTo>
                  <a:pt x="0" y="144"/>
                </a:moveTo>
                <a:lnTo>
                  <a:pt x="0" y="0"/>
                </a:lnTo>
                <a:lnTo>
                  <a:pt x="2496" y="0"/>
                </a:lnTo>
                <a:lnTo>
                  <a:pt x="2496" y="144"/>
                </a:lnTo>
              </a:path>
            </a:pathLst>
          </a:custGeom>
          <a:noFill/>
          <a:ln w="666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 sz="24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90600" y="1600200"/>
            <a:ext cx="34290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Mechanical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05400" y="1600200"/>
            <a:ext cx="29718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Senorineural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09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Audiology set: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4000" dirty="0"/>
              <a:t>Tympanometry. </a:t>
            </a:r>
          </a:p>
          <a:p>
            <a:r>
              <a:rPr lang="en-US" sz="4000" dirty="0"/>
              <a:t>Pure tone audiometry. </a:t>
            </a:r>
          </a:p>
          <a:p>
            <a:r>
              <a:rPr lang="en-US" sz="4000" dirty="0"/>
              <a:t>Speech audiometry.</a:t>
            </a:r>
          </a:p>
          <a:p>
            <a:r>
              <a:rPr lang="en-US" sz="4000" dirty="0"/>
              <a:t>Auditory brain stem response (ABR).</a:t>
            </a:r>
          </a:p>
          <a:p>
            <a:r>
              <a:rPr lang="en-US" sz="4000" dirty="0" err="1"/>
              <a:t>Otoacoustic</a:t>
            </a:r>
            <a:r>
              <a:rPr lang="en-US" sz="4000" dirty="0"/>
              <a:t> emission (OAE).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Tympanometry: </a:t>
            </a:r>
            <a:endParaRPr lang="ar-S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589567"/>
            <a:ext cx="4191000" cy="4572000"/>
          </a:xfrm>
        </p:spPr>
        <p:txBody>
          <a:bodyPr>
            <a:normAutofit/>
          </a:bodyPr>
          <a:lstStyle/>
          <a:p>
            <a:r>
              <a:rPr lang="en-US" sz="3200" dirty="0"/>
              <a:t>Objective test.</a:t>
            </a:r>
          </a:p>
          <a:p>
            <a:r>
              <a:rPr lang="en-US" sz="3200" dirty="0"/>
              <a:t>Used to test  middle ear function.</a:t>
            </a:r>
          </a:p>
          <a:p>
            <a:r>
              <a:rPr lang="en-US" sz="3200" dirty="0"/>
              <a:t>Middle ear compliance  with changing pressure in  EAC.</a:t>
            </a:r>
          </a:p>
        </p:txBody>
      </p:sp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44726"/>
            <a:ext cx="4267200" cy="368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8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/>
          <a:lstStyle/>
          <a:p>
            <a:r>
              <a:rPr lang="en-US" b="1" dirty="0" err="1"/>
              <a:t>Tympanometry</a:t>
            </a:r>
            <a:r>
              <a:rPr lang="en-US" b="1" dirty="0"/>
              <a:t>:</a:t>
            </a:r>
          </a:p>
        </p:txBody>
      </p:sp>
      <p:pic>
        <p:nvPicPr>
          <p:cNvPr id="5" name="Picture 5" descr="tympanogram-review-fp_r2_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96240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user\Desktop\F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600200"/>
            <a:ext cx="44958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0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376</TotalTime>
  <Words>1137</Words>
  <Application>Microsoft Macintosh PowerPoint</Application>
  <PresentationFormat>On-screen Show (4:3)</PresentationFormat>
  <Paragraphs>187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Alba</vt:lpstr>
      <vt:lpstr>Arial</vt:lpstr>
      <vt:lpstr>Calibri</vt:lpstr>
      <vt:lpstr>Hoefler Text</vt:lpstr>
      <vt:lpstr>Tahoma</vt:lpstr>
      <vt:lpstr>Times New Roman</vt:lpstr>
      <vt:lpstr>Tw Cen MT</vt:lpstr>
      <vt:lpstr>Wingdings</vt:lpstr>
      <vt:lpstr>Wingdings 2</vt:lpstr>
      <vt:lpstr>Median</vt:lpstr>
      <vt:lpstr>Audiology</vt:lpstr>
      <vt:lpstr>Audiology:</vt:lpstr>
      <vt:lpstr>Sound:</vt:lpstr>
      <vt:lpstr>Frequency:</vt:lpstr>
      <vt:lpstr>Units of Measurement:</vt:lpstr>
      <vt:lpstr>PowerPoint Presentation</vt:lpstr>
      <vt:lpstr>Audiology set:</vt:lpstr>
      <vt:lpstr>Tympanometry: </vt:lpstr>
      <vt:lpstr>Tympanometry:</vt:lpstr>
      <vt:lpstr>Tympanometry:  </vt:lpstr>
      <vt:lpstr>PowerPoint Presentation</vt:lpstr>
      <vt:lpstr>Ear Canal Volume: </vt:lpstr>
      <vt:lpstr>Tympanometry: how to read?</vt:lpstr>
      <vt:lpstr>Tympanometry:</vt:lpstr>
      <vt:lpstr>Pure tone audiometry (PTA): </vt:lpstr>
      <vt:lpstr>PowerPoint Presentation</vt:lpstr>
      <vt:lpstr>Audiometry-sound proof room</vt:lpstr>
      <vt:lpstr>Pure tone audiometry:</vt:lpstr>
      <vt:lpstr>PowerPoint Presentation</vt:lpstr>
      <vt:lpstr>Audiogram- Value:</vt:lpstr>
      <vt:lpstr>PTA: how to read</vt:lpstr>
      <vt:lpstr>Normal Hearing: </vt:lpstr>
      <vt:lpstr>Conductive hearing loss:</vt:lpstr>
      <vt:lpstr>Sensorineural hearing loss:</vt:lpstr>
      <vt:lpstr>PowerPoint Presentation</vt:lpstr>
      <vt:lpstr>Degree of Hearing Loss</vt:lpstr>
      <vt:lpstr>Configuration of the hearing loss:</vt:lpstr>
      <vt:lpstr>Noise induced hearing loss:</vt:lpstr>
      <vt:lpstr>PowerPoint Presentation</vt:lpstr>
      <vt:lpstr>Speech audiogram:</vt:lpstr>
      <vt:lpstr>Auditory brain stem response:</vt:lpstr>
      <vt:lpstr> Components:</vt:lpstr>
      <vt:lpstr>Clinical applications of ABR: </vt:lpstr>
      <vt:lpstr>Otoacoustic emissions:</vt:lpstr>
      <vt:lpstr> Types of OAE’s: </vt:lpstr>
      <vt:lpstr>Otoacoustic emission -Equipment </vt:lpstr>
      <vt:lpstr>PowerPoint Presentation</vt:lpstr>
      <vt:lpstr>Clinical applications: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Audiology</dc:title>
  <dc:creator>user</dc:creator>
  <cp:lastModifiedBy>Nadir F. AlDajani</cp:lastModifiedBy>
  <cp:revision>33</cp:revision>
  <dcterms:created xsi:type="dcterms:W3CDTF">2017-11-18T07:14:22Z</dcterms:created>
  <dcterms:modified xsi:type="dcterms:W3CDTF">2024-09-02T16:34:51Z</dcterms:modified>
</cp:coreProperties>
</file>