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8967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74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Meat and vegetable matter less common in children – more in adults</a:t>
            </a:r>
          </a:p>
          <a:p>
            <a:r>
              <a:t>Esophageal anomalies found in pts with recurrent impactions</a:t>
            </a:r>
          </a:p>
        </p:txBody>
      </p:sp>
    </p:spTree>
    <p:extLst>
      <p:ext uri="{BB962C8B-B14F-4D97-AF65-F5344CB8AC3E}">
        <p14:creationId xmlns:p14="http://schemas.microsoft.com/office/powerpoint/2010/main" val="174300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Most lodge at C6 or cricopharyngeus</a:t>
            </a:r>
          </a:p>
        </p:txBody>
      </p:sp>
    </p:spTree>
    <p:extLst>
      <p:ext uri="{BB962C8B-B14F-4D97-AF65-F5344CB8AC3E}">
        <p14:creationId xmlns:p14="http://schemas.microsoft.com/office/powerpoint/2010/main" val="93603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Choking/coughing – aspiration?</a:t>
            </a:r>
          </a:p>
          <a:p>
            <a:r>
              <a:t>Sx of resp compromise in 10% due to compression of trachea </a:t>
            </a:r>
          </a:p>
        </p:txBody>
      </p:sp>
    </p:spTree>
    <p:extLst>
      <p:ext uri="{BB962C8B-B14F-4D97-AF65-F5344CB8AC3E}">
        <p14:creationId xmlns:p14="http://schemas.microsoft.com/office/powerpoint/2010/main" val="164083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5" name="Shape 3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Choking/coughing – aspiration?</a:t>
            </a:r>
          </a:p>
          <a:p>
            <a:r>
              <a:t>Sx of resp compromise in 10% due to compression of trachea </a:t>
            </a:r>
          </a:p>
        </p:txBody>
      </p:sp>
    </p:spTree>
    <p:extLst>
      <p:ext uri="{BB962C8B-B14F-4D97-AF65-F5344CB8AC3E}">
        <p14:creationId xmlns:p14="http://schemas.microsoft.com/office/powerpoint/2010/main" val="165193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 not exceed 15 cc/kg – vomiting – re exposure of esophagus</a:t>
            </a:r>
          </a:p>
          <a:p>
            <a:r>
              <a:t>Neutralizing substances such as vinegar for lye and sodium bicarbonates for acid ingestion</a:t>
            </a:r>
          </a:p>
          <a:p>
            <a:r>
              <a:t>Tissue volume and blood flow will probably dissipate heat</a:t>
            </a:r>
          </a:p>
        </p:txBody>
      </p:sp>
    </p:spTree>
    <p:extLst>
      <p:ext uri="{BB962C8B-B14F-4D97-AF65-F5344CB8AC3E}">
        <p14:creationId xmlns:p14="http://schemas.microsoft.com/office/powerpoint/2010/main" val="132075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an example of when a CT scan is useful. Patient is a 23 year old female who is a school teacher. She was playing flag football with her husband and her brothers. She was hit in the neck with a long hard pass. HSe was hoarse and complained of pain. Her laryngeal edema revealed edema and it was suspected that she had a fracture. CT scan helped to identify her fractures</a:t>
            </a:r>
          </a:p>
        </p:txBody>
      </p:sp>
    </p:spTree>
    <p:extLst>
      <p:ext uri="{BB962C8B-B14F-4D97-AF65-F5344CB8AC3E}">
        <p14:creationId xmlns:p14="http://schemas.microsoft.com/office/powerpoint/2010/main" val="151388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an endoscopic view of a patient with mild trauma. One can see small bilateral hematomas on Vc edema. This is an exam of a patient with more significant trauma. One can see blood in the airway and exposed cartilage.   </a:t>
            </a:r>
          </a:p>
        </p:txBody>
      </p:sp>
    </p:spTree>
    <p:extLst>
      <p:ext uri="{BB962C8B-B14F-4D97-AF65-F5344CB8AC3E}">
        <p14:creationId xmlns:p14="http://schemas.microsoft.com/office/powerpoint/2010/main" val="54679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422818" y="6342380"/>
            <a:ext cx="263983" cy="2692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8194218" y="6342380"/>
            <a:ext cx="263983" cy="2692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nosephotographs.hawkelibrary.com/album61/Small_Septal_Perf_Post_Septoplasty_a2?full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://nosephotographs.hawkelibrary.com/album61/Medium_Septal_Perf_A?full=1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 and FBs in ENT</a:t>
            </a:r>
            <a:br/>
            <a:r>
              <a:t>I&amp;II 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r>
              <a:rPr lang="en-US" dirty="0"/>
              <a:t>Nader </a:t>
            </a:r>
            <a:r>
              <a:rPr lang="en-US" dirty="0" err="1"/>
              <a:t>ALDajani</a:t>
            </a:r>
            <a:endParaRPr lang="en-US" dirty="0"/>
          </a:p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Reduction</a:t>
            </a:r>
          </a:p>
        </p:txBody>
      </p:sp>
      <p:pic>
        <p:nvPicPr>
          <p:cNvPr id="74" name="Picture13.jpg" descr="Picture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3100388" cy="390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286000"/>
            <a:ext cx="3492500" cy="377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.png"/>
          <p:cNvPicPr>
            <a:picLocks noChangeAspect="1"/>
          </p:cNvPicPr>
          <p:nvPr/>
        </p:nvPicPr>
        <p:blipFill>
          <a:blip r:embed="rId4"/>
          <a:srcRect l="55404"/>
          <a:stretch>
            <a:fillRect/>
          </a:stretch>
        </p:blipFill>
        <p:spPr>
          <a:xfrm>
            <a:off x="4038600" y="1371600"/>
            <a:ext cx="1704975" cy="5035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1" animBg="1" advAuto="0"/>
      <p:bldP spid="75" grpId="3" animBg="1" advAuto="0"/>
      <p:bldP spid="76" grpId="2" animBg="1" advAuto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305800" cy="1189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Presentation</a:t>
            </a:r>
          </a:p>
        </p:txBody>
      </p:sp>
      <p:pic>
        <p:nvPicPr>
          <p:cNvPr id="425" name="severe neck trauma hematoma 2.jpg" descr="severe neck trauma hematom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387" y="3552825"/>
            <a:ext cx="781051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erythem.jpg" descr="eryth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47800"/>
            <a:ext cx="4343400" cy="293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severe neck trauma hematoma 2.jpg" descr="severe neck trauma hematom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606675"/>
            <a:ext cx="4191000" cy="295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Presentation</a:t>
            </a:r>
          </a:p>
        </p:txBody>
      </p:sp>
      <p:sp>
        <p:nvSpPr>
          <p:cNvPr id="432" name="Shape 432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178800" cy="4591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Stridor 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Hoarseness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Subcutaneous emphysema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Hemoptysis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Laryngeal tenderness, swelling and edema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1" build="p" animBg="1" advAuto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Laryngoscopic Exam</a:t>
            </a:r>
          </a:p>
        </p:txBody>
      </p:sp>
      <p:pic>
        <p:nvPicPr>
          <p:cNvPr id="435" name="exposed cartilage 2.jpg" descr="exposed cartil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0"/>
            <a:ext cx="4267200" cy="3282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hematoma2.jpg" descr="hematoma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133600"/>
            <a:ext cx="3886200" cy="321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441" name="Shape 44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Tracheostomy if there is respiratory distress or bleeding</a:t>
            </a:r>
          </a:p>
          <a:p>
            <a:pPr>
              <a:lnSpc>
                <a:spcPct val="150000"/>
              </a:lnSpc>
              <a:buChar char="•"/>
            </a:pPr>
            <a:r>
              <a:t>Explore and repair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1" build="p" animBg="1" advAuto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Foreign bodies of the larynx</a:t>
            </a:r>
          </a:p>
        </p:txBody>
      </p:sp>
      <p:sp>
        <p:nvSpPr>
          <p:cNvPr id="444" name="Shape 44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90000"/>
              </a:lnSpc>
              <a:buChar char="•"/>
            </a:pPr>
            <a:r>
              <a:t>Dyspnea</a:t>
            </a:r>
          </a:p>
          <a:p>
            <a:pPr>
              <a:lnSpc>
                <a:spcPct val="190000"/>
              </a:lnSpc>
              <a:buChar char="•"/>
            </a:pPr>
            <a:r>
              <a:t>Cough</a:t>
            </a:r>
          </a:p>
          <a:p>
            <a:pPr>
              <a:lnSpc>
                <a:spcPct val="190000"/>
              </a:lnSpc>
              <a:buChar char="•"/>
            </a:pPr>
            <a:r>
              <a:t>Hoarseness or aphonia</a:t>
            </a:r>
          </a:p>
        </p:txBody>
      </p:sp>
      <p:pic>
        <p:nvPicPr>
          <p:cNvPr id="445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057400"/>
            <a:ext cx="2752725" cy="2752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" grpId="1" build="p" animBg="1" advAuto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Heimlich Maneuver</a:t>
            </a:r>
          </a:p>
        </p:txBody>
      </p:sp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3400"/>
            <a:ext cx="4181475" cy="5711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453" name="Shape 45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Heimlich Maneuver</a:t>
            </a:r>
          </a:p>
          <a:p>
            <a:pPr>
              <a:buChar char="•"/>
            </a:pPr>
            <a:r>
              <a:t>Slapping the back with the patient’s head down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" animBg="1" advAuto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5740400" cy="4592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Heimlich Maneuver</a:t>
            </a:r>
          </a:p>
          <a:p>
            <a:pPr>
              <a:buChar char="•"/>
            </a:pPr>
            <a:r>
              <a:t>Slapping the back with the patient’s head down</a:t>
            </a:r>
          </a:p>
          <a:p>
            <a:pPr>
              <a:buChar char="•"/>
            </a:pPr>
            <a:r>
              <a:t>Manual removal</a:t>
            </a:r>
          </a:p>
          <a:p>
            <a:pPr>
              <a:buChar char="•"/>
            </a:pPr>
            <a:r>
              <a:t>Removal by laryngoscopy</a:t>
            </a:r>
          </a:p>
          <a:p>
            <a:pPr>
              <a:buChar char="•"/>
            </a:pPr>
            <a:r>
              <a:t>Tracheostomy or laryngostomy (cricothyrotomy)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79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828800"/>
            <a:ext cx="4267200" cy="414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905255">
              <a:defRPr sz="3564"/>
            </a:lvl1pPr>
          </a:lstStyle>
          <a:p>
            <a:r>
              <a:t>Foreign bodies in the tracheobronchial tree</a:t>
            </a:r>
          </a:p>
        </p:txBody>
      </p:sp>
      <p:sp>
        <p:nvSpPr>
          <p:cNvPr id="461" name="Shape 461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Usually in infants and children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Most FB’s are organic material (mostly food derivatives)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Location: Mostly in the right side ( 60%)</a:t>
            </a:r>
          </a:p>
        </p:txBody>
      </p:sp>
      <p:pic>
        <p:nvPicPr>
          <p:cNvPr id="462" name="Picture36.jpg" descr="Picture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419600"/>
            <a:ext cx="3810000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Picture35.jpg" descr="Picture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1143000"/>
            <a:ext cx="3867150" cy="323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1" build="p" animBg="1" advAuto="0"/>
      <p:bldP spid="462" grpId="3" animBg="1" advAuto="0"/>
      <p:bldP spid="463" grpId="2" animBg="1" advAuto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/>
          </p:cNvSpPr>
          <p:nvPr>
            <p:ph type="title" idx="4294967295"/>
          </p:nvPr>
        </p:nvSpPr>
        <p:spPr>
          <a:xfrm>
            <a:off x="762000" y="762000"/>
            <a:ext cx="7772400" cy="1219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t>CLINICAL PRESENTATION </a:t>
            </a:r>
          </a:p>
        </p:txBody>
      </p:sp>
      <p:sp>
        <p:nvSpPr>
          <p:cNvPr id="466" name="Shape 466"/>
          <p:cNvSpPr>
            <a:spLocks noGrp="1"/>
          </p:cNvSpPr>
          <p:nvPr>
            <p:ph type="body" idx="4294967295"/>
          </p:nvPr>
        </p:nvSpPr>
        <p:spPr>
          <a:xfrm>
            <a:off x="381000" y="1828800"/>
            <a:ext cx="8077200" cy="411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har char="•"/>
              <a:defRPr sz="2800"/>
            </a:pPr>
            <a:r>
              <a:t>Choking, cough, gagging &amp; cyanosis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defRPr sz="2400">
                <a:solidFill>
                  <a:srgbClr val="1F497D"/>
                </a:solidFill>
              </a:defRPr>
            </a:pPr>
            <a:r>
              <a:t>Caused by laryngeal reflexes</a:t>
            </a:r>
          </a:p>
          <a:p>
            <a:pPr>
              <a:lnSpc>
                <a:spcPct val="110000"/>
              </a:lnSpc>
              <a:spcBef>
                <a:spcPts val="600"/>
              </a:spcBef>
              <a:buChar char="•"/>
              <a:defRPr sz="2800"/>
            </a:pPr>
            <a:r>
              <a:t>Asymptomatic phase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defRPr sz="2400">
                <a:solidFill>
                  <a:srgbClr val="1F497D"/>
                </a:solidFill>
              </a:defRPr>
            </a:pPr>
            <a:r>
              <a:t>Due to fatigue of cough reflex</a:t>
            </a:r>
          </a:p>
          <a:p>
            <a:pPr>
              <a:lnSpc>
                <a:spcPct val="120000"/>
              </a:lnSpc>
              <a:spcBef>
                <a:spcPts val="600"/>
              </a:spcBef>
              <a:buChar char="•"/>
              <a:defRPr sz="2800"/>
            </a:pPr>
            <a:r>
              <a:t>Wheeze, intractable cough, persistent or recurrent chest infection.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defRPr sz="2400"/>
            </a:pPr>
            <a:r>
              <a:t> </a:t>
            </a:r>
            <a:r>
              <a:rPr>
                <a:solidFill>
                  <a:srgbClr val="1F497D"/>
                </a:solidFill>
              </a:rPr>
              <a:t>Due to emphysema, atelectasis or infection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1" build="p" animBg="1" advAuto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Radiology of tracheobronchial F.Bs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2 Radio-opaque FB </a:t>
            </a:r>
          </a:p>
        </p:txBody>
      </p:sp>
      <p:pic>
        <p:nvPicPr>
          <p:cNvPr id="474" name="Picture66.jpg" descr="Picture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7" y="1628775"/>
            <a:ext cx="7388226" cy="446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1" animBg="1" advAuto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CHEST INHALED FOREIGN BODY.jpg" descr="CHEST INHALED FOREIGN BOD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4762500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CHEST INHALED FOREIGN BODY.jpg" descr="CHEST INHALED FOREIGN BOD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219200"/>
            <a:ext cx="3371850" cy="476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342900"/>
            <a:ext cx="4381500" cy="617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nhaled FB CXR.jpg" descr="inhaled FB CX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81200"/>
            <a:ext cx="4229100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nhaled FB CXR.jpg" descr="inhaled FB CX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981200"/>
            <a:ext cx="4229100" cy="351790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3 Emphysema </a:t>
            </a:r>
          </a:p>
        </p:txBody>
      </p:sp>
      <p:sp>
        <p:nvSpPr>
          <p:cNvPr id="484" name="Shape 484"/>
          <p:cNvSpPr/>
          <p:nvPr/>
        </p:nvSpPr>
        <p:spPr>
          <a:xfrm>
            <a:off x="990600" y="5791200"/>
            <a:ext cx="243840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r>
              <a:t>Inspiration</a:t>
            </a:r>
          </a:p>
        </p:txBody>
      </p:sp>
      <p:sp>
        <p:nvSpPr>
          <p:cNvPr id="485" name="Shape 485"/>
          <p:cNvSpPr/>
          <p:nvPr/>
        </p:nvSpPr>
        <p:spPr>
          <a:xfrm>
            <a:off x="5334000" y="5867400"/>
            <a:ext cx="266700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r>
              <a:t>Expiration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1" animBg="1" advAuto="0"/>
      <p:bldP spid="482" grpId="2" animBg="1" advAuto="0"/>
      <p:bldP spid="484" grpId="3" animBg="1" advAuto="0"/>
      <p:bldP spid="485" grpId="4" animBg="1" advAuto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fig8.jpeg" descr="http://img.medscape.com/pi/features/slideshow-slide/pediatric-respiratory/fig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33600"/>
            <a:ext cx="4972050" cy="3381375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4 Collapse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1" animBg="1" advAuto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defRPr sz="4800"/>
            </a:pPr>
            <a:r>
              <a:t>5</a:t>
            </a:r>
            <a:r>
              <a:rPr sz="4400"/>
              <a:t>. Bronchopneumonia</a:t>
            </a:r>
          </a:p>
        </p:txBody>
      </p:sp>
      <p:pic>
        <p:nvPicPr>
          <p:cNvPr id="491" name="Picture70.jpg" descr="Picture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905000"/>
            <a:ext cx="2628900" cy="3943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1" animBg="1" advAuto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 </a:t>
            </a:r>
          </a:p>
        </p:txBody>
      </p:sp>
      <p:sp>
        <p:nvSpPr>
          <p:cNvPr id="494" name="Shape 49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algn="ctr">
              <a:buSzTx/>
              <a:buNone/>
            </a:pPr>
            <a:r>
              <a:t>To be initiated on clinical suspicion</a:t>
            </a:r>
          </a:p>
          <a:p>
            <a:pPr>
              <a:lnSpc>
                <a:spcPct val="170000"/>
              </a:lnSpc>
              <a:buChar char="•"/>
            </a:pPr>
            <a:r>
              <a:t>Bronchoscopy: in most cases</a:t>
            </a:r>
          </a:p>
          <a:p>
            <a:pPr>
              <a:lnSpc>
                <a:spcPct val="170000"/>
              </a:lnSpc>
              <a:buChar char="•"/>
            </a:pPr>
            <a:r>
              <a:t>Bronchotomy</a:t>
            </a:r>
          </a:p>
          <a:p>
            <a:pPr>
              <a:lnSpc>
                <a:spcPct val="170000"/>
              </a:lnSpc>
              <a:buChar char="•"/>
            </a:pPr>
            <a:r>
              <a:t>Pulmonary resection</a:t>
            </a:r>
          </a:p>
        </p:txBody>
      </p:sp>
      <p:pic>
        <p:nvPicPr>
          <p:cNvPr id="495" name="Picture23.jpg" descr="Picture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819400"/>
            <a:ext cx="2286000" cy="2239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1" build="p" animBg="1" advAuto="0"/>
      <p:bldP spid="495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Rhinoplasty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To correct “old” fractures</a:t>
            </a:r>
          </a:p>
        </p:txBody>
      </p:sp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DA1DB4C16FF14.png" descr="http://flylib.com/books/3/98/1/html/2/016_files/DA1DB4C16FF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5810250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bronchinstruments.jpg" descr="C:\My Documents\bronchinstrum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66800"/>
            <a:ext cx="619125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srccm579505.jpg" descr="http://img.medscape.com/fullsize/migrated/579/505/srccm579505.fi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523875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THANK YOU</a:t>
            </a:r>
          </a:p>
        </p:txBody>
      </p:sp>
      <p:sp>
        <p:nvSpPr>
          <p:cNvPr id="504" name="Shape 504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4800"/>
            <a:ext cx="3278188" cy="624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8937"/>
            <a:ext cx="4572000" cy="304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36950"/>
            <a:ext cx="4572000" cy="3013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Nasal Septum Injury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Displacement of nasal septum</a:t>
            </a:r>
          </a:p>
        </p:txBody>
      </p:sp>
      <p:pic>
        <p:nvPicPr>
          <p:cNvPr id="92" name="Septal_Deviation_2_300sq.jpeg" descr="Septal_Deviation_2_300s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7400"/>
            <a:ext cx="3352800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Septal_Deviation_1_300sq.jpeg" descr="Septal_Deviation_1_300s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209800"/>
            <a:ext cx="3200400" cy="320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 advAuto="0"/>
      <p:bldP spid="93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Presentation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May be asymptomatic</a:t>
            </a:r>
          </a:p>
          <a:p>
            <a:pPr>
              <a:lnSpc>
                <a:spcPct val="150000"/>
              </a:lnSpc>
              <a:buChar char="•"/>
            </a:pPr>
            <a:r>
              <a:t>Nasal obstruction</a:t>
            </a:r>
          </a:p>
          <a:p>
            <a:pPr>
              <a:lnSpc>
                <a:spcPct val="150000"/>
              </a:lnSpc>
              <a:buChar char="•"/>
            </a:pPr>
            <a:r>
              <a:t>Cosmetic deformity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build="p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905255">
              <a:defRPr sz="3564"/>
            </a:lvl1pPr>
          </a:lstStyle>
          <a:p>
            <a:r>
              <a:t>Treatment of  displacement of nasal septum 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No symptoms: no treatment</a:t>
            </a:r>
          </a:p>
          <a:p>
            <a:pPr>
              <a:lnSpc>
                <a:spcPct val="150000"/>
              </a:lnSpc>
              <a:buChar char="•"/>
            </a:pPr>
            <a:r>
              <a:t>Symptomatic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Early presentation: Reposition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Late presentation: Septoplasty</a:t>
            </a:r>
          </a:p>
        </p:txBody>
      </p:sp>
      <p:pic>
        <p:nvPicPr>
          <p:cNvPr id="100" name="image.png"/>
          <p:cNvPicPr>
            <a:picLocks noChangeAspect="1"/>
          </p:cNvPicPr>
          <p:nvPr/>
        </p:nvPicPr>
        <p:blipFill>
          <a:blip r:embed="rId2"/>
          <a:srcRect l="21171" r="40991"/>
          <a:stretch>
            <a:fillRect/>
          </a:stretch>
        </p:blipFill>
        <p:spPr>
          <a:xfrm>
            <a:off x="6705600" y="1289050"/>
            <a:ext cx="1600200" cy="556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1" build="p" animBg="1" advAuto="0"/>
      <p:bldP spid="100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Septoplasty</a:t>
            </a:r>
          </a:p>
        </p:txBody>
      </p:sp>
      <p:pic>
        <p:nvPicPr>
          <p:cNvPr id="103" name="Picture2.jpg" descr="Pictur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212"/>
            <a:ext cx="2287588" cy="3997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3.jpg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75" y="1773237"/>
            <a:ext cx="2165350" cy="472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4.jpg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89137"/>
            <a:ext cx="2079625" cy="4213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5.jpg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0" y="1989137"/>
            <a:ext cx="2254250" cy="4176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Septal hematoma</a:t>
            </a:r>
          </a:p>
        </p:txBody>
      </p:sp>
      <p:pic>
        <p:nvPicPr>
          <p:cNvPr id="109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133600"/>
            <a:ext cx="3276600" cy="2846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 idx="4294967295"/>
          </p:nvPr>
        </p:nvSpPr>
        <p:spPr>
          <a:xfrm>
            <a:off x="685800" y="2285999"/>
            <a:ext cx="7772400" cy="1143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Nasal Trauma 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Septal hematoma</a:t>
            </a:r>
          </a:p>
        </p:txBody>
      </p:sp>
      <p:pic>
        <p:nvPicPr>
          <p:cNvPr id="112" name="msoAC107.jpg" descr="msoAC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38400"/>
            <a:ext cx="3546475" cy="3124200"/>
          </a:xfrm>
          <a:prstGeom prst="rect">
            <a:avLst/>
          </a:prstGeom>
          <a:ln w="57150">
            <a:solidFill>
              <a:srgbClr val="800080"/>
            </a:solidFill>
          </a:ln>
        </p:spPr>
      </p:pic>
      <p:pic>
        <p:nvPicPr>
          <p:cNvPr id="113" name="Septal_Abscess_GG_Jul_2005_010.jpg" descr="http://www.ghorayeb.com/files/Septal_Abscess_GG_Jul_2005_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52600"/>
            <a:ext cx="4038600" cy="405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 advAuto="0"/>
      <p:bldP spid="113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Presentation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Nasal obstruction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850391">
              <a:defRPr sz="4092"/>
            </a:lvl1pPr>
          </a:lstStyle>
          <a:p>
            <a:r>
              <a:t>Complications of Septal hematoma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lnSpc>
                <a:spcPct val="150000"/>
              </a:lnSpc>
              <a:buChar char="•"/>
            </a:lvl1pPr>
            <a:lvl2pPr marL="742950" indent="-285750">
              <a:lnSpc>
                <a:spcPct val="150000"/>
              </a:lnSpc>
              <a:spcBef>
                <a:spcPts val="0"/>
              </a:spcBef>
              <a:defRPr sz="2800"/>
            </a:lvl2pPr>
          </a:lstStyle>
          <a:p>
            <a:r>
              <a:t>Necrosis of the cartilage</a:t>
            </a:r>
          </a:p>
          <a:p>
            <a:pPr lvl="1"/>
            <a:r>
              <a:t>Deformity</a:t>
            </a:r>
          </a:p>
        </p:txBody>
      </p:sp>
      <p:pic>
        <p:nvPicPr>
          <p:cNvPr id="12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828800"/>
            <a:ext cx="3276600" cy="2846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build="p" animBg="1" advAuto="0"/>
      <p:bldP spid="120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850391">
              <a:defRPr sz="4092"/>
            </a:lvl1pPr>
          </a:lstStyle>
          <a:p>
            <a:r>
              <a:t>Complications of Septal hematoma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lnSpc>
                <a:spcPct val="150000"/>
              </a:lnSpc>
              <a:buChar char="•"/>
            </a:lvl1pPr>
            <a:lvl2pPr marL="742950" indent="-285750">
              <a:lnSpc>
                <a:spcPct val="150000"/>
              </a:lnSpc>
              <a:spcBef>
                <a:spcPts val="0"/>
              </a:spcBef>
              <a:defRPr sz="2800"/>
            </a:lvl2pPr>
          </a:lstStyle>
          <a:p>
            <a:r>
              <a:t>Necrosis of the cartilage</a:t>
            </a:r>
          </a:p>
          <a:p>
            <a:pPr lvl="1"/>
            <a:r>
              <a:t>Deformity</a:t>
            </a:r>
          </a:p>
        </p:txBody>
      </p:sp>
      <p:pic>
        <p:nvPicPr>
          <p:cNvPr id="124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95400"/>
            <a:ext cx="2778125" cy="4195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850391">
              <a:defRPr sz="4092"/>
            </a:lvl1pPr>
          </a:lstStyle>
          <a:p>
            <a:r>
              <a:t>Complications of Septal hematoma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Necrosis of the cartilage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Deformity</a:t>
            </a:r>
          </a:p>
          <a:p>
            <a:pPr>
              <a:lnSpc>
                <a:spcPct val="150000"/>
              </a:lnSpc>
              <a:buChar char="•"/>
            </a:pPr>
            <a:r>
              <a:t>Infection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Septal abscess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Spread to the intracranium</a:t>
            </a:r>
          </a:p>
        </p:txBody>
      </p:sp>
      <p:pic>
        <p:nvPicPr>
          <p:cNvPr id="128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95400"/>
            <a:ext cx="2778125" cy="4195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 of septal hematoma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  <a:defRPr b="1">
                <a:solidFill>
                  <a:srgbClr val="FF0000"/>
                </a:solidFill>
              </a:defRPr>
            </a:pPr>
            <a:r>
              <a:t>Immediate</a:t>
            </a:r>
            <a:r>
              <a:rPr b="0">
                <a:solidFill>
                  <a:srgbClr val="000000"/>
                </a:solidFill>
              </a:rPr>
              <a:t> incision &amp; drainage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Traumatic septal perforation 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rPr dirty="0"/>
              <a:t>Mostly due to surgical trauma</a:t>
            </a:r>
          </a:p>
          <a:p>
            <a:pPr>
              <a:lnSpc>
                <a:spcPct val="150000"/>
              </a:lnSpc>
              <a:buChar char="•"/>
            </a:pPr>
            <a:r>
              <a:rPr dirty="0"/>
              <a:t>May be due to self </a:t>
            </a:r>
            <a:r>
              <a:rPr lang="en-US" dirty="0"/>
              <a:t>pricking </a:t>
            </a:r>
            <a:r>
              <a:rPr dirty="0"/>
              <a:t>trauma</a:t>
            </a:r>
          </a:p>
        </p:txBody>
      </p:sp>
      <p:pic>
        <p:nvPicPr>
          <p:cNvPr id="135" name="Septal perf.jpg" descr="Septal per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47900"/>
            <a:ext cx="3810000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build="p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mall_Septal_Perf_Post_Septoplasty_a2.jpg" descr="Small_Septal_Perf_Post_Septoplasty_a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3328988" cy="3382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Medium_Septal_Perf_A.jpg" descr="Medium_Septal_Perf_A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66800"/>
            <a:ext cx="3822700" cy="3763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Symptoms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No symptoms</a:t>
            </a:r>
          </a:p>
          <a:p>
            <a:pPr>
              <a:lnSpc>
                <a:spcPct val="150000"/>
              </a:lnSpc>
              <a:buChar char="•"/>
            </a:pPr>
            <a:r>
              <a:t>Whistling sound during breathing</a:t>
            </a:r>
          </a:p>
          <a:p>
            <a:pPr>
              <a:lnSpc>
                <a:spcPct val="150000"/>
              </a:lnSpc>
              <a:buChar char="•"/>
            </a:pPr>
            <a:r>
              <a:t>Crusting and epistaxia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build="p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No treatment</a:t>
            </a:r>
          </a:p>
          <a:p>
            <a:pPr>
              <a:buChar char="•"/>
            </a:pPr>
            <a:r>
              <a:t>Nasal wash</a:t>
            </a:r>
          </a:p>
          <a:p>
            <a:pPr>
              <a:buChar char="•"/>
            </a:pPr>
            <a:r>
              <a:t>Surgical repair</a:t>
            </a:r>
          </a:p>
          <a:p>
            <a:pPr>
              <a:buChar char="•"/>
            </a:pPr>
            <a:r>
              <a:t>Insertion of  silicon “button”</a:t>
            </a:r>
          </a:p>
        </p:txBody>
      </p:sp>
      <p:pic>
        <p:nvPicPr>
          <p:cNvPr id="145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3098800" cy="2271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54487"/>
            <a:ext cx="3124200" cy="2339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build="p" animBg="1" advAuto="0"/>
      <p:bldP spid="145" grpId="2" animBg="1" advAuto="0"/>
      <p:bldP spid="146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Manifestations of nasal trauma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Fracture nasal bone</a:t>
            </a:r>
          </a:p>
          <a:p>
            <a:pPr>
              <a:buChar char="•"/>
            </a:pPr>
            <a:r>
              <a:t>Septal injury 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Displacement 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Hematoma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Perforation</a:t>
            </a:r>
          </a:p>
          <a:p>
            <a:pPr>
              <a:buChar char="•"/>
            </a:pPr>
            <a:r>
              <a:t>Synechia </a:t>
            </a:r>
          </a:p>
          <a:p>
            <a:pPr>
              <a:buChar char="•"/>
            </a:pPr>
            <a:r>
              <a:t>CSF rhinorrhea</a:t>
            </a:r>
          </a:p>
          <a:p>
            <a:pPr>
              <a:buChar char="•"/>
            </a:pPr>
            <a:r>
              <a:t>Epistaxis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Synechia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54102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Usually follow surgery</a:t>
            </a:r>
          </a:p>
          <a:p>
            <a:pPr>
              <a:buChar char="•"/>
            </a:pPr>
            <a:r>
              <a:t>May be asymptomatic</a:t>
            </a:r>
          </a:p>
          <a:p>
            <a:pPr>
              <a:buChar char="•"/>
            </a:pPr>
            <a:r>
              <a:t>May cause nasal obstruction</a:t>
            </a:r>
          </a:p>
          <a:p>
            <a:pPr>
              <a:buChar char="•"/>
            </a:pPr>
            <a:r>
              <a:t>If  symptomatic, treatment is by division and insertion of silastic sheets (for 10 days)</a:t>
            </a:r>
          </a:p>
        </p:txBody>
      </p:sp>
      <p:pic>
        <p:nvPicPr>
          <p:cNvPr id="150" name="246145e369.jpg" descr="http://www.bosmed.com/typo3temp/pics/246145e369.jpg"/>
          <p:cNvPicPr>
            <a:picLocks noChangeAspect="1"/>
          </p:cNvPicPr>
          <p:nvPr/>
        </p:nvPicPr>
        <p:blipFill>
          <a:blip r:embed="rId2"/>
          <a:srcRect l="59875" t="60260" r="11849" b="8570"/>
          <a:stretch>
            <a:fillRect/>
          </a:stretch>
        </p:blipFill>
        <p:spPr>
          <a:xfrm>
            <a:off x="6172200" y="4191000"/>
            <a:ext cx="2743200" cy="2420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99_G.jpeg" descr="http://rhinitis.hawkelibrary.com/albums/album09/99_G.siz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5" y="1066800"/>
            <a:ext cx="2936875" cy="281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build="p" animBg="1" advAuto="0"/>
      <p:bldP spid="150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CSF Rhinorrhea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sz="half" idx="4294967295"/>
          </p:nvPr>
        </p:nvSpPr>
        <p:spPr>
          <a:xfrm>
            <a:off x="685800" y="1828800"/>
            <a:ext cx="5257800" cy="426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spcBef>
                <a:spcPts val="500"/>
              </a:spcBef>
              <a:buChar char="•"/>
              <a:defRPr sz="2400"/>
            </a:lvl1pPr>
          </a:lstStyle>
          <a:p>
            <a:r>
              <a:t>Due to injury of the roof of the nose  and the dura  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156" name="Picture7.jpg" descr="Pictur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981200"/>
            <a:ext cx="2743200" cy="3271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56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CSF Rhinorrhea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half" idx="4294967295"/>
          </p:nvPr>
        </p:nvSpPr>
        <p:spPr>
          <a:xfrm>
            <a:off x="685800" y="1828800"/>
            <a:ext cx="5257800" cy="426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spcBef>
                <a:spcPts val="500"/>
              </a:spcBef>
              <a:buChar char="•"/>
              <a:defRPr sz="2400"/>
            </a:lvl1pPr>
          </a:lstStyle>
          <a:p>
            <a:r>
              <a:t>Due to injury of the roof of the nose  and the dura  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161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438400"/>
            <a:ext cx="3175000" cy="2390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CSF Rhinorrhea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half" idx="4294967295"/>
          </p:nvPr>
        </p:nvSpPr>
        <p:spPr>
          <a:xfrm>
            <a:off x="141790" y="1863524"/>
            <a:ext cx="5257800" cy="426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spcBef>
                <a:spcPts val="500"/>
              </a:spcBef>
              <a:buChar char="•"/>
              <a:defRPr sz="2400"/>
            </a:pPr>
            <a:r>
              <a:rPr dirty="0"/>
              <a:t>Due to injury of the roof of the nose  and the dura  </a:t>
            </a:r>
          </a:p>
          <a:p>
            <a:pPr>
              <a:spcBef>
                <a:spcPts val="500"/>
              </a:spcBef>
              <a:buChar char="•"/>
              <a:defRPr sz="2400"/>
            </a:pPr>
            <a:r>
              <a:rPr dirty="0"/>
              <a:t>Unilateral watery rhinorrhea increases by bending forward, exertion and coughing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166" name="noseleak.jpg" descr="D:\Briggs\CSF leaks\nosele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209800"/>
            <a:ext cx="3255963" cy="2316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6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CSF Rhinorrhea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half" idx="4294967295"/>
          </p:nvPr>
        </p:nvSpPr>
        <p:spPr>
          <a:xfrm>
            <a:off x="685800" y="1828800"/>
            <a:ext cx="5257800" cy="426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70000"/>
              </a:lnSpc>
              <a:spcBef>
                <a:spcPts val="500"/>
              </a:spcBef>
              <a:buChar char="•"/>
              <a:defRPr sz="2400"/>
            </a:pPr>
            <a:endParaRPr lang="en-US" dirty="0"/>
          </a:p>
          <a:p>
            <a:pPr>
              <a:lnSpc>
                <a:spcPct val="70000"/>
              </a:lnSpc>
              <a:spcBef>
                <a:spcPts val="500"/>
              </a:spcBef>
              <a:buChar char="•"/>
              <a:defRPr sz="2400"/>
            </a:pPr>
            <a:r>
              <a:rPr dirty="0"/>
              <a:t>Halo sign</a:t>
            </a:r>
          </a:p>
          <a:p>
            <a:pPr>
              <a:lnSpc>
                <a:spcPct val="70000"/>
              </a:lnSpc>
              <a:spcBef>
                <a:spcPts val="500"/>
              </a:spcBef>
              <a:buChar char="•"/>
              <a:defRPr sz="2400"/>
            </a:pPr>
            <a:r>
              <a:rPr dirty="0"/>
              <a:t>Diagnosis is confirmed by biochemical analysis (Beta-2-transferrin) and by radiology</a:t>
            </a:r>
          </a:p>
          <a:p>
            <a:pPr>
              <a:lnSpc>
                <a:spcPct val="70000"/>
              </a:lnSpc>
              <a:spcBef>
                <a:spcPts val="500"/>
              </a:spcBef>
              <a:buChar char="•"/>
              <a:defRPr sz="2400"/>
            </a:pPr>
            <a:r>
              <a:rPr dirty="0"/>
              <a:t>Most cases resolve with conservative treatment</a:t>
            </a:r>
          </a:p>
          <a:p>
            <a:pPr>
              <a:lnSpc>
                <a:spcPct val="70000"/>
              </a:lnSpc>
              <a:spcBef>
                <a:spcPts val="500"/>
              </a:spcBef>
              <a:buChar char="•"/>
              <a:defRPr sz="2400"/>
            </a:pPr>
            <a:r>
              <a:rPr dirty="0"/>
              <a:t>Surgical repair may be needed in minority of cases 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4294967295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71" name="41_005.jpg" descr="41_005"/>
          <p:cNvPicPr>
            <a:picLocks noChangeAspect="1"/>
          </p:cNvPicPr>
          <p:nvPr/>
        </p:nvPicPr>
        <p:blipFill>
          <a:blip r:embed="rId2"/>
          <a:srcRect l="12571" t="17530" r="32571" b="36254"/>
          <a:stretch>
            <a:fillRect/>
          </a:stretch>
        </p:blipFill>
        <p:spPr>
          <a:xfrm>
            <a:off x="5867400" y="2362199"/>
            <a:ext cx="3124200" cy="2209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uild="p" bldLvl="5" animBg="1" advAuto="0"/>
      <p:bldP spid="171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905255">
              <a:defRPr sz="4356"/>
            </a:lvl1pPr>
          </a:lstStyle>
          <a:p>
            <a:r>
              <a:t>Complications of CSF Rhinorrhea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Meningitis</a:t>
            </a:r>
          </a:p>
          <a:p>
            <a:pPr>
              <a:buChar char="•"/>
            </a:pPr>
            <a:r>
              <a:t>Tension pneumocephalus</a:t>
            </a:r>
          </a:p>
        </p:txBody>
      </p:sp>
      <p:pic>
        <p:nvPicPr>
          <p:cNvPr id="175" name="Picture4.jpg" descr="Pictur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662" y="2286000"/>
            <a:ext cx="3265488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build="p" animBg="1" advAuto="0"/>
      <p:bldP spid="175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Sinus Trauma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Blow-out fracture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Injury of the orbital floor (maxillary sinus roof) due to blunt trauma to the orbit</a:t>
            </a:r>
          </a:p>
        </p:txBody>
      </p:sp>
      <p:pic>
        <p:nvPicPr>
          <p:cNvPr id="182" name="Picture23.jpg" descr="Picture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3127375" cy="286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24.jpg" descr="Picture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971800"/>
            <a:ext cx="3352800" cy="303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2" grpId="2" animBg="1" advAuto="0"/>
      <p:bldP spid="183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Physical examination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Enophthalmos</a:t>
            </a:r>
          </a:p>
          <a:p>
            <a:pPr>
              <a:buChar char="•"/>
            </a:pPr>
            <a:r>
              <a:rPr dirty="0"/>
              <a:t>Subconjuctival </a:t>
            </a:r>
            <a:r>
              <a:rPr lang="en-US" dirty="0"/>
              <a:t>hemorrhage</a:t>
            </a:r>
            <a:endParaRPr dirty="0"/>
          </a:p>
          <a:p>
            <a:pPr>
              <a:buChar char="•"/>
            </a:pPr>
            <a:r>
              <a:rPr dirty="0"/>
              <a:t>Diplopia and restriction of upward gaze</a:t>
            </a:r>
          </a:p>
        </p:txBody>
      </p:sp>
      <p:pic>
        <p:nvPicPr>
          <p:cNvPr id="187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87" y="1981200"/>
            <a:ext cx="4430713" cy="3317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build="p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Radiology</a:t>
            </a:r>
          </a:p>
        </p:txBody>
      </p:sp>
      <p:sp>
        <p:nvSpPr>
          <p:cNvPr id="190" name="Shape 190"/>
          <p:cNvSpPr/>
          <p:nvPr/>
        </p:nvSpPr>
        <p:spPr>
          <a:xfrm>
            <a:off x="2590800" y="5867400"/>
            <a:ext cx="4343400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r>
              <a:t>Tear-drop sign</a:t>
            </a:r>
          </a:p>
        </p:txBody>
      </p:sp>
      <p:pic>
        <p:nvPicPr>
          <p:cNvPr id="191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4303713" cy="359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.png"/>
          <p:cNvPicPr>
            <a:picLocks noChangeAspect="1"/>
          </p:cNvPicPr>
          <p:nvPr/>
        </p:nvPicPr>
        <p:blipFill>
          <a:blip r:embed="rId3"/>
          <a:srcRect b="7310"/>
          <a:stretch>
            <a:fillRect/>
          </a:stretch>
        </p:blipFill>
        <p:spPr>
          <a:xfrm>
            <a:off x="4876800" y="1981199"/>
            <a:ext cx="3813175" cy="3581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2" animBg="1" advAuto="0"/>
      <p:bldP spid="192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Fracture Nasal Bone</a:t>
            </a:r>
          </a:p>
        </p:txBody>
      </p:sp>
      <p:pic>
        <p:nvPicPr>
          <p:cNvPr id="44" name="Picture1.jpg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057400"/>
            <a:ext cx="3425825" cy="3590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Repair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Nasal Foreign Bodies 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May be asymptomatic</a:t>
            </a:r>
          </a:p>
          <a:p>
            <a:pPr>
              <a:lnSpc>
                <a:spcPct val="150000"/>
              </a:lnSpc>
              <a:buChar char="•"/>
            </a:pPr>
            <a:r>
              <a:t>Unilateral nasal obstruction</a:t>
            </a:r>
          </a:p>
          <a:p>
            <a:pPr>
              <a:lnSpc>
                <a:spcPct val="150000"/>
              </a:lnSpc>
              <a:buChar char="•"/>
            </a:pPr>
            <a:r>
              <a:t>Bad odor blood stained unilateral nasal discharge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build="p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Examination</a:t>
            </a:r>
          </a:p>
        </p:txBody>
      </p:sp>
      <p:pic>
        <p:nvPicPr>
          <p:cNvPr id="201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44725"/>
            <a:ext cx="3733800" cy="322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.jpg"/>
          <p:cNvPicPr>
            <a:picLocks noChangeAspect="1"/>
          </p:cNvPicPr>
          <p:nvPr/>
        </p:nvPicPr>
        <p:blipFill>
          <a:blip r:embed="rId3"/>
          <a:srcRect b="12571"/>
          <a:stretch>
            <a:fillRect/>
          </a:stretch>
        </p:blipFill>
        <p:spPr>
          <a:xfrm>
            <a:off x="4495800" y="2286000"/>
            <a:ext cx="4314825" cy="3297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  <p:bldP spid="202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/>
          <p:cNvPicPr>
            <a:picLocks noChangeAspect="1"/>
          </p:cNvPicPr>
          <p:nvPr/>
        </p:nvPicPr>
        <p:blipFill>
          <a:blip r:embed="rId2"/>
          <a:srcRect r="7843" b="16133"/>
          <a:stretch>
            <a:fillRect/>
          </a:stretch>
        </p:blipFill>
        <p:spPr>
          <a:xfrm>
            <a:off x="457199" y="2438399"/>
            <a:ext cx="3581402" cy="228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W_IN_NOSE_7AUGUST04_026.jpg" descr="SCREW_IN_NOSE_7AUGUST04_0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843087"/>
            <a:ext cx="4038600" cy="403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rhinolith_ct by drtbalu.jpg" descr="rhinolith_ct by drtbalu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524000"/>
            <a:ext cx="3444875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Radiology</a:t>
            </a:r>
          </a:p>
        </p:txBody>
      </p:sp>
      <p:pic>
        <p:nvPicPr>
          <p:cNvPr id="209" name="FB_SCREW_in_NOSE_XRAY_640x480.jpeg" descr="FB_SCREW_in_NOSE_XRAY_640x4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0"/>
            <a:ext cx="3714750" cy="278606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5867400" y="5334000"/>
            <a:ext cx="1981200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r>
              <a:t>Rhinolith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2" animBg="1" advAuto="0"/>
      <p:bldP spid="209" grpId="1" animBg="1" advAuto="0"/>
      <p:bldP spid="210" grpId="3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213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1509712"/>
            <a:ext cx="4848226" cy="3838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Removal (general anesthesia may be needed)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Disc batteries removal is an emergency because of sever necrosis due to release of NaOH, KOH, &amp; mercury</a:t>
            </a:r>
          </a:p>
        </p:txBody>
      </p:sp>
      <p:pic>
        <p:nvPicPr>
          <p:cNvPr id="217" name="Unknown.jpg" descr="http://2.bp.blogspot.com/-WC-Fiy8ANc4/T_LFmVwpgZI/AAAAAAAAB1w/llFBFjPs120/s1600/Unknown.jpeg"/>
          <p:cNvPicPr>
            <a:picLocks noChangeAspect="1"/>
          </p:cNvPicPr>
          <p:nvPr/>
        </p:nvPicPr>
        <p:blipFill>
          <a:blip r:embed="rId3"/>
          <a:srcRect t="21333" r="50221" b="18222"/>
          <a:stretch>
            <a:fillRect/>
          </a:stretch>
        </p:blipFill>
        <p:spPr>
          <a:xfrm>
            <a:off x="7543799" y="4038600"/>
            <a:ext cx="1066802" cy="129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  <p:bldP spid="217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3632200" cy="363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71600"/>
            <a:ext cx="3714750" cy="3714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0090414.jpg" descr="http://www.czytelniamedyczna.pl/img/ryciny/newmed/2009/04/images/20090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514600"/>
            <a:ext cx="3810000" cy="2924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Ear Trauma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soFCEF9.jpg" descr="msoFCEF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828800"/>
            <a:ext cx="2895600" cy="438626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47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87" y="2133600"/>
            <a:ext cx="2728913" cy="39624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Physical Examination</a:t>
            </a:r>
          </a:p>
        </p:txBody>
      </p:sp>
      <p:pic>
        <p:nvPicPr>
          <p:cNvPr id="49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200"/>
            <a:ext cx="3074988" cy="3805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 to the Auricle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Laceration</a:t>
            </a:r>
          </a:p>
        </p:txBody>
      </p:sp>
      <p:pic>
        <p:nvPicPr>
          <p:cNvPr id="231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28800"/>
            <a:ext cx="3676650" cy="4514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loadBinary.jpg" descr="http://accessemergencymedicine.com/loadBinary.aspx?fileName=knoo3_c018f018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4365625" cy="3638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animBg="1" advAuto="0"/>
      <p:bldP spid="231" grpId="3" animBg="1" advAuto="0"/>
      <p:bldP spid="232" grpId="2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Human bite.jpeg" descr="Human b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95400"/>
            <a:ext cx="8304213" cy="403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 to the auricle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Hematoma auris</a:t>
            </a:r>
          </a:p>
        </p:txBody>
      </p:sp>
      <p:pic>
        <p:nvPicPr>
          <p:cNvPr id="238" name="Picture24.jpg" descr="Picture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362200"/>
            <a:ext cx="2495550" cy="358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303462"/>
            <a:ext cx="3302000" cy="3665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  <p:bldP spid="239" grpId="2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Complication</a:t>
            </a:r>
          </a:p>
        </p:txBody>
      </p:sp>
      <p:sp>
        <p:nvSpPr>
          <p:cNvPr id="242" name="Shape 242"/>
          <p:cNvSpPr/>
          <p:nvPr/>
        </p:nvSpPr>
        <p:spPr>
          <a:xfrm>
            <a:off x="2843212" y="6092825"/>
            <a:ext cx="3200401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r>
              <a:t>Cauliflower ear</a:t>
            </a:r>
          </a:p>
        </p:txBody>
      </p:sp>
      <p:pic>
        <p:nvPicPr>
          <p:cNvPr id="243" name="Picture25.jpg" descr="Picture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676400"/>
            <a:ext cx="2928938" cy="452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0"/>
            <a:ext cx="3403600" cy="4538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3" animBg="1" advAuto="0"/>
      <p:bldP spid="243" grpId="1" animBg="1" advAuto="0"/>
      <p:bldP spid="244" grpId="2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pic>
        <p:nvPicPr>
          <p:cNvPr id="247" name="Picture23.jpg" descr="Picture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81200"/>
            <a:ext cx="2422525" cy="3811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.png"/>
          <p:cNvPicPr>
            <a:picLocks noChangeAspect="1"/>
          </p:cNvPicPr>
          <p:nvPr/>
        </p:nvPicPr>
        <p:blipFill>
          <a:blip r:embed="rId3"/>
          <a:srcRect l="49316" b="3288"/>
          <a:stretch>
            <a:fillRect/>
          </a:stretch>
        </p:blipFill>
        <p:spPr>
          <a:xfrm>
            <a:off x="5181600" y="2209800"/>
            <a:ext cx="2590800" cy="331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1" animBg="1" advAuto="0"/>
      <p:bldP spid="248" grpId="2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rPr lang="en-US" dirty="0"/>
              <a:t>Foreign body</a:t>
            </a:r>
            <a:r>
              <a:rPr dirty="0"/>
              <a:t> external ear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Presentation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har char="•"/>
            </a:pPr>
            <a:r>
              <a:t>No symptoms</a:t>
            </a:r>
          </a:p>
          <a:p>
            <a:pPr>
              <a:lnSpc>
                <a:spcPct val="200000"/>
              </a:lnSpc>
              <a:buChar char="•"/>
            </a:pPr>
            <a:r>
              <a:t>Earache</a:t>
            </a:r>
          </a:p>
          <a:p>
            <a:pPr>
              <a:lnSpc>
                <a:spcPct val="200000"/>
              </a:lnSpc>
              <a:buChar char="•"/>
            </a:pPr>
            <a:r>
              <a:t>Deafness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build="p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 idx="4294967295"/>
          </p:nvPr>
        </p:nvSpPr>
        <p:spPr>
          <a:xfrm>
            <a:off x="0" y="609599"/>
            <a:ext cx="7772400" cy="1143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FBs external canal</a:t>
            </a:r>
          </a:p>
        </p:txBody>
      </p:sp>
      <p:pic>
        <p:nvPicPr>
          <p:cNvPr id="257" name="FB ear.jpg" descr="FB e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0"/>
            <a:ext cx="3246438" cy="2435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ant.jpg" descr="a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3429000" cy="257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Foreign body of external auditory canal (grain of wheat.jpg" descr="Foreign body of external auditory canal (grain of whe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267200"/>
            <a:ext cx="3048000" cy="229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191000"/>
            <a:ext cx="3511550" cy="266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rPr dirty="0"/>
              <a:t>Removal FBs ear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3848582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Char char="•"/>
            </a:pPr>
            <a:r>
              <a:rPr dirty="0"/>
              <a:t>Full cooperation from the patient; otherwise go to general anesthesia</a:t>
            </a:r>
          </a:p>
          <a:p>
            <a:pPr>
              <a:lnSpc>
                <a:spcPct val="150000"/>
              </a:lnSpc>
              <a:buChar char="•"/>
            </a:pPr>
            <a:r>
              <a:rPr dirty="0"/>
              <a:t>Disc batteries are emergency</a:t>
            </a:r>
          </a:p>
          <a:p>
            <a:pPr>
              <a:lnSpc>
                <a:spcPct val="150000"/>
              </a:lnSpc>
              <a:buChar char="•"/>
            </a:pPr>
            <a:r>
              <a:rPr dirty="0"/>
              <a:t>Live insects to be killed or float out</a:t>
            </a:r>
          </a:p>
          <a:p>
            <a:pPr>
              <a:lnSpc>
                <a:spcPct val="150000"/>
              </a:lnSpc>
              <a:buChar char="•"/>
            </a:pPr>
            <a:r>
              <a:rPr dirty="0"/>
              <a:t>Removal by : syringing and/or by instrumentation</a:t>
            </a:r>
          </a:p>
        </p:txBody>
      </p:sp>
      <p:pic>
        <p:nvPicPr>
          <p:cNvPr id="264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604" y="3863181"/>
            <a:ext cx="2438400" cy="287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04533a218cda029_m.jpg" descr="http://dccdn.de/pictures.doccheck.com/photos/3/c/04533a218cda029_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791" y="1187186"/>
            <a:ext cx="3078009" cy="240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9" dur="500" fill="hold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build="p" animBg="1" advAuto="0"/>
      <p:bldP spid="264" grpId="4" animBg="1" advAuto="0"/>
      <p:bldP spid="265" grpId="2" animBg="1" advAuto="0"/>
      <p:bldP spid="265" grpId="3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38100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47800"/>
            <a:ext cx="3581400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52" name="nasal_fracture_241x411oct11_010.jpeg" descr="nasal_fracture_241x411oct11_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81200"/>
            <a:ext cx="2295525" cy="391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nasal_fx_oct11_014.jpeg" descr="nasal_fx_oct11_0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38400"/>
            <a:ext cx="3076575" cy="3076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4229100" cy="232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CerumenSpuehlen.jpeg" descr="CerumenSpuehl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828800"/>
            <a:ext cx="2857500" cy="214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cerumen-removal.jpeg" descr="cerumen-remov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37" y="4221162"/>
            <a:ext cx="2857501" cy="229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38100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752600"/>
            <a:ext cx="38100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Traumatic TM Perforation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sz="quarter" idx="4294967295"/>
          </p:nvPr>
        </p:nvSpPr>
        <p:spPr>
          <a:xfrm>
            <a:off x="457200" y="1535112"/>
            <a:ext cx="8001000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b">
            <a:normAutofit/>
          </a:bodyPr>
          <a:lstStyle>
            <a:lvl1pPr marL="0" indent="0" algn="ctr">
              <a:buSzTx/>
              <a:buNone/>
              <a:defRPr b="1"/>
            </a:lvl1pPr>
          </a:lstStyle>
          <a:p>
            <a:r>
              <a:t>Presentation</a:t>
            </a:r>
          </a:p>
        </p:txBody>
      </p:sp>
      <p:sp>
        <p:nvSpPr>
          <p:cNvPr id="279" name="Shape 279"/>
          <p:cNvSpPr/>
          <p:nvPr/>
        </p:nvSpPr>
        <p:spPr>
          <a:xfrm>
            <a:off x="457200" y="2174875"/>
            <a:ext cx="4040188" cy="2968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spcBef>
                <a:spcPts val="700"/>
              </a:spcBef>
              <a:buSzPct val="100000"/>
              <a:buFont typeface="Arial"/>
              <a:buChar char="•"/>
              <a:defRPr sz="3200"/>
            </a:pPr>
            <a:r>
              <a:t>History of trauma</a:t>
            </a:r>
          </a:p>
          <a:p>
            <a:pPr marL="342900" indent="-342900">
              <a:lnSpc>
                <a:spcPct val="150000"/>
              </a:lnSpc>
              <a:spcBef>
                <a:spcPts val="700"/>
              </a:spcBef>
              <a:buSzPct val="100000"/>
              <a:buFont typeface="Arial"/>
              <a:buChar char="•"/>
              <a:defRPr sz="3200"/>
            </a:pPr>
            <a:r>
              <a:t>Earache</a:t>
            </a:r>
          </a:p>
          <a:p>
            <a:pPr marL="342900" indent="-342900">
              <a:lnSpc>
                <a:spcPct val="150000"/>
              </a:lnSpc>
              <a:spcBef>
                <a:spcPts val="700"/>
              </a:spcBef>
              <a:buSzPct val="100000"/>
              <a:buFont typeface="Arial"/>
              <a:buChar char="•"/>
              <a:defRPr sz="3200"/>
            </a:pPr>
            <a:r>
              <a:t>Deafness</a:t>
            </a:r>
          </a:p>
          <a:p>
            <a:pPr marL="342900" indent="-342900">
              <a:lnSpc>
                <a:spcPct val="150000"/>
              </a:lnSpc>
              <a:spcBef>
                <a:spcPts val="700"/>
              </a:spcBef>
              <a:buSzPct val="100000"/>
              <a:buFont typeface="Arial"/>
              <a:buChar char="•"/>
              <a:defRPr sz="3200"/>
            </a:pPr>
            <a:r>
              <a:t>Bloody otorhea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build="p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Traumatic TM Perforation</a:t>
            </a:r>
          </a:p>
        </p:txBody>
      </p:sp>
      <p:pic>
        <p:nvPicPr>
          <p:cNvPr id="282" name="Traumatic perferation.jpg" descr="Traumatic perfer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57400"/>
            <a:ext cx="4267200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76400"/>
            <a:ext cx="3810000" cy="3781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  <p:bldP spid="283" grpId="2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286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981200"/>
            <a:ext cx="3810000" cy="37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832104">
              <a:defRPr sz="3640"/>
            </a:lvl1pPr>
          </a:lstStyle>
          <a:p>
            <a:r>
              <a:t>Treatment of traumatic TM perforation </a:t>
            </a:r>
          </a:p>
        </p:txBody>
      </p:sp>
      <p:sp>
        <p:nvSpPr>
          <p:cNvPr id="289" name="Shape 289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•"/>
            </a:pPr>
            <a:r>
              <a:t>Observation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Most cases heel spontaneously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defRPr sz="2800"/>
            </a:pPr>
            <a:r>
              <a:t>No suction, no drops &amp; no water</a:t>
            </a:r>
          </a:p>
          <a:p>
            <a:pPr>
              <a:lnSpc>
                <a:spcPct val="150000"/>
              </a:lnSpc>
              <a:buChar char="•"/>
            </a:pPr>
            <a:r>
              <a:t>Elective myringoplasty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1" build="p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Middle ear trauma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Hemotympanum</a:t>
            </a:r>
          </a:p>
        </p:txBody>
      </p:sp>
      <p:pic>
        <p:nvPicPr>
          <p:cNvPr id="295" name="Hemotympanium.jpg" descr="Hemotympani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57400"/>
            <a:ext cx="4038600" cy="377825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>
            <a:spLocks noGrp="1"/>
          </p:cNvSpPr>
          <p:nvPr>
            <p:ph type="body" sz="half" idx="4294967295"/>
          </p:nvPr>
        </p:nvSpPr>
        <p:spPr>
          <a:xfrm>
            <a:off x="457200" y="19050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marL="336042" indent="-336042" defTabSz="896111">
              <a:lnSpc>
                <a:spcPct val="150000"/>
              </a:lnSpc>
              <a:spcBef>
                <a:spcPts val="600"/>
              </a:spcBef>
              <a:buChar char="•"/>
              <a:defRPr sz="2744"/>
            </a:pPr>
            <a:r>
              <a:t>Usually is asymptomatic</a:t>
            </a:r>
          </a:p>
          <a:p>
            <a:pPr marL="336042" indent="-336042" defTabSz="896111">
              <a:lnSpc>
                <a:spcPct val="150000"/>
              </a:lnSpc>
              <a:spcBef>
                <a:spcPts val="600"/>
              </a:spcBef>
              <a:buChar char="•"/>
              <a:defRPr sz="2744"/>
            </a:pPr>
            <a:r>
              <a:t>May cause conductive hearing loss</a:t>
            </a:r>
          </a:p>
          <a:p>
            <a:pPr marL="336042" indent="-336042" defTabSz="896111">
              <a:lnSpc>
                <a:spcPct val="150000"/>
              </a:lnSpc>
              <a:spcBef>
                <a:spcPts val="600"/>
              </a:spcBef>
              <a:buChar char="•"/>
              <a:defRPr sz="2744"/>
            </a:pPr>
            <a:r>
              <a:t>Treated by observation because most cases resolve spontaneously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1" build="p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Traumatic Ossicular disruption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4294967295"/>
          </p:nvPr>
        </p:nvSpPr>
        <p:spPr>
          <a:xfrm>
            <a:off x="304799" y="1600200"/>
            <a:ext cx="6172202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har char="•"/>
            </a:pPr>
            <a:r>
              <a:t>Suspected if trauma followed by CHL with intact TM </a:t>
            </a:r>
          </a:p>
          <a:p>
            <a:pPr>
              <a:lnSpc>
                <a:spcPct val="150000"/>
              </a:lnSpc>
              <a:buChar char="•"/>
            </a:pPr>
            <a:r>
              <a:t>Diagnosis is confirmed by CT and/or by surgical exploration (tympanotomy)</a:t>
            </a:r>
          </a:p>
          <a:p>
            <a:pPr>
              <a:lnSpc>
                <a:spcPct val="150000"/>
              </a:lnSpc>
              <a:buChar char="•"/>
            </a:pPr>
            <a:r>
              <a:t>Treatment is by surgical repair</a:t>
            </a:r>
          </a:p>
        </p:txBody>
      </p:sp>
      <p:pic>
        <p:nvPicPr>
          <p:cNvPr id="300" name="IS dislocation.jpg" descr="IS disloc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209800"/>
            <a:ext cx="2540000" cy="3070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1" build="p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Otitic barotrauma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marL="339471" indent="-339471" defTabSz="905255">
              <a:lnSpc>
                <a:spcPct val="80000"/>
              </a:lnSpc>
              <a:spcBef>
                <a:spcPts val="500"/>
              </a:spcBef>
              <a:buChar char="•"/>
              <a:defRPr sz="2475"/>
            </a:pPr>
            <a:r>
              <a:t>Pathological conditions of the ear induced by pressure changes . </a:t>
            </a:r>
          </a:p>
          <a:p>
            <a:pPr marL="339471" indent="-339471" defTabSz="905255">
              <a:lnSpc>
                <a:spcPct val="80000"/>
              </a:lnSpc>
              <a:spcBef>
                <a:spcPts val="500"/>
              </a:spcBef>
              <a:buChar char="•"/>
              <a:defRPr sz="2475"/>
            </a:pPr>
            <a:r>
              <a:t>Middle ear otitic barotrauma  results from failure of the Eustachian tube to equalize an increasing  atmospheric pressure</a:t>
            </a:r>
          </a:p>
          <a:p>
            <a:pPr marL="339471" indent="-339471" defTabSz="905255">
              <a:lnSpc>
                <a:spcPct val="80000"/>
              </a:lnSpc>
              <a:spcBef>
                <a:spcPts val="500"/>
              </a:spcBef>
              <a:buChar char="•"/>
              <a:defRPr sz="2475"/>
            </a:pPr>
            <a:r>
              <a:t>Occurs most commonly during </a:t>
            </a:r>
            <a:r>
              <a:rPr>
                <a:solidFill>
                  <a:srgbClr val="FF0000"/>
                </a:solidFill>
              </a:rPr>
              <a:t>descent</a:t>
            </a:r>
            <a:r>
              <a:t> from high altitudes in aircraft or during </a:t>
            </a:r>
            <a:r>
              <a:rPr>
                <a:solidFill>
                  <a:srgbClr val="FF0000"/>
                </a:solidFill>
              </a:rPr>
              <a:t>descent</a:t>
            </a:r>
            <a:r>
              <a:t> in underwater diving</a:t>
            </a:r>
          </a:p>
          <a:p>
            <a:pPr marL="339471" indent="-339471" defTabSz="905255">
              <a:lnSpc>
                <a:spcPct val="80000"/>
              </a:lnSpc>
              <a:spcBef>
                <a:spcPts val="500"/>
              </a:spcBef>
              <a:buChar char="•"/>
              <a:defRPr sz="2475"/>
            </a:pPr>
            <a:r>
              <a:t>Pathology: the negative middle ear pressures causes transudate in the middle ear, rupture of superficial vessels,  retraction of TM, and may cause perforation</a:t>
            </a:r>
          </a:p>
          <a:p>
            <a:pPr marL="339471" indent="-339471" defTabSz="905255">
              <a:lnSpc>
                <a:spcPct val="80000"/>
              </a:lnSpc>
              <a:spcBef>
                <a:spcPts val="500"/>
              </a:spcBef>
              <a:buChar char="•"/>
              <a:defRPr sz="2475"/>
            </a:pPr>
            <a:r>
              <a:t>Symptoms: discomfort, pain &amp; deafness.</a:t>
            </a:r>
            <a:br/>
            <a:br/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1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Radiology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Usually </a:t>
            </a:r>
            <a:r>
              <a:rPr b="1">
                <a:solidFill>
                  <a:srgbClr val="FF0000"/>
                </a:solidFill>
              </a:rPr>
              <a:t>is not necessary </a:t>
            </a:r>
            <a:r>
              <a:t>because treatment depends on the clinical findings</a:t>
            </a:r>
          </a:p>
        </p:txBody>
      </p:sp>
      <p:pic>
        <p:nvPicPr>
          <p:cNvPr id="57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352800"/>
            <a:ext cx="2984500" cy="3241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352800"/>
            <a:ext cx="2514600" cy="322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1" animBg="1" advAuto="0"/>
      <p:bldP spid="57" grpId="2" animBg="1" advAuto="0"/>
      <p:bldP spid="58" grpId="3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191000"/>
            <a:ext cx="2362200" cy="238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2819400" cy="274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41775"/>
            <a:ext cx="2895600" cy="281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219200"/>
            <a:ext cx="2665413" cy="2644775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Examination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4" animBg="1" advAuto="0"/>
      <p:bldP spid="306" grpId="1" animBg="1" advAuto="0"/>
      <p:bldP spid="307" grpId="3" animBg="1" advAuto="0"/>
      <p:bldP spid="308" grpId="2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Prophylactic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1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Prophylactic</a:t>
            </a:r>
          </a:p>
          <a:p>
            <a:pPr>
              <a:buChar char="•"/>
            </a:pPr>
            <a:r>
              <a:t>Decongestant, analgesic and auto inflation (Valsalva maneuver)</a:t>
            </a:r>
          </a:p>
        </p:txBody>
      </p:sp>
      <p:pic>
        <p:nvPicPr>
          <p:cNvPr id="316" name="96e77b138ebaa4d0dd9e4e66ce6d41f8.jpg" descr="http://cache.lifehacker.com/assets/images/17/2011/12/96e77b138ebaa4d0dd9e4e66ce6d41f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52800"/>
            <a:ext cx="5715000" cy="321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1" animBg="1" advAuto="0"/>
      <p:bldP spid="316" grpId="2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319" name="Shape 319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Prophylactic</a:t>
            </a:r>
          </a:p>
          <a:p>
            <a:pPr>
              <a:buChar char="•"/>
            </a:pPr>
            <a:r>
              <a:t>Decongestant, analgesic and auto inflation (Valsalva maneuver)</a:t>
            </a:r>
          </a:p>
          <a:p>
            <a:pPr>
              <a:buChar char="•"/>
            </a:pPr>
            <a:r>
              <a:t>Myringotomy ± VT insertion</a:t>
            </a:r>
          </a:p>
        </p:txBody>
      </p:sp>
      <p:pic>
        <p:nvPicPr>
          <p:cNvPr id="320" name="ear-tube-cd.jpeg" descr="ear-tube-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886200"/>
            <a:ext cx="2589213" cy="2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Trommelfellroehrchen_KSSG.jpg" descr="Trommelfellroehrchen_KSS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810000"/>
            <a:ext cx="2667000" cy="266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w0146_m_65.jpg" descr="http://rds.yahoo.com/_ylt=A9gnMiblKNhG6t4Adi2jzbkF/SIG=13f6kf12p/EXP=1188657765/**http%3A/www.mercksource.com/ppdocs/us/common/dorlands/dorland/chapters/images/w0146_m_65.jpg"/>
          <p:cNvPicPr>
            <a:picLocks noChangeAspect="1"/>
          </p:cNvPicPr>
          <p:nvPr/>
        </p:nvPicPr>
        <p:blipFill>
          <a:blip r:embed="rId4"/>
          <a:srcRect l="4714" r="25805" b="10728"/>
          <a:stretch>
            <a:fillRect/>
          </a:stretch>
        </p:blipFill>
        <p:spPr>
          <a:xfrm>
            <a:off x="381000" y="3810000"/>
            <a:ext cx="2366963" cy="274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1" animBg="1" advAuto="0"/>
      <p:bldP spid="320" grpId="3" animBg="1" advAuto="0"/>
      <p:bldP spid="321" grpId="4" animBg="1" advAuto="0"/>
      <p:bldP spid="322" grpId="2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Fracture temporal bone</a:t>
            </a:r>
          </a:p>
        </p:txBody>
      </p:sp>
      <p:pic>
        <p:nvPicPr>
          <p:cNvPr id="325" name="Picture19.jpg" descr="Picture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447800"/>
            <a:ext cx="3176588" cy="412273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0" y="5653087"/>
            <a:ext cx="26670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r>
              <a:t>Longitudinal #</a:t>
            </a:r>
          </a:p>
        </p:txBody>
      </p:sp>
      <p:sp>
        <p:nvSpPr>
          <p:cNvPr id="327" name="Shape 327"/>
          <p:cNvSpPr/>
          <p:nvPr/>
        </p:nvSpPr>
        <p:spPr>
          <a:xfrm>
            <a:off x="6705600" y="5715000"/>
            <a:ext cx="2438400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/>
            </a:lvl1pPr>
          </a:lstStyle>
          <a:p>
            <a:r>
              <a:t>Transverse #</a:t>
            </a:r>
          </a:p>
        </p:txBody>
      </p:sp>
      <p:pic>
        <p:nvPicPr>
          <p:cNvPr id="328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2862263" cy="284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1905000"/>
            <a:ext cx="2686050" cy="2752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1" animBg="1" advAuto="0"/>
      <p:bldP spid="326" grpId="3" animBg="1" advAuto="0"/>
      <p:bldP spid="327" grpId="5" animBg="1" advAuto="0"/>
      <p:bldP spid="328" grpId="2" animBg="1" advAuto="0"/>
      <p:bldP spid="329" grpId="4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Temporal bone fractures</a:t>
            </a:r>
          </a:p>
        </p:txBody>
      </p:sp>
      <p:graphicFrame>
        <p:nvGraphicFramePr>
          <p:cNvPr id="332" name="Table 332"/>
          <p:cNvGraphicFramePr/>
          <p:nvPr/>
        </p:nvGraphicFramePr>
        <p:xfrm>
          <a:off x="457200" y="1600200"/>
          <a:ext cx="8229600" cy="44196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Longitudinal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Transverse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Temporal bone fractures</a:t>
            </a:r>
          </a:p>
        </p:txBody>
      </p:sp>
      <p:graphicFrame>
        <p:nvGraphicFramePr>
          <p:cNvPr id="335" name="Table 335"/>
          <p:cNvGraphicFramePr/>
          <p:nvPr/>
        </p:nvGraphicFramePr>
        <p:xfrm>
          <a:off x="457200" y="1600200"/>
          <a:ext cx="8229600" cy="44196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Longitudinal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Transverse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70%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Temporal bone fractures</a:t>
            </a:r>
          </a:p>
        </p:txBody>
      </p:sp>
      <p:graphicFrame>
        <p:nvGraphicFramePr>
          <p:cNvPr id="338" name="Table 338"/>
          <p:cNvGraphicFramePr/>
          <p:nvPr/>
        </p:nvGraphicFramePr>
        <p:xfrm>
          <a:off x="457200" y="1600200"/>
          <a:ext cx="8229600" cy="5067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Longitudinal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Transverse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70%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Conductive hearing loss (rupture drum, hemotympanum or ossicular disruption)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Temporal bone fractures</a:t>
            </a:r>
          </a:p>
        </p:txBody>
      </p:sp>
      <p:graphicFrame>
        <p:nvGraphicFramePr>
          <p:cNvPr id="341" name="Table 341"/>
          <p:cNvGraphicFramePr/>
          <p:nvPr/>
        </p:nvGraphicFramePr>
        <p:xfrm>
          <a:off x="457200" y="1600200"/>
          <a:ext cx="8229600" cy="5067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Longitudinal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Transverse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70%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Conductive hearing loss (rupture drum, hemotympanum or ossicular disruption)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SNHL &amp; vertigo (Labyrinthine injury)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Temporal bone fractures</a:t>
            </a:r>
          </a:p>
        </p:txBody>
      </p:sp>
      <p:graphicFrame>
        <p:nvGraphicFramePr>
          <p:cNvPr id="344" name="Table 344"/>
          <p:cNvGraphicFramePr/>
          <p:nvPr/>
        </p:nvGraphicFramePr>
        <p:xfrm>
          <a:off x="457200" y="1600200"/>
          <a:ext cx="8229600" cy="5067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Longitudinal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Transverse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70%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Conductive hearing loss (rupture drum, hemotympanum or ossicular disruption)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SNHL &amp; vertigo (Labyrinthine injury)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Facial nerve paresis is not common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1089025"/>
            <a:ext cx="5118100" cy="4679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Temporal bone fractures</a:t>
            </a:r>
          </a:p>
        </p:txBody>
      </p:sp>
      <p:graphicFrame>
        <p:nvGraphicFramePr>
          <p:cNvPr id="347" name="Table 347"/>
          <p:cNvGraphicFramePr/>
          <p:nvPr/>
        </p:nvGraphicFramePr>
        <p:xfrm>
          <a:off x="457200" y="1600200"/>
          <a:ext cx="8229600" cy="5067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Longitudinal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Transverse fracture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70%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20%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Conductive hearing loss (rupture drum, hemotympanum or ossicular disruption)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SNHL &amp; vertigo (Labyrinthine injury)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Facial nerve paresis is not common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Facial nerve paralysis is common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Manifestation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Battle sign</a:t>
            </a:r>
          </a:p>
        </p:txBody>
      </p:sp>
      <p:pic>
        <p:nvPicPr>
          <p:cNvPr id="351" name="image.png"/>
          <p:cNvPicPr>
            <a:picLocks noChangeAspect="1"/>
          </p:cNvPicPr>
          <p:nvPr/>
        </p:nvPicPr>
        <p:blipFill>
          <a:blip r:embed="rId2"/>
          <a:srcRect b="6275"/>
          <a:stretch>
            <a:fillRect/>
          </a:stretch>
        </p:blipFill>
        <p:spPr>
          <a:xfrm>
            <a:off x="5715000" y="1447799"/>
            <a:ext cx="2828925" cy="4267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Manifestations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har char="•"/>
            </a:pPr>
            <a:r>
              <a:t>Battle sign</a:t>
            </a:r>
          </a:p>
          <a:p>
            <a:pPr>
              <a:lnSpc>
                <a:spcPct val="90000"/>
              </a:lnSpc>
              <a:buChar char="•"/>
            </a:pPr>
            <a:r>
              <a:t>TM perforation</a:t>
            </a:r>
          </a:p>
          <a:p>
            <a:pPr>
              <a:lnSpc>
                <a:spcPct val="90000"/>
              </a:lnSpc>
              <a:buChar char="•"/>
            </a:pPr>
            <a:r>
              <a:t>Hemotympanum</a:t>
            </a:r>
          </a:p>
          <a:p>
            <a:pPr>
              <a:lnSpc>
                <a:spcPct val="90000"/>
              </a:lnSpc>
              <a:buChar char="•"/>
            </a:pPr>
            <a:r>
              <a:t>CSF otorrhea  or rhinorrhea</a:t>
            </a:r>
          </a:p>
          <a:p>
            <a:pPr>
              <a:lnSpc>
                <a:spcPct val="90000"/>
              </a:lnSpc>
              <a:buChar char="•"/>
            </a:pPr>
            <a:r>
              <a:t>Ossicular disruption</a:t>
            </a:r>
          </a:p>
          <a:p>
            <a:pPr>
              <a:lnSpc>
                <a:spcPct val="90000"/>
              </a:lnSpc>
              <a:buChar char="•"/>
            </a:pPr>
            <a:r>
              <a:t>SNHL</a:t>
            </a:r>
          </a:p>
          <a:p>
            <a:pPr>
              <a:lnSpc>
                <a:spcPct val="90000"/>
              </a:lnSpc>
              <a:buChar char="•"/>
            </a:pPr>
            <a:r>
              <a:t>Vertigo</a:t>
            </a:r>
          </a:p>
          <a:p>
            <a:pPr>
              <a:lnSpc>
                <a:spcPct val="90000"/>
              </a:lnSpc>
              <a:buChar char="•"/>
            </a:pPr>
            <a:r>
              <a:t>Facial nerve paralysis </a:t>
            </a:r>
          </a:p>
        </p:txBody>
      </p:sp>
      <p:pic>
        <p:nvPicPr>
          <p:cNvPr id="355" name="csf_otorrhea_320x320.jpeg" descr="csf_otorrhea_320x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905000"/>
            <a:ext cx="3048000" cy="30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1" build="p" bldLvl="5" animBg="1" advAuto="0"/>
      <p:bldP spid="355" grpId="2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FB pharynx</a:t>
            </a:r>
          </a:p>
        </p:txBody>
      </p:sp>
      <p:sp>
        <p:nvSpPr>
          <p:cNvPr id="358" name="Shape 358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Usually sharp FB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Fish bone is the most common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Common sites: tonsils, base of tongue and vallecula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Diagnosis is by physical examination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Treatment is by removal</a:t>
            </a:r>
          </a:p>
        </p:txBody>
      </p:sp>
      <p:pic>
        <p:nvPicPr>
          <p:cNvPr id="359" name="Picture11.jpg" descr="Pictur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267200"/>
            <a:ext cx="3962400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mso1A705.jpg" descr="mso1A7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24000"/>
            <a:ext cx="3781425" cy="231616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1" build="p" animBg="1" advAuto="0"/>
      <p:bldP spid="359" grpId="3" animBg="1" advAuto="0"/>
      <p:bldP spid="360" grpId="2" animBg="1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Fish-bone-in-throat.jpg" descr="http://www.ent.com.hk/images/diagnosis/throat/Fish-bone-in-throat.jpg"/>
          <p:cNvPicPr>
            <a:picLocks noChangeAspect="1"/>
          </p:cNvPicPr>
          <p:nvPr/>
        </p:nvPicPr>
        <p:blipFill>
          <a:blip r:embed="rId2"/>
          <a:srcRect l="3230" t="8142" r="3395" b="6361"/>
          <a:stretch>
            <a:fillRect/>
          </a:stretch>
        </p:blipFill>
        <p:spPr>
          <a:xfrm>
            <a:off x="4800600" y="1904999"/>
            <a:ext cx="4191000" cy="320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Fish_bone_in_oropharynx_762x595_G.jpg" descr="http://www.ghorayeb.com/files/Fish_bone_in_oropharynx_762x595_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4191000" cy="3271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FB esophagus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Coins – 75%</a:t>
            </a:r>
          </a:p>
          <a:p>
            <a:pPr>
              <a:buChar char="•"/>
            </a:pPr>
            <a:r>
              <a:t>Meat, dentures, disc batteries etc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1" build="p" animBg="1" advAuto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FB esophagus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Common locations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Cricopharyngeus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Aorta/left mainstem bronchus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Gastroesophageal junction</a:t>
            </a:r>
          </a:p>
        </p:txBody>
      </p:sp>
      <p:pic>
        <p:nvPicPr>
          <p:cNvPr id="372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371600"/>
            <a:ext cx="2260600" cy="455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build="p" animBg="1" advAuto="0"/>
      <p:bldP spid="372" grpId="2" animBg="1" advAuto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Diagnosis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Symptoms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Dysphagia, odynophagia, choking &amp; cough </a:t>
            </a:r>
          </a:p>
          <a:p>
            <a:pPr>
              <a:buChar char="•"/>
            </a:pPr>
            <a:r>
              <a:t>Physical exam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Drooling, refuses oral intake</a:t>
            </a:r>
          </a:p>
          <a:p>
            <a:pPr>
              <a:buChar char="•"/>
            </a:pPr>
            <a:r>
              <a:t>Radiolgy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build="p" animBg="1" advAuto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Plain X ray</a:t>
            </a:r>
          </a:p>
        </p:txBody>
      </p:sp>
      <p:pic>
        <p:nvPicPr>
          <p:cNvPr id="382" name="FB_esophAP.jpeg" descr="FB_esoph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03400"/>
            <a:ext cx="2819400" cy="375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FB_esoph_LATERAL.jpeg" descr="FB_esoph_LATER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1981200"/>
            <a:ext cx="2628900" cy="35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FB_stomach___nose__X_AY_480x640.jpeg" descr="FB_stomach___nose__X_AY_480x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50" y="2057400"/>
            <a:ext cx="2628900" cy="350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1" animBg="1" advAuto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4089400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990600"/>
            <a:ext cx="4292600" cy="467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1" animBg="1" advAuto="0"/>
      <p:bldP spid="387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804672">
              <a:defRPr sz="3872"/>
            </a:lvl1pPr>
          </a:lstStyle>
          <a:p>
            <a:r>
              <a:t>Management of fractured nasal bone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29600" cy="1524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marL="301752" indent="-301752" defTabSz="804672">
              <a:spcBef>
                <a:spcPts val="500"/>
              </a:spcBef>
              <a:buChar char="•"/>
              <a:defRPr sz="2464"/>
            </a:pPr>
            <a:r>
              <a:t>Depends upon the presence or the absence </a:t>
            </a:r>
            <a:r>
              <a:rPr>
                <a:solidFill>
                  <a:srgbClr val="002060"/>
                </a:solidFill>
              </a:rPr>
              <a:t>of</a:t>
            </a:r>
            <a:r>
              <a:rPr>
                <a:solidFill>
                  <a:srgbClr val="FF0000"/>
                </a:solidFill>
              </a:rPr>
              <a:t> nasal deformity</a:t>
            </a:r>
            <a:r>
              <a:t> (for proper assessment of  the “shape” of the nose you may wait “few” days for the edema to subside)</a:t>
            </a:r>
          </a:p>
        </p:txBody>
      </p:sp>
      <p:sp>
        <p:nvSpPr>
          <p:cNvPr id="64" name="Shape 64"/>
          <p:cNvSpPr/>
          <p:nvPr/>
        </p:nvSpPr>
        <p:spPr>
          <a:xfrm flipH="1">
            <a:off x="3124200" y="3124200"/>
            <a:ext cx="1447800" cy="762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Shape 65"/>
          <p:cNvSpPr/>
          <p:nvPr/>
        </p:nvSpPr>
        <p:spPr>
          <a:xfrm>
            <a:off x="4572000" y="3124200"/>
            <a:ext cx="1371600" cy="7620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752600" y="3886200"/>
            <a:ext cx="220980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r>
              <a:t>No deformity</a:t>
            </a:r>
          </a:p>
        </p:txBody>
      </p:sp>
      <p:sp>
        <p:nvSpPr>
          <p:cNvPr id="67" name="Shape 67"/>
          <p:cNvSpPr/>
          <p:nvPr/>
        </p:nvSpPr>
        <p:spPr>
          <a:xfrm>
            <a:off x="5257800" y="3962400"/>
            <a:ext cx="152400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r>
              <a:t>Deformity</a:t>
            </a:r>
          </a:p>
        </p:txBody>
      </p:sp>
      <p:sp>
        <p:nvSpPr>
          <p:cNvPr id="68" name="Shape 68"/>
          <p:cNvSpPr/>
          <p:nvPr/>
        </p:nvSpPr>
        <p:spPr>
          <a:xfrm>
            <a:off x="2743200" y="4495800"/>
            <a:ext cx="0" cy="60960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Shape 69"/>
          <p:cNvSpPr/>
          <p:nvPr/>
        </p:nvSpPr>
        <p:spPr>
          <a:xfrm>
            <a:off x="6019800" y="4424362"/>
            <a:ext cx="0" cy="681039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524000" y="5410200"/>
            <a:ext cx="213360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r>
              <a:t>No treatment</a:t>
            </a:r>
          </a:p>
        </p:txBody>
      </p:sp>
      <p:sp>
        <p:nvSpPr>
          <p:cNvPr id="71" name="Shape 71"/>
          <p:cNvSpPr/>
          <p:nvPr/>
        </p:nvSpPr>
        <p:spPr>
          <a:xfrm>
            <a:off x="4114800" y="5181600"/>
            <a:ext cx="4724400" cy="77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buSzPct val="100000"/>
              <a:buFont typeface="Arial"/>
              <a:buChar char="•"/>
              <a:defRPr sz="1800"/>
            </a:pPr>
            <a:r>
              <a:t>Reduction if presented early</a:t>
            </a:r>
          </a:p>
          <a:p>
            <a:pPr>
              <a:spcBef>
                <a:spcPts val="1200"/>
              </a:spcBef>
              <a:buSzPct val="100000"/>
              <a:buFont typeface="Arial"/>
              <a:buChar char="•"/>
              <a:defRPr sz="1800"/>
            </a:pPr>
            <a:r>
              <a:t>Rhinoplasty if presented late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animBg="1" advAuto="0"/>
      <p:bldP spid="64" grpId="2" animBg="1" advAuto="0"/>
      <p:bldP spid="65" grpId="3" animBg="1" advAuto="0"/>
      <p:bldP spid="66" grpId="5" animBg="1" advAuto="0"/>
      <p:bldP spid="67" grpId="4" animBg="1" advAuto="0"/>
      <p:bldP spid="68" grpId="6" animBg="1" advAuto="0"/>
      <p:bldP spid="69" grpId="8" animBg="1" advAuto="0"/>
      <p:bldP spid="70" grpId="7" animBg="1" advAuto="0"/>
      <p:bldP spid="71" grpId="9" build="p" bldLvl="5" animBg="1" advAuto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lamb bone in upper oesophagus.jpg" descr="lamb bone in upper oesophag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3505200" cy="467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%5Cphotowise%5Cimages%5Cpathology%5CImage53.jpg" descr="%5Cphotowise%5Cimages%5Cpathology%5CImage53"/>
          <p:cNvPicPr>
            <a:picLocks noChangeAspect="1"/>
          </p:cNvPicPr>
          <p:nvPr/>
        </p:nvPicPr>
        <p:blipFill>
          <a:blip r:embed="rId3"/>
          <a:srcRect b="9085"/>
          <a:stretch>
            <a:fillRect/>
          </a:stretch>
        </p:blipFill>
        <p:spPr>
          <a:xfrm>
            <a:off x="4724399" y="1039432"/>
            <a:ext cx="3467226" cy="4675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Diagnosis</a:t>
            </a:r>
          </a:p>
        </p:txBody>
      </p:sp>
      <p:sp>
        <p:nvSpPr>
          <p:cNvPr id="393" name="Shape 39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Symptoms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Choking, coughing, dysphagia, odynophagia</a:t>
            </a:r>
          </a:p>
          <a:p>
            <a:pPr>
              <a:buChar char="•"/>
            </a:pPr>
            <a:r>
              <a:t>Physical exam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Drooling, refuses oral intake</a:t>
            </a:r>
          </a:p>
          <a:p>
            <a:pPr>
              <a:buChar char="•"/>
            </a:pPr>
            <a:r>
              <a:t>Radiolgy</a:t>
            </a:r>
          </a:p>
          <a:p>
            <a:pPr>
              <a:buChar char="•"/>
            </a:pPr>
            <a:r>
              <a:t>Esophogoscopy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1" animBg="1" advAuto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398" name="Shape 398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Removal via esophagoscopy</a:t>
            </a:r>
          </a:p>
          <a:p>
            <a:pPr>
              <a:lnSpc>
                <a:spcPct val="150000"/>
              </a:lnSpc>
              <a:spcBef>
                <a:spcPts val="600"/>
              </a:spcBef>
              <a:buChar char="•"/>
              <a:defRPr sz="2800"/>
            </a:pPr>
            <a:r>
              <a:t>Disc batteries and sharp objects removal is an emergency because of the risk of perforation</a:t>
            </a:r>
          </a:p>
        </p:txBody>
      </p:sp>
      <p:pic>
        <p:nvPicPr>
          <p:cNvPr id="399" name="s_ooa05050f3.jpg" descr="http://archotol.jamanetwork.com/data/journals/otol/5694/s_ooa05050f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86200"/>
            <a:ext cx="2476500" cy="235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ANd9GcS4UYPY5KwRV0-Kqbda54JPpB5ByasdX5GVR37woIBHsxYmfaPtsQ.jpg" descr="https://encrypted-tbn3.gstatic.com/images?q=tbn:ANd9GcS4UYPY5KwRV0-Kqbda54JPpB5ByasdX5GVR37woIBHsxYmfaPts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19525"/>
            <a:ext cx="2809875" cy="2181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1" build="p" animBg="1" advAuto="0"/>
      <p:bldP spid="399" grpId="2" animBg="1" advAuto="0"/>
      <p:bldP spid="400" grpId="3" animBg="1" advAuto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Caustic ingestion </a:t>
            </a:r>
          </a:p>
        </p:txBody>
      </p:sp>
      <p:sp>
        <p:nvSpPr>
          <p:cNvPr id="403" name="Shape 403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>
    <p:dissolv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Pathophysiology</a:t>
            </a:r>
          </a:p>
        </p:txBody>
      </p:sp>
      <p:sp>
        <p:nvSpPr>
          <p:cNvPr id="406" name="Shape 406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har char="•"/>
            </a:pPr>
            <a:r>
              <a:t>Hyperemia </a:t>
            </a:r>
          </a:p>
          <a:p>
            <a:pPr algn="just">
              <a:lnSpc>
                <a:spcPct val="150000"/>
              </a:lnSpc>
              <a:buChar char="•"/>
            </a:pPr>
            <a:r>
              <a:t>Ulceration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buChar char="•"/>
            </a:pPr>
            <a:r>
              <a:t>Granulation tissue</a:t>
            </a:r>
            <a:r>
              <a:rPr sz="3600"/>
              <a:t> </a:t>
            </a:r>
          </a:p>
          <a:p>
            <a:pPr algn="just">
              <a:lnSpc>
                <a:spcPct val="150000"/>
              </a:lnSpc>
              <a:buChar char="•"/>
            </a:pPr>
            <a:r>
              <a:t>Fibrosis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1" build="p" animBg="1" advAuto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Clinical Features</a:t>
            </a:r>
          </a:p>
        </p:txBody>
      </p:sp>
      <p:sp>
        <p:nvSpPr>
          <p:cNvPr id="409" name="Shape 409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Char char="•"/>
              <a:defRPr u="sng"/>
            </a:pPr>
            <a:r>
              <a:t>Initial stage:</a:t>
            </a:r>
          </a:p>
          <a:p>
            <a:pPr marL="742950" lvl="1" indent="-285750" algn="just">
              <a:lnSpc>
                <a:spcPct val="110000"/>
              </a:lnSpc>
              <a:spcBef>
                <a:spcPts val="0"/>
              </a:spcBef>
            </a:pPr>
            <a:r>
              <a:t>Pain, odynophagia &amp; dysphagia</a:t>
            </a:r>
          </a:p>
          <a:p>
            <a:pPr marL="742950" lvl="1" indent="-285750" algn="just">
              <a:lnSpc>
                <a:spcPct val="110000"/>
              </a:lnSpc>
              <a:spcBef>
                <a:spcPts val="0"/>
              </a:spcBef>
            </a:pPr>
            <a:r>
              <a:t>Stridor &amp; hoarseness</a:t>
            </a:r>
          </a:p>
          <a:p>
            <a:pPr algn="just">
              <a:lnSpc>
                <a:spcPct val="110000"/>
              </a:lnSpc>
              <a:buChar char="•"/>
              <a:defRPr u="sng"/>
            </a:pPr>
            <a:r>
              <a:t>Quiescent stage:</a:t>
            </a:r>
            <a:r>
              <a:rPr u="none"/>
              <a:t> no symptoms</a:t>
            </a:r>
          </a:p>
          <a:p>
            <a:pPr algn="just">
              <a:lnSpc>
                <a:spcPct val="110000"/>
              </a:lnSpc>
              <a:buChar char="•"/>
              <a:defRPr u="sng"/>
            </a:pPr>
            <a:r>
              <a:t>Cicatrization stage:</a:t>
            </a:r>
            <a:r>
              <a:rPr u="none"/>
              <a:t> dysphagia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build="p" animBg="1" advAuto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14.jpg" descr="Picture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2" y="1341437"/>
            <a:ext cx="3036888" cy="481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Caustic.png" descr="Caust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1484312"/>
            <a:ext cx="3394076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runtzig2.jpg" descr="C:\My Documents\gruntzi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0"/>
            <a:ext cx="5051425" cy="464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Treatment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buChar char="•"/>
            </a:pPr>
            <a:r>
              <a:t>Airway maintenance</a:t>
            </a:r>
          </a:p>
          <a:p>
            <a:pPr>
              <a:buChar char="•"/>
            </a:pPr>
            <a:r>
              <a:t>Dilution: Water or milk</a:t>
            </a:r>
          </a:p>
          <a:p>
            <a:pPr>
              <a:buChar char="•"/>
            </a:pPr>
            <a:r>
              <a:t>Analgesics,  antibiotics &amp; steroid</a:t>
            </a:r>
          </a:p>
          <a:p>
            <a:pPr>
              <a:buChar char="•"/>
            </a:pPr>
            <a:r>
              <a:t>NG tube</a:t>
            </a:r>
          </a:p>
          <a:p>
            <a:pPr>
              <a:buChar char="•"/>
            </a:pPr>
            <a:r>
              <a:t>Dilatation and surgical repair for the stricture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1" build="p" animBg="1" advAuto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 idx="4294967295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Laryngeal Trauma</a:t>
            </a:r>
          </a:p>
        </p:txBody>
      </p:sp>
      <p:sp>
        <p:nvSpPr>
          <p:cNvPr id="422" name="Shape 422"/>
          <p:cNvSpPr>
            <a:spLocks noGrp="1"/>
          </p:cNvSpPr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Microsoft Macintosh PowerPoint</Application>
  <PresentationFormat>On-screen Show (4:3)</PresentationFormat>
  <Paragraphs>334</Paragraphs>
  <Slides>123</Slides>
  <Notes>8</Notes>
  <HiddenSlides>8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6" baseType="lpstr">
      <vt:lpstr>Arial</vt:lpstr>
      <vt:lpstr>Calibri</vt:lpstr>
      <vt:lpstr>Office Theme</vt:lpstr>
      <vt:lpstr>TRAUMA and FBs in ENT I&amp;II </vt:lpstr>
      <vt:lpstr>Nasal Trauma </vt:lpstr>
      <vt:lpstr>Manifestations of nasal trauma</vt:lpstr>
      <vt:lpstr>Fracture Nasal Bone</vt:lpstr>
      <vt:lpstr>Physical Examination</vt:lpstr>
      <vt:lpstr>PowerPoint Presentation</vt:lpstr>
      <vt:lpstr>Radiology</vt:lpstr>
      <vt:lpstr>PowerPoint Presentation</vt:lpstr>
      <vt:lpstr>Management of fractured nasal bone</vt:lpstr>
      <vt:lpstr>Reduction</vt:lpstr>
      <vt:lpstr>PowerPoint Presentation</vt:lpstr>
      <vt:lpstr>Rhinoplasty</vt:lpstr>
      <vt:lpstr>PowerPoint Presentation</vt:lpstr>
      <vt:lpstr>Nasal Septum Injury</vt:lpstr>
      <vt:lpstr>Displacement of nasal septum</vt:lpstr>
      <vt:lpstr>Presentation</vt:lpstr>
      <vt:lpstr>Treatment of  displacement of nasal septum </vt:lpstr>
      <vt:lpstr>Septoplasty</vt:lpstr>
      <vt:lpstr>Septal hematoma</vt:lpstr>
      <vt:lpstr>Septal hematoma</vt:lpstr>
      <vt:lpstr>Presentation</vt:lpstr>
      <vt:lpstr>Complications of Septal hematoma</vt:lpstr>
      <vt:lpstr>Complications of Septal hematoma</vt:lpstr>
      <vt:lpstr>Complications of Septal hematoma</vt:lpstr>
      <vt:lpstr>Treatment of septal hematoma</vt:lpstr>
      <vt:lpstr>Traumatic septal perforation </vt:lpstr>
      <vt:lpstr>PowerPoint Presentation</vt:lpstr>
      <vt:lpstr>Symptoms</vt:lpstr>
      <vt:lpstr>Treatment</vt:lpstr>
      <vt:lpstr>Synechia</vt:lpstr>
      <vt:lpstr>CSF Rhinorrhea</vt:lpstr>
      <vt:lpstr>CSF Rhinorrhea</vt:lpstr>
      <vt:lpstr>CSF Rhinorrhea</vt:lpstr>
      <vt:lpstr>CSF Rhinorrhea</vt:lpstr>
      <vt:lpstr>Complications of CSF Rhinorrhea</vt:lpstr>
      <vt:lpstr>Sinus Trauma</vt:lpstr>
      <vt:lpstr>Blow-out fracture</vt:lpstr>
      <vt:lpstr>Physical examination</vt:lpstr>
      <vt:lpstr>Radiology</vt:lpstr>
      <vt:lpstr>Treatment</vt:lpstr>
      <vt:lpstr>Nasal Foreign Bodies </vt:lpstr>
      <vt:lpstr>Examination</vt:lpstr>
      <vt:lpstr>PowerPoint Presentation</vt:lpstr>
      <vt:lpstr>Radiology</vt:lpstr>
      <vt:lpstr>PowerPoint Presentation</vt:lpstr>
      <vt:lpstr>Treatment</vt:lpstr>
      <vt:lpstr>PowerPoint Presentation</vt:lpstr>
      <vt:lpstr>PowerPoint Presentation</vt:lpstr>
      <vt:lpstr>Ear Trauma</vt:lpstr>
      <vt:lpstr>Trauma to the Auricle</vt:lpstr>
      <vt:lpstr>PowerPoint Presentation</vt:lpstr>
      <vt:lpstr>Trauma to the auricle</vt:lpstr>
      <vt:lpstr>Complication</vt:lpstr>
      <vt:lpstr>Treatment</vt:lpstr>
      <vt:lpstr>Foreign body external ear</vt:lpstr>
      <vt:lpstr>Presentation</vt:lpstr>
      <vt:lpstr>FBs external canal</vt:lpstr>
      <vt:lpstr>Removal FBs ear</vt:lpstr>
      <vt:lpstr>PowerPoint Presentation</vt:lpstr>
      <vt:lpstr>PowerPoint Presentation</vt:lpstr>
      <vt:lpstr>PowerPoint Presentation</vt:lpstr>
      <vt:lpstr>Traumatic TM Perforation</vt:lpstr>
      <vt:lpstr>Traumatic TM Perforation</vt:lpstr>
      <vt:lpstr>PowerPoint Presentation</vt:lpstr>
      <vt:lpstr>Treatment of traumatic TM perforation </vt:lpstr>
      <vt:lpstr>Middle ear trauma</vt:lpstr>
      <vt:lpstr>Hemotympanum</vt:lpstr>
      <vt:lpstr>Traumatic Ossicular disruption</vt:lpstr>
      <vt:lpstr>Otitic barotrauma</vt:lpstr>
      <vt:lpstr>Examination</vt:lpstr>
      <vt:lpstr>Treatment</vt:lpstr>
      <vt:lpstr>Treatment</vt:lpstr>
      <vt:lpstr>Treatment</vt:lpstr>
      <vt:lpstr>Fracture temporal bone</vt:lpstr>
      <vt:lpstr>Temporal bone fractures</vt:lpstr>
      <vt:lpstr>Temporal bone fractures</vt:lpstr>
      <vt:lpstr>Temporal bone fractures</vt:lpstr>
      <vt:lpstr>Temporal bone fractures</vt:lpstr>
      <vt:lpstr>Temporal bone fractures</vt:lpstr>
      <vt:lpstr>Temporal bone fractures</vt:lpstr>
      <vt:lpstr>Manifestation</vt:lpstr>
      <vt:lpstr>Manifestations</vt:lpstr>
      <vt:lpstr>FB pharynx</vt:lpstr>
      <vt:lpstr>PowerPoint Presentation</vt:lpstr>
      <vt:lpstr>FB esophagus</vt:lpstr>
      <vt:lpstr>FB esophagus</vt:lpstr>
      <vt:lpstr>Diagnosis</vt:lpstr>
      <vt:lpstr>Plain X ray</vt:lpstr>
      <vt:lpstr>PowerPoint Presentation</vt:lpstr>
      <vt:lpstr>PowerPoint Presentation</vt:lpstr>
      <vt:lpstr>Diagnosis</vt:lpstr>
      <vt:lpstr>Treatment</vt:lpstr>
      <vt:lpstr>Caustic ingestion </vt:lpstr>
      <vt:lpstr>Pathophysiology</vt:lpstr>
      <vt:lpstr>Clinical Features</vt:lpstr>
      <vt:lpstr>PowerPoint Presentation</vt:lpstr>
      <vt:lpstr>PowerPoint Presentation</vt:lpstr>
      <vt:lpstr>Treatment</vt:lpstr>
      <vt:lpstr>Laryngeal Trauma</vt:lpstr>
      <vt:lpstr>Presentation</vt:lpstr>
      <vt:lpstr>Presentation</vt:lpstr>
      <vt:lpstr>Laryngoscopic Exam</vt:lpstr>
      <vt:lpstr>Treatment</vt:lpstr>
      <vt:lpstr>Foreign bodies of the larynx</vt:lpstr>
      <vt:lpstr>Treatment</vt:lpstr>
      <vt:lpstr>PowerPoint Presentation</vt:lpstr>
      <vt:lpstr>Treatment</vt:lpstr>
      <vt:lpstr>PowerPoint Presentation</vt:lpstr>
      <vt:lpstr>TREATMENT</vt:lpstr>
      <vt:lpstr>Foreign bodies in the tracheobronchial tree</vt:lpstr>
      <vt:lpstr>CLINICAL PRESENTATION </vt:lpstr>
      <vt:lpstr>Radiology of tracheobronchial F.Bs</vt:lpstr>
      <vt:lpstr>2 Radio-opaque FB </vt:lpstr>
      <vt:lpstr>PowerPoint Presentation</vt:lpstr>
      <vt:lpstr>PowerPoint Presentation</vt:lpstr>
      <vt:lpstr>3 Emphysema </vt:lpstr>
      <vt:lpstr>4 Collapse</vt:lpstr>
      <vt:lpstr>5. Bronchopneumonia</vt:lpstr>
      <vt:lpstr>Treatment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and FBs in ENT I&amp;II </dc:title>
  <cp:lastModifiedBy>nader aldajani</cp:lastModifiedBy>
  <cp:revision>2</cp:revision>
  <dcterms:modified xsi:type="dcterms:W3CDTF">2022-09-06T17:34:15Z</dcterms:modified>
</cp:coreProperties>
</file>