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21" r:id="rId2"/>
    <p:sldId id="269" r:id="rId3"/>
    <p:sldId id="322" r:id="rId4"/>
    <p:sldId id="270" r:id="rId5"/>
    <p:sldId id="274" r:id="rId6"/>
    <p:sldId id="275" r:id="rId7"/>
    <p:sldId id="325" r:id="rId8"/>
    <p:sldId id="280" r:id="rId9"/>
    <p:sldId id="276" r:id="rId10"/>
    <p:sldId id="282" r:id="rId11"/>
    <p:sldId id="281" r:id="rId12"/>
    <p:sldId id="283" r:id="rId13"/>
    <p:sldId id="337" r:id="rId14"/>
    <p:sldId id="271" r:id="rId15"/>
    <p:sldId id="285" r:id="rId16"/>
    <p:sldId id="331" r:id="rId17"/>
    <p:sldId id="286" r:id="rId18"/>
    <p:sldId id="288" r:id="rId19"/>
    <p:sldId id="289" r:id="rId20"/>
    <p:sldId id="291" r:id="rId21"/>
    <p:sldId id="292" r:id="rId22"/>
    <p:sldId id="287" r:id="rId23"/>
    <p:sldId id="284" r:id="rId24"/>
    <p:sldId id="293" r:id="rId25"/>
    <p:sldId id="272" r:id="rId26"/>
    <p:sldId id="294" r:id="rId27"/>
    <p:sldId id="296" r:id="rId28"/>
    <p:sldId id="297" r:id="rId29"/>
    <p:sldId id="290" r:id="rId30"/>
    <p:sldId id="298" r:id="rId31"/>
    <p:sldId id="323" r:id="rId32"/>
    <p:sldId id="324" r:id="rId33"/>
    <p:sldId id="299" r:id="rId34"/>
    <p:sldId id="332" r:id="rId35"/>
    <p:sldId id="333" r:id="rId36"/>
    <p:sldId id="334" r:id="rId37"/>
    <p:sldId id="300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94613"/>
  </p:normalViewPr>
  <p:slideViewPr>
    <p:cSldViewPr>
      <p:cViewPr varScale="1">
        <p:scale>
          <a:sx n="96" d="100"/>
          <a:sy n="96" d="100"/>
        </p:scale>
        <p:origin x="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verlay-ContentSlides.png" descr="Overlay-ContentSlid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12" y="187325"/>
            <a:ext cx="8828088" cy="6481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23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28C6E9-10FB-4500-9915-6BA183F3F57D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F417C9-975F-458B-B403-C6F1FE284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Nader </a:t>
            </a:r>
            <a:r>
              <a:rPr lang="en-US" b="1" dirty="0" err="1" smtClean="0"/>
              <a:t>ALdajani</a:t>
            </a:r>
            <a:endParaRPr lang="en-US" b="1" dirty="0"/>
          </a:p>
          <a:p>
            <a:r>
              <a:rPr lang="en-US" b="1" dirty="0" smtClean="0"/>
              <a:t>Otologist</a:t>
            </a:r>
            <a:endParaRPr lang="en-US" b="1" dirty="0"/>
          </a:p>
          <a:p>
            <a:r>
              <a:rPr lang="en-US" b="1" dirty="0" smtClean="0"/>
              <a:t>KFMC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Ear Anatomy &amp; physiology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685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343400" cy="357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447800"/>
            <a:ext cx="4204333" cy="357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8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Layers of  TM: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Outer </a:t>
            </a:r>
            <a:r>
              <a:rPr lang="en-US" sz="3200" b="1" dirty="0">
                <a:solidFill>
                  <a:srgbClr val="C00000"/>
                </a:solidFill>
              </a:rPr>
              <a:t>epithelial </a:t>
            </a:r>
            <a:r>
              <a:rPr lang="en-US" sz="3200" b="1" dirty="0" smtClean="0">
                <a:solidFill>
                  <a:srgbClr val="C00000"/>
                </a:solidFill>
              </a:rPr>
              <a:t>layer: </a:t>
            </a:r>
            <a:r>
              <a:rPr lang="en-US" sz="3200" dirty="0" smtClean="0"/>
              <a:t>continuous </a:t>
            </a:r>
            <a:r>
              <a:rPr lang="en-US" sz="3200" dirty="0"/>
              <a:t>with the </a:t>
            </a:r>
            <a:r>
              <a:rPr lang="en-US" sz="3200" dirty="0" smtClean="0"/>
              <a:t>skin lining </a:t>
            </a:r>
            <a:r>
              <a:rPr lang="en-US" sz="3200" dirty="0"/>
              <a:t>the meatus.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Inner </a:t>
            </a:r>
            <a:r>
              <a:rPr lang="en-US" sz="3200" b="1" dirty="0">
                <a:solidFill>
                  <a:srgbClr val="C00000"/>
                </a:solidFill>
              </a:rPr>
              <a:t>mucosal </a:t>
            </a:r>
            <a:r>
              <a:rPr lang="en-US" sz="3200" b="1" dirty="0" smtClean="0">
                <a:solidFill>
                  <a:srgbClr val="C00000"/>
                </a:solidFill>
              </a:rPr>
              <a:t>layer: </a:t>
            </a:r>
            <a:r>
              <a:rPr lang="en-US" sz="3200" dirty="0" smtClean="0"/>
              <a:t>continuous </a:t>
            </a:r>
            <a:r>
              <a:rPr lang="en-US" sz="3200" dirty="0"/>
              <a:t>with the </a:t>
            </a:r>
            <a:r>
              <a:rPr lang="en-US" sz="3200" dirty="0" smtClean="0"/>
              <a:t>mucosa of </a:t>
            </a:r>
            <a:r>
              <a:rPr lang="en-US" sz="3200" dirty="0"/>
              <a:t>the middle ear.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Middle </a:t>
            </a:r>
            <a:r>
              <a:rPr lang="en-US" sz="3200" b="1" dirty="0">
                <a:solidFill>
                  <a:srgbClr val="C00000"/>
                </a:solidFill>
              </a:rPr>
              <a:t>fibrous </a:t>
            </a:r>
            <a:r>
              <a:rPr lang="en-US" sz="3200" b="1" dirty="0" smtClean="0">
                <a:solidFill>
                  <a:srgbClr val="C00000"/>
                </a:solidFill>
              </a:rPr>
              <a:t>layer.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b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848599" cy="4343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88260" y="1447800"/>
            <a:ext cx="42246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Middle ear: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96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u="sng" dirty="0"/>
              <a:t>middle ear </a:t>
            </a:r>
            <a:r>
              <a:rPr lang="en-US" dirty="0"/>
              <a:t>together with the </a:t>
            </a:r>
            <a:r>
              <a:rPr lang="en-US" i="1" dirty="0" err="1"/>
              <a:t>eustachian</a:t>
            </a:r>
            <a:r>
              <a:rPr lang="en-US" i="1" dirty="0"/>
              <a:t> tube</a:t>
            </a:r>
            <a:r>
              <a:rPr lang="en-US" dirty="0"/>
              <a:t>, </a:t>
            </a:r>
            <a:r>
              <a:rPr lang="en-US" u="sng" dirty="0" err="1" smtClean="0"/>
              <a:t>aditus</a:t>
            </a:r>
            <a:r>
              <a:rPr lang="en-US" dirty="0" smtClean="0"/>
              <a:t>, </a:t>
            </a:r>
            <a:r>
              <a:rPr lang="en-US" u="sng" dirty="0" err="1" smtClean="0"/>
              <a:t>antrum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u="sng" dirty="0"/>
              <a:t>mastoid air </a:t>
            </a:r>
            <a:r>
              <a:rPr lang="en-US" dirty="0"/>
              <a:t>cells is called </a:t>
            </a:r>
            <a:r>
              <a:rPr lang="en-US" b="1" i="1" dirty="0"/>
              <a:t>middle ear </a:t>
            </a:r>
            <a:r>
              <a:rPr lang="en-US" b="1" i="1" dirty="0" smtClean="0"/>
              <a:t>cleft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lined by mucous membrane and filled with </a:t>
            </a:r>
            <a:r>
              <a:rPr lang="en-US" dirty="0" smtClean="0"/>
              <a:t>air.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Six 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Lateral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Medial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Anterior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Posterior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Floor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Roof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C:\Users\user\Desktop\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72" y="1676400"/>
            <a:ext cx="4546238" cy="3752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4358640" cy="6354762"/>
          </a:xfrm>
        </p:spPr>
        <p:txBody>
          <a:bodyPr>
            <a:normAutofit fontScale="85000" lnSpcReduction="10000"/>
          </a:bodyPr>
          <a:lstStyle/>
          <a:p>
            <a:r>
              <a:rPr lang="en-US" sz="2900" b="1" dirty="0">
                <a:solidFill>
                  <a:srgbClr val="C00000"/>
                </a:solidFill>
              </a:rPr>
              <a:t>The </a:t>
            </a:r>
            <a:r>
              <a:rPr lang="en-US" sz="2900" b="1" dirty="0" smtClean="0">
                <a:solidFill>
                  <a:srgbClr val="C00000"/>
                </a:solidFill>
              </a:rPr>
              <a:t>roof: </a:t>
            </a:r>
            <a:r>
              <a:rPr lang="en-US" sz="2900" dirty="0" smtClean="0"/>
              <a:t>is </a:t>
            </a:r>
            <a:r>
              <a:rPr lang="en-US" sz="2900" dirty="0" err="1" smtClean="0"/>
              <a:t>tegmen</a:t>
            </a:r>
            <a:r>
              <a:rPr lang="en-US" sz="2900" dirty="0" smtClean="0"/>
              <a:t> </a:t>
            </a:r>
            <a:r>
              <a:rPr lang="en-US" sz="2900" dirty="0"/>
              <a:t>tympani, thin plate of bone </a:t>
            </a:r>
            <a:endParaRPr lang="en-US" sz="2900" dirty="0" smtClean="0"/>
          </a:p>
          <a:p>
            <a:r>
              <a:rPr lang="en-US" sz="2900" dirty="0" smtClean="0"/>
              <a:t> </a:t>
            </a:r>
            <a:r>
              <a:rPr lang="en-US" sz="2900" b="1" dirty="0">
                <a:solidFill>
                  <a:srgbClr val="C00000"/>
                </a:solidFill>
              </a:rPr>
              <a:t>The </a:t>
            </a:r>
            <a:r>
              <a:rPr lang="en-US" sz="2900" b="1" dirty="0" smtClean="0">
                <a:solidFill>
                  <a:srgbClr val="C00000"/>
                </a:solidFill>
              </a:rPr>
              <a:t>floor: </a:t>
            </a:r>
            <a:r>
              <a:rPr lang="en-US" sz="2900" dirty="0" smtClean="0"/>
              <a:t>jugular bulb.</a:t>
            </a:r>
          </a:p>
          <a:p>
            <a:r>
              <a:rPr lang="en-US" sz="2900" b="1" dirty="0">
                <a:solidFill>
                  <a:srgbClr val="C00000"/>
                </a:solidFill>
              </a:rPr>
              <a:t>The </a:t>
            </a:r>
            <a:r>
              <a:rPr lang="en-US" sz="2900" b="1" dirty="0" smtClean="0">
                <a:solidFill>
                  <a:srgbClr val="C00000"/>
                </a:solidFill>
              </a:rPr>
              <a:t>anterior wall: </a:t>
            </a:r>
            <a:r>
              <a:rPr lang="en-US" sz="2900" dirty="0" smtClean="0"/>
              <a:t>internal </a:t>
            </a:r>
            <a:r>
              <a:rPr lang="en-US" sz="2900" dirty="0"/>
              <a:t>carotid </a:t>
            </a:r>
            <a:r>
              <a:rPr lang="en-US" sz="2900" dirty="0" smtClean="0"/>
              <a:t>artery </a:t>
            </a:r>
            <a:r>
              <a:rPr lang="en-US" sz="2900" dirty="0" err="1"/>
              <a:t>eustachian</a:t>
            </a:r>
            <a:r>
              <a:rPr lang="en-US" sz="2900" dirty="0"/>
              <a:t> tube and the </a:t>
            </a:r>
            <a:r>
              <a:rPr lang="en-US" sz="2900" dirty="0" smtClean="0"/>
              <a:t>upper, tensor </a:t>
            </a:r>
            <a:r>
              <a:rPr lang="en-US" sz="2900" dirty="0"/>
              <a:t>tympani muscle</a:t>
            </a:r>
            <a:r>
              <a:rPr lang="en-US" sz="2900" dirty="0" smtClean="0"/>
              <a:t>.</a:t>
            </a:r>
          </a:p>
          <a:p>
            <a:r>
              <a:rPr lang="en-US" sz="2900" b="1" dirty="0">
                <a:solidFill>
                  <a:srgbClr val="C00000"/>
                </a:solidFill>
              </a:rPr>
              <a:t>The </a:t>
            </a:r>
            <a:r>
              <a:rPr lang="en-US" sz="2900" b="1" dirty="0" smtClean="0">
                <a:solidFill>
                  <a:srgbClr val="C00000"/>
                </a:solidFill>
              </a:rPr>
              <a:t>posterior wall: </a:t>
            </a:r>
            <a:r>
              <a:rPr lang="en-US" sz="2900" dirty="0" smtClean="0"/>
              <a:t>pyramid, </a:t>
            </a:r>
            <a:r>
              <a:rPr lang="en-US" sz="2900" dirty="0" err="1"/>
              <a:t>Aditus</a:t>
            </a:r>
            <a:r>
              <a:rPr lang="en-US" sz="2900" dirty="0"/>
              <a:t>, </a:t>
            </a:r>
            <a:r>
              <a:rPr lang="en-US" sz="2900" dirty="0" smtClean="0"/>
              <a:t>Facial nerve.</a:t>
            </a:r>
          </a:p>
          <a:p>
            <a:r>
              <a:rPr lang="en-US" sz="2900" b="1" dirty="0">
                <a:solidFill>
                  <a:srgbClr val="C00000"/>
                </a:solidFill>
              </a:rPr>
              <a:t>The medial </a:t>
            </a:r>
            <a:r>
              <a:rPr lang="en-US" sz="2900" b="1" dirty="0" smtClean="0">
                <a:solidFill>
                  <a:srgbClr val="C00000"/>
                </a:solidFill>
              </a:rPr>
              <a:t>wall: </a:t>
            </a:r>
            <a:r>
              <a:rPr lang="en-US" sz="2900" dirty="0" smtClean="0"/>
              <a:t>promontory </a:t>
            </a:r>
            <a:r>
              <a:rPr lang="en-US" sz="2900" dirty="0"/>
              <a:t>which is due to the basal coil of cochlea; oval window ,round window, facial nerve, lateral semicircular canal, </a:t>
            </a:r>
            <a:endParaRPr lang="en-US" sz="2900" dirty="0" smtClean="0"/>
          </a:p>
          <a:p>
            <a:r>
              <a:rPr lang="en-US" sz="2900" b="1" dirty="0" smtClean="0">
                <a:solidFill>
                  <a:srgbClr val="C00000"/>
                </a:solidFill>
              </a:rPr>
              <a:t>The </a:t>
            </a:r>
            <a:r>
              <a:rPr lang="en-US" sz="2900" b="1" dirty="0">
                <a:solidFill>
                  <a:srgbClr val="C00000"/>
                </a:solidFill>
              </a:rPr>
              <a:t>lateral </a:t>
            </a:r>
            <a:r>
              <a:rPr lang="en-US" sz="2900" b="1" dirty="0" smtClean="0">
                <a:solidFill>
                  <a:srgbClr val="C00000"/>
                </a:solidFill>
              </a:rPr>
              <a:t>wall: </a:t>
            </a:r>
            <a:r>
              <a:rPr lang="en-US" sz="2900" dirty="0" smtClean="0"/>
              <a:t>tympanic membrane bony </a:t>
            </a:r>
            <a:r>
              <a:rPr lang="en-US" sz="2900" dirty="0"/>
              <a:t>outer attic wall called </a:t>
            </a:r>
            <a:r>
              <a:rPr lang="en-US" sz="2900" dirty="0" err="1" smtClean="0"/>
              <a:t>scutum</a:t>
            </a:r>
            <a:endParaRPr lang="en-US" sz="29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590550"/>
            <a:ext cx="448056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8452" y="1447800"/>
            <a:ext cx="73642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51274" cy="4858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ser\Desktop\bj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98142" cy="59080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Contents: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3 </a:t>
            </a:r>
            <a:r>
              <a:rPr lang="en-US" sz="3600" dirty="0" err="1" smtClean="0"/>
              <a:t>ossicles</a:t>
            </a:r>
            <a:r>
              <a:rPr lang="en-US" sz="3600" dirty="0" smtClean="0"/>
              <a:t>:</a:t>
            </a:r>
            <a:endParaRPr lang="en-US" sz="3600" dirty="0"/>
          </a:p>
          <a:p>
            <a:pPr lvl="1"/>
            <a:r>
              <a:rPr lang="en-US" sz="3600" dirty="0" smtClean="0"/>
              <a:t>Malleus.</a:t>
            </a:r>
            <a:endParaRPr lang="en-US" sz="3600" dirty="0"/>
          </a:p>
          <a:p>
            <a:pPr lvl="1"/>
            <a:r>
              <a:rPr lang="en-US" sz="3600" dirty="0" smtClean="0"/>
              <a:t>Incus.</a:t>
            </a:r>
            <a:endParaRPr lang="en-US" sz="3600" dirty="0"/>
          </a:p>
          <a:p>
            <a:pPr lvl="1"/>
            <a:r>
              <a:rPr lang="en-US" sz="3600" dirty="0" smtClean="0"/>
              <a:t>Stapes.</a:t>
            </a:r>
            <a:endParaRPr lang="en-US" sz="3600" dirty="0"/>
          </a:p>
          <a:p>
            <a:r>
              <a:rPr lang="en-US" sz="3600" dirty="0"/>
              <a:t>2 </a:t>
            </a:r>
            <a:r>
              <a:rPr lang="en-US" sz="3600" dirty="0" err="1"/>
              <a:t>intratympanic</a:t>
            </a:r>
            <a:r>
              <a:rPr lang="en-US" sz="3600" dirty="0"/>
              <a:t> </a:t>
            </a:r>
            <a:r>
              <a:rPr lang="en-US" sz="3600" dirty="0" smtClean="0"/>
              <a:t>muscles:</a:t>
            </a:r>
            <a:endParaRPr lang="en-US" sz="3600" dirty="0"/>
          </a:p>
          <a:p>
            <a:pPr lvl="1"/>
            <a:r>
              <a:rPr lang="en-US" sz="3600" dirty="0"/>
              <a:t>Tensor </a:t>
            </a:r>
            <a:r>
              <a:rPr lang="en-US" sz="3600" dirty="0" smtClean="0"/>
              <a:t>tympani.</a:t>
            </a:r>
            <a:endParaRPr lang="en-US" sz="3600" dirty="0"/>
          </a:p>
          <a:p>
            <a:pPr lvl="1"/>
            <a:r>
              <a:rPr lang="en-US" sz="3600" dirty="0" smtClean="0"/>
              <a:t>Stapedius.</a:t>
            </a:r>
          </a:p>
          <a:p>
            <a:r>
              <a:rPr lang="en-US" sz="3800" dirty="0" smtClean="0"/>
              <a:t>2 nerves:</a:t>
            </a:r>
          </a:p>
          <a:p>
            <a:pPr lvl="1"/>
            <a:r>
              <a:rPr lang="en-US" sz="3600" dirty="0"/>
              <a:t>Chorda </a:t>
            </a:r>
            <a:r>
              <a:rPr lang="en-US" sz="3600" dirty="0" smtClean="0"/>
              <a:t>Tympani</a:t>
            </a:r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Tympanic Plexus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96" y="1676400"/>
            <a:ext cx="4424904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Objectives: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r>
              <a:rPr lang="en-US" sz="4000" dirty="0" smtClean="0"/>
              <a:t>Anatomy.</a:t>
            </a:r>
          </a:p>
          <a:p>
            <a:r>
              <a:rPr lang="en-US" sz="4000" dirty="0" smtClean="0"/>
              <a:t>Physiology.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8944130"/>
              </p:ext>
            </p:extLst>
          </p:nvPr>
        </p:nvGraphicFramePr>
        <p:xfrm>
          <a:off x="685800" y="533400"/>
          <a:ext cx="80010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1127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Tensor tympani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err="1" smtClean="0"/>
                        <a:t>Stapedius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Origin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Eustachian Tube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Pyramid on posterior wall</a:t>
                      </a:r>
                    </a:p>
                    <a:p>
                      <a:pPr algn="ctr"/>
                      <a:r>
                        <a:rPr lang="en-US" sz="2400" dirty="0" smtClean="0"/>
                        <a:t>of the tympanic cavity</a:t>
                      </a:r>
                      <a:endParaRPr lang="en-US" sz="24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Insertion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Attached to malleus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Attached to stapes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Nerve supply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Innervated by V, trigeminal nerve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Innervated by VII, facial nerve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Tenses the tympanic and helps dampen sound vibrations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Dampens excessive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sound vibrations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8018"/>
            <a:ext cx="7467600" cy="57799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2436"/>
            <a:ext cx="4724400" cy="4190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esktop\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75508"/>
            <a:ext cx="3609975" cy="4163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Eustachian </a:t>
            </a:r>
            <a:r>
              <a:rPr lang="en-US" sz="4800" dirty="0" smtClean="0">
                <a:solidFill>
                  <a:srgbClr val="FF0000"/>
                </a:solidFill>
              </a:rPr>
              <a:t>Tube: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751882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Consist of: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Posterior </a:t>
            </a:r>
            <a:r>
              <a:rPr lang="en-US" dirty="0" smtClean="0"/>
              <a:t>1/3</a:t>
            </a:r>
            <a:r>
              <a:rPr lang="en-US" baseline="30000" dirty="0" smtClean="0"/>
              <a:t>rd</a:t>
            </a:r>
            <a:r>
              <a:rPr lang="en-US" dirty="0" smtClean="0"/>
              <a:t>: </a:t>
            </a:r>
            <a:r>
              <a:rPr lang="en-US" dirty="0"/>
              <a:t>osseous, opens into the middle ear</a:t>
            </a:r>
          </a:p>
          <a:p>
            <a:pPr lvl="1"/>
            <a:r>
              <a:rPr lang="en-US" dirty="0"/>
              <a:t>Anterior 2/3rd membranous opens into the </a:t>
            </a:r>
            <a:r>
              <a:rPr lang="en-US" dirty="0" err="1"/>
              <a:t>nasopharynx</a:t>
            </a: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Length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birth 17-18 mm, more </a:t>
            </a:r>
            <a:r>
              <a:rPr lang="en-US" dirty="0" smtClean="0"/>
              <a:t>horizontal.</a:t>
            </a:r>
          </a:p>
          <a:p>
            <a:pPr lvl="1"/>
            <a:r>
              <a:rPr lang="en-US" dirty="0" smtClean="0"/>
              <a:t>Adult 3.5 cm, angulated.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Muscle: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Tensor </a:t>
            </a:r>
            <a:r>
              <a:rPr lang="en-US" dirty="0" err="1"/>
              <a:t>veli</a:t>
            </a:r>
            <a:r>
              <a:rPr lang="en-US" dirty="0"/>
              <a:t> </a:t>
            </a:r>
            <a:r>
              <a:rPr lang="en-US" dirty="0" err="1"/>
              <a:t>palatini</a:t>
            </a:r>
            <a:endParaRPr lang="en-US" dirty="0"/>
          </a:p>
          <a:p>
            <a:pPr lvl="1"/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veli</a:t>
            </a:r>
            <a:r>
              <a:rPr lang="en-US" dirty="0"/>
              <a:t> </a:t>
            </a:r>
            <a:r>
              <a:rPr lang="en-US" dirty="0" err="1"/>
              <a:t>palatini</a:t>
            </a:r>
            <a:endParaRPr lang="en-US" dirty="0"/>
          </a:p>
          <a:p>
            <a:pPr lvl="1"/>
            <a:r>
              <a:rPr lang="en-US" dirty="0" err="1"/>
              <a:t>Salpingopharyngeus</a:t>
            </a:r>
            <a:endParaRPr lang="en-US" dirty="0"/>
          </a:p>
          <a:p>
            <a:r>
              <a:rPr lang="en-US" dirty="0"/>
              <a:t>The middle ear is aerated through the </a:t>
            </a:r>
            <a:r>
              <a:rPr lang="en-US" dirty="0" err="1"/>
              <a:t>eustachian</a:t>
            </a:r>
            <a:r>
              <a:rPr lang="en-US" dirty="0"/>
              <a:t> tube to keep it at the same pressure as that of the ear canal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51" y="1905000"/>
            <a:ext cx="3889375" cy="3267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020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rgbClr val="FF0000"/>
                </a:solidFill>
              </a:rPr>
              <a:t>astoid: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2971800" cy="4572000"/>
          </a:xfrm>
        </p:spPr>
        <p:txBody>
          <a:bodyPr/>
          <a:lstStyle/>
          <a:p>
            <a:r>
              <a:rPr lang="en-US" dirty="0"/>
              <a:t>The mastoid consists of bone cortex with a “honeycomb” </a:t>
            </a:r>
            <a:r>
              <a:rPr lang="en-US" dirty="0" smtClean="0"/>
              <a:t>of air </a:t>
            </a:r>
            <a:r>
              <a:rPr lang="en-US" dirty="0"/>
              <a:t>cells underneath.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295400"/>
            <a:ext cx="4587875" cy="38837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Inner ear (labyrinth):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consists </a:t>
            </a:r>
            <a:r>
              <a:rPr lang="en-US" dirty="0" smtClean="0"/>
              <a:t>of: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b="1" dirty="0" smtClean="0">
                <a:solidFill>
                  <a:srgbClr val="C00000"/>
                </a:solidFill>
              </a:rPr>
              <a:t>ony labyrinth:</a:t>
            </a:r>
          </a:p>
          <a:p>
            <a:pPr lvl="2"/>
            <a:r>
              <a:rPr lang="en-US" dirty="0"/>
              <a:t>Cochlea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Vestibule.</a:t>
            </a:r>
          </a:p>
          <a:p>
            <a:pPr lvl="2"/>
            <a:r>
              <a:rPr lang="en-US" dirty="0" smtClean="0"/>
              <a:t>Semicircular canals.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Membranous labyrinth:</a:t>
            </a:r>
          </a:p>
          <a:p>
            <a:pPr lvl="2"/>
            <a:r>
              <a:rPr lang="en-US" dirty="0" smtClean="0"/>
              <a:t>Cochlear duct.</a:t>
            </a:r>
          </a:p>
          <a:p>
            <a:pPr lvl="2"/>
            <a:r>
              <a:rPr lang="en-US" dirty="0" smtClean="0"/>
              <a:t>Utricle and </a:t>
            </a:r>
            <a:r>
              <a:rPr lang="en-US" dirty="0" err="1" smtClean="0"/>
              <a:t>Saccule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Semicircular ducts</a:t>
            </a:r>
          </a:p>
          <a:p>
            <a:pPr lvl="2"/>
            <a:r>
              <a:rPr lang="en-US" dirty="0" err="1" smtClean="0"/>
              <a:t>Endolymphatic</a:t>
            </a:r>
            <a:r>
              <a:rPr lang="en-US" dirty="0" smtClean="0"/>
              <a:t> duct and sac.</a:t>
            </a:r>
          </a:p>
          <a:p>
            <a:r>
              <a:rPr lang="en-US" dirty="0" smtClean="0"/>
              <a:t>The </a:t>
            </a:r>
            <a:r>
              <a:rPr lang="en-US" dirty="0"/>
              <a:t>membranous labyrinth is filled with </a:t>
            </a:r>
            <a:r>
              <a:rPr lang="en-US" dirty="0" smtClean="0"/>
              <a:t>a clear </a:t>
            </a:r>
            <a:r>
              <a:rPr lang="en-US" dirty="0"/>
              <a:t>fluid called </a:t>
            </a:r>
            <a:r>
              <a:rPr lang="en-US" b="1" i="1" u="sng" dirty="0" err="1"/>
              <a:t>endolymph</a:t>
            </a:r>
            <a:r>
              <a:rPr lang="en-US" dirty="0"/>
              <a:t> while the space between </a:t>
            </a:r>
            <a:r>
              <a:rPr lang="en-US" dirty="0" smtClean="0"/>
              <a:t>membranous and </a:t>
            </a:r>
            <a:r>
              <a:rPr lang="en-US" dirty="0"/>
              <a:t>bony labyrinths is filled with </a:t>
            </a:r>
            <a:r>
              <a:rPr lang="en-US" b="1" i="1" u="sng" dirty="0"/>
              <a:t>perilymph.</a:t>
            </a:r>
          </a:p>
        </p:txBody>
      </p:sp>
      <p:pic>
        <p:nvPicPr>
          <p:cNvPr id="5" name="Picture30.jpg" descr="Picture3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1988262"/>
            <a:ext cx="3749675" cy="34910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23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4572000" cy="5486400"/>
          </a:xfrm>
        </p:spPr>
        <p:txBody>
          <a:bodyPr>
            <a:normAutofit/>
          </a:bodyPr>
          <a:lstStyle/>
          <a:p>
            <a:r>
              <a:rPr lang="en-US" dirty="0"/>
              <a:t>Bony labyrinth: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Vestibule:</a:t>
            </a:r>
          </a:p>
          <a:p>
            <a:pPr lvl="2"/>
            <a:r>
              <a:rPr lang="en-US" dirty="0"/>
              <a:t>It is the central </a:t>
            </a:r>
            <a:r>
              <a:rPr lang="en-US" dirty="0" smtClean="0"/>
              <a:t>of </a:t>
            </a:r>
            <a:r>
              <a:rPr lang="en-US" dirty="0"/>
              <a:t>the labyrinth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its lateral </a:t>
            </a:r>
            <a:r>
              <a:rPr lang="en-US" dirty="0"/>
              <a:t>wall lies the oval </a:t>
            </a:r>
            <a:r>
              <a:rPr lang="en-US" dirty="0" smtClean="0"/>
              <a:t> window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Contains </a:t>
            </a:r>
            <a:r>
              <a:rPr lang="en-US" dirty="0" err="1" smtClean="0"/>
              <a:t>saccule</a:t>
            </a:r>
            <a:r>
              <a:rPr lang="en-US" dirty="0" smtClean="0"/>
              <a:t> and utricle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/>
              <a:t>In the </a:t>
            </a:r>
            <a:r>
              <a:rPr lang="en-US" dirty="0" err="1" smtClean="0"/>
              <a:t>posterosuperior</a:t>
            </a:r>
            <a:r>
              <a:rPr lang="en-US" dirty="0" smtClean="0"/>
              <a:t> part </a:t>
            </a:r>
            <a:r>
              <a:rPr lang="en-US" dirty="0"/>
              <a:t>of vestibule are the five openings of </a:t>
            </a:r>
            <a:r>
              <a:rPr lang="en-US" dirty="0" smtClean="0"/>
              <a:t>semicircular canals.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Semicircular canals:</a:t>
            </a:r>
          </a:p>
          <a:p>
            <a:pPr lvl="2"/>
            <a:r>
              <a:rPr lang="en-US" dirty="0" smtClean="0"/>
              <a:t> lateral, posterior </a:t>
            </a:r>
            <a:r>
              <a:rPr lang="en-US" dirty="0"/>
              <a:t>and </a:t>
            </a:r>
            <a:r>
              <a:rPr lang="en-US" dirty="0" smtClean="0"/>
              <a:t>superior.</a:t>
            </a:r>
          </a:p>
          <a:p>
            <a:pPr lvl="2"/>
            <a:r>
              <a:rPr lang="en-US" dirty="0" err="1" smtClean="0"/>
              <a:t>Ampullated</a:t>
            </a:r>
            <a:r>
              <a:rPr lang="en-US" dirty="0" smtClean="0"/>
              <a:t> and </a:t>
            </a:r>
            <a:r>
              <a:rPr lang="en-US" dirty="0" err="1" smtClean="0"/>
              <a:t>nonampullated</a:t>
            </a:r>
            <a:r>
              <a:rPr lang="en-US" dirty="0" smtClean="0"/>
              <a:t>    ends.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Cochlea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endParaRPr lang="en-US" dirty="0"/>
          </a:p>
        </p:txBody>
      </p:sp>
      <p:pic>
        <p:nvPicPr>
          <p:cNvPr id="2050" name="Picture 2" descr="C:\Users\user\Desktop\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7813"/>
            <a:ext cx="4572000" cy="45415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Cochlea: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33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cochlea resembles a snail shell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Coiled tube making 2.5 </a:t>
            </a:r>
            <a:r>
              <a:rPr lang="en-US" dirty="0"/>
              <a:t>turns around </a:t>
            </a:r>
            <a:r>
              <a:rPr lang="en-US" dirty="0" smtClean="0"/>
              <a:t>a central bone called </a:t>
            </a:r>
            <a:r>
              <a:rPr lang="en-US" dirty="0" err="1" smtClean="0"/>
              <a:t>modiolus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Within </a:t>
            </a:r>
            <a:r>
              <a:rPr lang="en-US" dirty="0"/>
              <a:t>the cochlea are three canals:</a:t>
            </a:r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err="1"/>
              <a:t>Vestibuli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smtClean="0"/>
              <a:t>Tympani.</a:t>
            </a:r>
            <a:endParaRPr lang="en-US" dirty="0"/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smtClean="0"/>
              <a:t>Media( cochlear duct).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user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31" y="1447800"/>
            <a:ext cx="4908869" cy="3581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2971800" cy="5105400"/>
          </a:xfrm>
        </p:spPr>
        <p:txBody>
          <a:bodyPr/>
          <a:lstStyle/>
          <a:p>
            <a:r>
              <a:rPr lang="en-US" dirty="0" smtClean="0"/>
              <a:t>Membranous labyrinth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Cochlear duct.</a:t>
            </a:r>
          </a:p>
          <a:p>
            <a:pPr lvl="1"/>
            <a:r>
              <a:rPr lang="en-US" dirty="0"/>
              <a:t>Utricle and </a:t>
            </a:r>
            <a:r>
              <a:rPr lang="en-US" dirty="0" err="1"/>
              <a:t>Saccule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Semicircular ducts</a:t>
            </a:r>
          </a:p>
          <a:p>
            <a:pPr lvl="1"/>
            <a:r>
              <a:rPr lang="en-US" dirty="0" err="1"/>
              <a:t>Endolymphatic</a:t>
            </a:r>
            <a:r>
              <a:rPr lang="en-US" dirty="0"/>
              <a:t> duct and sac</a:t>
            </a:r>
          </a:p>
        </p:txBody>
      </p:sp>
      <p:pic>
        <p:nvPicPr>
          <p:cNvPr id="4098" name="Picture 2" descr="C:\Users\user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93146"/>
            <a:ext cx="4791075" cy="40646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2743200" cy="4572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val window: </a:t>
            </a:r>
            <a:r>
              <a:rPr lang="en-US" dirty="0"/>
              <a:t>into which is fixed the </a:t>
            </a:r>
            <a:r>
              <a:rPr lang="en-US" dirty="0" smtClean="0"/>
              <a:t>footplate of </a:t>
            </a:r>
            <a:r>
              <a:rPr lang="en-US" dirty="0"/>
              <a:t>stapes; </a:t>
            </a:r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rgbClr val="C00000"/>
                </a:solidFill>
              </a:rPr>
              <a:t>ound window: </a:t>
            </a:r>
            <a:r>
              <a:rPr lang="en-US" dirty="0" smtClean="0"/>
              <a:t>which </a:t>
            </a:r>
            <a:r>
              <a:rPr lang="en-US" dirty="0"/>
              <a:t>is </a:t>
            </a:r>
            <a:r>
              <a:rPr lang="en-US" dirty="0" smtClean="0"/>
              <a:t>covered by </a:t>
            </a:r>
            <a:r>
              <a:rPr lang="en-US" dirty="0"/>
              <a:t>the secondary tympanic membrane</a:t>
            </a:r>
          </a:p>
        </p:txBody>
      </p:sp>
      <p:pic>
        <p:nvPicPr>
          <p:cNvPr id="5122" name="Picture 2" descr="C:\Users\user\Desktop\s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75" y="1598446"/>
            <a:ext cx="5251793" cy="35069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28155" cy="51500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Ear physiology: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dirty="0" smtClean="0"/>
              <a:t>Hearing.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alance.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Hearing: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r>
              <a:rPr lang="en-US" dirty="0"/>
              <a:t>Organ of </a:t>
            </a:r>
            <a:r>
              <a:rPr lang="en-US" dirty="0" err="1" smtClean="0"/>
              <a:t>corti</a:t>
            </a:r>
            <a:r>
              <a:rPr lang="en-US" dirty="0" smtClean="0"/>
              <a:t>: Is sense organ of hearing.</a:t>
            </a:r>
          </a:p>
          <a:p>
            <a:endParaRPr lang="en-US" dirty="0"/>
          </a:p>
        </p:txBody>
      </p:sp>
      <p:pic>
        <p:nvPicPr>
          <p:cNvPr id="3074" name="Picture 2" descr="C:\Users\user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81799" cy="45206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34290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Impedance </a:t>
            </a:r>
            <a:r>
              <a:rPr lang="en-US" b="1" dirty="0">
                <a:solidFill>
                  <a:srgbClr val="C00000"/>
                </a:solidFill>
              </a:rPr>
              <a:t>match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dirty="0" smtClean="0"/>
              <a:t>Is Function of middle ear.</a:t>
            </a:r>
          </a:p>
          <a:p>
            <a:pPr lvl="1"/>
            <a:r>
              <a:rPr lang="en-US" dirty="0" smtClean="0"/>
              <a:t>Include:</a:t>
            </a:r>
          </a:p>
          <a:p>
            <a:pPr lvl="2"/>
            <a:r>
              <a:rPr lang="en-US" dirty="0"/>
              <a:t>Lever action of the </a:t>
            </a:r>
            <a:r>
              <a:rPr lang="en-US" dirty="0" err="1" smtClean="0"/>
              <a:t>ossicles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Hydraulic </a:t>
            </a:r>
            <a:r>
              <a:rPr lang="en-US" dirty="0"/>
              <a:t>action of tympanic membrane</a:t>
            </a:r>
          </a:p>
        </p:txBody>
      </p:sp>
      <p:pic>
        <p:nvPicPr>
          <p:cNvPr id="4098" name="Picture 2" descr="C:\Users\user\Desktop\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518644" cy="4648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3657600" cy="5410200"/>
          </a:xfrm>
        </p:spPr>
        <p:txBody>
          <a:bodyPr/>
          <a:lstStyle/>
          <a:p>
            <a:r>
              <a:rPr lang="en-US" dirty="0"/>
              <a:t>Sound energy →air → external canal → TM → </a:t>
            </a:r>
            <a:r>
              <a:rPr lang="en-US" dirty="0" err="1"/>
              <a:t>Ossicles</a:t>
            </a:r>
            <a:r>
              <a:rPr lang="en-US" dirty="0"/>
              <a:t> → cochlear fluid wave → stimulation of basal membrane → shearing of hair cell with tectorial membrane → rapid depolarization → impulse carried along the auditory </a:t>
            </a:r>
            <a:r>
              <a:rPr lang="en-US" dirty="0" smtClean="0"/>
              <a:t>  nerve .</a:t>
            </a:r>
          </a:p>
          <a:p>
            <a:r>
              <a:rPr lang="en-US" dirty="0" smtClean="0"/>
              <a:t>Then to central connection.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76442"/>
            <a:ext cx="5029200" cy="51174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0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2195512" y="3357562"/>
            <a:ext cx="4038601" cy="1066801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2209800" y="3581400"/>
            <a:ext cx="39624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t>BRAIN-STEM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6732587" y="3429000"/>
            <a:ext cx="1905001" cy="533400"/>
            <a:chOff x="0" y="0"/>
            <a:chExt cx="1905000" cy="533400"/>
          </a:xfrm>
        </p:grpSpPr>
        <p:sp>
          <p:nvSpPr>
            <p:cNvPr id="376" name="Shape 376"/>
            <p:cNvSpPr/>
            <p:nvPr/>
          </p:nvSpPr>
          <p:spPr>
            <a:xfrm>
              <a:off x="0" y="0"/>
              <a:ext cx="1905000" cy="53340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367216" y="92485"/>
              <a:ext cx="117056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Cerebellum</a:t>
              </a:r>
            </a:p>
          </p:txBody>
        </p:sp>
      </p:grpSp>
      <p:grpSp>
        <p:nvGrpSpPr>
          <p:cNvPr id="381" name="Group 381"/>
          <p:cNvGrpSpPr/>
          <p:nvPr/>
        </p:nvGrpSpPr>
        <p:grpSpPr>
          <a:xfrm>
            <a:off x="0" y="3429000"/>
            <a:ext cx="1600200" cy="685800"/>
            <a:chOff x="0" y="0"/>
            <a:chExt cx="1600200" cy="685800"/>
          </a:xfrm>
        </p:grpSpPr>
        <p:sp>
          <p:nvSpPr>
            <p:cNvPr id="379" name="Shape 379"/>
            <p:cNvSpPr/>
            <p:nvPr/>
          </p:nvSpPr>
          <p:spPr>
            <a:xfrm>
              <a:off x="0" y="0"/>
              <a:ext cx="1600200" cy="68580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74979" y="168685"/>
              <a:ext cx="105024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C.  Cortex</a:t>
              </a:r>
            </a:p>
          </p:txBody>
        </p:sp>
      </p:grpSp>
      <p:sp>
        <p:nvSpPr>
          <p:cNvPr id="382" name="Shape 382"/>
          <p:cNvSpPr/>
          <p:nvPr/>
        </p:nvSpPr>
        <p:spPr>
          <a:xfrm>
            <a:off x="1524000" y="36576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 flipH="1">
            <a:off x="1524000" y="39624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6248400" y="3657600"/>
            <a:ext cx="4572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 flipH="1">
            <a:off x="6248399" y="3810000"/>
            <a:ext cx="3810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1066800" y="380999"/>
            <a:ext cx="6096000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000000"/>
                </a:solidFill>
              </a:defRPr>
            </a:lvl1pPr>
          </a:lstStyle>
          <a:p>
            <a:r>
              <a:t>THE BALANCE SYSTEM</a:t>
            </a:r>
          </a:p>
        </p:txBody>
      </p:sp>
    </p:spTree>
    <p:extLst>
      <p:ext uri="{BB962C8B-B14F-4D97-AF65-F5344CB8AC3E}">
        <p14:creationId xmlns:p14="http://schemas.microsoft.com/office/powerpoint/2010/main" val="430700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90"/>
          <p:cNvGrpSpPr/>
          <p:nvPr/>
        </p:nvGrpSpPr>
        <p:grpSpPr>
          <a:xfrm>
            <a:off x="6400800" y="1447800"/>
            <a:ext cx="1752600" cy="990600"/>
            <a:chOff x="0" y="0"/>
            <a:chExt cx="1752600" cy="990600"/>
          </a:xfrm>
        </p:grpSpPr>
        <p:sp>
          <p:nvSpPr>
            <p:cNvPr id="388" name="Shape 388"/>
            <p:cNvSpPr/>
            <p:nvPr/>
          </p:nvSpPr>
          <p:spPr>
            <a:xfrm>
              <a:off x="0" y="0"/>
              <a:ext cx="1752600" cy="990600"/>
            </a:xfrm>
            <a:prstGeom prst="rect">
              <a:avLst/>
            </a:prstGeom>
            <a:solidFill>
              <a:srgbClr val="1B386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32675" y="321085"/>
              <a:ext cx="687250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38ABED"/>
                  </a:solidFill>
                </a:defRPr>
              </a:lvl1pPr>
            </a:lstStyle>
            <a:p>
              <a:r>
                <a:t>Visual</a:t>
              </a:r>
            </a:p>
          </p:txBody>
        </p:sp>
      </p:grpSp>
      <p:grpSp>
        <p:nvGrpSpPr>
          <p:cNvPr id="393" name="Group 393"/>
          <p:cNvGrpSpPr/>
          <p:nvPr/>
        </p:nvGrpSpPr>
        <p:grpSpPr>
          <a:xfrm>
            <a:off x="3124200" y="1447800"/>
            <a:ext cx="2057400" cy="990600"/>
            <a:chOff x="0" y="0"/>
            <a:chExt cx="2057400" cy="990600"/>
          </a:xfrm>
        </p:grpSpPr>
        <p:sp>
          <p:nvSpPr>
            <p:cNvPr id="391" name="Shape 391"/>
            <p:cNvSpPr/>
            <p:nvPr/>
          </p:nvSpPr>
          <p:spPr>
            <a:xfrm>
              <a:off x="0" y="0"/>
              <a:ext cx="2057400" cy="990600"/>
            </a:xfrm>
            <a:prstGeom prst="rect">
              <a:avLst/>
            </a:prstGeom>
            <a:solidFill>
              <a:srgbClr val="1B386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303722" y="321085"/>
              <a:ext cx="1449956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38ABED"/>
                  </a:solidFill>
                </a:defRPr>
              </a:lvl1pPr>
            </a:lstStyle>
            <a:p>
              <a:r>
                <a:t>Proprioceptive</a:t>
              </a:r>
            </a:p>
          </p:txBody>
        </p:sp>
      </p:grpSp>
      <p:grpSp>
        <p:nvGrpSpPr>
          <p:cNvPr id="396" name="Group 396"/>
          <p:cNvGrpSpPr/>
          <p:nvPr/>
        </p:nvGrpSpPr>
        <p:grpSpPr>
          <a:xfrm>
            <a:off x="609600" y="1447800"/>
            <a:ext cx="1752600" cy="990600"/>
            <a:chOff x="0" y="0"/>
            <a:chExt cx="1752600" cy="990600"/>
          </a:xfrm>
        </p:grpSpPr>
        <p:sp>
          <p:nvSpPr>
            <p:cNvPr id="394" name="Shape 394"/>
            <p:cNvSpPr/>
            <p:nvPr/>
          </p:nvSpPr>
          <p:spPr>
            <a:xfrm>
              <a:off x="0" y="0"/>
              <a:ext cx="1752600" cy="990600"/>
            </a:xfrm>
            <a:prstGeom prst="rect">
              <a:avLst/>
            </a:prstGeom>
            <a:solidFill>
              <a:srgbClr val="1B386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60779" y="321085"/>
              <a:ext cx="103104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38ABED"/>
                  </a:solidFill>
                </a:defRPr>
              </a:lvl1pPr>
            </a:lstStyle>
            <a:p>
              <a:r>
                <a:t>Vestibular</a:t>
              </a:r>
            </a:p>
          </p:txBody>
        </p:sp>
      </p:grpSp>
      <p:sp>
        <p:nvSpPr>
          <p:cNvPr id="397" name="Shape 397"/>
          <p:cNvSpPr/>
          <p:nvPr/>
        </p:nvSpPr>
        <p:spPr>
          <a:xfrm>
            <a:off x="2195512" y="3357562"/>
            <a:ext cx="4038601" cy="1066801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524000" y="2514599"/>
            <a:ext cx="990600" cy="685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962400" y="2438400"/>
            <a:ext cx="0" cy="6858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 flipH="1">
            <a:off x="5867399" y="2438400"/>
            <a:ext cx="1066801" cy="6858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2209800" y="3581400"/>
            <a:ext cx="39624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t>BRAIN-STEM</a:t>
            </a:r>
          </a:p>
        </p:txBody>
      </p:sp>
      <p:grpSp>
        <p:nvGrpSpPr>
          <p:cNvPr id="404" name="Group 404"/>
          <p:cNvGrpSpPr/>
          <p:nvPr/>
        </p:nvGrpSpPr>
        <p:grpSpPr>
          <a:xfrm>
            <a:off x="6705600" y="3429000"/>
            <a:ext cx="1905000" cy="533400"/>
            <a:chOff x="0" y="0"/>
            <a:chExt cx="1905000" cy="533400"/>
          </a:xfrm>
        </p:grpSpPr>
        <p:sp>
          <p:nvSpPr>
            <p:cNvPr id="402" name="Shape 402"/>
            <p:cNvSpPr/>
            <p:nvPr/>
          </p:nvSpPr>
          <p:spPr>
            <a:xfrm>
              <a:off x="0" y="0"/>
              <a:ext cx="1905000" cy="53340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367216" y="92485"/>
              <a:ext cx="117056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Cerebellum</a:t>
              </a:r>
            </a:p>
          </p:txBody>
        </p:sp>
      </p:grpSp>
      <p:grpSp>
        <p:nvGrpSpPr>
          <p:cNvPr id="407" name="Group 407"/>
          <p:cNvGrpSpPr/>
          <p:nvPr/>
        </p:nvGrpSpPr>
        <p:grpSpPr>
          <a:xfrm>
            <a:off x="0" y="3429000"/>
            <a:ext cx="1600200" cy="685800"/>
            <a:chOff x="0" y="0"/>
            <a:chExt cx="1600200" cy="685800"/>
          </a:xfrm>
        </p:grpSpPr>
        <p:sp>
          <p:nvSpPr>
            <p:cNvPr id="405" name="Shape 405"/>
            <p:cNvSpPr/>
            <p:nvPr/>
          </p:nvSpPr>
          <p:spPr>
            <a:xfrm>
              <a:off x="0" y="0"/>
              <a:ext cx="1600200" cy="68580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274979" y="168685"/>
              <a:ext cx="105024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C.  Cortex</a:t>
              </a:r>
            </a:p>
          </p:txBody>
        </p:sp>
      </p:grpSp>
      <p:sp>
        <p:nvSpPr>
          <p:cNvPr id="408" name="Shape 408"/>
          <p:cNvSpPr/>
          <p:nvPr/>
        </p:nvSpPr>
        <p:spPr>
          <a:xfrm>
            <a:off x="1524000" y="36576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 flipH="1">
            <a:off x="1524000" y="39624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6248400" y="3657600"/>
            <a:ext cx="4572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 flipH="1">
            <a:off x="6248399" y="3810000"/>
            <a:ext cx="3810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6858000" y="2590800"/>
            <a:ext cx="18288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t>INPUT</a:t>
            </a:r>
          </a:p>
        </p:txBody>
      </p:sp>
      <p:sp>
        <p:nvSpPr>
          <p:cNvPr id="413" name="Shape 413"/>
          <p:cNvSpPr/>
          <p:nvPr/>
        </p:nvSpPr>
        <p:spPr>
          <a:xfrm>
            <a:off x="1066800" y="380999"/>
            <a:ext cx="6096000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000000"/>
                </a:solidFill>
              </a:defRPr>
            </a:lvl1pPr>
          </a:lstStyle>
          <a:p>
            <a:r>
              <a:t>THE BALANCE SYSTEM</a:t>
            </a:r>
          </a:p>
        </p:txBody>
      </p:sp>
    </p:spTree>
    <p:extLst>
      <p:ext uri="{BB962C8B-B14F-4D97-AF65-F5344CB8AC3E}">
        <p14:creationId xmlns:p14="http://schemas.microsoft.com/office/powerpoint/2010/main" val="1765261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 417"/>
          <p:cNvGrpSpPr/>
          <p:nvPr/>
        </p:nvGrpSpPr>
        <p:grpSpPr>
          <a:xfrm>
            <a:off x="6400800" y="1447800"/>
            <a:ext cx="1752600" cy="990600"/>
            <a:chOff x="0" y="0"/>
            <a:chExt cx="1752600" cy="990600"/>
          </a:xfrm>
        </p:grpSpPr>
        <p:sp>
          <p:nvSpPr>
            <p:cNvPr id="415" name="Shape 415"/>
            <p:cNvSpPr/>
            <p:nvPr/>
          </p:nvSpPr>
          <p:spPr>
            <a:xfrm>
              <a:off x="0" y="0"/>
              <a:ext cx="1752600" cy="990600"/>
            </a:xfrm>
            <a:prstGeom prst="rect">
              <a:avLst/>
            </a:prstGeom>
            <a:solidFill>
              <a:srgbClr val="1B386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32675" y="321085"/>
              <a:ext cx="687250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38ABED"/>
                  </a:solidFill>
                </a:defRPr>
              </a:lvl1pPr>
            </a:lstStyle>
            <a:p>
              <a:r>
                <a:t>Visual</a:t>
              </a:r>
            </a:p>
          </p:txBody>
        </p:sp>
      </p:grpSp>
      <p:grpSp>
        <p:nvGrpSpPr>
          <p:cNvPr id="420" name="Group 420"/>
          <p:cNvGrpSpPr/>
          <p:nvPr/>
        </p:nvGrpSpPr>
        <p:grpSpPr>
          <a:xfrm>
            <a:off x="3124200" y="1447800"/>
            <a:ext cx="2057400" cy="990600"/>
            <a:chOff x="0" y="0"/>
            <a:chExt cx="2057400" cy="990600"/>
          </a:xfrm>
        </p:grpSpPr>
        <p:sp>
          <p:nvSpPr>
            <p:cNvPr id="418" name="Shape 418"/>
            <p:cNvSpPr/>
            <p:nvPr/>
          </p:nvSpPr>
          <p:spPr>
            <a:xfrm>
              <a:off x="0" y="0"/>
              <a:ext cx="2057400" cy="990600"/>
            </a:xfrm>
            <a:prstGeom prst="rect">
              <a:avLst/>
            </a:prstGeom>
            <a:solidFill>
              <a:srgbClr val="1B386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303722" y="321085"/>
              <a:ext cx="1449956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38ABED"/>
                  </a:solidFill>
                </a:defRPr>
              </a:lvl1pPr>
            </a:lstStyle>
            <a:p>
              <a:r>
                <a:t>Proprioceptive</a:t>
              </a:r>
            </a:p>
          </p:txBody>
        </p:sp>
      </p:grpSp>
      <p:grpSp>
        <p:nvGrpSpPr>
          <p:cNvPr id="423" name="Group 423"/>
          <p:cNvGrpSpPr/>
          <p:nvPr/>
        </p:nvGrpSpPr>
        <p:grpSpPr>
          <a:xfrm>
            <a:off x="609600" y="1447800"/>
            <a:ext cx="1752600" cy="990600"/>
            <a:chOff x="0" y="0"/>
            <a:chExt cx="1752600" cy="990600"/>
          </a:xfrm>
        </p:grpSpPr>
        <p:sp>
          <p:nvSpPr>
            <p:cNvPr id="421" name="Shape 421"/>
            <p:cNvSpPr/>
            <p:nvPr/>
          </p:nvSpPr>
          <p:spPr>
            <a:xfrm>
              <a:off x="0" y="0"/>
              <a:ext cx="1752600" cy="990600"/>
            </a:xfrm>
            <a:prstGeom prst="rect">
              <a:avLst/>
            </a:prstGeom>
            <a:solidFill>
              <a:srgbClr val="1B386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60779" y="321085"/>
              <a:ext cx="103104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38ABED"/>
                  </a:solidFill>
                </a:defRPr>
              </a:lvl1pPr>
            </a:lstStyle>
            <a:p>
              <a:r>
                <a:t>Vestibular</a:t>
              </a:r>
            </a:p>
          </p:txBody>
        </p:sp>
      </p:grpSp>
      <p:sp>
        <p:nvSpPr>
          <p:cNvPr id="424" name="Shape 424"/>
          <p:cNvSpPr/>
          <p:nvPr/>
        </p:nvSpPr>
        <p:spPr>
          <a:xfrm>
            <a:off x="2195512" y="3357562"/>
            <a:ext cx="4038601" cy="1066801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524000" y="2514599"/>
            <a:ext cx="990600" cy="685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3962400" y="2438400"/>
            <a:ext cx="0" cy="6858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H="1">
            <a:off x="5867399" y="2438400"/>
            <a:ext cx="1066801" cy="6858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2209800" y="3581400"/>
            <a:ext cx="39624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t>BRAIN-STEM</a:t>
            </a:r>
          </a:p>
        </p:txBody>
      </p:sp>
      <p:grpSp>
        <p:nvGrpSpPr>
          <p:cNvPr id="431" name="Group 431"/>
          <p:cNvGrpSpPr/>
          <p:nvPr/>
        </p:nvGrpSpPr>
        <p:grpSpPr>
          <a:xfrm>
            <a:off x="4724400" y="5334000"/>
            <a:ext cx="2971800" cy="990600"/>
            <a:chOff x="0" y="0"/>
            <a:chExt cx="2971800" cy="990600"/>
          </a:xfrm>
        </p:grpSpPr>
        <p:sp>
          <p:nvSpPr>
            <p:cNvPr id="429" name="Shape 429"/>
            <p:cNvSpPr/>
            <p:nvPr/>
          </p:nvSpPr>
          <p:spPr>
            <a:xfrm>
              <a:off x="0" y="0"/>
              <a:ext cx="2971800" cy="990600"/>
            </a:xfrm>
            <a:prstGeom prst="rect">
              <a:avLst/>
            </a:prstGeom>
            <a:solidFill>
              <a:srgbClr val="605E04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662360" y="321085"/>
              <a:ext cx="1647080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Postural muscles</a:t>
              </a:r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533400" y="5334000"/>
            <a:ext cx="2514600" cy="990600"/>
            <a:chOff x="0" y="0"/>
            <a:chExt cx="2514599" cy="990600"/>
          </a:xfrm>
        </p:grpSpPr>
        <p:sp>
          <p:nvSpPr>
            <p:cNvPr id="432" name="Shape 432"/>
            <p:cNvSpPr/>
            <p:nvPr/>
          </p:nvSpPr>
          <p:spPr>
            <a:xfrm>
              <a:off x="0" y="0"/>
              <a:ext cx="2514600" cy="990600"/>
            </a:xfrm>
            <a:prstGeom prst="rect">
              <a:avLst/>
            </a:prstGeom>
            <a:solidFill>
              <a:srgbClr val="605E04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497440" y="321085"/>
              <a:ext cx="1519720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Ocular muscles</a:t>
              </a:r>
            </a:p>
          </p:txBody>
        </p:sp>
      </p:grpSp>
      <p:sp>
        <p:nvSpPr>
          <p:cNvPr id="435" name="Shape 435"/>
          <p:cNvSpPr/>
          <p:nvPr/>
        </p:nvSpPr>
        <p:spPr>
          <a:xfrm flipH="1">
            <a:off x="2514599" y="4495799"/>
            <a:ext cx="1066801" cy="457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4495800" y="4419599"/>
            <a:ext cx="990600" cy="5334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39" name="Group 439"/>
          <p:cNvGrpSpPr/>
          <p:nvPr/>
        </p:nvGrpSpPr>
        <p:grpSpPr>
          <a:xfrm>
            <a:off x="6705600" y="3429000"/>
            <a:ext cx="1905000" cy="533400"/>
            <a:chOff x="0" y="0"/>
            <a:chExt cx="1905000" cy="533400"/>
          </a:xfrm>
        </p:grpSpPr>
        <p:sp>
          <p:nvSpPr>
            <p:cNvPr id="437" name="Shape 437"/>
            <p:cNvSpPr/>
            <p:nvPr/>
          </p:nvSpPr>
          <p:spPr>
            <a:xfrm>
              <a:off x="0" y="0"/>
              <a:ext cx="1905000" cy="53340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367216" y="92485"/>
              <a:ext cx="117056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Cerebellum</a:t>
              </a:r>
            </a:p>
          </p:txBody>
        </p:sp>
      </p:grpSp>
      <p:grpSp>
        <p:nvGrpSpPr>
          <p:cNvPr id="442" name="Group 442"/>
          <p:cNvGrpSpPr/>
          <p:nvPr/>
        </p:nvGrpSpPr>
        <p:grpSpPr>
          <a:xfrm>
            <a:off x="0" y="3429000"/>
            <a:ext cx="1600200" cy="685800"/>
            <a:chOff x="0" y="0"/>
            <a:chExt cx="1600200" cy="685800"/>
          </a:xfrm>
        </p:grpSpPr>
        <p:sp>
          <p:nvSpPr>
            <p:cNvPr id="440" name="Shape 440"/>
            <p:cNvSpPr/>
            <p:nvPr/>
          </p:nvSpPr>
          <p:spPr>
            <a:xfrm>
              <a:off x="0" y="0"/>
              <a:ext cx="1600200" cy="68580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274979" y="168685"/>
              <a:ext cx="105024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t>C.  Cortex</a:t>
              </a:r>
            </a:p>
          </p:txBody>
        </p:sp>
      </p:grpSp>
      <p:sp>
        <p:nvSpPr>
          <p:cNvPr id="443" name="Shape 443"/>
          <p:cNvSpPr/>
          <p:nvPr/>
        </p:nvSpPr>
        <p:spPr>
          <a:xfrm>
            <a:off x="1524000" y="36576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 flipH="1">
            <a:off x="1524000" y="39624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6248400" y="3657600"/>
            <a:ext cx="4572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 flipH="1">
            <a:off x="6248399" y="3810000"/>
            <a:ext cx="3810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6858000" y="2590800"/>
            <a:ext cx="18288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t>INPUT</a:t>
            </a:r>
          </a:p>
        </p:txBody>
      </p:sp>
      <p:sp>
        <p:nvSpPr>
          <p:cNvPr id="448" name="Shape 448"/>
          <p:cNvSpPr/>
          <p:nvPr/>
        </p:nvSpPr>
        <p:spPr>
          <a:xfrm>
            <a:off x="6781800" y="44958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t>OUTPUT</a:t>
            </a:r>
          </a:p>
        </p:txBody>
      </p:sp>
      <p:sp>
        <p:nvSpPr>
          <p:cNvPr id="449" name="Shape 449"/>
          <p:cNvSpPr/>
          <p:nvPr/>
        </p:nvSpPr>
        <p:spPr>
          <a:xfrm>
            <a:off x="1066800" y="380999"/>
            <a:ext cx="6096000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000000"/>
                </a:solidFill>
              </a:defRPr>
            </a:lvl1pPr>
          </a:lstStyle>
          <a:p>
            <a:r>
              <a:t>THE BALANCE SYSTEM</a:t>
            </a:r>
          </a:p>
        </p:txBody>
      </p:sp>
    </p:spTree>
    <p:extLst>
      <p:ext uri="{BB962C8B-B14F-4D97-AF65-F5344CB8AC3E}">
        <p14:creationId xmlns:p14="http://schemas.microsoft.com/office/powerpoint/2010/main" val="1269833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599"/>
            <a:ext cx="4038600" cy="5618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Semicircular canals =hair cell  ►gelatinous </a:t>
            </a:r>
            <a:r>
              <a:rPr lang="en-US" b="1" dirty="0" err="1">
                <a:solidFill>
                  <a:srgbClr val="0070C0"/>
                </a:solidFill>
              </a:rPr>
              <a:t>cupula</a:t>
            </a:r>
            <a:r>
              <a:rPr lang="en-US" dirty="0"/>
              <a:t> ► sheared </a:t>
            </a:r>
            <a:r>
              <a:rPr lang="en-US" b="1" dirty="0">
                <a:solidFill>
                  <a:srgbClr val="FF0000"/>
                </a:solidFill>
              </a:rPr>
              <a:t>(angular movements ) </a:t>
            </a:r>
            <a:r>
              <a:rPr lang="en-US" dirty="0"/>
              <a:t>►vestibular nerve .</a:t>
            </a:r>
          </a:p>
          <a:p>
            <a:r>
              <a:rPr lang="en-US" dirty="0"/>
              <a:t>Utricle and </a:t>
            </a:r>
            <a:r>
              <a:rPr lang="en-US" dirty="0" err="1"/>
              <a:t>saccule</a:t>
            </a:r>
            <a:r>
              <a:rPr lang="en-US" dirty="0"/>
              <a:t>= hair cell ► </a:t>
            </a:r>
            <a:r>
              <a:rPr lang="en-US" dirty="0" err="1"/>
              <a:t>otoconial</a:t>
            </a:r>
            <a:r>
              <a:rPr lang="en-US" dirty="0"/>
              <a:t> </a:t>
            </a:r>
            <a:r>
              <a:rPr lang="en-US" dirty="0" smtClean="0"/>
              <a:t>membrane </a:t>
            </a:r>
            <a:r>
              <a:rPr lang="en-US" b="1" dirty="0" smtClean="0">
                <a:solidFill>
                  <a:srgbClr val="0070C0"/>
                </a:solidFill>
              </a:rPr>
              <a:t>(macula) </a:t>
            </a:r>
            <a:r>
              <a:rPr lang="en-US" dirty="0"/>
              <a:t>► </a:t>
            </a:r>
            <a:r>
              <a:rPr lang="en-US" b="1" dirty="0">
                <a:solidFill>
                  <a:srgbClr val="FF0000"/>
                </a:solidFill>
              </a:rPr>
              <a:t>(linear </a:t>
            </a:r>
            <a:r>
              <a:rPr lang="en-US" b="1" dirty="0" smtClean="0">
                <a:solidFill>
                  <a:srgbClr val="FF0000"/>
                </a:solidFill>
              </a:rPr>
              <a:t>acceleration &amp; pull </a:t>
            </a:r>
            <a:r>
              <a:rPr lang="en-US" b="1" dirty="0">
                <a:solidFill>
                  <a:srgbClr val="FF0000"/>
                </a:solidFill>
              </a:rPr>
              <a:t>of the gravity) </a:t>
            </a:r>
            <a:r>
              <a:rPr lang="en-US" dirty="0"/>
              <a:t>► vestibular nerve </a:t>
            </a:r>
          </a:p>
          <a:p>
            <a:r>
              <a:rPr lang="en-US" dirty="0"/>
              <a:t>The major connection of the vestibular system are</a:t>
            </a:r>
            <a:r>
              <a:rPr lang="en-US" dirty="0" smtClean="0"/>
              <a:t>:  </a:t>
            </a:r>
            <a:r>
              <a:rPr lang="en-US" dirty="0"/>
              <a:t>spinal cord ,cerebellum, external ocular muscle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4472"/>
            <a:ext cx="4239491" cy="28263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239491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5924" y="2967335"/>
            <a:ext cx="3652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</a:rPr>
              <a:t>xternal ear: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The external ear consists </a:t>
            </a:r>
            <a:r>
              <a:rPr lang="en-US" sz="3600" dirty="0" smtClean="0"/>
              <a:t>of:</a:t>
            </a:r>
          </a:p>
          <a:p>
            <a:pPr lvl="1"/>
            <a:r>
              <a:rPr lang="en-US" sz="3600" dirty="0" smtClean="0"/>
              <a:t> Auricle </a:t>
            </a:r>
            <a:r>
              <a:rPr lang="en-US" sz="3600" dirty="0"/>
              <a:t>or </a:t>
            </a:r>
            <a:r>
              <a:rPr lang="en-US" sz="3600" dirty="0" smtClean="0"/>
              <a:t>pinna</a:t>
            </a:r>
            <a:r>
              <a:rPr lang="en-US" sz="3600" dirty="0"/>
              <a:t>.</a:t>
            </a:r>
            <a:endParaRPr lang="en-US" sz="3600" dirty="0" smtClean="0"/>
          </a:p>
          <a:p>
            <a:pPr lvl="1"/>
            <a:r>
              <a:rPr lang="en-US" sz="3600" dirty="0" smtClean="0"/>
              <a:t> External auditory canal.</a:t>
            </a:r>
          </a:p>
          <a:p>
            <a:pPr lvl="1"/>
            <a:r>
              <a:rPr lang="en-US" sz="3600" dirty="0"/>
              <a:t>T</a:t>
            </a:r>
            <a:r>
              <a:rPr lang="en-US" sz="3600" dirty="0" smtClean="0"/>
              <a:t>ympanic membrane.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23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07059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Auricle or </a:t>
            </a:r>
            <a:r>
              <a:rPr lang="en-US" sz="4800" b="1" dirty="0" smtClean="0">
                <a:solidFill>
                  <a:srgbClr val="FF0000"/>
                </a:solidFill>
              </a:rPr>
              <a:t>pinna: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86200" cy="4572000"/>
          </a:xfrm>
        </p:spPr>
        <p:txBody>
          <a:bodyPr/>
          <a:lstStyle/>
          <a:p>
            <a:r>
              <a:rPr lang="en-US" sz="3200" dirty="0"/>
              <a:t>Made up  from Single elastic cartilage except lobule.</a:t>
            </a:r>
          </a:p>
          <a:p>
            <a:r>
              <a:rPr lang="en-US" sz="3200" dirty="0"/>
              <a:t>Continuous medially with external auditory </a:t>
            </a:r>
            <a:r>
              <a:rPr lang="en-US" sz="3200" dirty="0" smtClean="0"/>
              <a:t>meatus.</a:t>
            </a:r>
            <a:endParaRPr lang="en-US" sz="3200" dirty="0"/>
          </a:p>
          <a:p>
            <a:r>
              <a:rPr lang="en-US" sz="3200" dirty="0"/>
              <a:t>Covered by </a:t>
            </a:r>
            <a:r>
              <a:rPr lang="en-US" sz="3200" dirty="0" smtClean="0"/>
              <a:t>skin.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0751"/>
            <a:ext cx="4191000" cy="44776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External auditory </a:t>
            </a:r>
            <a:r>
              <a:rPr lang="en-US" sz="4800" b="1" dirty="0" smtClean="0">
                <a:solidFill>
                  <a:srgbClr val="FF0000"/>
                </a:solidFill>
              </a:rPr>
              <a:t>canal(EAC):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181600" cy="4953000"/>
          </a:xfrm>
        </p:spPr>
        <p:txBody>
          <a:bodyPr>
            <a:normAutofit/>
          </a:bodyPr>
          <a:lstStyle/>
          <a:p>
            <a:r>
              <a:rPr lang="en-US" dirty="0"/>
              <a:t>Extends from the pinna to the tympanic </a:t>
            </a:r>
            <a:r>
              <a:rPr lang="en-US" dirty="0" smtClean="0"/>
              <a:t>membrane.</a:t>
            </a:r>
            <a:endParaRPr lang="en-US" dirty="0"/>
          </a:p>
          <a:p>
            <a:r>
              <a:rPr lang="en-US" dirty="0"/>
              <a:t>About </a:t>
            </a:r>
            <a:r>
              <a:rPr lang="en-US" b="1" u="sng" dirty="0" smtClean="0">
                <a:solidFill>
                  <a:srgbClr val="FF0000"/>
                </a:solidFill>
              </a:rPr>
              <a:t>24 mm </a:t>
            </a:r>
            <a:r>
              <a:rPr lang="en-US" dirty="0" smtClean="0"/>
              <a:t>in length.</a:t>
            </a:r>
          </a:p>
          <a:p>
            <a:r>
              <a:rPr lang="en-US" dirty="0"/>
              <a:t>It is not a straight tube; its </a:t>
            </a:r>
            <a:r>
              <a:rPr lang="en-US" dirty="0" smtClean="0"/>
              <a:t>inner part  </a:t>
            </a:r>
            <a:r>
              <a:rPr lang="en-US" dirty="0" smtClean="0"/>
              <a:t>is directed upwards</a:t>
            </a:r>
            <a:r>
              <a:rPr lang="en-US" dirty="0"/>
              <a:t>, backwards </a:t>
            </a:r>
            <a:r>
              <a:rPr lang="en-US" dirty="0" smtClean="0"/>
              <a:t>while </a:t>
            </a:r>
            <a:r>
              <a:rPr lang="en-US" dirty="0"/>
              <a:t>its </a:t>
            </a:r>
            <a:r>
              <a:rPr lang="en-US" dirty="0" err="1" smtClean="0"/>
              <a:t>outerpart</a:t>
            </a:r>
            <a:r>
              <a:rPr lang="en-US" dirty="0" smtClean="0"/>
              <a:t> </a:t>
            </a:r>
            <a:r>
              <a:rPr lang="en-US" dirty="0" smtClean="0"/>
              <a:t>is  directed </a:t>
            </a:r>
            <a:r>
              <a:rPr lang="en-US" dirty="0"/>
              <a:t>downwards, </a:t>
            </a:r>
            <a:r>
              <a:rPr lang="en-US" dirty="0" smtClean="0"/>
              <a:t>forwards.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parts:</a:t>
            </a:r>
          </a:p>
          <a:p>
            <a:pPr lvl="1"/>
            <a:r>
              <a:rPr lang="en-US" dirty="0"/>
              <a:t>Outer one third: </a:t>
            </a:r>
            <a:r>
              <a:rPr lang="en-US" dirty="0" smtClean="0"/>
              <a:t>cartilaginous.</a:t>
            </a:r>
          </a:p>
          <a:p>
            <a:pPr lvl="1"/>
            <a:r>
              <a:rPr lang="en-US" dirty="0"/>
              <a:t>Inner two third: </a:t>
            </a:r>
            <a:r>
              <a:rPr lang="en-US" dirty="0" smtClean="0"/>
              <a:t>bony.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8" y="1828800"/>
            <a:ext cx="3898892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Cartilaginous part: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3200" dirty="0"/>
              <a:t>Bony part: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Form outer one third.  </a:t>
            </a:r>
          </a:p>
          <a:p>
            <a:r>
              <a:rPr lang="en-US" sz="2800" dirty="0"/>
              <a:t>8 mm.</a:t>
            </a:r>
          </a:p>
          <a:p>
            <a:r>
              <a:rPr lang="en-US" sz="2800" dirty="0"/>
              <a:t>Hair follicle, sebaceous glands and </a:t>
            </a:r>
            <a:r>
              <a:rPr lang="en-US" sz="2800" dirty="0" err="1"/>
              <a:t>cerumenous</a:t>
            </a:r>
            <a:r>
              <a:rPr lang="en-US" sz="2800" dirty="0"/>
              <a:t> glands in the outer </a:t>
            </a:r>
            <a:r>
              <a:rPr lang="en-US" sz="2800" dirty="0" smtClean="0"/>
              <a:t>part.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 inner two third.</a:t>
            </a:r>
          </a:p>
          <a:p>
            <a:r>
              <a:rPr lang="en-US" sz="2800" dirty="0"/>
              <a:t>16 mm.</a:t>
            </a:r>
          </a:p>
          <a:p>
            <a:r>
              <a:rPr lang="en-US" sz="2800" dirty="0"/>
              <a:t>No hair follicles.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9" y="3810000"/>
            <a:ext cx="3898892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Relations of EAC: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Superiorly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Middle cranial </a:t>
            </a:r>
            <a:r>
              <a:rPr lang="en-US" sz="2800" dirty="0" smtClean="0"/>
              <a:t>fossa.</a:t>
            </a:r>
            <a:endParaRPr lang="en-US" sz="2800" dirty="0"/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Posteriorly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Mastoid air cells and the facial </a:t>
            </a:r>
            <a:r>
              <a:rPr lang="en-US" sz="2800" dirty="0" smtClean="0"/>
              <a:t>nerve.</a:t>
            </a:r>
            <a:endParaRPr lang="en-US" sz="2800" dirty="0"/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Inferiorly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Parotid </a:t>
            </a:r>
            <a:r>
              <a:rPr lang="en-US" sz="2800" dirty="0" smtClean="0"/>
              <a:t>gland.</a:t>
            </a:r>
            <a:endParaRPr lang="en-US" sz="2800" dirty="0"/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Anteriorly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err="1"/>
              <a:t>Temporomandibular</a:t>
            </a:r>
            <a:r>
              <a:rPr lang="en-US" sz="2800" dirty="0"/>
              <a:t> </a:t>
            </a:r>
            <a:r>
              <a:rPr lang="en-US" sz="2800" dirty="0" smtClean="0"/>
              <a:t>joint.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8" y="1828800"/>
            <a:ext cx="3898892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Tympanic </a:t>
            </a:r>
            <a:r>
              <a:rPr lang="en-US" b="1" dirty="0" smtClean="0">
                <a:solidFill>
                  <a:srgbClr val="FF0000"/>
                </a:solidFill>
              </a:rPr>
              <a:t>membrane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962400" cy="5029200"/>
          </a:xfrm>
        </p:spPr>
        <p:txBody>
          <a:bodyPr>
            <a:normAutofit/>
          </a:bodyPr>
          <a:lstStyle/>
          <a:p>
            <a:r>
              <a:rPr lang="en-US" dirty="0"/>
              <a:t>Semi-transparent, pearl white oval membrane. </a:t>
            </a:r>
          </a:p>
          <a:p>
            <a:r>
              <a:rPr lang="en-US" dirty="0"/>
              <a:t>Separates external and middle ears. </a:t>
            </a:r>
          </a:p>
          <a:p>
            <a:r>
              <a:rPr lang="en-US" dirty="0"/>
              <a:t>Is obliquely placed. </a:t>
            </a:r>
          </a:p>
          <a:p>
            <a:r>
              <a:rPr lang="en-US" dirty="0"/>
              <a:t>It is 9–10 mm tall, 8–9 mm </a:t>
            </a:r>
            <a:r>
              <a:rPr lang="en-US" dirty="0" smtClean="0"/>
              <a:t>wide.</a:t>
            </a:r>
          </a:p>
          <a:p>
            <a:r>
              <a:rPr lang="en-US" dirty="0" smtClean="0"/>
              <a:t>Tow parts:</a:t>
            </a:r>
          </a:p>
          <a:p>
            <a:pPr lvl="1"/>
            <a:r>
              <a:rPr lang="en-US" dirty="0" smtClean="0"/>
              <a:t>Pars </a:t>
            </a:r>
            <a:r>
              <a:rPr lang="en-US" dirty="0" err="1" smtClean="0"/>
              <a:t>Tensa</a:t>
            </a:r>
            <a:r>
              <a:rPr lang="en-US" dirty="0" smtClean="0"/>
              <a:t>: Pearl White.</a:t>
            </a:r>
            <a:endParaRPr lang="en-US" dirty="0"/>
          </a:p>
          <a:p>
            <a:pPr lvl="1"/>
            <a:r>
              <a:rPr lang="en-US" dirty="0"/>
              <a:t>Pars </a:t>
            </a:r>
            <a:r>
              <a:rPr lang="en-US" dirty="0" err="1" smtClean="0"/>
              <a:t>Flaccida</a:t>
            </a:r>
            <a:r>
              <a:rPr lang="en-US" dirty="0" smtClean="0"/>
              <a:t>: Pinkish.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 descr="C:\Users\user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1"/>
            <a:ext cx="4488973" cy="38908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739</TotalTime>
  <Words>941</Words>
  <Application>Microsoft Macintosh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Franklin Gothic Book</vt:lpstr>
      <vt:lpstr>Perpetua</vt:lpstr>
      <vt:lpstr>Wingdings 2</vt:lpstr>
      <vt:lpstr>Arial</vt:lpstr>
      <vt:lpstr>Equity</vt:lpstr>
      <vt:lpstr>Ear Anatomy &amp; physiology</vt:lpstr>
      <vt:lpstr>Objectives:</vt:lpstr>
      <vt:lpstr>PowerPoint Presentation</vt:lpstr>
      <vt:lpstr>External ear:</vt:lpstr>
      <vt:lpstr>Auricle or pinna:</vt:lpstr>
      <vt:lpstr>External auditory canal(EAC):</vt:lpstr>
      <vt:lpstr>PowerPoint Presentation</vt:lpstr>
      <vt:lpstr>PowerPoint Presentation</vt:lpstr>
      <vt:lpstr>Tympanic membrane:</vt:lpstr>
      <vt:lpstr>PowerPoint Presentation</vt:lpstr>
      <vt:lpstr>PowerPoint Presentation</vt:lpstr>
      <vt:lpstr>PowerPoint Presentation</vt:lpstr>
      <vt:lpstr>PowerPoint Presentation</vt:lpstr>
      <vt:lpstr>Middle ear:</vt:lpstr>
      <vt:lpstr>PowerPoint Presentation</vt:lpstr>
      <vt:lpstr>PowerPoint Presentation</vt:lpstr>
      <vt:lpstr>PowerPoint Presentation</vt:lpstr>
      <vt:lpstr>PowerPoint Presentation</vt:lpstr>
      <vt:lpstr>Contents:</vt:lpstr>
      <vt:lpstr>PowerPoint Presentation</vt:lpstr>
      <vt:lpstr>PowerPoint Presentation</vt:lpstr>
      <vt:lpstr>PowerPoint Presentation</vt:lpstr>
      <vt:lpstr>Eustachian Tube:</vt:lpstr>
      <vt:lpstr>Mastoid:</vt:lpstr>
      <vt:lpstr>Inner ear (labyrinth):</vt:lpstr>
      <vt:lpstr>PowerPoint Presentation</vt:lpstr>
      <vt:lpstr>Cochlea:</vt:lpstr>
      <vt:lpstr>PowerPoint Presentation</vt:lpstr>
      <vt:lpstr>PowerPoint Presentation</vt:lpstr>
      <vt:lpstr>Ear physiology:</vt:lpstr>
      <vt:lpstr>Hearing: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nader aldajani</cp:lastModifiedBy>
  <cp:revision>54</cp:revision>
  <dcterms:created xsi:type="dcterms:W3CDTF">2017-09-15T04:52:00Z</dcterms:created>
  <dcterms:modified xsi:type="dcterms:W3CDTF">2018-11-17T18:02:01Z</dcterms:modified>
</cp:coreProperties>
</file>