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63" r:id="rId3"/>
    <p:sldId id="262" r:id="rId4"/>
    <p:sldId id="270" r:id="rId5"/>
    <p:sldId id="271" r:id="rId6"/>
    <p:sldId id="265" r:id="rId7"/>
    <p:sldId id="259" r:id="rId8"/>
    <p:sldId id="281" r:id="rId9"/>
    <p:sldId id="293" r:id="rId10"/>
    <p:sldId id="272" r:id="rId11"/>
    <p:sldId id="267" r:id="rId12"/>
    <p:sldId id="294" r:id="rId13"/>
    <p:sldId id="277" r:id="rId14"/>
    <p:sldId id="275" r:id="rId15"/>
    <p:sldId id="276" r:id="rId16"/>
    <p:sldId id="295" r:id="rId17"/>
    <p:sldId id="296" r:id="rId18"/>
    <p:sldId id="297" r:id="rId19"/>
    <p:sldId id="298" r:id="rId20"/>
    <p:sldId id="299" r:id="rId21"/>
    <p:sldId id="268" r:id="rId22"/>
    <p:sldId id="283" r:id="rId23"/>
    <p:sldId id="291" r:id="rId24"/>
    <p:sldId id="285" r:id="rId25"/>
    <p:sldId id="279" r:id="rId26"/>
    <p:sldId id="280" r:id="rId27"/>
    <p:sldId id="266" r:id="rId28"/>
    <p:sldId id="273" r:id="rId29"/>
    <p:sldId id="292" r:id="rId30"/>
    <p:sldId id="274" r:id="rId31"/>
    <p:sldId id="300" r:id="rId32"/>
    <p:sldId id="301" r:id="rId33"/>
    <p:sldId id="302" r:id="rId34"/>
    <p:sldId id="303" r:id="rId35"/>
    <p:sldId id="288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5"/>
    <p:restoredTop sz="94613"/>
  </p:normalViewPr>
  <p:slideViewPr>
    <p:cSldViewPr>
      <p:cViewPr varScale="1">
        <p:scale>
          <a:sx n="96" d="100"/>
          <a:sy n="96" d="100"/>
        </p:scale>
        <p:origin x="664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2B8E3565-FAF7-4705-A610-E69894D2C7CA}" type="datetimeFigureOut">
              <a:rPr lang="en-US" smtClean="0"/>
              <a:t>11/17/18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2FD9CD2-A6D6-4F5B-9D97-B410F5057FA6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E3565-FAF7-4705-A610-E69894D2C7CA}" type="datetimeFigureOut">
              <a:rPr lang="en-US" smtClean="0"/>
              <a:t>11/17/18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D9CD2-A6D6-4F5B-9D97-B410F5057F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2B8E3565-FAF7-4705-A610-E69894D2C7CA}" type="datetimeFigureOut">
              <a:rPr lang="en-US" smtClean="0"/>
              <a:t>11/17/18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E2FD9CD2-A6D6-4F5B-9D97-B410F5057FA6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896211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E3565-FAF7-4705-A610-E69894D2C7CA}" type="datetimeFigureOut">
              <a:rPr lang="en-US" smtClean="0"/>
              <a:t>11/17/18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2FD9CD2-A6D6-4F5B-9D97-B410F5057FA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E3565-FAF7-4705-A610-E69894D2C7CA}" type="datetimeFigureOut">
              <a:rPr lang="en-US" smtClean="0"/>
              <a:t>11/17/18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E2FD9CD2-A6D6-4F5B-9D97-B410F5057FA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2B8E3565-FAF7-4705-A610-E69894D2C7CA}" type="datetimeFigureOut">
              <a:rPr lang="en-US" smtClean="0"/>
              <a:t>11/17/18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E2FD9CD2-A6D6-4F5B-9D97-B410F5057FA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2B8E3565-FAF7-4705-A610-E69894D2C7CA}" type="datetimeFigureOut">
              <a:rPr lang="en-US" smtClean="0"/>
              <a:t>11/17/18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E2FD9CD2-A6D6-4F5B-9D97-B410F5057FA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E3565-FAF7-4705-A610-E69894D2C7CA}" type="datetimeFigureOut">
              <a:rPr lang="en-US" smtClean="0"/>
              <a:t>11/17/18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2FD9CD2-A6D6-4F5B-9D97-B410F5057F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E3565-FAF7-4705-A610-E69894D2C7CA}" type="datetimeFigureOut">
              <a:rPr lang="en-US" smtClean="0"/>
              <a:t>11/17/18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2FD9CD2-A6D6-4F5B-9D97-B410F5057F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E3565-FAF7-4705-A610-E69894D2C7CA}" type="datetimeFigureOut">
              <a:rPr lang="en-US" smtClean="0"/>
              <a:t>11/17/18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2FD9CD2-A6D6-4F5B-9D97-B410F5057FA6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2B8E3565-FAF7-4705-A610-E69894D2C7CA}" type="datetimeFigureOut">
              <a:rPr lang="en-US" smtClean="0"/>
              <a:t>11/17/18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E2FD9CD2-A6D6-4F5B-9D97-B410F5057FA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2B8E3565-FAF7-4705-A610-E69894D2C7CA}" type="datetimeFigureOut">
              <a:rPr lang="en-US" smtClean="0"/>
              <a:t>11/17/18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E2FD9CD2-A6D6-4F5B-9D97-B410F5057FA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jpeg"/><Relationship Id="rId3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jpeg"/><Relationship Id="rId3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Relationship Id="rId3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Relationship Id="rId3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447800"/>
            <a:ext cx="8610600" cy="2057400"/>
          </a:xfrm>
        </p:spPr>
        <p:txBody>
          <a:bodyPr>
            <a:normAutofit/>
          </a:bodyPr>
          <a:lstStyle/>
          <a:p>
            <a:r>
              <a:rPr lang="en-US" sz="5400" b="1" dirty="0" smtClean="0"/>
              <a:t>External ear disorders</a:t>
            </a:r>
            <a:endParaRPr lang="en-US" sz="5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3886200"/>
            <a:ext cx="6705600" cy="2240037"/>
          </a:xfrm>
        </p:spPr>
        <p:txBody>
          <a:bodyPr/>
          <a:lstStyle/>
          <a:p>
            <a:pPr algn="ctr"/>
            <a:r>
              <a:rPr lang="en-US" dirty="0" smtClean="0"/>
              <a:t>Nader </a:t>
            </a:r>
            <a:r>
              <a:rPr lang="en-US" dirty="0" err="1" smtClean="0"/>
              <a:t>ALDajani</a:t>
            </a:r>
            <a:endParaRPr lang="en-US" dirty="0" smtClean="0"/>
          </a:p>
          <a:p>
            <a:pPr algn="ctr"/>
            <a:r>
              <a:rPr lang="en-US" dirty="0" smtClean="0"/>
              <a:t>Otologist</a:t>
            </a:r>
          </a:p>
          <a:p>
            <a:pPr algn="ctr"/>
            <a:r>
              <a:rPr lang="en-US" dirty="0" smtClean="0"/>
              <a:t>KFMC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83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0"/>
            <a:ext cx="4240488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563511"/>
            <a:ext cx="3220453" cy="4532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187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/>
              <a:t>otitis </a:t>
            </a:r>
            <a:r>
              <a:rPr lang="en-US" b="1" i="1" dirty="0" smtClean="0"/>
              <a:t>externa:</a:t>
            </a:r>
            <a:endParaRPr lang="en-US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600200"/>
            <a:ext cx="5105400" cy="4953000"/>
          </a:xfrm>
        </p:spPr>
        <p:txBody>
          <a:bodyPr>
            <a:normAutofit fontScale="55000" lnSpcReduction="20000"/>
          </a:bodyPr>
          <a:lstStyle/>
          <a:p>
            <a:r>
              <a:rPr lang="en-US" sz="3800" b="1" i="1" dirty="0">
                <a:solidFill>
                  <a:srgbClr val="C00000"/>
                </a:solidFill>
              </a:rPr>
              <a:t>Definition</a:t>
            </a:r>
            <a:r>
              <a:rPr lang="en-US" b="1" i="1" dirty="0" smtClean="0">
                <a:solidFill>
                  <a:srgbClr val="C00000"/>
                </a:solidFill>
              </a:rPr>
              <a:t>:</a:t>
            </a:r>
          </a:p>
          <a:p>
            <a:pPr lvl="1"/>
            <a:r>
              <a:rPr lang="en-US" sz="3200" dirty="0" smtClean="0"/>
              <a:t>Is </a:t>
            </a:r>
            <a:r>
              <a:rPr lang="en-US" sz="3200" dirty="0" smtClean="0"/>
              <a:t>inflammation </a:t>
            </a:r>
            <a:r>
              <a:rPr lang="en-US" sz="3200" dirty="0" smtClean="0"/>
              <a:t>of meatal </a:t>
            </a:r>
            <a:r>
              <a:rPr lang="en-US" sz="3200" dirty="0"/>
              <a:t>skin </a:t>
            </a:r>
            <a:r>
              <a:rPr lang="en-US" sz="3200" dirty="0" smtClean="0"/>
              <a:t>which</a:t>
            </a:r>
          </a:p>
          <a:p>
            <a:pPr marL="365760" lvl="1" indent="0">
              <a:buNone/>
            </a:pPr>
            <a:r>
              <a:rPr lang="en-US" sz="3200" dirty="0" smtClean="0"/>
              <a:t> </a:t>
            </a:r>
            <a:r>
              <a:rPr lang="en-US" sz="3200" dirty="0"/>
              <a:t>may spread to involve the pinna and </a:t>
            </a:r>
            <a:r>
              <a:rPr lang="en-US" sz="3200" dirty="0" smtClean="0"/>
              <a:t>epidermal layer </a:t>
            </a:r>
            <a:r>
              <a:rPr lang="en-US" sz="3200" dirty="0"/>
              <a:t>of tympanic membrane</a:t>
            </a:r>
            <a:r>
              <a:rPr lang="en-US" sz="3200" dirty="0" smtClean="0"/>
              <a:t>.</a:t>
            </a:r>
          </a:p>
          <a:p>
            <a:pPr lvl="1"/>
            <a:endParaRPr lang="en-US" dirty="0" smtClean="0"/>
          </a:p>
          <a:p>
            <a:r>
              <a:rPr lang="en-US" sz="3800" b="1" i="1" dirty="0" smtClean="0">
                <a:solidFill>
                  <a:srgbClr val="C00000"/>
                </a:solidFill>
              </a:rPr>
              <a:t>RF:</a:t>
            </a:r>
          </a:p>
          <a:p>
            <a:pPr lvl="1"/>
            <a:r>
              <a:rPr lang="en-US" sz="3200" dirty="0"/>
              <a:t>Hot and humid climate.</a:t>
            </a:r>
          </a:p>
          <a:p>
            <a:pPr lvl="1"/>
            <a:r>
              <a:rPr lang="en-US" sz="3200" dirty="0" smtClean="0"/>
              <a:t>Swimming.</a:t>
            </a:r>
          </a:p>
          <a:p>
            <a:pPr lvl="1"/>
            <a:r>
              <a:rPr lang="en-US" sz="3200" dirty="0" smtClean="0"/>
              <a:t>Trauma to </a:t>
            </a:r>
            <a:r>
              <a:rPr lang="en-US" sz="3200" dirty="0" err="1" smtClean="0"/>
              <a:t>meatal</a:t>
            </a:r>
            <a:r>
              <a:rPr lang="en-US" sz="3200" dirty="0" smtClean="0"/>
              <a:t> skin.</a:t>
            </a:r>
          </a:p>
          <a:p>
            <a:endParaRPr lang="en-US" dirty="0"/>
          </a:p>
          <a:p>
            <a:r>
              <a:rPr lang="en-US" sz="3800" b="1" dirty="0">
                <a:solidFill>
                  <a:srgbClr val="C00000"/>
                </a:solidFill>
              </a:rPr>
              <a:t>Pathogens:</a:t>
            </a:r>
          </a:p>
          <a:p>
            <a:pPr lvl="1"/>
            <a:r>
              <a:rPr lang="en-US" sz="3200" dirty="0"/>
              <a:t>Pseudomonas </a:t>
            </a:r>
            <a:r>
              <a:rPr lang="en-US" sz="3200" dirty="0" err="1"/>
              <a:t>aeruginosa</a:t>
            </a:r>
            <a:r>
              <a:rPr lang="en-US" sz="3200" dirty="0"/>
              <a:t>.</a:t>
            </a:r>
          </a:p>
          <a:p>
            <a:pPr lvl="1"/>
            <a:r>
              <a:rPr lang="en-US" sz="3200" dirty="0"/>
              <a:t>Proteus mirabilis.</a:t>
            </a:r>
          </a:p>
          <a:p>
            <a:pPr lvl="1"/>
            <a:r>
              <a:rPr lang="en-US" sz="3200" dirty="0"/>
              <a:t>Staphylococci.</a:t>
            </a:r>
          </a:p>
          <a:p>
            <a:pPr lvl="1"/>
            <a:r>
              <a:rPr lang="en-US" sz="3200" dirty="0"/>
              <a:t>Streptococci</a:t>
            </a:r>
            <a:r>
              <a:rPr lang="en-US" sz="3200" dirty="0" smtClean="0"/>
              <a:t>.</a:t>
            </a:r>
          </a:p>
          <a:p>
            <a:pPr lvl="1"/>
            <a:r>
              <a:rPr lang="en-US" sz="3200" dirty="0" smtClean="0"/>
              <a:t>other?</a:t>
            </a:r>
            <a:endParaRPr lang="en-US" sz="3200" dirty="0"/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450" y="1752600"/>
            <a:ext cx="39341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020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Shape 778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algn="l"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grpSp>
        <p:nvGrpSpPr>
          <p:cNvPr id="839" name="Group 839"/>
          <p:cNvGrpSpPr/>
          <p:nvPr/>
        </p:nvGrpSpPr>
        <p:grpSpPr>
          <a:xfrm>
            <a:off x="-26988" y="2236787"/>
            <a:ext cx="8856664" cy="3313113"/>
            <a:chOff x="0" y="0"/>
            <a:chExt cx="8856662" cy="3313112"/>
          </a:xfrm>
        </p:grpSpPr>
        <p:sp>
          <p:nvSpPr>
            <p:cNvPr id="779" name="Shape 779"/>
            <p:cNvSpPr/>
            <p:nvPr/>
          </p:nvSpPr>
          <p:spPr>
            <a:xfrm>
              <a:off x="0" y="0"/>
              <a:ext cx="8856663" cy="3313113"/>
            </a:xfrm>
            <a:prstGeom prst="rect">
              <a:avLst/>
            </a:prstGeom>
            <a:solidFill>
              <a:srgbClr val="0000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endParaRPr/>
            </a:p>
          </p:txBody>
        </p:sp>
        <p:sp>
          <p:nvSpPr>
            <p:cNvPr id="780" name="Shape 780"/>
            <p:cNvSpPr/>
            <p:nvPr/>
          </p:nvSpPr>
          <p:spPr>
            <a:xfrm rot="5400000" flipH="1">
              <a:off x="7609251" y="1014409"/>
              <a:ext cx="161423" cy="859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0800" y="0"/>
                  </a:lnTo>
                  <a:lnTo>
                    <a:pt x="1080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81" name="Shape 781"/>
            <p:cNvSpPr/>
            <p:nvPr/>
          </p:nvSpPr>
          <p:spPr>
            <a:xfrm rot="16200000">
              <a:off x="6748543" y="1013554"/>
              <a:ext cx="161423" cy="8615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0800" y="0"/>
                  </a:lnTo>
                  <a:lnTo>
                    <a:pt x="1080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82" name="Shape 782"/>
            <p:cNvSpPr/>
            <p:nvPr/>
          </p:nvSpPr>
          <p:spPr>
            <a:xfrm rot="10800000">
              <a:off x="4677056" y="1849021"/>
              <a:ext cx="244452" cy="8116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83" name="Shape 783"/>
            <p:cNvSpPr/>
            <p:nvPr/>
          </p:nvSpPr>
          <p:spPr>
            <a:xfrm rot="10800000">
              <a:off x="4677056" y="1849021"/>
              <a:ext cx="244452" cy="326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84" name="Shape 784"/>
            <p:cNvSpPr/>
            <p:nvPr/>
          </p:nvSpPr>
          <p:spPr>
            <a:xfrm rot="10800000">
              <a:off x="2706059" y="1849021"/>
              <a:ext cx="246162" cy="8116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85" name="Shape 785"/>
            <p:cNvSpPr/>
            <p:nvPr/>
          </p:nvSpPr>
          <p:spPr>
            <a:xfrm rot="10800000">
              <a:off x="2706059" y="1849021"/>
              <a:ext cx="246162" cy="326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86" name="Shape 786"/>
            <p:cNvSpPr/>
            <p:nvPr/>
          </p:nvSpPr>
          <p:spPr>
            <a:xfrm rot="10800000">
              <a:off x="738482" y="1849021"/>
              <a:ext cx="244452" cy="129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87" name="Shape 787"/>
            <p:cNvSpPr/>
            <p:nvPr/>
          </p:nvSpPr>
          <p:spPr>
            <a:xfrm rot="10800000">
              <a:off x="738482" y="1849021"/>
              <a:ext cx="244452" cy="8116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88" name="Shape 788"/>
            <p:cNvSpPr/>
            <p:nvPr/>
          </p:nvSpPr>
          <p:spPr>
            <a:xfrm rot="10800000">
              <a:off x="738482" y="1849021"/>
              <a:ext cx="244452" cy="326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89" name="Shape 789"/>
            <p:cNvSpPr/>
            <p:nvPr/>
          </p:nvSpPr>
          <p:spPr>
            <a:xfrm rot="5400000" flipH="1">
              <a:off x="3857862" y="705853"/>
              <a:ext cx="161423" cy="1476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0800" y="0"/>
                  </a:lnTo>
                  <a:lnTo>
                    <a:pt x="1080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90" name="Shape 790"/>
            <p:cNvSpPr/>
            <p:nvPr/>
          </p:nvSpPr>
          <p:spPr>
            <a:xfrm rot="16200000">
              <a:off x="2872364" y="1197320"/>
              <a:ext cx="161423" cy="4940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0800" y="0"/>
                  </a:lnTo>
                  <a:lnTo>
                    <a:pt x="1080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91" name="Shape 791"/>
            <p:cNvSpPr/>
            <p:nvPr/>
          </p:nvSpPr>
          <p:spPr>
            <a:xfrm rot="16200000">
              <a:off x="1888575" y="213532"/>
              <a:ext cx="161424" cy="24616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0800" y="0"/>
                  </a:lnTo>
                  <a:lnTo>
                    <a:pt x="1080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92" name="Shape 792"/>
            <p:cNvSpPr/>
            <p:nvPr/>
          </p:nvSpPr>
          <p:spPr>
            <a:xfrm rot="5400000" flipH="1">
              <a:off x="5763045" y="-457340"/>
              <a:ext cx="161423" cy="2832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0800" y="0"/>
                  </a:lnTo>
                  <a:lnTo>
                    <a:pt x="1080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93" name="Shape 793"/>
            <p:cNvSpPr/>
            <p:nvPr/>
          </p:nvSpPr>
          <p:spPr>
            <a:xfrm rot="16200000">
              <a:off x="3733072" y="345247"/>
              <a:ext cx="161424" cy="1227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0800" y="0"/>
                  </a:lnTo>
                  <a:lnTo>
                    <a:pt x="1080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grpSp>
          <p:nvGrpSpPr>
            <p:cNvPr id="796" name="Group 796"/>
            <p:cNvGrpSpPr/>
            <p:nvPr/>
          </p:nvGrpSpPr>
          <p:grpSpPr>
            <a:xfrm>
              <a:off x="3032564" y="551997"/>
              <a:ext cx="2791534" cy="325103"/>
              <a:chOff x="0" y="0"/>
              <a:chExt cx="2791532" cy="325102"/>
            </a:xfrm>
          </p:grpSpPr>
          <p:sp>
            <p:nvSpPr>
              <p:cNvPr id="794" name="Shape 794"/>
              <p:cNvSpPr/>
              <p:nvPr/>
            </p:nvSpPr>
            <p:spPr>
              <a:xfrm>
                <a:off x="0" y="0"/>
                <a:ext cx="2791533" cy="325103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Arial"/>
                  </a:defRPr>
                </a:pPr>
                <a:endParaRPr/>
              </a:p>
            </p:txBody>
          </p:sp>
          <p:sp>
            <p:nvSpPr>
              <p:cNvPr id="795" name="Shape 795"/>
              <p:cNvSpPr/>
              <p:nvPr/>
            </p:nvSpPr>
            <p:spPr>
              <a:xfrm>
                <a:off x="132160" y="37412"/>
                <a:ext cx="2527212" cy="2502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2588" tIns="32588" rIns="32588" bIns="32588" numCol="1" anchor="ctr">
                <a:spAutoFit/>
              </a:bodyPr>
              <a:lstStyle>
                <a:lvl1pPr algn="ctr">
                  <a:defRPr sz="1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</a:lstStyle>
              <a:p>
                <a:r>
                  <a:t>CAUSES  OF OTITIS  EXTERNA</a:t>
                </a:r>
              </a:p>
            </p:txBody>
          </p:sp>
        </p:grpSp>
        <p:grpSp>
          <p:nvGrpSpPr>
            <p:cNvPr id="799" name="Group 799"/>
            <p:cNvGrpSpPr/>
            <p:nvPr/>
          </p:nvGrpSpPr>
          <p:grpSpPr>
            <a:xfrm>
              <a:off x="2461608" y="1039651"/>
              <a:ext cx="1475257" cy="323975"/>
              <a:chOff x="0" y="0"/>
              <a:chExt cx="1475255" cy="323973"/>
            </a:xfrm>
          </p:grpSpPr>
          <p:sp>
            <p:nvSpPr>
              <p:cNvPr id="797" name="Shape 797"/>
              <p:cNvSpPr/>
              <p:nvPr/>
            </p:nvSpPr>
            <p:spPr>
              <a:xfrm>
                <a:off x="0" y="0"/>
                <a:ext cx="1475256" cy="323974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Arial"/>
                  </a:defRPr>
                </a:pPr>
                <a:endParaRPr/>
              </a:p>
            </p:txBody>
          </p:sp>
          <p:sp>
            <p:nvSpPr>
              <p:cNvPr id="798" name="Shape 798"/>
              <p:cNvSpPr/>
              <p:nvPr/>
            </p:nvSpPr>
            <p:spPr>
              <a:xfrm>
                <a:off x="267558" y="36848"/>
                <a:ext cx="940140" cy="2502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2588" tIns="32588" rIns="32588" bIns="32588" numCol="1" anchor="ctr">
                <a:spAutoFit/>
              </a:bodyPr>
              <a:lstStyle>
                <a:lvl1pPr algn="ctr">
                  <a:defRPr sz="1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</a:lstStyle>
              <a:p>
                <a:r>
                  <a:t>INFECTIVE</a:t>
                </a:r>
              </a:p>
            </p:txBody>
          </p:sp>
        </p:grpSp>
        <p:grpSp>
          <p:nvGrpSpPr>
            <p:cNvPr id="802" name="Group 802"/>
            <p:cNvGrpSpPr/>
            <p:nvPr/>
          </p:nvGrpSpPr>
          <p:grpSpPr>
            <a:xfrm>
              <a:off x="6521553" y="1039651"/>
              <a:ext cx="1475257" cy="323975"/>
              <a:chOff x="0" y="0"/>
              <a:chExt cx="1475255" cy="323973"/>
            </a:xfrm>
          </p:grpSpPr>
          <p:sp>
            <p:nvSpPr>
              <p:cNvPr id="800" name="Shape 800"/>
              <p:cNvSpPr/>
              <p:nvPr/>
            </p:nvSpPr>
            <p:spPr>
              <a:xfrm>
                <a:off x="0" y="0"/>
                <a:ext cx="1475256" cy="323974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Arial"/>
                  </a:defRPr>
                </a:pPr>
                <a:endParaRPr/>
              </a:p>
            </p:txBody>
          </p:sp>
          <p:sp>
            <p:nvSpPr>
              <p:cNvPr id="801" name="Shape 801"/>
              <p:cNvSpPr/>
              <p:nvPr/>
            </p:nvSpPr>
            <p:spPr>
              <a:xfrm>
                <a:off x="285858" y="36848"/>
                <a:ext cx="903540" cy="2502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2588" tIns="32588" rIns="32588" bIns="32588" numCol="1" anchor="ctr">
                <a:spAutoFit/>
              </a:bodyPr>
              <a:lstStyle>
                <a:lvl1pPr algn="ctr">
                  <a:defRPr sz="1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</a:lstStyle>
              <a:p>
                <a:r>
                  <a:t>REACTIVE</a:t>
                </a:r>
              </a:p>
            </p:txBody>
          </p:sp>
        </p:grpSp>
        <p:grpSp>
          <p:nvGrpSpPr>
            <p:cNvPr id="805" name="Group 805"/>
            <p:cNvGrpSpPr/>
            <p:nvPr/>
          </p:nvGrpSpPr>
          <p:grpSpPr>
            <a:xfrm>
              <a:off x="-1" y="1525047"/>
              <a:ext cx="1475257" cy="323975"/>
              <a:chOff x="0" y="0"/>
              <a:chExt cx="1475255" cy="323973"/>
            </a:xfrm>
          </p:grpSpPr>
          <p:sp>
            <p:nvSpPr>
              <p:cNvPr id="803" name="Shape 803"/>
              <p:cNvSpPr/>
              <p:nvPr/>
            </p:nvSpPr>
            <p:spPr>
              <a:xfrm>
                <a:off x="0" y="0"/>
                <a:ext cx="1475256" cy="323974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Arial"/>
                  </a:defRPr>
                </a:pPr>
                <a:endParaRPr/>
              </a:p>
            </p:txBody>
          </p:sp>
          <p:sp>
            <p:nvSpPr>
              <p:cNvPr id="804" name="Shape 804"/>
              <p:cNvSpPr/>
              <p:nvPr/>
            </p:nvSpPr>
            <p:spPr>
              <a:xfrm>
                <a:off x="377517" y="36848"/>
                <a:ext cx="720221" cy="2502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2588" tIns="32588" rIns="32588" bIns="32588" numCol="1" anchor="ctr">
                <a:spAutoFit/>
              </a:bodyPr>
              <a:lstStyle>
                <a:lvl1pPr algn="ctr">
                  <a:defRPr sz="1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</a:lstStyle>
              <a:p>
                <a:r>
                  <a:t>Bacterial</a:t>
                </a:r>
              </a:p>
            </p:txBody>
          </p:sp>
        </p:grpSp>
        <p:grpSp>
          <p:nvGrpSpPr>
            <p:cNvPr id="808" name="Group 808"/>
            <p:cNvGrpSpPr/>
            <p:nvPr/>
          </p:nvGrpSpPr>
          <p:grpSpPr>
            <a:xfrm>
              <a:off x="1969286" y="1525047"/>
              <a:ext cx="1476966" cy="323975"/>
              <a:chOff x="0" y="0"/>
              <a:chExt cx="1476965" cy="323973"/>
            </a:xfrm>
          </p:grpSpPr>
          <p:sp>
            <p:nvSpPr>
              <p:cNvPr id="806" name="Shape 806"/>
              <p:cNvSpPr/>
              <p:nvPr/>
            </p:nvSpPr>
            <p:spPr>
              <a:xfrm>
                <a:off x="0" y="0"/>
                <a:ext cx="1476966" cy="323974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Arial"/>
                  </a:defRPr>
                </a:pPr>
                <a:endParaRPr/>
              </a:p>
            </p:txBody>
          </p:sp>
          <p:sp>
            <p:nvSpPr>
              <p:cNvPr id="807" name="Shape 807"/>
              <p:cNvSpPr/>
              <p:nvPr/>
            </p:nvSpPr>
            <p:spPr>
              <a:xfrm>
                <a:off x="447137" y="36848"/>
                <a:ext cx="582691" cy="2502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2588" tIns="32588" rIns="32588" bIns="32588" numCol="1" anchor="ctr">
                <a:spAutoFit/>
              </a:bodyPr>
              <a:lstStyle>
                <a:lvl1pPr algn="ctr">
                  <a:defRPr sz="1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</a:lstStyle>
              <a:p>
                <a:r>
                  <a:t>Fungal</a:t>
                </a:r>
              </a:p>
            </p:txBody>
          </p:sp>
        </p:grpSp>
        <p:grpSp>
          <p:nvGrpSpPr>
            <p:cNvPr id="811" name="Group 811"/>
            <p:cNvGrpSpPr/>
            <p:nvPr/>
          </p:nvGrpSpPr>
          <p:grpSpPr>
            <a:xfrm>
              <a:off x="3938573" y="1525047"/>
              <a:ext cx="1475257" cy="323975"/>
              <a:chOff x="0" y="0"/>
              <a:chExt cx="1475255" cy="323973"/>
            </a:xfrm>
          </p:grpSpPr>
          <p:sp>
            <p:nvSpPr>
              <p:cNvPr id="809" name="Shape 809"/>
              <p:cNvSpPr/>
              <p:nvPr/>
            </p:nvSpPr>
            <p:spPr>
              <a:xfrm>
                <a:off x="0" y="0"/>
                <a:ext cx="1475256" cy="323974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Arial"/>
                  </a:defRPr>
                </a:pPr>
                <a:endParaRPr/>
              </a:p>
            </p:txBody>
          </p:sp>
          <p:sp>
            <p:nvSpPr>
              <p:cNvPr id="810" name="Shape 810"/>
              <p:cNvSpPr/>
              <p:nvPr/>
            </p:nvSpPr>
            <p:spPr>
              <a:xfrm>
                <a:off x="535039" y="36848"/>
                <a:ext cx="405177" cy="2502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2588" tIns="32588" rIns="32588" bIns="32588" numCol="1" anchor="ctr">
                <a:spAutoFit/>
              </a:bodyPr>
              <a:lstStyle>
                <a:lvl1pPr algn="ctr">
                  <a:defRPr sz="1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</a:lstStyle>
              <a:p>
                <a:r>
                  <a:t>Viral</a:t>
                </a:r>
              </a:p>
            </p:txBody>
          </p:sp>
        </p:grpSp>
        <p:grpSp>
          <p:nvGrpSpPr>
            <p:cNvPr id="814" name="Group 814"/>
            <p:cNvGrpSpPr/>
            <p:nvPr/>
          </p:nvGrpSpPr>
          <p:grpSpPr>
            <a:xfrm>
              <a:off x="982933" y="2012701"/>
              <a:ext cx="1478676" cy="323975"/>
              <a:chOff x="0" y="0"/>
              <a:chExt cx="1478674" cy="323973"/>
            </a:xfrm>
          </p:grpSpPr>
          <p:sp>
            <p:nvSpPr>
              <p:cNvPr id="812" name="Shape 812"/>
              <p:cNvSpPr/>
              <p:nvPr/>
            </p:nvSpPr>
            <p:spPr>
              <a:xfrm>
                <a:off x="0" y="0"/>
                <a:ext cx="1478675" cy="323974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Arial"/>
                  </a:defRPr>
                </a:pPr>
                <a:endParaRPr/>
              </a:p>
            </p:txBody>
          </p:sp>
          <p:sp>
            <p:nvSpPr>
              <p:cNvPr id="813" name="Shape 813"/>
              <p:cNvSpPr/>
              <p:nvPr/>
            </p:nvSpPr>
            <p:spPr>
              <a:xfrm>
                <a:off x="232305" y="36848"/>
                <a:ext cx="1014064" cy="2502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2588" tIns="32588" rIns="32588" bIns="32588" numCol="1" anchor="ctr">
                <a:spAutoFit/>
              </a:bodyPr>
              <a:lstStyle>
                <a:lvl1pPr algn="ctr">
                  <a:defRPr sz="1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</a:lstStyle>
              <a:p>
                <a:r>
                  <a:t>Staph. arues</a:t>
                </a:r>
              </a:p>
            </p:txBody>
          </p:sp>
        </p:grpSp>
        <p:grpSp>
          <p:nvGrpSpPr>
            <p:cNvPr id="817" name="Group 817"/>
            <p:cNvGrpSpPr/>
            <p:nvPr/>
          </p:nvGrpSpPr>
          <p:grpSpPr>
            <a:xfrm>
              <a:off x="982933" y="2499226"/>
              <a:ext cx="1478676" cy="323975"/>
              <a:chOff x="0" y="0"/>
              <a:chExt cx="1478674" cy="323973"/>
            </a:xfrm>
          </p:grpSpPr>
          <p:sp>
            <p:nvSpPr>
              <p:cNvPr id="815" name="Shape 815"/>
              <p:cNvSpPr/>
              <p:nvPr/>
            </p:nvSpPr>
            <p:spPr>
              <a:xfrm>
                <a:off x="0" y="0"/>
                <a:ext cx="1478675" cy="323974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Arial"/>
                  </a:defRPr>
                </a:pPr>
                <a:endParaRPr/>
              </a:p>
            </p:txBody>
          </p:sp>
          <p:sp>
            <p:nvSpPr>
              <p:cNvPr id="816" name="Shape 816"/>
              <p:cNvSpPr/>
              <p:nvPr/>
            </p:nvSpPr>
            <p:spPr>
              <a:xfrm>
                <a:off x="172650" y="36848"/>
                <a:ext cx="1133374" cy="2502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2588" tIns="32588" rIns="32588" bIns="32588" numCol="1" anchor="ctr">
                <a:spAutoFit/>
              </a:bodyPr>
              <a:lstStyle>
                <a:lvl1pPr algn="ctr">
                  <a:defRPr sz="1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</a:lstStyle>
              <a:p>
                <a:r>
                  <a:t>Pseudomonos</a:t>
                </a:r>
              </a:p>
            </p:txBody>
          </p:sp>
        </p:grpSp>
        <p:grpSp>
          <p:nvGrpSpPr>
            <p:cNvPr id="820" name="Group 820"/>
            <p:cNvGrpSpPr/>
            <p:nvPr/>
          </p:nvGrpSpPr>
          <p:grpSpPr>
            <a:xfrm>
              <a:off x="982933" y="2985752"/>
              <a:ext cx="1478676" cy="323975"/>
              <a:chOff x="0" y="0"/>
              <a:chExt cx="1478674" cy="323973"/>
            </a:xfrm>
          </p:grpSpPr>
          <p:sp>
            <p:nvSpPr>
              <p:cNvPr id="818" name="Shape 818"/>
              <p:cNvSpPr/>
              <p:nvPr/>
            </p:nvSpPr>
            <p:spPr>
              <a:xfrm>
                <a:off x="0" y="0"/>
                <a:ext cx="1478675" cy="323974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Arial"/>
                  </a:defRPr>
                </a:pPr>
                <a:endParaRPr/>
              </a:p>
            </p:txBody>
          </p:sp>
          <p:sp>
            <p:nvSpPr>
              <p:cNvPr id="819" name="Shape 819"/>
              <p:cNvSpPr/>
              <p:nvPr/>
            </p:nvSpPr>
            <p:spPr>
              <a:xfrm>
                <a:off x="452667" y="36848"/>
                <a:ext cx="573340" cy="2502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2588" tIns="32588" rIns="32588" bIns="32588" numCol="1" anchor="ctr">
                <a:spAutoFit/>
              </a:bodyPr>
              <a:lstStyle>
                <a:lvl1pPr algn="ctr">
                  <a:defRPr sz="1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</a:lstStyle>
              <a:p>
                <a:r>
                  <a:t>Others</a:t>
                </a:r>
              </a:p>
            </p:txBody>
          </p:sp>
        </p:grpSp>
        <p:grpSp>
          <p:nvGrpSpPr>
            <p:cNvPr id="823" name="Group 823"/>
            <p:cNvGrpSpPr/>
            <p:nvPr/>
          </p:nvGrpSpPr>
          <p:grpSpPr>
            <a:xfrm>
              <a:off x="2952220" y="2012701"/>
              <a:ext cx="1476966" cy="323975"/>
              <a:chOff x="0" y="0"/>
              <a:chExt cx="1476965" cy="323973"/>
            </a:xfrm>
          </p:grpSpPr>
          <p:sp>
            <p:nvSpPr>
              <p:cNvPr id="821" name="Shape 821"/>
              <p:cNvSpPr/>
              <p:nvPr/>
            </p:nvSpPr>
            <p:spPr>
              <a:xfrm>
                <a:off x="0" y="0"/>
                <a:ext cx="1476966" cy="323974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Arial"/>
                  </a:defRPr>
                </a:pPr>
                <a:endParaRPr/>
              </a:p>
            </p:txBody>
          </p:sp>
          <p:sp>
            <p:nvSpPr>
              <p:cNvPr id="822" name="Shape 822"/>
              <p:cNvSpPr/>
              <p:nvPr/>
            </p:nvSpPr>
            <p:spPr>
              <a:xfrm>
                <a:off x="84812" y="36848"/>
                <a:ext cx="1307342" cy="2502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2588" tIns="32588" rIns="32588" bIns="32588" numCol="1" anchor="ctr">
                <a:spAutoFit/>
              </a:bodyPr>
              <a:lstStyle>
                <a:lvl1pPr algn="ctr">
                  <a:defRPr sz="1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</a:lstStyle>
              <a:p>
                <a:r>
                  <a:t>Aspirigillus Niger</a:t>
                </a:r>
              </a:p>
            </p:txBody>
          </p:sp>
        </p:grpSp>
        <p:grpSp>
          <p:nvGrpSpPr>
            <p:cNvPr id="826" name="Group 826"/>
            <p:cNvGrpSpPr/>
            <p:nvPr/>
          </p:nvGrpSpPr>
          <p:grpSpPr>
            <a:xfrm>
              <a:off x="2952220" y="2499226"/>
              <a:ext cx="1476966" cy="323975"/>
              <a:chOff x="0" y="0"/>
              <a:chExt cx="1476965" cy="323973"/>
            </a:xfrm>
          </p:grpSpPr>
          <p:sp>
            <p:nvSpPr>
              <p:cNvPr id="824" name="Shape 824"/>
              <p:cNvSpPr/>
              <p:nvPr/>
            </p:nvSpPr>
            <p:spPr>
              <a:xfrm>
                <a:off x="0" y="0"/>
                <a:ext cx="1476966" cy="323974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Arial"/>
                  </a:defRPr>
                </a:pPr>
                <a:endParaRPr/>
              </a:p>
            </p:txBody>
          </p:sp>
          <p:sp>
            <p:nvSpPr>
              <p:cNvPr id="825" name="Shape 825"/>
              <p:cNvSpPr/>
              <p:nvPr/>
            </p:nvSpPr>
            <p:spPr>
              <a:xfrm>
                <a:off x="61635" y="36848"/>
                <a:ext cx="1353695" cy="2502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2588" tIns="32588" rIns="32588" bIns="32588" numCol="1" anchor="ctr">
                <a:spAutoFit/>
              </a:bodyPr>
              <a:lstStyle>
                <a:lvl1pPr algn="ctr">
                  <a:defRPr sz="1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</a:lstStyle>
              <a:p>
                <a:r>
                  <a:t>Candida Albicans</a:t>
                </a:r>
              </a:p>
            </p:txBody>
          </p:sp>
        </p:grpSp>
        <p:grpSp>
          <p:nvGrpSpPr>
            <p:cNvPr id="829" name="Group 829"/>
            <p:cNvGrpSpPr/>
            <p:nvPr/>
          </p:nvGrpSpPr>
          <p:grpSpPr>
            <a:xfrm>
              <a:off x="4921507" y="2012701"/>
              <a:ext cx="1478676" cy="323975"/>
              <a:chOff x="0" y="0"/>
              <a:chExt cx="1478674" cy="323973"/>
            </a:xfrm>
          </p:grpSpPr>
          <p:sp>
            <p:nvSpPr>
              <p:cNvPr id="827" name="Shape 827"/>
              <p:cNvSpPr/>
              <p:nvPr/>
            </p:nvSpPr>
            <p:spPr>
              <a:xfrm>
                <a:off x="0" y="0"/>
                <a:ext cx="1478675" cy="323974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Arial"/>
                  </a:defRPr>
                </a:pPr>
                <a:endParaRPr/>
              </a:p>
            </p:txBody>
          </p:sp>
          <p:sp>
            <p:nvSpPr>
              <p:cNvPr id="828" name="Shape 828"/>
              <p:cNvSpPr/>
              <p:nvPr/>
            </p:nvSpPr>
            <p:spPr>
              <a:xfrm>
                <a:off x="186556" y="36848"/>
                <a:ext cx="1105562" cy="2502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2588" tIns="32588" rIns="32588" bIns="32588" numCol="1" anchor="ctr">
                <a:spAutoFit/>
              </a:bodyPr>
              <a:lstStyle>
                <a:lvl1pPr algn="ctr">
                  <a:defRPr sz="1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</a:lstStyle>
              <a:p>
                <a:r>
                  <a:t>Herpes zoster</a:t>
                </a:r>
              </a:p>
            </p:txBody>
          </p:sp>
        </p:grpSp>
        <p:grpSp>
          <p:nvGrpSpPr>
            <p:cNvPr id="832" name="Group 832"/>
            <p:cNvGrpSpPr/>
            <p:nvPr/>
          </p:nvGrpSpPr>
          <p:grpSpPr>
            <a:xfrm>
              <a:off x="4921507" y="2499226"/>
              <a:ext cx="1478676" cy="323975"/>
              <a:chOff x="0" y="0"/>
              <a:chExt cx="1478674" cy="323973"/>
            </a:xfrm>
          </p:grpSpPr>
          <p:sp>
            <p:nvSpPr>
              <p:cNvPr id="830" name="Shape 830"/>
              <p:cNvSpPr/>
              <p:nvPr/>
            </p:nvSpPr>
            <p:spPr>
              <a:xfrm>
                <a:off x="0" y="0"/>
                <a:ext cx="1478675" cy="323974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Arial"/>
                  </a:defRPr>
                </a:pPr>
                <a:endParaRPr/>
              </a:p>
            </p:txBody>
          </p:sp>
          <p:sp>
            <p:nvSpPr>
              <p:cNvPr id="831" name="Shape 831"/>
              <p:cNvSpPr/>
              <p:nvPr/>
            </p:nvSpPr>
            <p:spPr>
              <a:xfrm>
                <a:off x="452667" y="36848"/>
                <a:ext cx="573340" cy="2502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2588" tIns="32588" rIns="32588" bIns="32588" numCol="1" anchor="ctr">
                <a:spAutoFit/>
              </a:bodyPr>
              <a:lstStyle>
                <a:lvl1pPr algn="ctr">
                  <a:defRPr sz="1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</a:lstStyle>
              <a:p>
                <a:r>
                  <a:t>Others</a:t>
                </a:r>
              </a:p>
            </p:txBody>
          </p:sp>
        </p:grpSp>
        <p:grpSp>
          <p:nvGrpSpPr>
            <p:cNvPr id="835" name="Group 835"/>
            <p:cNvGrpSpPr/>
            <p:nvPr/>
          </p:nvGrpSpPr>
          <p:grpSpPr>
            <a:xfrm>
              <a:off x="5659990" y="1525047"/>
              <a:ext cx="1476966" cy="323975"/>
              <a:chOff x="0" y="0"/>
              <a:chExt cx="1476965" cy="323973"/>
            </a:xfrm>
          </p:grpSpPr>
          <p:sp>
            <p:nvSpPr>
              <p:cNvPr id="833" name="Shape 833"/>
              <p:cNvSpPr/>
              <p:nvPr/>
            </p:nvSpPr>
            <p:spPr>
              <a:xfrm>
                <a:off x="0" y="0"/>
                <a:ext cx="1476966" cy="323974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Arial"/>
                  </a:defRPr>
                </a:pPr>
                <a:endParaRPr/>
              </a:p>
            </p:txBody>
          </p:sp>
          <p:sp>
            <p:nvSpPr>
              <p:cNvPr id="834" name="Shape 834"/>
              <p:cNvSpPr/>
              <p:nvPr/>
            </p:nvSpPr>
            <p:spPr>
              <a:xfrm>
                <a:off x="245317" y="36848"/>
                <a:ext cx="986332" cy="2502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2588" tIns="32588" rIns="32588" bIns="32588" numCol="1" anchor="ctr">
                <a:spAutoFit/>
              </a:bodyPr>
              <a:lstStyle>
                <a:lvl1pPr algn="ctr">
                  <a:defRPr sz="1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</a:lstStyle>
              <a:p>
                <a:r>
                  <a:t>Eczematous</a:t>
                </a:r>
              </a:p>
            </p:txBody>
          </p:sp>
        </p:grpSp>
        <p:grpSp>
          <p:nvGrpSpPr>
            <p:cNvPr id="838" name="Group 838"/>
            <p:cNvGrpSpPr/>
            <p:nvPr/>
          </p:nvGrpSpPr>
          <p:grpSpPr>
            <a:xfrm>
              <a:off x="7381406" y="1525047"/>
              <a:ext cx="1475257" cy="323975"/>
              <a:chOff x="0" y="0"/>
              <a:chExt cx="1475255" cy="323973"/>
            </a:xfrm>
          </p:grpSpPr>
          <p:sp>
            <p:nvSpPr>
              <p:cNvPr id="836" name="Shape 836"/>
              <p:cNvSpPr/>
              <p:nvPr/>
            </p:nvSpPr>
            <p:spPr>
              <a:xfrm>
                <a:off x="0" y="0"/>
                <a:ext cx="1475256" cy="323974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Arial"/>
                  </a:defRPr>
                </a:pPr>
                <a:endParaRPr/>
              </a:p>
            </p:txBody>
          </p:sp>
          <p:sp>
            <p:nvSpPr>
              <p:cNvPr id="837" name="Shape 837"/>
              <p:cNvSpPr/>
              <p:nvPr/>
            </p:nvSpPr>
            <p:spPr>
              <a:xfrm>
                <a:off x="299482" y="36848"/>
                <a:ext cx="876292" cy="2502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2588" tIns="32588" rIns="32588" bIns="32588" numCol="1" anchor="ctr">
                <a:spAutoFit/>
              </a:bodyPr>
              <a:lstStyle>
                <a:lvl1pPr algn="ctr">
                  <a:defRPr sz="1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</a:lstStyle>
              <a:p>
                <a:r>
                  <a:t>Seborrheic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4562330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C00000"/>
                </a:solidFill>
              </a:rPr>
              <a:t>Presentations:</a:t>
            </a:r>
          </a:p>
          <a:p>
            <a:pPr lvl="1"/>
            <a:r>
              <a:rPr lang="en-US" dirty="0"/>
              <a:t>Earache.</a:t>
            </a:r>
          </a:p>
          <a:p>
            <a:pPr lvl="1"/>
            <a:r>
              <a:rPr lang="en-US" dirty="0"/>
              <a:t>Discharge.</a:t>
            </a:r>
          </a:p>
          <a:p>
            <a:pPr lvl="1"/>
            <a:r>
              <a:rPr lang="en-US" dirty="0"/>
              <a:t>Hearing loss</a:t>
            </a:r>
            <a:r>
              <a:rPr lang="en-US" dirty="0" smtClean="0"/>
              <a:t>.</a:t>
            </a:r>
          </a:p>
          <a:p>
            <a:pPr lvl="1"/>
            <a:r>
              <a:rPr lang="en-US" dirty="0"/>
              <a:t>Itching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52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371600"/>
            <a:ext cx="8153400" cy="4724400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PE:</a:t>
            </a:r>
          </a:p>
          <a:p>
            <a:pPr lvl="1"/>
            <a:r>
              <a:rPr lang="en-US" sz="2400" dirty="0"/>
              <a:t>Tenderness.</a:t>
            </a:r>
          </a:p>
          <a:p>
            <a:pPr lvl="1"/>
            <a:r>
              <a:rPr lang="en-US" sz="2400" dirty="0"/>
              <a:t>Narrow EAC.</a:t>
            </a:r>
          </a:p>
          <a:p>
            <a:pPr lvl="1"/>
            <a:r>
              <a:rPr lang="en-US" sz="2400" dirty="0" smtClean="0"/>
              <a:t>Discharge.</a:t>
            </a:r>
          </a:p>
          <a:p>
            <a:pPr lvl="1"/>
            <a:r>
              <a:rPr lang="en-US" sz="2400" dirty="0" smtClean="0"/>
              <a:t>Debris.</a:t>
            </a:r>
          </a:p>
          <a:p>
            <a:pPr lvl="1"/>
            <a:r>
              <a:rPr lang="en-US" sz="2400" dirty="0" smtClean="0"/>
              <a:t>LN.</a:t>
            </a:r>
            <a:endParaRPr lang="en-US" sz="2400" dirty="0"/>
          </a:p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066800"/>
            <a:ext cx="4518025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069060"/>
            <a:ext cx="2846387" cy="2788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301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600200"/>
            <a:ext cx="8385048" cy="4495800"/>
          </a:xfrm>
        </p:spPr>
        <p:txBody>
          <a:bodyPr>
            <a:normAutofit lnSpcReduction="10000"/>
          </a:bodyPr>
          <a:lstStyle/>
          <a:p>
            <a:r>
              <a:rPr lang="en-US" b="1" i="1" dirty="0">
                <a:solidFill>
                  <a:srgbClr val="C00000"/>
                </a:solidFill>
              </a:rPr>
              <a:t>Management:</a:t>
            </a:r>
          </a:p>
          <a:p>
            <a:pPr lvl="1"/>
            <a:r>
              <a:rPr lang="en-US" dirty="0"/>
              <a:t>Ear Cleaning (CS</a:t>
            </a:r>
            <a:r>
              <a:rPr lang="en-US" dirty="0" smtClean="0"/>
              <a:t>) and wicks.</a:t>
            </a:r>
            <a:endParaRPr lang="en-US" dirty="0"/>
          </a:p>
          <a:p>
            <a:pPr lvl="1"/>
            <a:r>
              <a:rPr lang="en-US" dirty="0"/>
              <a:t>Antibiotic.(Topical+/-Oral).</a:t>
            </a:r>
          </a:p>
          <a:p>
            <a:pPr lvl="1"/>
            <a:r>
              <a:rPr lang="en-US" dirty="0"/>
              <a:t>Analgesia.</a:t>
            </a:r>
          </a:p>
          <a:p>
            <a:pPr lvl="1"/>
            <a:r>
              <a:rPr lang="en-US" dirty="0"/>
              <a:t>Instruction of the patient (</a:t>
            </a:r>
            <a:r>
              <a:rPr lang="en-US" dirty="0" smtClean="0"/>
              <a:t>Avoid</a:t>
            </a:r>
          </a:p>
          <a:p>
            <a:pPr marL="365760" lvl="1" indent="0">
              <a:buNone/>
            </a:pPr>
            <a:r>
              <a:rPr lang="en-US" dirty="0" smtClean="0"/>
              <a:t>instrumentation, </a:t>
            </a:r>
            <a:r>
              <a:rPr lang="en-US" dirty="0"/>
              <a:t>Keep ear Dry</a:t>
            </a:r>
            <a:r>
              <a:rPr lang="en-US" dirty="0" smtClean="0"/>
              <a:t>).</a:t>
            </a:r>
          </a:p>
          <a:p>
            <a:pPr lvl="1"/>
            <a:r>
              <a:rPr lang="en-US" dirty="0" smtClean="0"/>
              <a:t>Local steroid</a:t>
            </a:r>
          </a:p>
          <a:p>
            <a:r>
              <a:rPr lang="en-US" b="1" i="1" dirty="0" smtClean="0">
                <a:solidFill>
                  <a:srgbClr val="C00000"/>
                </a:solidFill>
              </a:rPr>
              <a:t>Complication</a:t>
            </a:r>
            <a:r>
              <a:rPr lang="en-US" b="1" i="1" dirty="0">
                <a:solidFill>
                  <a:srgbClr val="C00000"/>
                </a:solidFill>
              </a:rPr>
              <a:t>:</a:t>
            </a:r>
          </a:p>
          <a:p>
            <a:pPr lvl="1"/>
            <a:r>
              <a:rPr lang="en-US" dirty="0" smtClean="0"/>
              <a:t>Necrotizing (malignant) </a:t>
            </a:r>
            <a:r>
              <a:rPr lang="en-US" dirty="0"/>
              <a:t>otitis externa</a:t>
            </a:r>
            <a:r>
              <a:rPr lang="en-US" dirty="0" smtClean="0"/>
              <a:t>. (skull base osteomyelitis)</a:t>
            </a:r>
            <a:endParaRPr lang="en-US" dirty="0"/>
          </a:p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836" y="1828800"/>
            <a:ext cx="3468832" cy="335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365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Shape 844"/>
          <p:cNvSpPr>
            <a:spLocks noGrp="1"/>
          </p:cNvSpPr>
          <p:nvPr>
            <p:ph type="title" idx="4294967295"/>
          </p:nvPr>
        </p:nvSpPr>
        <p:spPr>
          <a:xfrm>
            <a:off x="779462" y="381000"/>
            <a:ext cx="7583488" cy="10445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b">
            <a:normAutofit fontScale="90000"/>
          </a:bodyPr>
          <a:lstStyle>
            <a:lvl1pPr algn="l" defTabSz="886968">
              <a:defRPr sz="3686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dirty="0">
                <a:solidFill>
                  <a:srgbClr val="FF0000"/>
                </a:solidFill>
              </a:rPr>
              <a:t>CLINICAL TYPES OF OTITIS EXTERNA</a:t>
            </a:r>
          </a:p>
        </p:txBody>
      </p:sp>
      <p:sp>
        <p:nvSpPr>
          <p:cNvPr id="845" name="Shape 845"/>
          <p:cNvSpPr>
            <a:spLocks noGrp="1"/>
          </p:cNvSpPr>
          <p:nvPr>
            <p:ph type="body" sz="quarter" idx="4294967295"/>
          </p:nvPr>
        </p:nvSpPr>
        <p:spPr>
          <a:xfrm>
            <a:off x="457200" y="1600200"/>
            <a:ext cx="8229600" cy="7540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 marL="282575" indent="-282575" algn="l">
              <a:spcBef>
                <a:spcPts val="2000"/>
              </a:spcBef>
              <a:buFont typeface="Wingdings 2"/>
              <a:buChar char="●"/>
              <a:defRPr sz="22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Localize O.E ( furuncle)</a:t>
            </a:r>
          </a:p>
        </p:txBody>
      </p:sp>
      <p:pic>
        <p:nvPicPr>
          <p:cNvPr id="846" name="ear1.jpg" descr="ear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4000" y="2133600"/>
            <a:ext cx="3810000" cy="38814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69270396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8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5" grpId="0" build="p" animBg="1" advAuto="0"/>
      <p:bldP spid="846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Shape 848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b">
            <a:normAutofit/>
          </a:bodyPr>
          <a:lstStyle>
            <a:lvl1pPr algn="l"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dirty="0">
                <a:solidFill>
                  <a:srgbClr val="FF0000"/>
                </a:solidFill>
              </a:rPr>
              <a:t>CLINICAL TYPES OF OTITIS EXTERNA</a:t>
            </a:r>
          </a:p>
        </p:txBody>
      </p:sp>
      <p:sp>
        <p:nvSpPr>
          <p:cNvPr id="849" name="Shape 849"/>
          <p:cNvSpPr>
            <a:spLocks noGrp="1"/>
          </p:cNvSpPr>
          <p:nvPr>
            <p:ph type="body" sz="half" idx="4294967295"/>
          </p:nvPr>
        </p:nvSpPr>
        <p:spPr>
          <a:xfrm>
            <a:off x="457200" y="1600200"/>
            <a:ext cx="4033838" cy="45259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pPr marL="282575" indent="-282575" algn="l">
              <a:spcBef>
                <a:spcPts val="2000"/>
              </a:spcBef>
              <a:buFont typeface="Wingdings 2"/>
              <a:buChar char="●"/>
              <a:defRPr sz="28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Localize O.E ( furuncle)</a:t>
            </a:r>
          </a:p>
          <a:p>
            <a:pPr marL="282575" indent="-282575" algn="l">
              <a:spcBef>
                <a:spcPts val="2000"/>
              </a:spcBef>
              <a:buFont typeface="Wingdings 2"/>
              <a:buChar char="●"/>
              <a:defRPr sz="28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Diffuse infective O.E.</a:t>
            </a:r>
          </a:p>
        </p:txBody>
      </p:sp>
      <p:pic>
        <p:nvPicPr>
          <p:cNvPr id="850" name="aoe2.jpg" descr="aoe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10237" y="1727200"/>
            <a:ext cx="1914526" cy="1931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851" name="Picture27.jpg" descr="Picture2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87900" y="2060575"/>
            <a:ext cx="4068763" cy="3595688"/>
          </a:xfrm>
          <a:prstGeom prst="rect">
            <a:avLst/>
          </a:prstGeom>
          <a:ln w="12700">
            <a:miter lim="400000"/>
          </a:ln>
        </p:spPr>
      </p:pic>
      <p:pic>
        <p:nvPicPr>
          <p:cNvPr id="852" name="aoe1.jpg" descr="aoe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29175" y="1773237"/>
            <a:ext cx="4314825" cy="42624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68969210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blinds(horizontal)">
                                      <p:cBhvr>
                                        <p:cTn id="10" dur="500" fill="hold"/>
                                        <p:tgtEl>
                                          <p:spTgt spid="8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blinds(horizontal)">
                                      <p:cBhvr>
                                        <p:cTn id="19" dur="500" fill="hold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blinds(horizontal)">
                                      <p:cBhvr>
                                        <p:cTn id="28" dur="500" fill="hold"/>
                                        <p:tgtEl>
                                          <p:spTgt spid="8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0" grpId="0" animBg="1" advAuto="0"/>
      <p:bldP spid="850" grpId="1" animBg="1" advAuto="0"/>
      <p:bldP spid="851" grpId="0" animBg="1" advAuto="0"/>
      <p:bldP spid="851" grpId="1" animBg="1" advAuto="0"/>
      <p:bldP spid="852" grpId="0" animBg="1" advAuto="0"/>
      <p:bldP spid="852" grpId="1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Shape 854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b">
            <a:normAutofit/>
          </a:bodyPr>
          <a:lstStyle>
            <a:lvl1pPr algn="l"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dirty="0">
                <a:solidFill>
                  <a:srgbClr val="FF0000"/>
                </a:solidFill>
              </a:rPr>
              <a:t>CLINICAL TYPES OF OTITIS EXTERNA</a:t>
            </a:r>
          </a:p>
        </p:txBody>
      </p:sp>
      <p:sp>
        <p:nvSpPr>
          <p:cNvPr id="855" name="Shape 855"/>
          <p:cNvSpPr>
            <a:spLocks noGrp="1"/>
          </p:cNvSpPr>
          <p:nvPr>
            <p:ph type="body" sz="half" idx="4294967295"/>
          </p:nvPr>
        </p:nvSpPr>
        <p:spPr>
          <a:xfrm>
            <a:off x="457200" y="1600200"/>
            <a:ext cx="4033838" cy="45259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pPr marL="282575" indent="-282575" algn="l">
              <a:spcBef>
                <a:spcPts val="2000"/>
              </a:spcBef>
              <a:buFont typeface="Wingdings 2"/>
              <a:buChar char="●"/>
              <a:defRPr sz="28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Localize O.E ( furuncle)</a:t>
            </a:r>
          </a:p>
          <a:p>
            <a:pPr marL="282575" indent="-282575" algn="l">
              <a:spcBef>
                <a:spcPts val="2000"/>
              </a:spcBef>
              <a:buFont typeface="Wingdings 2"/>
              <a:buChar char="●"/>
              <a:defRPr sz="28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Diffuse infective O.E.</a:t>
            </a:r>
          </a:p>
          <a:p>
            <a:pPr marL="282575" indent="-282575" algn="l">
              <a:spcBef>
                <a:spcPts val="2000"/>
              </a:spcBef>
              <a:buFont typeface="Wingdings 2"/>
              <a:buChar char="●"/>
              <a:defRPr sz="28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Otomycosis</a:t>
            </a:r>
          </a:p>
        </p:txBody>
      </p:sp>
      <p:pic>
        <p:nvPicPr>
          <p:cNvPr id="856" name="Picture28.jpg" descr="Picture2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6462" y="1916112"/>
            <a:ext cx="3835401" cy="3960813"/>
          </a:xfrm>
          <a:prstGeom prst="rect">
            <a:avLst/>
          </a:prstGeom>
          <a:ln w="12700">
            <a:miter lim="400000"/>
          </a:ln>
        </p:spPr>
      </p:pic>
      <p:pic>
        <p:nvPicPr>
          <p:cNvPr id="857" name="otomyc2.jpg" descr="otomyc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59337" y="2133600"/>
            <a:ext cx="3944938" cy="3959225"/>
          </a:xfrm>
          <a:prstGeom prst="rect">
            <a:avLst/>
          </a:prstGeom>
          <a:ln w="12700">
            <a:miter lim="400000"/>
          </a:ln>
        </p:spPr>
      </p:pic>
      <p:pic>
        <p:nvPicPr>
          <p:cNvPr id="858" name="35.jpg" descr="3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94187" y="1844675"/>
            <a:ext cx="4849813" cy="38560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10300246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box(in)">
                                      <p:cBhvr>
                                        <p:cTn id="10" dur="500" fill="hold"/>
                                        <p:tgtEl>
                                          <p:spTgt spid="8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blinds(horizontal)">
                                      <p:cBhvr>
                                        <p:cTn id="19" dur="500" fill="hold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box(in)">
                                      <p:cBhvr>
                                        <p:cTn id="28" dur="500" fill="hold"/>
                                        <p:tgtEl>
                                          <p:spTgt spid="8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6" grpId="0" animBg="1" advAuto="0"/>
      <p:bldP spid="856" grpId="1" animBg="1" advAuto="0"/>
      <p:bldP spid="857" grpId="0" animBg="1" advAuto="0"/>
      <p:bldP spid="857" grpId="1" animBg="1" advAuto="0"/>
      <p:bldP spid="858" grpId="0" animBg="1" advAuto="0"/>
      <p:bldP spid="858" grpId="1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Shape 866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b">
            <a:normAutofit/>
          </a:bodyPr>
          <a:lstStyle>
            <a:lvl1pPr algn="l"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dirty="0">
                <a:solidFill>
                  <a:srgbClr val="FF0000"/>
                </a:solidFill>
              </a:rPr>
              <a:t>CLINICAL TYPES OF OTITIS EXTERNA</a:t>
            </a:r>
          </a:p>
        </p:txBody>
      </p:sp>
      <p:sp>
        <p:nvSpPr>
          <p:cNvPr id="867" name="Shape 867"/>
          <p:cNvSpPr>
            <a:spLocks noGrp="1"/>
          </p:cNvSpPr>
          <p:nvPr>
            <p:ph type="body" sz="half" idx="4294967295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pPr marL="282575" indent="-282575" algn="l">
              <a:spcBef>
                <a:spcPts val="2000"/>
              </a:spcBef>
              <a:buFont typeface="Wingdings 2"/>
              <a:buChar char="●"/>
              <a:defRPr sz="28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/>
              <a:t>Localize O.E ( furuncle)</a:t>
            </a:r>
          </a:p>
          <a:p>
            <a:pPr marL="282575" indent="-282575" algn="l">
              <a:spcBef>
                <a:spcPts val="2000"/>
              </a:spcBef>
              <a:buFont typeface="Wingdings 2"/>
              <a:buChar char="●"/>
              <a:defRPr sz="28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/>
              <a:t>Diffuse infective O.E.</a:t>
            </a:r>
          </a:p>
          <a:p>
            <a:pPr marL="282575" indent="-282575" algn="l">
              <a:spcBef>
                <a:spcPts val="2000"/>
              </a:spcBef>
              <a:buFont typeface="Wingdings 2"/>
              <a:buChar char="●"/>
              <a:defRPr sz="28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/>
              <a:t>Otomycosis</a:t>
            </a:r>
          </a:p>
          <a:p>
            <a:pPr marL="282575" indent="-282575" algn="l">
              <a:spcBef>
                <a:spcPts val="2000"/>
              </a:spcBef>
              <a:buFont typeface="Wingdings 2"/>
              <a:buChar char="●"/>
              <a:defRPr sz="28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 smtClean="0"/>
              <a:t>Herpetic </a:t>
            </a:r>
            <a:r>
              <a:rPr dirty="0"/>
              <a:t>O.E.</a:t>
            </a:r>
          </a:p>
        </p:txBody>
      </p:sp>
      <p:pic>
        <p:nvPicPr>
          <p:cNvPr id="868" name="Picture31.jpg" descr="Picture3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16600" y="1600200"/>
            <a:ext cx="1700213" cy="2185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869" name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35600" y="1700212"/>
            <a:ext cx="2990850" cy="413702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30825739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box(in)">
                                      <p:cBhvr>
                                        <p:cTn id="14" dur="500" fill="hold"/>
                                        <p:tgtEl>
                                          <p:spTgt spid="8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7" grpId="0" animBg="1" advAuto="0"/>
      <p:bldP spid="868" grpId="0" animBg="1" advAuto="0"/>
      <p:bldP spid="869" grpId="0" animBg="1" advAuto="0"/>
      <p:bldP spid="869" grpId="1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External ear classified into:</a:t>
            </a:r>
          </a:p>
          <a:p>
            <a:pPr lvl="1"/>
            <a:r>
              <a:rPr lang="en-US" dirty="0" smtClean="0"/>
              <a:t>Pinna.</a:t>
            </a:r>
          </a:p>
          <a:p>
            <a:pPr lvl="1"/>
            <a:r>
              <a:rPr lang="en-US" dirty="0"/>
              <a:t>External auditory </a:t>
            </a:r>
            <a:r>
              <a:rPr lang="en-US" dirty="0" smtClean="0"/>
              <a:t>canal</a:t>
            </a:r>
            <a:r>
              <a:rPr lang="en-US" dirty="0"/>
              <a:t>.</a:t>
            </a:r>
            <a:endParaRPr lang="en-US" dirty="0" smtClean="0"/>
          </a:p>
          <a:p>
            <a:pPr lvl="1"/>
            <a:r>
              <a:rPr lang="en-US" dirty="0" smtClean="0"/>
              <a:t>Tympanic membrane.</a:t>
            </a:r>
            <a:endParaRPr lang="en-US" dirty="0"/>
          </a:p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3786188" cy="286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947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Shape 871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b">
            <a:normAutofit/>
          </a:bodyPr>
          <a:lstStyle>
            <a:lvl1pPr algn="l"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dirty="0">
                <a:solidFill>
                  <a:srgbClr val="FF0000"/>
                </a:solidFill>
              </a:rPr>
              <a:t>CLINICAL TYPES OF OTITIS EXTERNA</a:t>
            </a:r>
          </a:p>
        </p:txBody>
      </p:sp>
      <p:sp>
        <p:nvSpPr>
          <p:cNvPr id="872" name="Shape 872"/>
          <p:cNvSpPr>
            <a:spLocks noGrp="1"/>
          </p:cNvSpPr>
          <p:nvPr>
            <p:ph type="body" sz="half" idx="4294967295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pPr marL="282575" indent="-282575" algn="l">
              <a:spcBef>
                <a:spcPts val="2000"/>
              </a:spcBef>
              <a:buFont typeface="Wingdings 2"/>
              <a:buChar char="●"/>
              <a:defRPr sz="26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/>
              <a:t>Localize O.E ( furuncle)</a:t>
            </a:r>
          </a:p>
          <a:p>
            <a:pPr marL="282575" indent="-282575" algn="l">
              <a:spcBef>
                <a:spcPts val="2000"/>
              </a:spcBef>
              <a:buFont typeface="Wingdings 2"/>
              <a:buChar char="●"/>
              <a:defRPr sz="26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/>
              <a:t>Diffuse infective O.E.</a:t>
            </a:r>
          </a:p>
          <a:p>
            <a:pPr marL="282575" indent="-282575" algn="l">
              <a:spcBef>
                <a:spcPts val="2000"/>
              </a:spcBef>
              <a:buFont typeface="Wingdings 2"/>
              <a:buChar char="●"/>
              <a:defRPr sz="26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/>
              <a:t>Otomycosis</a:t>
            </a:r>
          </a:p>
          <a:p>
            <a:pPr marL="282575" indent="-282575" algn="l">
              <a:spcBef>
                <a:spcPts val="2000"/>
              </a:spcBef>
              <a:buFont typeface="Wingdings 2"/>
              <a:buChar char="●"/>
              <a:defRPr sz="26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 smtClean="0"/>
              <a:t>Herpetic </a:t>
            </a:r>
            <a:r>
              <a:rPr dirty="0"/>
              <a:t>O.E</a:t>
            </a:r>
          </a:p>
          <a:p>
            <a:pPr marL="282575" indent="-282575" algn="l">
              <a:spcBef>
                <a:spcPts val="2000"/>
              </a:spcBef>
              <a:buFont typeface="Wingdings 2"/>
              <a:buChar char="●"/>
              <a:defRPr sz="26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/>
              <a:t>Eczematous and seborrheic O.E.</a:t>
            </a:r>
          </a:p>
        </p:txBody>
      </p:sp>
      <p:pic>
        <p:nvPicPr>
          <p:cNvPr id="873" name="Picture32.jpg" descr="Picture3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11850" y="1600200"/>
            <a:ext cx="1511300" cy="2185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874" name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92725" y="1700212"/>
            <a:ext cx="3248025" cy="435292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46011868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box(in)">
                                      <p:cBhvr>
                                        <p:cTn id="18" dur="500" fill="hold"/>
                                        <p:tgtEl>
                                          <p:spTgt spid="8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2" grpId="0" animBg="1" advAuto="0"/>
      <p:bldP spid="873" grpId="0" animBg="1" advAuto="0"/>
      <p:bldP spid="873" grpId="1" animBg="1" advAuto="0"/>
      <p:bldP spid="874" grpId="0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i="1" dirty="0"/>
              <a:t>Malignant </a:t>
            </a:r>
            <a:r>
              <a:rPr lang="en-US" b="1" i="1" dirty="0" smtClean="0"/>
              <a:t>otitis </a:t>
            </a:r>
            <a:r>
              <a:rPr lang="en-US" b="1" i="1" dirty="0" err="1" smtClean="0"/>
              <a:t>externa</a:t>
            </a:r>
            <a:r>
              <a:rPr lang="en-US" b="1" i="1" dirty="0"/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Also </a:t>
            </a:r>
            <a:r>
              <a:rPr lang="en-US" dirty="0"/>
              <a:t>termed necrotizing otitis </a:t>
            </a:r>
            <a:r>
              <a:rPr lang="en-US" dirty="0" err="1"/>
              <a:t>externa</a:t>
            </a:r>
            <a:r>
              <a:rPr lang="en-US" dirty="0"/>
              <a:t>/ skull base </a:t>
            </a:r>
            <a:r>
              <a:rPr lang="en-US" dirty="0" smtClean="0"/>
              <a:t>osteomyelitis</a:t>
            </a:r>
          </a:p>
          <a:p>
            <a:r>
              <a:rPr lang="en-US" dirty="0" smtClean="0"/>
              <a:t> Is </a:t>
            </a:r>
            <a:r>
              <a:rPr lang="en-US" dirty="0"/>
              <a:t>an invasive infection of the external auditory canal and skull base</a:t>
            </a:r>
            <a:r>
              <a:rPr lang="en-US" dirty="0" smtClean="0"/>
              <a:t>.</a:t>
            </a:r>
          </a:p>
          <a:p>
            <a:r>
              <a:rPr lang="en-US" dirty="0"/>
              <a:t>Gender: </a:t>
            </a:r>
            <a:r>
              <a:rPr lang="en-US" dirty="0" smtClean="0"/>
              <a:t>M&lt;F.</a:t>
            </a:r>
            <a:endParaRPr lang="en-US" dirty="0"/>
          </a:p>
          <a:p>
            <a:r>
              <a:rPr lang="en-US" dirty="0"/>
              <a:t>Age: common in elderly &gt;60 </a:t>
            </a:r>
            <a:r>
              <a:rPr lang="en-US" dirty="0" smtClean="0"/>
              <a:t>y.</a:t>
            </a:r>
          </a:p>
          <a:p>
            <a:r>
              <a:rPr lang="en-US" dirty="0" smtClean="0"/>
              <a:t>DM is most important risk factor.</a:t>
            </a:r>
          </a:p>
          <a:p>
            <a:r>
              <a:rPr lang="en-US" dirty="0"/>
              <a:t>Pseudomonas </a:t>
            </a:r>
            <a:r>
              <a:rPr lang="en-US" dirty="0" err="1" smtClean="0"/>
              <a:t>aeruginosa</a:t>
            </a:r>
            <a:r>
              <a:rPr lang="en-US" dirty="0" smtClean="0"/>
              <a:t> (95%)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19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Four cardinal features of Necrotizing </a:t>
            </a:r>
            <a:r>
              <a:rPr lang="en-US" dirty="0" smtClean="0"/>
              <a:t>OE:</a:t>
            </a:r>
            <a:endParaRPr lang="en-US" dirty="0"/>
          </a:p>
          <a:p>
            <a:pPr lvl="1"/>
            <a:r>
              <a:rPr lang="en-US" dirty="0" err="1" smtClean="0"/>
              <a:t>Otalgia</a:t>
            </a:r>
            <a:r>
              <a:rPr lang="en-US" dirty="0" smtClean="0"/>
              <a:t> </a:t>
            </a:r>
            <a:r>
              <a:rPr lang="en-US" dirty="0"/>
              <a:t>&gt;1 </a:t>
            </a:r>
            <a:r>
              <a:rPr lang="en-US" dirty="0" smtClean="0"/>
              <a:t>month. </a:t>
            </a:r>
            <a:endParaRPr lang="en-US" dirty="0"/>
          </a:p>
          <a:p>
            <a:pPr lvl="1"/>
            <a:r>
              <a:rPr lang="en-US" dirty="0" err="1" smtClean="0"/>
              <a:t>Otorrhea</a:t>
            </a:r>
            <a:r>
              <a:rPr lang="en-US" dirty="0" smtClean="0"/>
              <a:t>/Granulation tissue.</a:t>
            </a:r>
            <a:endParaRPr lang="en-US" dirty="0"/>
          </a:p>
          <a:p>
            <a:pPr lvl="1"/>
            <a:r>
              <a:rPr lang="en-US" dirty="0" smtClean="0"/>
              <a:t>Advanced </a:t>
            </a:r>
            <a:r>
              <a:rPr lang="en-US" dirty="0"/>
              <a:t>age, Diabetes or Immune </a:t>
            </a:r>
            <a:r>
              <a:rPr lang="en-US" dirty="0" smtClean="0"/>
              <a:t>suppression.</a:t>
            </a:r>
            <a:endParaRPr lang="en-US" dirty="0"/>
          </a:p>
          <a:p>
            <a:pPr lvl="1"/>
            <a:r>
              <a:rPr lang="en-US" dirty="0" smtClean="0"/>
              <a:t>Cranial neuropathy.</a:t>
            </a:r>
          </a:p>
          <a:p>
            <a:pPr lvl="1"/>
            <a:endParaRPr lang="en-US" dirty="0"/>
          </a:p>
          <a:p>
            <a:r>
              <a:rPr lang="en-US" dirty="0"/>
              <a:t>Three Cranial Nerves most often involved </a:t>
            </a:r>
            <a:r>
              <a:rPr lang="en-US" dirty="0" smtClean="0"/>
              <a:t>in Necrotizing </a:t>
            </a:r>
            <a:r>
              <a:rPr lang="en-US" dirty="0"/>
              <a:t>OE</a:t>
            </a:r>
          </a:p>
          <a:p>
            <a:pPr lvl="1"/>
            <a:r>
              <a:rPr lang="en-US" dirty="0" smtClean="0"/>
              <a:t>Facial </a:t>
            </a:r>
            <a:r>
              <a:rPr lang="en-US" dirty="0"/>
              <a:t>(75</a:t>
            </a:r>
            <a:r>
              <a:rPr lang="en-US" dirty="0" smtClean="0"/>
              <a:t>%).</a:t>
            </a:r>
            <a:endParaRPr lang="en-US" dirty="0"/>
          </a:p>
          <a:p>
            <a:pPr lvl="1"/>
            <a:r>
              <a:rPr lang="en-US" dirty="0" err="1" smtClean="0"/>
              <a:t>Vagus</a:t>
            </a:r>
            <a:r>
              <a:rPr lang="en-US" dirty="0" smtClean="0"/>
              <a:t> </a:t>
            </a:r>
            <a:r>
              <a:rPr lang="en-US" dirty="0"/>
              <a:t>(70</a:t>
            </a:r>
            <a:r>
              <a:rPr lang="en-US" dirty="0" smtClean="0"/>
              <a:t>%).</a:t>
            </a:r>
            <a:endParaRPr lang="en-US" dirty="0"/>
          </a:p>
          <a:p>
            <a:pPr lvl="1"/>
            <a:r>
              <a:rPr lang="en-US" dirty="0" smtClean="0"/>
              <a:t>Accessory </a:t>
            </a:r>
            <a:r>
              <a:rPr lang="en-US" dirty="0"/>
              <a:t>(56</a:t>
            </a:r>
            <a:r>
              <a:rPr lang="en-US" dirty="0" smtClean="0"/>
              <a:t>%).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20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571500"/>
            <a:ext cx="5715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993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 up: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C00000"/>
                </a:solidFill>
              </a:rPr>
              <a:t>Labs.</a:t>
            </a:r>
          </a:p>
          <a:p>
            <a:pPr lvl="1"/>
            <a:r>
              <a:rPr lang="en-US" dirty="0"/>
              <a:t>ESR.</a:t>
            </a:r>
          </a:p>
          <a:p>
            <a:pPr lvl="1"/>
            <a:r>
              <a:rPr lang="en-US" dirty="0"/>
              <a:t>CRP.</a:t>
            </a:r>
          </a:p>
          <a:p>
            <a:pPr lvl="1"/>
            <a:r>
              <a:rPr lang="en-US" dirty="0"/>
              <a:t>Blood sugar</a:t>
            </a:r>
          </a:p>
          <a:p>
            <a:pPr lvl="1"/>
            <a:r>
              <a:rPr lang="en-US" dirty="0" smtClean="0"/>
              <a:t>C/S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r>
              <a:rPr lang="en-US" b="1" i="1" dirty="0">
                <a:solidFill>
                  <a:srgbClr val="C00000"/>
                </a:solidFill>
              </a:rPr>
              <a:t>Biopsy.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589567"/>
            <a:ext cx="4235301" cy="4572000"/>
          </a:xfrm>
        </p:spPr>
        <p:txBody>
          <a:bodyPr/>
          <a:lstStyle/>
          <a:p>
            <a:r>
              <a:rPr lang="en-US" b="1" i="1" dirty="0">
                <a:solidFill>
                  <a:srgbClr val="C00000"/>
                </a:solidFill>
              </a:rPr>
              <a:t>Imaging</a:t>
            </a:r>
            <a:r>
              <a:rPr lang="en-US" b="1" i="1" dirty="0" smtClean="0">
                <a:solidFill>
                  <a:srgbClr val="C00000"/>
                </a:solidFill>
              </a:rPr>
              <a:t>.</a:t>
            </a:r>
          </a:p>
          <a:p>
            <a:pPr lvl="1"/>
            <a:r>
              <a:rPr lang="en-US" dirty="0" smtClean="0"/>
              <a:t>CT scan.</a:t>
            </a:r>
          </a:p>
          <a:p>
            <a:pPr lvl="1"/>
            <a:r>
              <a:rPr lang="en-US" dirty="0" smtClean="0"/>
              <a:t>MRI.</a:t>
            </a:r>
          </a:p>
          <a:p>
            <a:pPr lvl="1"/>
            <a:r>
              <a:rPr lang="en-US" dirty="0" smtClean="0"/>
              <a:t>Technetium99  </a:t>
            </a:r>
            <a:r>
              <a:rPr lang="en-US" dirty="0"/>
              <a:t>bone </a:t>
            </a:r>
            <a:r>
              <a:rPr lang="en-US" dirty="0" smtClean="0"/>
              <a:t>scan (</a:t>
            </a:r>
            <a:r>
              <a:rPr lang="en-US" dirty="0" err="1" smtClean="0"/>
              <a:t>Osteoblastic</a:t>
            </a:r>
            <a:r>
              <a:rPr lang="en-US" dirty="0" smtClean="0"/>
              <a:t>).</a:t>
            </a:r>
          </a:p>
          <a:p>
            <a:pPr lvl="1"/>
            <a:r>
              <a:rPr lang="en-US" dirty="0"/>
              <a:t>Gallium scan (</a:t>
            </a:r>
            <a:r>
              <a:rPr lang="en-US" dirty="0" smtClean="0"/>
              <a:t>Leukocytes).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77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Management: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Aural toilet.</a:t>
            </a:r>
          </a:p>
          <a:p>
            <a:r>
              <a:rPr lang="en-US" dirty="0" smtClean="0"/>
              <a:t>Analgesia.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Antibiotics. (Long term)</a:t>
            </a:r>
          </a:p>
          <a:p>
            <a:r>
              <a:rPr lang="en-US" dirty="0" smtClean="0"/>
              <a:t>Control DM.</a:t>
            </a:r>
          </a:p>
          <a:p>
            <a:r>
              <a:rPr lang="en-US" dirty="0" smtClean="0"/>
              <a:t>ID consultation.</a:t>
            </a:r>
          </a:p>
          <a:p>
            <a:r>
              <a:rPr lang="en-US" dirty="0" smtClean="0"/>
              <a:t>Surgery.</a:t>
            </a:r>
          </a:p>
        </p:txBody>
      </p:sp>
    </p:spTree>
    <p:extLst>
      <p:ext uri="{BB962C8B-B14F-4D97-AF65-F5344CB8AC3E}">
        <p14:creationId xmlns:p14="http://schemas.microsoft.com/office/powerpoint/2010/main" val="53916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Antibiotics.</a:t>
            </a:r>
          </a:p>
          <a:p>
            <a:pPr lvl="1"/>
            <a:r>
              <a:rPr lang="en-US" dirty="0"/>
              <a:t>(systemic +local).</a:t>
            </a:r>
          </a:p>
          <a:p>
            <a:pPr lvl="1"/>
            <a:r>
              <a:rPr lang="en-US" dirty="0"/>
              <a:t>6-8 weeks</a:t>
            </a:r>
            <a:r>
              <a:rPr lang="en-US" dirty="0" smtClean="0"/>
              <a:t>.</a:t>
            </a:r>
          </a:p>
          <a:p>
            <a:pPr lvl="1"/>
            <a:r>
              <a:rPr lang="en-US" dirty="0"/>
              <a:t>Ciprofloxacin, Levofloxacin  </a:t>
            </a:r>
            <a:r>
              <a:rPr lang="en-US" dirty="0" err="1" smtClean="0"/>
              <a:t>Piperacillin</a:t>
            </a:r>
            <a:r>
              <a:rPr lang="en-US" dirty="0"/>
              <a:t> </a:t>
            </a:r>
            <a:r>
              <a:rPr lang="en-US" dirty="0" smtClean="0"/>
              <a:t>, </a:t>
            </a:r>
            <a:r>
              <a:rPr lang="en-US" dirty="0" err="1" smtClean="0"/>
              <a:t>Piperacillin-tazobactam</a:t>
            </a:r>
            <a:r>
              <a:rPr lang="en-US" dirty="0" smtClean="0"/>
              <a:t>, </a:t>
            </a:r>
            <a:r>
              <a:rPr lang="en-US" dirty="0" err="1" smtClean="0"/>
              <a:t>Ceftazidime</a:t>
            </a:r>
            <a:r>
              <a:rPr lang="en-US" dirty="0"/>
              <a:t> ,</a:t>
            </a:r>
            <a:r>
              <a:rPr lang="en-US" dirty="0" err="1" smtClean="0"/>
              <a:t>Cefepime</a:t>
            </a:r>
            <a:r>
              <a:rPr lang="en-US" dirty="0" smtClean="0"/>
              <a:t>.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57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err="1" smtClean="0"/>
              <a:t>Otomycosis</a:t>
            </a:r>
            <a:r>
              <a:rPr lang="en-US" b="1" i="1" dirty="0" smtClean="0"/>
              <a:t>:</a:t>
            </a:r>
            <a:endParaRPr lang="en-US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</a:t>
            </a:r>
            <a:r>
              <a:rPr lang="en-US" dirty="0" smtClean="0"/>
              <a:t>s </a:t>
            </a:r>
            <a:r>
              <a:rPr lang="en-US" dirty="0"/>
              <a:t>a fungal infection of the </a:t>
            </a:r>
            <a:r>
              <a:rPr lang="en-US" dirty="0" smtClean="0"/>
              <a:t>ear canal.</a:t>
            </a:r>
          </a:p>
          <a:p>
            <a:r>
              <a:rPr lang="en-US" b="1" i="1" dirty="0" smtClean="0">
                <a:solidFill>
                  <a:srgbClr val="C00000"/>
                </a:solidFill>
              </a:rPr>
              <a:t>Causative organism:</a:t>
            </a:r>
          </a:p>
          <a:p>
            <a:pPr lvl="1"/>
            <a:r>
              <a:rPr lang="en-US" dirty="0" smtClean="0"/>
              <a:t> </a:t>
            </a:r>
            <a:r>
              <a:rPr lang="en-US" dirty="0" err="1"/>
              <a:t>Aspergillus</a:t>
            </a:r>
            <a:r>
              <a:rPr lang="en-US" dirty="0"/>
              <a:t> </a:t>
            </a:r>
            <a:r>
              <a:rPr lang="en-US" dirty="0" err="1"/>
              <a:t>niger</a:t>
            </a:r>
            <a:r>
              <a:rPr lang="en-US" dirty="0"/>
              <a:t>, A. </a:t>
            </a:r>
            <a:r>
              <a:rPr lang="en-US" dirty="0" err="1" smtClean="0"/>
              <a:t>fumigatus</a:t>
            </a:r>
            <a:r>
              <a:rPr lang="en-US" dirty="0" smtClean="0"/>
              <a:t> , Candida </a:t>
            </a:r>
            <a:r>
              <a:rPr lang="en-US" dirty="0" err="1"/>
              <a:t>albicans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b="1" i="1" dirty="0" smtClean="0">
                <a:solidFill>
                  <a:srgbClr val="C00000"/>
                </a:solidFill>
              </a:rPr>
              <a:t>RF:</a:t>
            </a:r>
          </a:p>
          <a:p>
            <a:pPr lvl="1"/>
            <a:r>
              <a:rPr lang="en-US" dirty="0" smtClean="0"/>
              <a:t>Hot </a:t>
            </a:r>
            <a:r>
              <a:rPr lang="en-US" dirty="0"/>
              <a:t>and humid </a:t>
            </a:r>
            <a:r>
              <a:rPr lang="en-US" dirty="0" smtClean="0"/>
              <a:t>climate.</a:t>
            </a:r>
          </a:p>
          <a:p>
            <a:pPr lvl="1"/>
            <a:r>
              <a:rPr lang="en-US" dirty="0" smtClean="0"/>
              <a:t>Secondary </a:t>
            </a:r>
            <a:r>
              <a:rPr lang="en-US" dirty="0"/>
              <a:t>fungal </a:t>
            </a:r>
            <a:r>
              <a:rPr lang="en-US" dirty="0" smtClean="0"/>
              <a:t>growth Using of  </a:t>
            </a:r>
            <a:r>
              <a:rPr lang="en-US" dirty="0"/>
              <a:t>topical </a:t>
            </a:r>
            <a:r>
              <a:rPr lang="en-US" dirty="0" smtClean="0"/>
              <a:t>antibiotics.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31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i="1" dirty="0">
                <a:solidFill>
                  <a:srgbClr val="C00000"/>
                </a:solidFill>
              </a:rPr>
              <a:t>The clinical </a:t>
            </a:r>
            <a:r>
              <a:rPr lang="en-US" b="1" i="1" dirty="0" smtClean="0">
                <a:solidFill>
                  <a:srgbClr val="C00000"/>
                </a:solidFill>
              </a:rPr>
              <a:t>features: 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ntense itching.</a:t>
            </a:r>
            <a:endParaRPr lang="en-US" dirty="0"/>
          </a:p>
          <a:p>
            <a:pPr lvl="1"/>
            <a:r>
              <a:rPr lang="en-US" dirty="0" smtClean="0"/>
              <a:t>Discomfort </a:t>
            </a:r>
            <a:r>
              <a:rPr lang="en-US" dirty="0"/>
              <a:t>or pain </a:t>
            </a:r>
            <a:r>
              <a:rPr lang="en-US" dirty="0" smtClean="0"/>
              <a:t>.</a:t>
            </a:r>
          </a:p>
          <a:p>
            <a:pPr lvl="1"/>
            <a:r>
              <a:rPr lang="en-US" dirty="0"/>
              <a:t>W</a:t>
            </a:r>
            <a:r>
              <a:rPr lang="en-US" dirty="0" smtClean="0"/>
              <a:t>atery </a:t>
            </a:r>
            <a:r>
              <a:rPr lang="en-US" dirty="0"/>
              <a:t>discharge with a </a:t>
            </a:r>
            <a:r>
              <a:rPr lang="en-US" dirty="0" smtClean="0"/>
              <a:t>bad </a:t>
            </a:r>
            <a:r>
              <a:rPr lang="en-US" dirty="0" err="1" smtClean="0"/>
              <a:t>odour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Ear </a:t>
            </a:r>
            <a:r>
              <a:rPr lang="en-US" dirty="0"/>
              <a:t>blockage. </a:t>
            </a:r>
            <a:endParaRPr lang="en-US" dirty="0" smtClean="0"/>
          </a:p>
          <a:p>
            <a:pPr lvl="1"/>
            <a:r>
              <a:rPr lang="en-US" dirty="0" smtClean="0"/>
              <a:t>Some time The </a:t>
            </a:r>
            <a:r>
              <a:rPr lang="en-US" dirty="0"/>
              <a:t>fungal mass </a:t>
            </a:r>
            <a:r>
              <a:rPr lang="en-US" dirty="0" smtClean="0"/>
              <a:t>seen as white, brown </a:t>
            </a:r>
            <a:r>
              <a:rPr lang="en-US" dirty="0"/>
              <a:t>or </a:t>
            </a:r>
            <a:r>
              <a:rPr lang="en-US" dirty="0" smtClean="0"/>
              <a:t>black.</a:t>
            </a:r>
          </a:p>
          <a:p>
            <a:r>
              <a:rPr lang="en-US" b="1" i="1" dirty="0" smtClean="0">
                <a:solidFill>
                  <a:srgbClr val="C00000"/>
                </a:solidFill>
              </a:rPr>
              <a:t>On Examination:</a:t>
            </a:r>
          </a:p>
          <a:p>
            <a:pPr lvl="1"/>
            <a:r>
              <a:rPr lang="en-US" dirty="0" smtClean="0"/>
              <a:t>A</a:t>
            </a:r>
            <a:r>
              <a:rPr lang="en-US" dirty="0"/>
              <a:t>. </a:t>
            </a:r>
            <a:r>
              <a:rPr lang="en-US" dirty="0" err="1"/>
              <a:t>niger</a:t>
            </a:r>
            <a:r>
              <a:rPr lang="en-US" dirty="0"/>
              <a:t> appears as </a:t>
            </a:r>
            <a:r>
              <a:rPr lang="en-US" dirty="0" err="1" smtClean="0"/>
              <a:t>blackheaded</a:t>
            </a:r>
            <a:r>
              <a:rPr lang="en-US" dirty="0" smtClean="0"/>
              <a:t> filamentous growth.</a:t>
            </a:r>
          </a:p>
          <a:p>
            <a:pPr lvl="1"/>
            <a:r>
              <a:rPr lang="en-US" dirty="0" smtClean="0"/>
              <a:t>A</a:t>
            </a:r>
            <a:r>
              <a:rPr lang="en-US" dirty="0"/>
              <a:t>. </a:t>
            </a:r>
            <a:r>
              <a:rPr lang="en-US" dirty="0" err="1"/>
              <a:t>fumigatus</a:t>
            </a:r>
            <a:r>
              <a:rPr lang="en-US" dirty="0"/>
              <a:t> as pale blue </a:t>
            </a:r>
            <a:r>
              <a:rPr lang="en-US" dirty="0" smtClean="0"/>
              <a:t>or Green</a:t>
            </a:r>
          </a:p>
          <a:p>
            <a:pPr lvl="1"/>
            <a:r>
              <a:rPr lang="en-US" dirty="0" smtClean="0"/>
              <a:t>Candida </a:t>
            </a:r>
            <a:r>
              <a:rPr lang="en-US" dirty="0"/>
              <a:t>as white or creamy deposit. </a:t>
            </a:r>
            <a:endParaRPr lang="en-US" dirty="0" smtClean="0"/>
          </a:p>
          <a:p>
            <a:pPr lvl="1"/>
            <a:r>
              <a:rPr lang="en-US" dirty="0" err="1" smtClean="0"/>
              <a:t>Meatal</a:t>
            </a:r>
            <a:r>
              <a:rPr lang="en-US" dirty="0" smtClean="0"/>
              <a:t> skin appears </a:t>
            </a:r>
            <a:r>
              <a:rPr lang="en-US" dirty="0"/>
              <a:t>sodden, red and </a:t>
            </a:r>
            <a:r>
              <a:rPr lang="en-US" dirty="0" err="1"/>
              <a:t>oedematous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3670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40386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24000"/>
            <a:ext cx="40386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938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i="1" dirty="0" smtClean="0"/>
              <a:t>External ear disorder include:</a:t>
            </a:r>
            <a:endParaRPr lang="en-US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solidFill>
            <a:schemeClr val="bg2">
              <a:lumMod val="90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lang="en-US" dirty="0"/>
              <a:t>Pinna:</a:t>
            </a:r>
          </a:p>
          <a:p>
            <a:pPr lvl="1"/>
            <a:r>
              <a:rPr lang="en-US" dirty="0"/>
              <a:t>Congenital:</a:t>
            </a:r>
          </a:p>
          <a:p>
            <a:pPr lvl="2"/>
            <a:r>
              <a:rPr lang="en-US" dirty="0" err="1"/>
              <a:t>Anotia</a:t>
            </a:r>
            <a:r>
              <a:rPr lang="en-US" dirty="0"/>
              <a:t>. </a:t>
            </a:r>
            <a:r>
              <a:rPr lang="en-US" dirty="0" err="1"/>
              <a:t>Microtia</a:t>
            </a:r>
            <a:r>
              <a:rPr lang="en-US" dirty="0"/>
              <a:t>, </a:t>
            </a:r>
            <a:r>
              <a:rPr lang="en-US" dirty="0" err="1"/>
              <a:t>Macrotia</a:t>
            </a:r>
            <a:r>
              <a:rPr lang="en-US" dirty="0"/>
              <a:t>.</a:t>
            </a:r>
          </a:p>
          <a:p>
            <a:pPr lvl="2"/>
            <a:r>
              <a:rPr lang="en-US" b="1" i="1" dirty="0">
                <a:solidFill>
                  <a:srgbClr val="C00000"/>
                </a:solidFill>
              </a:rPr>
              <a:t>Bat ear.</a:t>
            </a:r>
          </a:p>
          <a:p>
            <a:pPr lvl="2"/>
            <a:r>
              <a:rPr lang="en-US" dirty="0" err="1"/>
              <a:t>Preauricular</a:t>
            </a:r>
            <a:r>
              <a:rPr lang="en-US" dirty="0"/>
              <a:t> pit or sinus.</a:t>
            </a:r>
          </a:p>
          <a:p>
            <a:pPr lvl="1"/>
            <a:r>
              <a:rPr lang="en-US" dirty="0"/>
              <a:t>Traumatic:</a:t>
            </a:r>
          </a:p>
          <a:p>
            <a:pPr lvl="2"/>
            <a:r>
              <a:rPr lang="en-US" b="1" i="1" dirty="0" err="1">
                <a:solidFill>
                  <a:srgbClr val="C00000"/>
                </a:solidFill>
              </a:rPr>
              <a:t>Haematoma</a:t>
            </a:r>
            <a:r>
              <a:rPr lang="en-US" b="1" i="1" dirty="0">
                <a:solidFill>
                  <a:srgbClr val="C00000"/>
                </a:solidFill>
              </a:rPr>
              <a:t> of the auricle.</a:t>
            </a:r>
          </a:p>
          <a:p>
            <a:pPr lvl="2"/>
            <a:r>
              <a:rPr lang="en-US" dirty="0"/>
              <a:t>Lacerations.</a:t>
            </a:r>
          </a:p>
          <a:p>
            <a:pPr lvl="2"/>
            <a:r>
              <a:rPr lang="en-US" dirty="0"/>
              <a:t>Avulsion of </a:t>
            </a:r>
            <a:r>
              <a:rPr lang="en-US" dirty="0" smtClean="0"/>
              <a:t>pinna.</a:t>
            </a:r>
            <a:endParaRPr lang="en-US" dirty="0"/>
          </a:p>
          <a:p>
            <a:pPr lvl="2"/>
            <a:r>
              <a:rPr lang="en-US" dirty="0" smtClean="0"/>
              <a:t>Frostbite.</a:t>
            </a:r>
            <a:endParaRPr lang="en-US" dirty="0"/>
          </a:p>
          <a:p>
            <a:pPr lvl="2"/>
            <a:r>
              <a:rPr lang="en-US" dirty="0"/>
              <a:t>Keloid of </a:t>
            </a:r>
            <a:r>
              <a:rPr lang="en-US" dirty="0" smtClean="0"/>
              <a:t>auricle.</a:t>
            </a:r>
            <a:endParaRPr lang="en-US" dirty="0"/>
          </a:p>
          <a:p>
            <a:pPr lvl="1"/>
            <a:r>
              <a:rPr lang="en-US" dirty="0"/>
              <a:t>Inflammatory:</a:t>
            </a:r>
          </a:p>
          <a:p>
            <a:pPr lvl="2"/>
            <a:r>
              <a:rPr lang="en-US" dirty="0" err="1" smtClean="0"/>
              <a:t>Perichondritis</a:t>
            </a:r>
            <a:r>
              <a:rPr lang="en-US" dirty="0" smtClean="0"/>
              <a:t>.</a:t>
            </a:r>
            <a:endParaRPr lang="en-US" dirty="0"/>
          </a:p>
          <a:p>
            <a:pPr lvl="2"/>
            <a:r>
              <a:rPr lang="en-US" dirty="0"/>
              <a:t>Relapsing </a:t>
            </a:r>
            <a:r>
              <a:rPr lang="en-US" dirty="0" err="1" smtClean="0"/>
              <a:t>polychondritis</a:t>
            </a:r>
            <a:r>
              <a:rPr lang="en-US" dirty="0" smtClean="0"/>
              <a:t>.</a:t>
            </a:r>
            <a:endParaRPr lang="en-US" dirty="0"/>
          </a:p>
          <a:p>
            <a:pPr lvl="1"/>
            <a:r>
              <a:rPr lang="en-US" dirty="0"/>
              <a:t>Tumor: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solidFill>
            <a:schemeClr val="bg2">
              <a:lumMod val="90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lang="en-US" dirty="0"/>
              <a:t>External auditory canal:</a:t>
            </a:r>
          </a:p>
          <a:p>
            <a:pPr lvl="1"/>
            <a:r>
              <a:rPr lang="en-US" dirty="0"/>
              <a:t>Congenital:</a:t>
            </a:r>
          </a:p>
          <a:p>
            <a:pPr lvl="2"/>
            <a:r>
              <a:rPr lang="en-US" dirty="0"/>
              <a:t>Atresia.</a:t>
            </a:r>
          </a:p>
          <a:p>
            <a:pPr lvl="1"/>
            <a:r>
              <a:rPr lang="en-US" dirty="0"/>
              <a:t>Traumatic:</a:t>
            </a:r>
          </a:p>
          <a:p>
            <a:pPr lvl="2"/>
            <a:r>
              <a:rPr lang="en-US" dirty="0"/>
              <a:t>Lacerations.</a:t>
            </a:r>
          </a:p>
          <a:p>
            <a:pPr lvl="1"/>
            <a:r>
              <a:rPr lang="en-US" dirty="0"/>
              <a:t>Inflammatory:</a:t>
            </a:r>
          </a:p>
          <a:p>
            <a:pPr lvl="2"/>
            <a:r>
              <a:rPr lang="en-US" dirty="0"/>
              <a:t>Localized otitis </a:t>
            </a:r>
            <a:r>
              <a:rPr lang="en-US" dirty="0" err="1"/>
              <a:t>externa</a:t>
            </a:r>
            <a:r>
              <a:rPr lang="en-US" dirty="0"/>
              <a:t> (Furuncle).</a:t>
            </a:r>
          </a:p>
          <a:p>
            <a:pPr lvl="2"/>
            <a:r>
              <a:rPr lang="en-US" b="1" i="1" dirty="0" smtClean="0">
                <a:solidFill>
                  <a:srgbClr val="C00000"/>
                </a:solidFill>
              </a:rPr>
              <a:t>Otitis </a:t>
            </a:r>
            <a:r>
              <a:rPr lang="en-US" b="1" i="1" dirty="0" err="1">
                <a:solidFill>
                  <a:srgbClr val="C00000"/>
                </a:solidFill>
              </a:rPr>
              <a:t>externa</a:t>
            </a:r>
            <a:r>
              <a:rPr lang="en-US" b="1" i="1" dirty="0">
                <a:solidFill>
                  <a:srgbClr val="C00000"/>
                </a:solidFill>
              </a:rPr>
              <a:t>.</a:t>
            </a:r>
          </a:p>
          <a:p>
            <a:pPr lvl="2"/>
            <a:r>
              <a:rPr lang="en-US" b="1" dirty="0">
                <a:solidFill>
                  <a:srgbClr val="C00000"/>
                </a:solidFill>
              </a:rPr>
              <a:t>Malignant otitis </a:t>
            </a:r>
            <a:r>
              <a:rPr lang="en-US" b="1" dirty="0" err="1">
                <a:solidFill>
                  <a:srgbClr val="C00000"/>
                </a:solidFill>
              </a:rPr>
              <a:t>externa</a:t>
            </a:r>
            <a:r>
              <a:rPr lang="en-US" b="1" dirty="0">
                <a:solidFill>
                  <a:srgbClr val="C00000"/>
                </a:solidFill>
              </a:rPr>
              <a:t>.</a:t>
            </a:r>
          </a:p>
          <a:p>
            <a:pPr lvl="2"/>
            <a:r>
              <a:rPr lang="en-US" b="1" i="1" dirty="0" err="1">
                <a:solidFill>
                  <a:srgbClr val="C00000"/>
                </a:solidFill>
              </a:rPr>
              <a:t>Otomycosis</a:t>
            </a:r>
            <a:r>
              <a:rPr lang="en-US" b="1" i="1" dirty="0">
                <a:solidFill>
                  <a:srgbClr val="C00000"/>
                </a:solidFill>
              </a:rPr>
              <a:t>.</a:t>
            </a:r>
          </a:p>
          <a:p>
            <a:pPr lvl="2"/>
            <a:r>
              <a:rPr lang="en-US" dirty="0"/>
              <a:t>Herpes zoster </a:t>
            </a:r>
            <a:r>
              <a:rPr lang="en-US" dirty="0" err="1"/>
              <a:t>oticus</a:t>
            </a:r>
            <a:r>
              <a:rPr lang="en-US" dirty="0"/>
              <a:t>.</a:t>
            </a:r>
          </a:p>
          <a:p>
            <a:pPr lvl="2"/>
            <a:r>
              <a:rPr lang="en-US" dirty="0"/>
              <a:t>Eczematous </a:t>
            </a:r>
            <a:r>
              <a:rPr lang="en-US" dirty="0" err="1"/>
              <a:t>Seborrhoeic</a:t>
            </a:r>
            <a:r>
              <a:rPr lang="en-US" dirty="0"/>
              <a:t> otitis </a:t>
            </a:r>
            <a:r>
              <a:rPr lang="en-US" dirty="0" err="1"/>
              <a:t>externa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Tumor: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91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b="1" i="1" dirty="0" smtClean="0">
                <a:solidFill>
                  <a:srgbClr val="C00000"/>
                </a:solidFill>
              </a:rPr>
              <a:t>Treatment:</a:t>
            </a:r>
          </a:p>
          <a:p>
            <a:pPr lvl="1"/>
            <a:r>
              <a:rPr lang="en-US" dirty="0" smtClean="0"/>
              <a:t>Aural toilet.</a:t>
            </a:r>
          </a:p>
          <a:p>
            <a:pPr lvl="1"/>
            <a:r>
              <a:rPr lang="en-US" dirty="0" smtClean="0"/>
              <a:t>Antifungal agents. (</a:t>
            </a:r>
            <a:r>
              <a:rPr lang="en-US" dirty="0" err="1" smtClean="0"/>
              <a:t>Nystatin</a:t>
            </a:r>
            <a:r>
              <a:rPr lang="en-US" dirty="0" smtClean="0"/>
              <a:t>, </a:t>
            </a:r>
            <a:r>
              <a:rPr lang="en-US" dirty="0" err="1" smtClean="0"/>
              <a:t>clotrimazole</a:t>
            </a:r>
            <a:r>
              <a:rPr lang="en-US" dirty="0" smtClean="0"/>
              <a:t>).</a:t>
            </a:r>
          </a:p>
          <a:p>
            <a:pPr lvl="1"/>
            <a:r>
              <a:rPr lang="en-US" dirty="0" smtClean="0"/>
              <a:t>Optimize general conditions.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54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Shape 905"/>
          <p:cNvSpPr>
            <a:spLocks noGrp="1"/>
          </p:cNvSpPr>
          <p:nvPr>
            <p:ph type="title" idx="4294967295"/>
          </p:nvPr>
        </p:nvSpPr>
        <p:spPr>
          <a:xfrm>
            <a:off x="779462" y="381000"/>
            <a:ext cx="7583488" cy="10445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b">
            <a:normAutofit/>
          </a:bodyPr>
          <a:lstStyle>
            <a:lvl1pPr algn="l"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>
                <a:solidFill>
                  <a:srgbClr val="FF0000"/>
                </a:solidFill>
              </a:rPr>
              <a:t>WAX</a:t>
            </a:r>
          </a:p>
        </p:txBody>
      </p:sp>
      <p:sp>
        <p:nvSpPr>
          <p:cNvPr id="906" name="Shape 906"/>
          <p:cNvSpPr>
            <a:spLocks noGrp="1"/>
          </p:cNvSpPr>
          <p:nvPr>
            <p:ph type="body" idx="4294967295"/>
          </p:nvPr>
        </p:nvSpPr>
        <p:spPr>
          <a:xfrm>
            <a:off x="779462" y="1828800"/>
            <a:ext cx="7583488" cy="42084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pPr marL="282575" indent="-282575" algn="just">
              <a:lnSpc>
                <a:spcPct val="140000"/>
              </a:lnSpc>
              <a:spcBef>
                <a:spcPts val="2000"/>
              </a:spcBef>
              <a:buFont typeface="Wingdings 2"/>
              <a:buChar char="●"/>
              <a:defRPr sz="2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Mixture of ceruminous and sebaceous glands secretion</a:t>
            </a:r>
          </a:p>
          <a:p>
            <a:pPr marL="282575" indent="-282575" algn="just">
              <a:lnSpc>
                <a:spcPct val="140000"/>
              </a:lnSpc>
              <a:spcBef>
                <a:spcPts val="2000"/>
              </a:spcBef>
              <a:buFont typeface="Wingdings 2"/>
              <a:buChar char="●"/>
              <a:defRPr sz="2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Normally is expelled from the canal aided by movements of the jaw</a:t>
            </a:r>
          </a:p>
          <a:p>
            <a:pPr marL="282575" indent="-282575" algn="just">
              <a:lnSpc>
                <a:spcPct val="140000"/>
              </a:lnSpc>
              <a:spcBef>
                <a:spcPts val="2000"/>
              </a:spcBef>
              <a:buFont typeface="Wingdings 2"/>
              <a:buChar char="●"/>
              <a:defRPr sz="2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When accumulated it may cause deafness, earache or tinnitus</a:t>
            </a:r>
          </a:p>
        </p:txBody>
      </p:sp>
    </p:spTree>
    <p:extLst>
      <p:ext uri="{BB962C8B-B14F-4D97-AF65-F5344CB8AC3E}">
        <p14:creationId xmlns:p14="http://schemas.microsoft.com/office/powerpoint/2010/main" val="1063479712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0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9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9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6" grpId="0" build="p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8" name="Picture40.jpg" descr="Picture4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7900" y="3444875"/>
            <a:ext cx="3192463" cy="2841625"/>
          </a:xfrm>
          <a:prstGeom prst="rect">
            <a:avLst/>
          </a:prstGeom>
          <a:ln w="12700">
            <a:miter lim="400000"/>
          </a:ln>
        </p:spPr>
      </p:pic>
      <p:pic>
        <p:nvPicPr>
          <p:cNvPr id="909" name="Picture37.jpg" descr="Picture3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99000" y="290512"/>
            <a:ext cx="3113088" cy="2916238"/>
          </a:xfrm>
          <a:prstGeom prst="rect">
            <a:avLst/>
          </a:prstGeom>
          <a:ln w="12700">
            <a:miter lim="400000"/>
          </a:ln>
        </p:spPr>
      </p:pic>
      <p:pic>
        <p:nvPicPr>
          <p:cNvPr id="910" name="Picture38.jpg" descr="Picture3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41400" y="3338512"/>
            <a:ext cx="3025775" cy="2824163"/>
          </a:xfrm>
          <a:prstGeom prst="rect">
            <a:avLst/>
          </a:prstGeom>
          <a:ln w="12700">
            <a:miter lim="400000"/>
          </a:ln>
        </p:spPr>
      </p:pic>
      <p:pic>
        <p:nvPicPr>
          <p:cNvPr id="911" name="Picture39.jpg" descr="Picture3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30312" y="260350"/>
            <a:ext cx="2974976" cy="27241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7125603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8" grpId="0" animBg="1" advAuto="0"/>
      <p:bldP spid="909" grpId="0" animBg="1" advAuto="0"/>
      <p:bldP spid="910" grpId="0" animBg="1" advAuto="0"/>
      <p:bldP spid="911" grpId="0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Shape 913"/>
          <p:cNvSpPr>
            <a:spLocks noGrp="1"/>
          </p:cNvSpPr>
          <p:nvPr>
            <p:ph type="title" idx="4294967295"/>
          </p:nvPr>
        </p:nvSpPr>
        <p:spPr>
          <a:xfrm>
            <a:off x="779462" y="381000"/>
            <a:ext cx="7583488" cy="10445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b">
            <a:normAutofit/>
          </a:bodyPr>
          <a:lstStyle>
            <a:lvl1pPr algn="l"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dirty="0">
                <a:solidFill>
                  <a:srgbClr val="FF0000"/>
                </a:solidFill>
              </a:rPr>
              <a:t>WAX</a:t>
            </a:r>
          </a:p>
        </p:txBody>
      </p:sp>
      <p:sp>
        <p:nvSpPr>
          <p:cNvPr id="914" name="Shape 914"/>
          <p:cNvSpPr>
            <a:spLocks noGrp="1"/>
          </p:cNvSpPr>
          <p:nvPr>
            <p:ph type="body" idx="4294967295"/>
          </p:nvPr>
        </p:nvSpPr>
        <p:spPr>
          <a:xfrm>
            <a:off x="779462" y="1828800"/>
            <a:ext cx="7583488" cy="42084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 marL="282575" indent="-282575" algn="just">
              <a:lnSpc>
                <a:spcPct val="200000"/>
              </a:lnSpc>
              <a:spcBef>
                <a:spcPts val="2000"/>
              </a:spcBef>
              <a:buFont typeface="Wingdings 2"/>
              <a:buChar char="●"/>
              <a:defRPr sz="22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Treatment is by removal using syringing, suction or instrumentation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10678" y="9276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34745"/>
      </p:ext>
    </p:extLst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Shape 916"/>
          <p:cNvSpPr>
            <a:spLocks noGrp="1"/>
          </p:cNvSpPr>
          <p:nvPr>
            <p:ph type="title" idx="4294967295"/>
          </p:nvPr>
        </p:nvSpPr>
        <p:spPr>
          <a:xfrm>
            <a:off x="779462" y="381000"/>
            <a:ext cx="7583488" cy="1044575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algn="l"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 dirty="0">
              <a:solidFill>
                <a:srgbClr val="FF0000"/>
              </a:solidFill>
            </a:endParaRPr>
          </a:p>
        </p:txBody>
      </p:sp>
      <p:pic>
        <p:nvPicPr>
          <p:cNvPr id="917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1912" y="1628775"/>
            <a:ext cx="4229101" cy="2324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18" name="CerumenSpuehlen.jpeg" descr="CerumenSpuehl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67400" y="1828800"/>
            <a:ext cx="2857500" cy="2146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19" name="cerumen-removal.jpeg" descr="cerumen-removal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16237" y="4221162"/>
            <a:ext cx="2857501" cy="22987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31237266"/>
      </p:ext>
    </p:extLst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446387" y="2967335"/>
            <a:ext cx="425122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Thank you</a:t>
            </a:r>
            <a:endParaRPr lang="en-US" sz="6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1403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3999"/>
            <a:ext cx="3581400" cy="4648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447800"/>
            <a:ext cx="3630168" cy="4724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57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76400"/>
            <a:ext cx="3595691" cy="459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00200"/>
            <a:ext cx="3813684" cy="4752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665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i="1" dirty="0"/>
              <a:t>Bat </a:t>
            </a:r>
            <a:r>
              <a:rPr lang="en-US" b="1" i="1" dirty="0" smtClean="0"/>
              <a:t>ear:</a:t>
            </a:r>
            <a:endParaRPr lang="en-US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4035552" cy="4495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Prominent </a:t>
            </a:r>
            <a:r>
              <a:rPr lang="en-US" dirty="0"/>
              <a:t>ear or protruding </a:t>
            </a:r>
            <a:r>
              <a:rPr lang="en-US" dirty="0" smtClean="0"/>
              <a:t>ear.</a:t>
            </a:r>
          </a:p>
          <a:p>
            <a:r>
              <a:rPr lang="en-US" dirty="0" smtClean="0"/>
              <a:t>The </a:t>
            </a:r>
            <a:r>
              <a:rPr lang="en-US" dirty="0"/>
              <a:t>concha is large </a:t>
            </a:r>
            <a:r>
              <a:rPr lang="en-US" dirty="0" smtClean="0"/>
              <a:t>with poorly </a:t>
            </a:r>
            <a:r>
              <a:rPr lang="en-US" dirty="0"/>
              <a:t>developed </a:t>
            </a:r>
            <a:r>
              <a:rPr lang="en-US" b="1" i="1" dirty="0"/>
              <a:t>antihelix</a:t>
            </a:r>
            <a:r>
              <a:rPr lang="en-US" dirty="0"/>
              <a:t> and </a:t>
            </a:r>
            <a:r>
              <a:rPr lang="en-US" dirty="0" err="1"/>
              <a:t>scapha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/>
              <a:t>C</a:t>
            </a:r>
            <a:r>
              <a:rPr lang="en-US" dirty="0" smtClean="0"/>
              <a:t>orrected </a:t>
            </a:r>
            <a:r>
              <a:rPr lang="en-US" dirty="0"/>
              <a:t>surgically </a:t>
            </a:r>
            <a:r>
              <a:rPr lang="en-US" dirty="0" smtClean="0"/>
              <a:t>after </a:t>
            </a:r>
            <a:r>
              <a:rPr lang="en-US" dirty="0"/>
              <a:t>the age of 6 </a:t>
            </a:r>
            <a:r>
              <a:rPr lang="en-US" dirty="0" err="1" smtClean="0"/>
              <a:t>years,if</a:t>
            </a:r>
            <a:r>
              <a:rPr lang="en-US" dirty="0" smtClean="0"/>
              <a:t> cosmetic </a:t>
            </a:r>
            <a:r>
              <a:rPr lang="en-US" dirty="0"/>
              <a:t>appearance so demands.</a:t>
            </a:r>
          </a:p>
        </p:txBody>
      </p:sp>
      <p:pic>
        <p:nvPicPr>
          <p:cNvPr id="3074" name="Picture 2" descr="C:\Users\user\Desktop\Untit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1" y="1744518"/>
            <a:ext cx="3631136" cy="438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98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err="1"/>
              <a:t>Haematoma</a:t>
            </a:r>
            <a:r>
              <a:rPr lang="en-US" b="1" i="1" dirty="0"/>
              <a:t> of the </a:t>
            </a:r>
            <a:r>
              <a:rPr lang="en-US" b="1" i="1" dirty="0" smtClean="0"/>
              <a:t>auricle:</a:t>
            </a:r>
            <a:endParaRPr lang="en-US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4492752" cy="4495800"/>
          </a:xfrm>
        </p:spPr>
        <p:txBody>
          <a:bodyPr>
            <a:normAutofit/>
          </a:bodyPr>
          <a:lstStyle/>
          <a:p>
            <a:r>
              <a:rPr lang="en-US" dirty="0" smtClean="0"/>
              <a:t>It </a:t>
            </a:r>
            <a:r>
              <a:rPr lang="en-US" dirty="0"/>
              <a:t>is collection of </a:t>
            </a:r>
            <a:r>
              <a:rPr lang="en-US" dirty="0" smtClean="0"/>
              <a:t>blood between </a:t>
            </a:r>
            <a:r>
              <a:rPr lang="en-US" dirty="0"/>
              <a:t>the auricular cartilage and its </a:t>
            </a:r>
            <a:r>
              <a:rPr lang="en-US" dirty="0" smtClean="0"/>
              <a:t>perichondrium. </a:t>
            </a:r>
          </a:p>
          <a:p>
            <a:r>
              <a:rPr lang="en-US" dirty="0" smtClean="0"/>
              <a:t>Often </a:t>
            </a:r>
            <a:r>
              <a:rPr lang="en-US" dirty="0"/>
              <a:t>it is the result of blunt trauma seen in boxers, </a:t>
            </a:r>
            <a:r>
              <a:rPr lang="en-US" dirty="0" smtClean="0"/>
              <a:t>wrestlers and </a:t>
            </a:r>
            <a:r>
              <a:rPr lang="en-US" dirty="0"/>
              <a:t>rugby players. </a:t>
            </a:r>
            <a:endParaRPr lang="en-US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676400"/>
            <a:ext cx="3055620" cy="4263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426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b="1" i="1" dirty="0">
                <a:solidFill>
                  <a:srgbClr val="C00000"/>
                </a:solidFill>
              </a:rPr>
              <a:t>Complications:</a:t>
            </a:r>
          </a:p>
          <a:p>
            <a:pPr lvl="1"/>
            <a:r>
              <a:rPr lang="en-US" dirty="0"/>
              <a:t>Cauliflower ear.</a:t>
            </a:r>
          </a:p>
          <a:p>
            <a:pPr lvl="1"/>
            <a:r>
              <a:rPr lang="en-US" dirty="0" err="1"/>
              <a:t>Perichondritis</a:t>
            </a:r>
            <a:r>
              <a:rPr lang="en-US" dirty="0"/>
              <a:t>.</a:t>
            </a:r>
          </a:p>
          <a:p>
            <a:r>
              <a:rPr lang="en-US" b="1" i="1" dirty="0">
                <a:solidFill>
                  <a:srgbClr val="C00000"/>
                </a:solidFill>
              </a:rPr>
              <a:t>Treatment:</a:t>
            </a:r>
          </a:p>
          <a:p>
            <a:pPr lvl="1"/>
            <a:r>
              <a:rPr lang="en-US" dirty="0" smtClean="0"/>
              <a:t>Aspiration </a:t>
            </a:r>
            <a:r>
              <a:rPr lang="en-US" dirty="0"/>
              <a:t>under strict aseptic precautions. </a:t>
            </a:r>
          </a:p>
          <a:p>
            <a:pPr lvl="1"/>
            <a:r>
              <a:rPr lang="en-US" dirty="0" smtClean="0"/>
              <a:t>Incision </a:t>
            </a:r>
            <a:r>
              <a:rPr lang="en-US" dirty="0"/>
              <a:t>and drainage.</a:t>
            </a:r>
          </a:p>
          <a:p>
            <a:pPr lvl="1"/>
            <a:r>
              <a:rPr lang="en-US" dirty="0" smtClean="0"/>
              <a:t>Pressure </a:t>
            </a:r>
            <a:r>
              <a:rPr lang="en-US" dirty="0"/>
              <a:t>dressing, packing all concavities of the auricle.</a:t>
            </a:r>
          </a:p>
          <a:p>
            <a:pPr lvl="1"/>
            <a:r>
              <a:rPr lang="en-US" dirty="0" smtClean="0"/>
              <a:t>Antibiotics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003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Shape 486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b">
            <a:normAutofit fontScale="90000"/>
          </a:bodyPr>
          <a:lstStyle>
            <a:lvl1pPr algn="l"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dirty="0" smtClean="0">
                <a:solidFill>
                  <a:srgbClr val="FF0000"/>
                </a:solidFill>
              </a:rPr>
              <a:t>PERIC</a:t>
            </a:r>
            <a:r>
              <a:rPr lang="en-US" sz="4400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PERICHONDRITIS OF THE </a:t>
            </a:r>
            <a:r>
              <a:rPr lang="en-US" sz="4400" kern="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PINNA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487" name="Shape 487"/>
          <p:cNvSpPr>
            <a:spLocks noGrp="1"/>
          </p:cNvSpPr>
          <p:nvPr>
            <p:ph type="body" sz="half" idx="4294967295"/>
          </p:nvPr>
        </p:nvSpPr>
        <p:spPr>
          <a:xfrm>
            <a:off x="457200" y="1600200"/>
            <a:ext cx="5324475" cy="45259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pPr marL="282575" indent="-282575" algn="just">
              <a:lnSpc>
                <a:spcPct val="150000"/>
              </a:lnSpc>
              <a:spcBef>
                <a:spcPts val="2000"/>
              </a:spcBef>
              <a:buFont typeface="Wingdings 2"/>
              <a:buChar char="●"/>
              <a:defRPr sz="2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Usually follow trauma (hematoma auris, surgical, frostbite, burn) or otitis externa</a:t>
            </a:r>
          </a:p>
          <a:p>
            <a:pPr marL="282575" indent="-282575" algn="just">
              <a:lnSpc>
                <a:spcPct val="150000"/>
              </a:lnSpc>
              <a:spcBef>
                <a:spcPts val="2000"/>
              </a:spcBef>
              <a:buFont typeface="Wingdings 2"/>
              <a:buChar char="●"/>
              <a:defRPr sz="2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Commonly caused by Pseudomonas</a:t>
            </a:r>
          </a:p>
          <a:p>
            <a:pPr marL="282575" indent="-282575" algn="just">
              <a:lnSpc>
                <a:spcPct val="150000"/>
              </a:lnSpc>
              <a:spcBef>
                <a:spcPts val="2000"/>
              </a:spcBef>
              <a:buFont typeface="Wingdings 2"/>
              <a:buChar char="●"/>
              <a:defRPr sz="2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Fever, pain, redness and swelling</a:t>
            </a:r>
          </a:p>
          <a:p>
            <a:pPr marL="282575" indent="-282575" algn="just">
              <a:lnSpc>
                <a:spcPct val="150000"/>
              </a:lnSpc>
              <a:spcBef>
                <a:spcPts val="2000"/>
              </a:spcBef>
              <a:buFont typeface="Wingdings 2"/>
              <a:buChar char="●"/>
              <a:defRPr sz="2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Treatment is by antibiotics</a:t>
            </a:r>
            <a:r>
              <a:rPr sz="700"/>
              <a:t>   </a:t>
            </a:r>
          </a:p>
          <a:p>
            <a:pPr marL="282575" indent="-282575" algn="just">
              <a:spcBef>
                <a:spcPts val="2000"/>
              </a:spcBef>
              <a:buSzTx/>
              <a:buNone/>
              <a:defRPr sz="7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   </a:t>
            </a:r>
          </a:p>
        </p:txBody>
      </p:sp>
      <p:pic>
        <p:nvPicPr>
          <p:cNvPr id="488" name="AURICULAR_ABSCESSGG.jpeg" descr="AURICULAR_ABSCESSG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88062" y="3200400"/>
            <a:ext cx="2506663" cy="31242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69425181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4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box(in)">
                                      <p:cBhvr>
                                        <p:cTn id="24" dur="500" fill="hold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4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4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7" grpId="0" build="p" bldLvl="5" animBg="1" advAuto="0"/>
      <p:bldP spid="488" grpId="0" animBg="1" advAuto="0"/>
      <p:bldP spid="488" grpId="1" animBg="1" advAuto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Media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383</TotalTime>
  <Words>810</Words>
  <Application>Microsoft Macintosh PowerPoint</Application>
  <PresentationFormat>On-screen Show (4:3)</PresentationFormat>
  <Paragraphs>203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Times New Roman</vt:lpstr>
      <vt:lpstr>Trebuchet MS</vt:lpstr>
      <vt:lpstr>Tw Cen MT</vt:lpstr>
      <vt:lpstr>Wingdings</vt:lpstr>
      <vt:lpstr>Wingdings 2</vt:lpstr>
      <vt:lpstr>Arial</vt:lpstr>
      <vt:lpstr>Median</vt:lpstr>
      <vt:lpstr>External ear disorders</vt:lpstr>
      <vt:lpstr>Introduction:</vt:lpstr>
      <vt:lpstr>External ear disorder include:</vt:lpstr>
      <vt:lpstr>PowerPoint Presentation</vt:lpstr>
      <vt:lpstr>PowerPoint Presentation</vt:lpstr>
      <vt:lpstr>Bat ear:</vt:lpstr>
      <vt:lpstr>Haematoma of the auricle:</vt:lpstr>
      <vt:lpstr>PowerPoint Presentation</vt:lpstr>
      <vt:lpstr>PERICPERICHONDRITIS OF THE PINNA</vt:lpstr>
      <vt:lpstr>PowerPoint Presentation</vt:lpstr>
      <vt:lpstr>otitis externa:</vt:lpstr>
      <vt:lpstr>PowerPoint Presentation</vt:lpstr>
      <vt:lpstr>PowerPoint Presentation</vt:lpstr>
      <vt:lpstr>PowerPoint Presentation</vt:lpstr>
      <vt:lpstr>PowerPoint Presentation</vt:lpstr>
      <vt:lpstr>CLINICAL TYPES OF OTITIS EXTERNA</vt:lpstr>
      <vt:lpstr>CLINICAL TYPES OF OTITIS EXTERNA</vt:lpstr>
      <vt:lpstr>CLINICAL TYPES OF OTITIS EXTERNA</vt:lpstr>
      <vt:lpstr>CLINICAL TYPES OF OTITIS EXTERNA</vt:lpstr>
      <vt:lpstr>CLINICAL TYPES OF OTITIS EXTERNA</vt:lpstr>
      <vt:lpstr>Malignant otitis externa:</vt:lpstr>
      <vt:lpstr>PowerPoint Presentation</vt:lpstr>
      <vt:lpstr>PowerPoint Presentation</vt:lpstr>
      <vt:lpstr>Work up:</vt:lpstr>
      <vt:lpstr>Management:</vt:lpstr>
      <vt:lpstr>PowerPoint Presentation</vt:lpstr>
      <vt:lpstr>Otomycosis:</vt:lpstr>
      <vt:lpstr>PowerPoint Presentation</vt:lpstr>
      <vt:lpstr>PowerPoint Presentation</vt:lpstr>
      <vt:lpstr>PowerPoint Presentation</vt:lpstr>
      <vt:lpstr>WAX</vt:lpstr>
      <vt:lpstr>PowerPoint Presentation</vt:lpstr>
      <vt:lpstr>WAX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External ear disorders</dc:title>
  <dc:creator>user</dc:creator>
  <cp:lastModifiedBy>nader aldajani</cp:lastModifiedBy>
  <cp:revision>31</cp:revision>
  <dcterms:created xsi:type="dcterms:W3CDTF">2017-09-14T18:47:14Z</dcterms:created>
  <dcterms:modified xsi:type="dcterms:W3CDTF">2018-11-17T18:00:03Z</dcterms:modified>
</cp:coreProperties>
</file>