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72" r:id="rId5"/>
    <p:sldId id="271" r:id="rId6"/>
    <p:sldId id="275" r:id="rId7"/>
    <p:sldId id="273" r:id="rId8"/>
    <p:sldId id="261" r:id="rId9"/>
    <p:sldId id="262" r:id="rId10"/>
    <p:sldId id="274" r:id="rId11"/>
    <p:sldId id="263" r:id="rId12"/>
    <p:sldId id="277" r:id="rId13"/>
    <p:sldId id="276" r:id="rId14"/>
    <p:sldId id="278" r:id="rId15"/>
    <p:sldId id="265" r:id="rId16"/>
    <p:sldId id="269" r:id="rId17"/>
    <p:sldId id="270" r:id="rId18"/>
    <p:sldId id="295" r:id="rId19"/>
    <p:sldId id="264" r:id="rId20"/>
    <p:sldId id="281" r:id="rId21"/>
    <p:sldId id="280" r:id="rId22"/>
    <p:sldId id="282" r:id="rId23"/>
    <p:sldId id="283" r:id="rId24"/>
    <p:sldId id="279" r:id="rId25"/>
    <p:sldId id="266" r:id="rId26"/>
    <p:sldId id="285" r:id="rId27"/>
    <p:sldId id="287" r:id="rId28"/>
    <p:sldId id="288" r:id="rId29"/>
    <p:sldId id="289" r:id="rId30"/>
    <p:sldId id="286" r:id="rId31"/>
    <p:sldId id="292" r:id="rId32"/>
    <p:sldId id="267" r:id="rId33"/>
    <p:sldId id="293" r:id="rId34"/>
    <p:sldId id="294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5"/>
    <p:restoredTop sz="94613"/>
  </p:normalViewPr>
  <p:slideViewPr>
    <p:cSldViewPr>
      <p:cViewPr varScale="1">
        <p:scale>
          <a:sx n="96" d="100"/>
          <a:sy n="96" d="100"/>
        </p:scale>
        <p:origin x="66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4752A5C-3A5D-435A-B9AF-F9B4C2518FC2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A0CEAF6-8465-4C10-AC6F-53BC5F4349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2A5C-3A5D-435A-B9AF-F9B4C2518FC2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EAF6-8465-4C10-AC6F-53BC5F4349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2A5C-3A5D-435A-B9AF-F9B4C2518FC2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EAF6-8465-4C10-AC6F-53BC5F4349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2A5C-3A5D-435A-B9AF-F9B4C2518FC2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EAF6-8465-4C10-AC6F-53BC5F4349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2A5C-3A5D-435A-B9AF-F9B4C2518FC2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EAF6-8465-4C10-AC6F-53BC5F4349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2A5C-3A5D-435A-B9AF-F9B4C2518FC2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EAF6-8465-4C10-AC6F-53BC5F4349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752A5C-3A5D-435A-B9AF-F9B4C2518FC2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A0CEAF6-8465-4C10-AC6F-53BC5F434947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4752A5C-3A5D-435A-B9AF-F9B4C2518FC2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A0CEAF6-8465-4C10-AC6F-53BC5F4349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2A5C-3A5D-435A-B9AF-F9B4C2518FC2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EAF6-8465-4C10-AC6F-53BC5F4349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2A5C-3A5D-435A-B9AF-F9B4C2518FC2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EAF6-8465-4C10-AC6F-53BC5F4349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2A5C-3A5D-435A-B9AF-F9B4C2518FC2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EAF6-8465-4C10-AC6F-53BC5F4349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4752A5C-3A5D-435A-B9AF-F9B4C2518FC2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A0CEAF6-8465-4C10-AC6F-53BC5F4349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28801"/>
            <a:ext cx="8458200" cy="1371599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/>
              <a:t>Hearing loss</a:t>
            </a:r>
            <a:endParaRPr lang="en-US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4495800" cy="2057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Nader Aldajani</a:t>
            </a:r>
          </a:p>
          <a:p>
            <a:pPr algn="ctr"/>
            <a:r>
              <a:rPr lang="en-US" dirty="0" smtClean="0"/>
              <a:t>Otologist</a:t>
            </a:r>
          </a:p>
          <a:p>
            <a:pPr algn="ctr"/>
            <a:r>
              <a:rPr lang="en-US" dirty="0" smtClean="0"/>
              <a:t>KFMC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0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Conductive Hearing Loss (CHL):</a:t>
            </a:r>
          </a:p>
          <a:p>
            <a:pPr lvl="1"/>
            <a:r>
              <a:rPr lang="en-US" dirty="0"/>
              <a:t>Air </a:t>
            </a:r>
            <a:r>
              <a:rPr lang="en-US" dirty="0" smtClean="0"/>
              <a:t>decreased-bone normal, there </a:t>
            </a:r>
            <a:r>
              <a:rPr lang="en-US" dirty="0"/>
              <a:t>is AB gap.</a:t>
            </a:r>
          </a:p>
          <a:p>
            <a:r>
              <a:rPr lang="en-US" dirty="0" err="1"/>
              <a:t>Sensorineural</a:t>
            </a:r>
            <a:r>
              <a:rPr lang="en-US" dirty="0"/>
              <a:t> Hearing Loss (SNHL):</a:t>
            </a:r>
          </a:p>
          <a:p>
            <a:pPr lvl="1"/>
            <a:r>
              <a:rPr lang="en-US" dirty="0"/>
              <a:t>Both air &amp; bone decreased-there is NO AB gap.</a:t>
            </a:r>
          </a:p>
          <a:p>
            <a:r>
              <a:rPr lang="en-US" dirty="0"/>
              <a:t>Mixed Hearing Loss (MHL):</a:t>
            </a:r>
          </a:p>
          <a:p>
            <a:pPr lvl="1"/>
            <a:r>
              <a:rPr lang="en-US" dirty="0"/>
              <a:t>Both air &amp; bone decreased-there is AB gap.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6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6705599" cy="6172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89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>
            <a:normAutofit/>
          </a:bodyPr>
          <a:lstStyle/>
          <a:p>
            <a:r>
              <a:rPr lang="en-US" sz="4800" b="1" dirty="0"/>
              <a:t>Causes of CHL:</a:t>
            </a:r>
          </a:p>
        </p:txBody>
      </p:sp>
      <p:pic>
        <p:nvPicPr>
          <p:cNvPr id="5122" name="Picture 2" descr="C:\Users\user\Desktop\d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7992851" cy="291044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1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ax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924800" cy="491118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Causes of CHL: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24807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 smtClean="0"/>
              <a:t>Causes of SNHL: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336"/>
          </a:xfrm>
        </p:spPr>
        <p:txBody>
          <a:bodyPr>
            <a:normAutofit/>
          </a:bodyPr>
          <a:lstStyle/>
          <a:p>
            <a:r>
              <a:rPr lang="en-US" dirty="0" smtClean="0"/>
              <a:t>congenital:</a:t>
            </a:r>
            <a:endParaRPr lang="en-US" dirty="0"/>
          </a:p>
          <a:p>
            <a:r>
              <a:rPr lang="en-US" dirty="0" smtClean="0"/>
              <a:t>Acquired:</a:t>
            </a:r>
            <a:endParaRPr lang="en-US" dirty="0"/>
          </a:p>
          <a:p>
            <a:pPr lvl="1"/>
            <a:r>
              <a:rPr lang="en-US" dirty="0" smtClean="0"/>
              <a:t>Infections </a:t>
            </a:r>
            <a:r>
              <a:rPr lang="en-US" dirty="0"/>
              <a:t>of </a:t>
            </a:r>
            <a:r>
              <a:rPr lang="en-US" dirty="0" smtClean="0"/>
              <a:t>labyrinth.</a:t>
            </a:r>
            <a:endParaRPr lang="en-US" dirty="0"/>
          </a:p>
          <a:p>
            <a:pPr lvl="1"/>
            <a:r>
              <a:rPr lang="en-US" dirty="0" smtClean="0"/>
              <a:t>Trauma </a:t>
            </a:r>
            <a:r>
              <a:rPr lang="en-US" dirty="0"/>
              <a:t>to labyrinth or </a:t>
            </a:r>
            <a:r>
              <a:rPr lang="en-US" dirty="0" err="1"/>
              <a:t>VIIIth</a:t>
            </a:r>
            <a:r>
              <a:rPr lang="en-US" dirty="0"/>
              <a:t> </a:t>
            </a:r>
            <a:r>
              <a:rPr lang="en-US" dirty="0" smtClean="0"/>
              <a:t>nerve.</a:t>
            </a:r>
          </a:p>
          <a:p>
            <a:pPr lvl="1"/>
            <a:r>
              <a:rPr lang="en-US" dirty="0" smtClean="0"/>
              <a:t>Noise-induced </a:t>
            </a:r>
            <a:r>
              <a:rPr lang="en-US" dirty="0"/>
              <a:t>hearing </a:t>
            </a:r>
            <a:r>
              <a:rPr lang="en-US" dirty="0" smtClean="0"/>
              <a:t>loss.</a:t>
            </a:r>
            <a:endParaRPr lang="en-US" dirty="0"/>
          </a:p>
          <a:p>
            <a:pPr lvl="1"/>
            <a:r>
              <a:rPr lang="en-US" dirty="0" smtClean="0"/>
              <a:t>Ototoxic drugs.</a:t>
            </a:r>
            <a:endParaRPr lang="en-US" dirty="0"/>
          </a:p>
          <a:p>
            <a:pPr lvl="1"/>
            <a:r>
              <a:rPr lang="en-US" dirty="0" err="1" smtClean="0"/>
              <a:t>Presbycusis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err="1" smtClean="0"/>
              <a:t>Ménière’s</a:t>
            </a:r>
            <a:r>
              <a:rPr lang="en-US" dirty="0" smtClean="0"/>
              <a:t> disease.</a:t>
            </a:r>
            <a:endParaRPr lang="en-US" dirty="0"/>
          </a:p>
          <a:p>
            <a:pPr lvl="1"/>
            <a:r>
              <a:rPr lang="en-US" dirty="0" smtClean="0"/>
              <a:t>Acoustic neuroma.</a:t>
            </a:r>
            <a:endParaRPr lang="en-US" dirty="0"/>
          </a:p>
          <a:p>
            <a:pPr lvl="1"/>
            <a:r>
              <a:rPr lang="en-US" dirty="0" smtClean="0"/>
              <a:t>Sudden </a:t>
            </a:r>
            <a:r>
              <a:rPr lang="en-US" dirty="0"/>
              <a:t>hearing </a:t>
            </a:r>
            <a:r>
              <a:rPr lang="en-US" dirty="0" smtClean="0"/>
              <a:t>loss.</a:t>
            </a:r>
            <a:endParaRPr lang="en-US" dirty="0"/>
          </a:p>
          <a:p>
            <a:pPr lvl="1"/>
            <a:r>
              <a:rPr lang="en-US" dirty="0" smtClean="0"/>
              <a:t>Systemic </a:t>
            </a:r>
            <a:r>
              <a:rPr lang="en-US" dirty="0" smtClean="0"/>
              <a:t>disorders.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17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b="1" dirty="0" smtClean="0"/>
              <a:t>Management: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3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Depend on the cause.</a:t>
            </a:r>
          </a:p>
          <a:p>
            <a:r>
              <a:rPr lang="en-US" dirty="0" smtClean="0"/>
              <a:t>Ear wash.</a:t>
            </a:r>
            <a:endParaRPr lang="en-US" dirty="0"/>
          </a:p>
          <a:p>
            <a:r>
              <a:rPr lang="en-US" dirty="0"/>
              <a:t>Antibiotics for otitis </a:t>
            </a:r>
            <a:r>
              <a:rPr lang="en-US" dirty="0" err="1"/>
              <a:t>externa</a:t>
            </a:r>
            <a:r>
              <a:rPr lang="en-US" dirty="0"/>
              <a:t> and </a:t>
            </a:r>
            <a:r>
              <a:rPr lang="en-US" dirty="0" smtClean="0"/>
              <a:t>media.</a:t>
            </a:r>
            <a:endParaRPr lang="en-US" dirty="0"/>
          </a:p>
          <a:p>
            <a:r>
              <a:rPr lang="en-US" dirty="0" smtClean="0"/>
              <a:t>Antifungal </a:t>
            </a:r>
            <a:r>
              <a:rPr lang="en-US" dirty="0" smtClean="0"/>
              <a:t>drops For </a:t>
            </a:r>
            <a:r>
              <a:rPr lang="en-US" dirty="0" err="1" smtClean="0"/>
              <a:t>otomycosis</a:t>
            </a:r>
            <a:endParaRPr lang="en-US" dirty="0" smtClean="0"/>
          </a:p>
          <a:p>
            <a:r>
              <a:rPr lang="en-US" dirty="0"/>
              <a:t>Hearing </a:t>
            </a:r>
            <a:r>
              <a:rPr lang="en-US" dirty="0" smtClean="0"/>
              <a:t>aid.</a:t>
            </a:r>
          </a:p>
          <a:p>
            <a:r>
              <a:rPr lang="en-US" dirty="0" smtClean="0"/>
              <a:t>Surgery: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econstruction </a:t>
            </a:r>
            <a:r>
              <a:rPr lang="en-US" dirty="0"/>
              <a:t>of EAC</a:t>
            </a:r>
          </a:p>
          <a:p>
            <a:pPr lvl="1"/>
            <a:r>
              <a:rPr lang="en-US" dirty="0" err="1" smtClean="0"/>
              <a:t>Myringotomy</a:t>
            </a:r>
            <a:r>
              <a:rPr lang="en-US" dirty="0" smtClean="0"/>
              <a:t> &amp; VT.</a:t>
            </a:r>
            <a:endParaRPr lang="en-US" dirty="0"/>
          </a:p>
          <a:p>
            <a:pPr lvl="1"/>
            <a:r>
              <a:rPr lang="en-US" dirty="0" err="1" smtClean="0"/>
              <a:t>Tympanoplasty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err="1" smtClean="0"/>
              <a:t>Ossiculoplasty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err="1" smtClean="0"/>
              <a:t>Stapedectomy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Cochlear implant.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3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/>
              <a:t>HEARING </a:t>
            </a:r>
            <a:r>
              <a:rPr lang="en-US" sz="4800" b="1" dirty="0" smtClean="0"/>
              <a:t>AIDS: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8001000" cy="403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51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b="1" dirty="0"/>
              <a:t>Cochlear implant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42271"/>
            <a:ext cx="4360791" cy="2928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956" y="2209800"/>
            <a:ext cx="4198257" cy="29605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0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Indication of cochlear implant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contraindication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altLang="en-US" dirty="0"/>
              <a:t>Bilateral severe-to-profound sensorineural hearing loss with PTA of 90 dB or greater in better ear</a:t>
            </a:r>
          </a:p>
          <a:p>
            <a:r>
              <a:rPr lang="en-US" altLang="en-US" dirty="0"/>
              <a:t>-</a:t>
            </a:r>
            <a:r>
              <a:rPr lang="en-US" altLang="en-US" dirty="0" smtClean="0"/>
              <a:t>No </a:t>
            </a:r>
            <a:r>
              <a:rPr lang="en-US" altLang="en-US" dirty="0"/>
              <a:t>appreciable benefit with hearing aids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If there is absent cochlea</a:t>
            </a:r>
          </a:p>
          <a:p>
            <a:r>
              <a:rPr lang="en-US" dirty="0" smtClean="0"/>
              <a:t>If there is absent vestibulocochlear nerve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03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53400" cy="9144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4800" b="1" dirty="0" err="1" smtClean="0"/>
              <a:t>Otosclerosis</a:t>
            </a:r>
            <a:r>
              <a:rPr lang="en-US" sz="4800" b="1" dirty="0" smtClean="0"/>
              <a:t>: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974336"/>
          </a:xfrm>
        </p:spPr>
        <p:txBody>
          <a:bodyPr>
            <a:normAutofit fontScale="92500" lnSpcReduction="10000"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Definition: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Primary m</a:t>
            </a:r>
            <a:r>
              <a:rPr lang="en-US" sz="2400" dirty="0" smtClean="0">
                <a:solidFill>
                  <a:schemeClr val="tx1"/>
                </a:solidFill>
              </a:rPr>
              <a:t>etabolic bone </a:t>
            </a:r>
            <a:r>
              <a:rPr lang="en-US" sz="2400" dirty="0">
                <a:solidFill>
                  <a:schemeClr val="tx1"/>
                </a:solidFill>
              </a:rPr>
              <a:t>disease of the </a:t>
            </a:r>
            <a:r>
              <a:rPr lang="en-US" sz="2400" dirty="0" err="1" smtClean="0">
                <a:solidFill>
                  <a:schemeClr val="tx1"/>
                </a:solidFill>
              </a:rPr>
              <a:t>otic</a:t>
            </a:r>
            <a:r>
              <a:rPr lang="en-US" sz="2400" dirty="0" smtClean="0">
                <a:solidFill>
                  <a:schemeClr val="tx1"/>
                </a:solidFill>
              </a:rPr>
              <a:t> capsule and </a:t>
            </a:r>
            <a:r>
              <a:rPr lang="en-US" sz="2400" dirty="0" err="1">
                <a:solidFill>
                  <a:schemeClr val="tx1"/>
                </a:solidFill>
              </a:rPr>
              <a:t>o</a:t>
            </a:r>
            <a:r>
              <a:rPr lang="en-US" sz="2400" dirty="0" err="1" smtClean="0">
                <a:solidFill>
                  <a:schemeClr val="tx1"/>
                </a:solidFill>
              </a:rPr>
              <a:t>ssicles</a:t>
            </a:r>
            <a:r>
              <a:rPr lang="en-US" sz="2400" dirty="0">
                <a:solidFill>
                  <a:schemeClr val="tx1"/>
                </a:solidFill>
              </a:rPr>
              <a:t>, in which abnormal bone </a:t>
            </a:r>
            <a:r>
              <a:rPr lang="en-US" sz="2400" dirty="0" err="1">
                <a:solidFill>
                  <a:schemeClr val="tx1"/>
                </a:solidFill>
              </a:rPr>
              <a:t>remodelling</a:t>
            </a:r>
            <a:r>
              <a:rPr lang="en-US" sz="2400" dirty="0">
                <a:solidFill>
                  <a:schemeClr val="tx1"/>
                </a:solidFill>
              </a:rPr>
              <a:t> results in </a:t>
            </a:r>
            <a:r>
              <a:rPr lang="en-US" sz="2400" b="1" i="1" u="sng" dirty="0" smtClean="0">
                <a:solidFill>
                  <a:schemeClr val="tx1"/>
                </a:solidFill>
              </a:rPr>
              <a:t>Fixation</a:t>
            </a:r>
            <a:r>
              <a:rPr lang="en-US" sz="2400" dirty="0" smtClean="0">
                <a:solidFill>
                  <a:schemeClr val="tx1"/>
                </a:solidFill>
              </a:rPr>
              <a:t> of </a:t>
            </a: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 err="1" smtClean="0">
                <a:solidFill>
                  <a:schemeClr val="tx1"/>
                </a:solidFill>
              </a:rPr>
              <a:t>ossicles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and Conductive Hearing </a:t>
            </a:r>
            <a:r>
              <a:rPr lang="en-US" sz="2400" dirty="0" smtClean="0">
                <a:solidFill>
                  <a:schemeClr val="tx1"/>
                </a:solidFill>
              </a:rPr>
              <a:t>Loss. (SNHL?)</a:t>
            </a:r>
          </a:p>
          <a:p>
            <a:r>
              <a:rPr lang="en-US" sz="2400" dirty="0" smtClean="0"/>
              <a:t>Caucasians races.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/>
              <a:t>Family history 60%.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Bilateral 80%.</a:t>
            </a:r>
          </a:p>
          <a:p>
            <a:r>
              <a:rPr lang="en-US" sz="2400" dirty="0" smtClean="0"/>
              <a:t>F:M-2:1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Age (20-40) </a:t>
            </a:r>
            <a:r>
              <a:rPr lang="en-US" sz="2400" dirty="0" err="1" smtClean="0">
                <a:solidFill>
                  <a:schemeClr val="tx1"/>
                </a:solidFill>
              </a:rPr>
              <a:t>ys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i="1" dirty="0" smtClean="0">
                <a:solidFill>
                  <a:srgbClr val="C00000"/>
                </a:solidFill>
              </a:rPr>
              <a:t>Etiology: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Autosomal Dominant with Incomplete </a:t>
            </a:r>
            <a:r>
              <a:rPr lang="en-US" sz="2400" dirty="0" smtClean="0">
                <a:solidFill>
                  <a:schemeClr val="tx1"/>
                </a:solidFill>
              </a:rPr>
              <a:t>Penetrance.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Hormonal </a:t>
            </a:r>
            <a:r>
              <a:rPr lang="en-US" sz="2400" dirty="0" smtClean="0">
                <a:solidFill>
                  <a:srgbClr val="FF0000"/>
                </a:solidFill>
              </a:rPr>
              <a:t>(pregnancy?).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viral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2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Types.</a:t>
            </a:r>
          </a:p>
          <a:p>
            <a:r>
              <a:rPr lang="en-US" dirty="0" smtClean="0"/>
              <a:t>Degree.</a:t>
            </a:r>
          </a:p>
          <a:p>
            <a:r>
              <a:rPr lang="en-US" dirty="0" smtClean="0"/>
              <a:t>Causes.</a:t>
            </a:r>
          </a:p>
          <a:p>
            <a:r>
              <a:rPr lang="en-US" dirty="0" smtClean="0"/>
              <a:t>Approach.</a:t>
            </a:r>
          </a:p>
          <a:p>
            <a:r>
              <a:rPr lang="en-US" dirty="0" smtClean="0"/>
              <a:t>Management.</a:t>
            </a:r>
          </a:p>
          <a:p>
            <a:r>
              <a:rPr lang="en-US" dirty="0" err="1" smtClean="0"/>
              <a:t>Otosclerosis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Sudden SNHL.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2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217851" cy="4324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5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4343400" cy="5888736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Presentation: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Slowly progressive hearing loss.</a:t>
            </a:r>
          </a:p>
          <a:p>
            <a:pPr lvl="1"/>
            <a:r>
              <a:rPr lang="en-US" dirty="0" err="1" smtClean="0">
                <a:solidFill>
                  <a:srgbClr val="002060"/>
                </a:solidFill>
              </a:rPr>
              <a:t>Tennitus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endParaRPr lang="en-US" dirty="0"/>
          </a:p>
          <a:p>
            <a:r>
              <a:rPr lang="en-US" i="1" dirty="0" smtClean="0">
                <a:solidFill>
                  <a:srgbClr val="C00000"/>
                </a:solidFill>
              </a:rPr>
              <a:t>OE:</a:t>
            </a:r>
          </a:p>
          <a:p>
            <a:pPr lvl="1"/>
            <a:r>
              <a:rPr lang="en-US" dirty="0" err="1" smtClean="0">
                <a:solidFill>
                  <a:srgbClr val="002060"/>
                </a:solidFill>
              </a:rPr>
              <a:t>Schwartze</a:t>
            </a:r>
            <a:r>
              <a:rPr lang="en-US" dirty="0" smtClean="0">
                <a:solidFill>
                  <a:srgbClr val="002060"/>
                </a:solidFill>
              </a:rPr>
              <a:t> sign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C00000"/>
                </a:solidFill>
              </a:rPr>
              <a:t>Audiology:</a:t>
            </a:r>
          </a:p>
          <a:p>
            <a:pPr marL="859536" lvl="1" indent="-45720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2060"/>
                </a:solidFill>
              </a:rPr>
              <a:t>PTA ?.</a:t>
            </a:r>
          </a:p>
          <a:p>
            <a:pPr marL="859536" lvl="1" indent="-457200">
              <a:buFont typeface="Courier New" pitchFamily="49" charset="0"/>
              <a:buChar char="o"/>
            </a:pPr>
            <a:r>
              <a:rPr lang="en-US" dirty="0" err="1" smtClean="0">
                <a:solidFill>
                  <a:srgbClr val="002060"/>
                </a:solidFill>
              </a:rPr>
              <a:t>Tymoanometry</a:t>
            </a:r>
            <a:r>
              <a:rPr lang="en-US" dirty="0" smtClean="0">
                <a:solidFill>
                  <a:srgbClr val="002060"/>
                </a:solidFill>
              </a:rPr>
              <a:t> 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0"/>
            <a:ext cx="4800600" cy="39623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43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516671" cy="513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81400" y="5823282"/>
            <a:ext cx="243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Carharts</a:t>
            </a:r>
            <a:r>
              <a:rPr lang="en-US" dirty="0" smtClean="0"/>
              <a:t>  </a:t>
            </a:r>
            <a:r>
              <a:rPr lang="en-US" dirty="0"/>
              <a:t>notch</a:t>
            </a:r>
          </a:p>
        </p:txBody>
      </p:sp>
    </p:spTree>
    <p:extLst>
      <p:ext uri="{BB962C8B-B14F-4D97-AF65-F5344CB8AC3E}">
        <p14:creationId xmlns:p14="http://schemas.microsoft.com/office/powerpoint/2010/main" val="4860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5105400" cy="5784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52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Management: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  <a:p>
            <a:r>
              <a:rPr lang="en-US" dirty="0" smtClean="0"/>
              <a:t>Trial </a:t>
            </a:r>
            <a:r>
              <a:rPr lang="en-US" dirty="0"/>
              <a:t>of Amplification</a:t>
            </a:r>
          </a:p>
          <a:p>
            <a:r>
              <a:rPr lang="en-US" dirty="0" smtClean="0"/>
              <a:t>Medical </a:t>
            </a:r>
          </a:p>
          <a:p>
            <a:r>
              <a:rPr lang="en-US" dirty="0" smtClean="0"/>
              <a:t>Surgery: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Stapedectomy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err="1"/>
              <a:t>Stapedectomy</a:t>
            </a:r>
            <a:r>
              <a:rPr lang="en-US" sz="4800" b="1" dirty="0"/>
              <a:t> </a:t>
            </a:r>
            <a:r>
              <a:rPr lang="en-US" sz="4800" b="1" dirty="0" smtClean="0"/>
              <a:t>operation: </a:t>
            </a:r>
            <a:endParaRPr lang="en-US" sz="48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5029200" cy="424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3538537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80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772400" cy="5647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7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Sudden </a:t>
            </a:r>
            <a:r>
              <a:rPr lang="en-US" dirty="0" err="1" smtClean="0"/>
              <a:t>sensorineural</a:t>
            </a:r>
            <a:r>
              <a:rPr lang="en-US" dirty="0" smtClean="0"/>
              <a:t> hearing loss: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Hearing loss ≥30 dB in 3 Contiguous Frequencies in &lt;3 </a:t>
            </a:r>
            <a:r>
              <a:rPr lang="en-US" dirty="0" smtClean="0"/>
              <a:t>days.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2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Etiology: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Infections. </a:t>
            </a:r>
            <a:endParaRPr lang="en-US" dirty="0" smtClean="0"/>
          </a:p>
          <a:p>
            <a:r>
              <a:rPr lang="en-US" dirty="0" smtClean="0"/>
              <a:t>Trauma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Vascular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Ear </a:t>
            </a:r>
            <a:r>
              <a:rPr lang="en-US" dirty="0"/>
              <a:t>(</a:t>
            </a:r>
            <a:r>
              <a:rPr lang="en-US" dirty="0" err="1"/>
              <a:t>otologic</a:t>
            </a:r>
            <a:r>
              <a:rPr lang="en-US" dirty="0"/>
              <a:t>). </a:t>
            </a:r>
            <a:r>
              <a:rPr lang="en-US" dirty="0" err="1"/>
              <a:t>Ménière’s</a:t>
            </a:r>
            <a:r>
              <a:rPr lang="en-US" dirty="0"/>
              <a:t> disease, Cogan’s syndrome,</a:t>
            </a:r>
          </a:p>
          <a:p>
            <a:r>
              <a:rPr lang="en-US" dirty="0"/>
              <a:t>large vestibular aqueduct.</a:t>
            </a:r>
          </a:p>
          <a:p>
            <a:r>
              <a:rPr lang="en-US" dirty="0" smtClean="0"/>
              <a:t>Toxic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Neoplastic</a:t>
            </a:r>
            <a:r>
              <a:rPr lang="en-US" dirty="0"/>
              <a:t>. Acoustic neuroma. </a:t>
            </a:r>
            <a:endParaRPr lang="en-US" dirty="0" smtClean="0"/>
          </a:p>
          <a:p>
            <a:r>
              <a:rPr lang="en-US" dirty="0" smtClean="0"/>
              <a:t>Other: Multiple </a:t>
            </a:r>
            <a:r>
              <a:rPr lang="en-US" dirty="0"/>
              <a:t>sclerosis, </a:t>
            </a:r>
            <a:r>
              <a:rPr lang="en-US" dirty="0" smtClean="0"/>
              <a:t>hypothyroidism, </a:t>
            </a:r>
            <a:r>
              <a:rPr lang="en-US" dirty="0" err="1" smtClean="0"/>
              <a:t>sarcoidosis</a:t>
            </a:r>
            <a:r>
              <a:rPr lang="en-US" dirty="0"/>
              <a:t>.</a:t>
            </a:r>
          </a:p>
          <a:p>
            <a:r>
              <a:rPr lang="en-US" dirty="0" smtClean="0"/>
              <a:t>Psychogenic.</a:t>
            </a:r>
          </a:p>
          <a:p>
            <a:r>
              <a:rPr lang="en-US" dirty="0" smtClean="0"/>
              <a:t>Non organic.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9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b="1" dirty="0"/>
              <a:t>Screening </a:t>
            </a:r>
            <a:r>
              <a:rPr lang="en-US" sz="4800" b="1" dirty="0" smtClean="0"/>
              <a:t>tests: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txBody>
          <a:bodyPr/>
          <a:lstStyle/>
          <a:p>
            <a:r>
              <a:rPr lang="en-US" dirty="0" smtClean="0"/>
              <a:t>Audiology.</a:t>
            </a:r>
          </a:p>
          <a:p>
            <a:r>
              <a:rPr lang="en-US" dirty="0" smtClean="0"/>
              <a:t>Radiology: MRI.</a:t>
            </a:r>
          </a:p>
          <a:p>
            <a:r>
              <a:rPr lang="en-US" dirty="0" smtClean="0"/>
              <a:t>Labs: </a:t>
            </a:r>
          </a:p>
          <a:p>
            <a:pPr lvl="1"/>
            <a:r>
              <a:rPr lang="en-US" dirty="0" smtClean="0"/>
              <a:t>CBC-ESR.</a:t>
            </a:r>
          </a:p>
          <a:p>
            <a:pPr lvl="1"/>
            <a:r>
              <a:rPr lang="en-US" dirty="0" smtClean="0"/>
              <a:t>Total </a:t>
            </a:r>
            <a:r>
              <a:rPr lang="en-US" dirty="0"/>
              <a:t>Cholesterol 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HIV </a:t>
            </a:r>
            <a:r>
              <a:rPr lang="en-US" dirty="0"/>
              <a:t>– if high </a:t>
            </a:r>
            <a:r>
              <a:rPr lang="en-US" dirty="0" smtClean="0"/>
              <a:t>risk.</a:t>
            </a:r>
            <a:endParaRPr lang="en-US" dirty="0"/>
          </a:p>
          <a:p>
            <a:pPr lvl="1"/>
            <a:r>
              <a:rPr lang="en-US" dirty="0" smtClean="0"/>
              <a:t>ESR</a:t>
            </a:r>
            <a:r>
              <a:rPr lang="en-US" dirty="0"/>
              <a:t>, ANA, </a:t>
            </a:r>
            <a:r>
              <a:rPr lang="en-US" dirty="0" smtClean="0"/>
              <a:t>RF.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5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Deafness: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loss of auditory </a:t>
            </a:r>
            <a:r>
              <a:rPr lang="en-US" dirty="0" smtClean="0"/>
              <a:t>function.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26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Treatment: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17136"/>
          </a:xfrm>
        </p:spPr>
        <p:txBody>
          <a:bodyPr>
            <a:normAutofit/>
          </a:bodyPr>
          <a:lstStyle/>
          <a:p>
            <a:r>
              <a:rPr lang="en-US" dirty="0" smtClean="0"/>
              <a:t>Systemic Steroids +/- </a:t>
            </a:r>
            <a:r>
              <a:rPr lang="en-US" dirty="0" err="1" smtClean="0"/>
              <a:t>intratympanic</a:t>
            </a:r>
            <a:r>
              <a:rPr lang="en-US" dirty="0" smtClean="0"/>
              <a:t> injection</a:t>
            </a:r>
            <a:r>
              <a:rPr lang="en-US" dirty="0"/>
              <a:t> </a:t>
            </a:r>
            <a:r>
              <a:rPr lang="en-US" dirty="0" err="1" smtClean="0"/>
              <a:t>fo</a:t>
            </a:r>
            <a:r>
              <a:rPr lang="en-US" dirty="0" smtClean="0"/>
              <a:t> steroid</a:t>
            </a:r>
            <a:endParaRPr lang="en-US" dirty="0" smtClean="0"/>
          </a:p>
          <a:p>
            <a:r>
              <a:rPr lang="en-US" dirty="0" smtClean="0"/>
              <a:t>Antivirals ?.</a:t>
            </a:r>
            <a:endParaRPr lang="en-US" dirty="0"/>
          </a:p>
          <a:p>
            <a:r>
              <a:rPr lang="en-US" dirty="0" smtClean="0"/>
              <a:t>Vasodilators :</a:t>
            </a:r>
            <a:r>
              <a:rPr lang="en-US" dirty="0" smtClean="0"/>
              <a:t>Histamine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51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Ototoxic drugs:</a:t>
            </a:r>
            <a:endParaRPr lang="en-US" sz="4800" b="1" dirty="0"/>
          </a:p>
        </p:txBody>
      </p:sp>
      <p:pic>
        <p:nvPicPr>
          <p:cNvPr id="10242" name="Picture 2" descr="C:\Users\user\Desktop\as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38318"/>
            <a:ext cx="5638800" cy="511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0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Hearing loss in </a:t>
            </a:r>
            <a:r>
              <a:rPr lang="en-US" b="1" dirty="0" smtClean="0"/>
              <a:t>children-Etiology: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txBody>
          <a:bodyPr>
            <a:normAutofit/>
          </a:bodyPr>
          <a:lstStyle/>
          <a:p>
            <a:r>
              <a:rPr lang="en-US" dirty="0"/>
              <a:t>1/1000 in newborns </a:t>
            </a:r>
          </a:p>
          <a:p>
            <a:r>
              <a:rPr lang="en-US" dirty="0"/>
              <a:t>E</a:t>
            </a:r>
            <a:r>
              <a:rPr lang="en-US" dirty="0" smtClean="0"/>
              <a:t>tiology: 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Genetic: (50%)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 err="1">
                <a:solidFill>
                  <a:schemeClr val="tx1"/>
                </a:solidFill>
              </a:rPr>
              <a:t>Syndromic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VS Non-</a:t>
            </a:r>
            <a:r>
              <a:rPr lang="en-US" dirty="0" err="1" smtClean="0">
                <a:solidFill>
                  <a:schemeClr val="tx1"/>
                </a:solidFill>
              </a:rPr>
              <a:t>syndromic</a:t>
            </a:r>
            <a:endParaRPr lang="en-US" dirty="0" smtClean="0">
              <a:solidFill>
                <a:schemeClr val="tx1"/>
              </a:solidFill>
            </a:endParaRP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Environmental  (20-25%) .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Unknown </a:t>
            </a:r>
            <a:r>
              <a:rPr lang="en-US" dirty="0">
                <a:solidFill>
                  <a:schemeClr val="tx1"/>
                </a:solidFill>
              </a:rPr>
              <a:t>etiology  </a:t>
            </a:r>
            <a:r>
              <a:rPr lang="en-US" dirty="0" smtClean="0">
                <a:solidFill>
                  <a:schemeClr val="tx1"/>
                </a:solidFill>
              </a:rPr>
              <a:t>(20-25-%).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8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017" y="381000"/>
            <a:ext cx="8001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Tinnitus</a:t>
            </a:r>
          </a:p>
          <a:p>
            <a:r>
              <a:rPr lang="en-US" sz="2800" dirty="0"/>
              <a:t>Tinnitus is a sensation of noise in the ear or head. It may ring, hissing, </a:t>
            </a:r>
            <a:r>
              <a:rPr lang="en-US" sz="2800" dirty="0" smtClean="0"/>
              <a:t>or </a:t>
            </a:r>
            <a:r>
              <a:rPr lang="en-US" sz="2800" dirty="0"/>
              <a:t>pulsating.</a:t>
            </a:r>
          </a:p>
          <a:p>
            <a:endParaRPr lang="en-US" sz="2800" dirty="0" smtClean="0"/>
          </a:p>
          <a:p>
            <a:r>
              <a:rPr lang="en-US" sz="2800" dirty="0" smtClean="0"/>
              <a:t>Causes</a:t>
            </a:r>
            <a:r>
              <a:rPr lang="en-US" sz="2800" dirty="0"/>
              <a:t>:</a:t>
            </a:r>
          </a:p>
          <a:p>
            <a:r>
              <a:rPr lang="en-US" sz="2800" dirty="0"/>
              <a:t>Tinnitus may or may not be associated with </a:t>
            </a:r>
            <a:r>
              <a:rPr lang="en-US" sz="2800" dirty="0" smtClean="0"/>
              <a:t>Hearing loss .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1-Tinnitus </a:t>
            </a:r>
            <a:r>
              <a:rPr lang="en-US" sz="2800" dirty="0"/>
              <a:t>with </a:t>
            </a:r>
            <a:r>
              <a:rPr lang="en-US" sz="2800" dirty="0" smtClean="0"/>
              <a:t>Hearing loss :</a:t>
            </a:r>
            <a:endParaRPr lang="en-US" sz="2800" dirty="0"/>
          </a:p>
          <a:p>
            <a:r>
              <a:rPr lang="en-US" sz="2800" dirty="0"/>
              <a:t>a) With </a:t>
            </a:r>
            <a:r>
              <a:rPr lang="en-US" sz="2800" dirty="0" smtClean="0"/>
              <a:t>CHL. </a:t>
            </a:r>
            <a:r>
              <a:rPr lang="en-US" sz="2800" dirty="0"/>
              <a:t>: Noises are low pitched and intermittent.</a:t>
            </a:r>
          </a:p>
          <a:p>
            <a:r>
              <a:rPr lang="en-US" sz="2800" dirty="0"/>
              <a:t>b) With </a:t>
            </a:r>
            <a:r>
              <a:rPr lang="en-US" sz="2800" dirty="0" smtClean="0"/>
              <a:t>SNHL.: </a:t>
            </a:r>
            <a:r>
              <a:rPr lang="en-US" sz="2800" dirty="0"/>
              <a:t>Noises are high pitched, continuous and persistent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5747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389" y="457200"/>
            <a:ext cx="8229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2-Tinnitus without Hearing loss :</a:t>
            </a:r>
          </a:p>
          <a:p>
            <a:r>
              <a:rPr lang="en-US" sz="2800" dirty="0" smtClean="0"/>
              <a:t>TMJ disorder</a:t>
            </a:r>
            <a:r>
              <a:rPr lang="en-US" sz="2800" dirty="0" smtClean="0"/>
              <a:t>, </a:t>
            </a:r>
            <a:r>
              <a:rPr lang="en-US" sz="2800" dirty="0" smtClean="0"/>
              <a:t>cervical disc lesions, </a:t>
            </a:r>
            <a:r>
              <a:rPr lang="en-US" sz="2800" dirty="0" smtClean="0"/>
              <a:t>anemia, </a:t>
            </a:r>
            <a:r>
              <a:rPr lang="en-US" sz="2800" dirty="0" smtClean="0"/>
              <a:t>hypotension, hypertension and fevers</a:t>
            </a:r>
          </a:p>
          <a:p>
            <a:r>
              <a:rPr lang="en-US" sz="2800" dirty="0" smtClean="0"/>
              <a:t>should all be considered as they all may cause tinnitus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3-Objective tinnitus:</a:t>
            </a:r>
          </a:p>
          <a:p>
            <a:r>
              <a:rPr lang="en-US" sz="2800" dirty="0" smtClean="0"/>
              <a:t>It is tinnitus heard by the patient and the examiner in cases of aneurysm of the internal carotid or intracranial vascular </a:t>
            </a:r>
            <a:r>
              <a:rPr lang="en-US" sz="2800" dirty="0" smtClean="0"/>
              <a:t>tumors.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Some cases of tinnitus remain for life and the patient should ignore it.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5281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50591" y="2967335"/>
            <a:ext cx="3042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8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Types:</a:t>
            </a:r>
            <a:endParaRPr lang="en-US" sz="4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001000" cy="480398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4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010400" cy="5126736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3200" b="1" i="1" dirty="0" smtClean="0">
                <a:solidFill>
                  <a:srgbClr val="C00000"/>
                </a:solidFill>
              </a:rPr>
              <a:t>Conductive </a:t>
            </a:r>
            <a:r>
              <a:rPr lang="en-US" sz="3200" b="1" i="1" dirty="0">
                <a:solidFill>
                  <a:srgbClr val="C00000"/>
                </a:solidFill>
              </a:rPr>
              <a:t>: </a:t>
            </a:r>
            <a:endParaRPr lang="en-US" sz="3200" b="1" i="1" dirty="0" smtClean="0">
              <a:solidFill>
                <a:srgbClr val="C00000"/>
              </a:solidFill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E</a:t>
            </a:r>
            <a:r>
              <a:rPr lang="en-US" sz="2800" dirty="0" smtClean="0">
                <a:solidFill>
                  <a:schemeClr val="tx1"/>
                </a:solidFill>
              </a:rPr>
              <a:t>xternal and middle ear  diseases up to the footplate of the stapes.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3200" b="1" i="1" dirty="0" err="1" smtClean="0">
                <a:solidFill>
                  <a:srgbClr val="C00000"/>
                </a:solidFill>
              </a:rPr>
              <a:t>Sensorineural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>
                <a:solidFill>
                  <a:srgbClr val="C00000"/>
                </a:solidFill>
              </a:rPr>
              <a:t>:</a:t>
            </a:r>
            <a:r>
              <a:rPr lang="en-US" sz="3200" dirty="0"/>
              <a:t> </a:t>
            </a:r>
            <a:endParaRPr lang="en-US" sz="3200" dirty="0" smtClean="0"/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D</a:t>
            </a:r>
            <a:r>
              <a:rPr lang="en-US" sz="2800" dirty="0" smtClean="0">
                <a:solidFill>
                  <a:schemeClr val="tx1"/>
                </a:solidFill>
              </a:rPr>
              <a:t>iseases </a:t>
            </a:r>
            <a:r>
              <a:rPr lang="en-US" sz="2800" dirty="0">
                <a:solidFill>
                  <a:schemeClr val="tx1"/>
                </a:solidFill>
              </a:rPr>
              <a:t>ahead of footplate of stapes up to auditory </a:t>
            </a:r>
            <a:r>
              <a:rPr lang="en-US" sz="2800" dirty="0" smtClean="0">
                <a:solidFill>
                  <a:schemeClr val="tx1"/>
                </a:solidFill>
              </a:rPr>
              <a:t>cortex.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3200" b="1" i="1" dirty="0" smtClean="0">
                <a:solidFill>
                  <a:srgbClr val="C00000"/>
                </a:solidFill>
              </a:rPr>
              <a:t>Mixed:</a:t>
            </a:r>
            <a:endParaRPr lang="en-US" sz="3200" b="1" i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3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user\Desktop\s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196520" cy="517861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77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44141"/>
          </a:xfrm>
        </p:spPr>
        <p:txBody>
          <a:bodyPr>
            <a:noAutofit/>
          </a:bodyPr>
          <a:lstStyle/>
          <a:p>
            <a:r>
              <a:rPr lang="en-US" b="1" dirty="0"/>
              <a:t>Degrees</a:t>
            </a:r>
            <a:r>
              <a:rPr lang="en-US" b="1" dirty="0" smtClean="0"/>
              <a:t>: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82341"/>
            <a:ext cx="4464979" cy="432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05400" y="1582341"/>
            <a:ext cx="3810000" cy="36933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10 – 25 dB HL = Normal range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26 – 40 dB HL = Mild hearing loss</a:t>
            </a:r>
          </a:p>
          <a:p>
            <a:endParaRPr lang="en-US" dirty="0"/>
          </a:p>
          <a:p>
            <a:r>
              <a:rPr lang="en-US" dirty="0"/>
              <a:t>41 –  55 dB HL = Moderate </a:t>
            </a:r>
          </a:p>
          <a:p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56 – 70 dB HL = Moderately Severe </a:t>
            </a:r>
          </a:p>
          <a:p>
            <a:endParaRPr lang="en-US" dirty="0"/>
          </a:p>
          <a:p>
            <a:r>
              <a:rPr lang="en-US" dirty="0"/>
              <a:t>71 – 90 dB HL= Severe</a:t>
            </a:r>
          </a:p>
          <a:p>
            <a:endParaRPr lang="en-US" dirty="0"/>
          </a:p>
          <a:p>
            <a:r>
              <a:rPr lang="en-US" dirty="0"/>
              <a:t>Greater than 90 dB HL = Profound</a:t>
            </a:r>
          </a:p>
        </p:txBody>
      </p:sp>
    </p:spTree>
    <p:extLst>
      <p:ext uri="{BB962C8B-B14F-4D97-AF65-F5344CB8AC3E}">
        <p14:creationId xmlns:p14="http://schemas.microsoft.com/office/powerpoint/2010/main" val="207432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>
            <a:normAutofit/>
          </a:bodyPr>
          <a:lstStyle/>
          <a:p>
            <a:r>
              <a:rPr lang="en-US" sz="4400" b="1" dirty="0"/>
              <a:t>A</a:t>
            </a:r>
            <a:r>
              <a:rPr lang="en-US" sz="4400" b="1" dirty="0" smtClean="0"/>
              <a:t>pproach: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History </a:t>
            </a:r>
            <a:r>
              <a:rPr lang="en-US" dirty="0" smtClean="0"/>
              <a:t>taking.</a:t>
            </a:r>
            <a:endParaRPr lang="en-US" dirty="0"/>
          </a:p>
          <a:p>
            <a:r>
              <a:rPr lang="en-US" dirty="0" smtClean="0"/>
              <a:t>Complete ENT examination</a:t>
            </a:r>
            <a:endParaRPr lang="en-US" dirty="0"/>
          </a:p>
          <a:p>
            <a:r>
              <a:rPr lang="en-US" dirty="0" smtClean="0"/>
              <a:t>Tuning </a:t>
            </a:r>
            <a:r>
              <a:rPr lang="en-US" dirty="0"/>
              <a:t>fork </a:t>
            </a:r>
            <a:r>
              <a:rPr lang="en-US" dirty="0" smtClean="0"/>
              <a:t>tests</a:t>
            </a:r>
          </a:p>
          <a:p>
            <a:r>
              <a:rPr lang="en-US" dirty="0" smtClean="0"/>
              <a:t>Audiology:</a:t>
            </a:r>
          </a:p>
          <a:p>
            <a:pPr lvl="1"/>
            <a:r>
              <a:rPr lang="en-US" dirty="0" smtClean="0"/>
              <a:t>PTA</a:t>
            </a:r>
            <a:endParaRPr lang="en-US" dirty="0"/>
          </a:p>
          <a:p>
            <a:pPr lvl="1"/>
            <a:r>
              <a:rPr lang="en-US" dirty="0"/>
              <a:t>Speech audiometry</a:t>
            </a:r>
          </a:p>
          <a:p>
            <a:pPr lvl="1"/>
            <a:r>
              <a:rPr lang="en-US" dirty="0" smtClean="0"/>
              <a:t>Tympanometry</a:t>
            </a:r>
          </a:p>
          <a:p>
            <a:pPr lvl="1"/>
            <a:r>
              <a:rPr lang="en-US" dirty="0" smtClean="0"/>
              <a:t>OAE.</a:t>
            </a:r>
            <a:endParaRPr lang="en-US" dirty="0"/>
          </a:p>
          <a:p>
            <a:pPr lvl="1"/>
            <a:r>
              <a:rPr lang="en-US" dirty="0"/>
              <a:t>ABR</a:t>
            </a:r>
          </a:p>
          <a:p>
            <a:r>
              <a:rPr lang="en-US" dirty="0"/>
              <a:t>Radiological investigations: CT and </a:t>
            </a:r>
            <a:r>
              <a:rPr lang="en-US" dirty="0" smtClean="0"/>
              <a:t>MRI</a:t>
            </a:r>
          </a:p>
          <a:p>
            <a:r>
              <a:rPr lang="en-US" dirty="0" smtClean="0"/>
              <a:t>Labs: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5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Audiogram: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txBody>
          <a:bodyPr/>
          <a:lstStyle/>
          <a:p>
            <a:r>
              <a:rPr lang="en-US" dirty="0"/>
              <a:t>Hearing </a:t>
            </a:r>
            <a:r>
              <a:rPr lang="en-US" dirty="0" smtClean="0"/>
              <a:t>threshold.</a:t>
            </a:r>
            <a:endParaRPr lang="en-US" dirty="0"/>
          </a:p>
          <a:p>
            <a:r>
              <a:rPr lang="en-US" dirty="0"/>
              <a:t>Type of hearing </a:t>
            </a:r>
            <a:r>
              <a:rPr lang="en-US" dirty="0" smtClean="0"/>
              <a:t>loss.</a:t>
            </a:r>
          </a:p>
          <a:p>
            <a:r>
              <a:rPr lang="en-US" dirty="0" smtClean="0"/>
              <a:t>Degree of hearing loss.</a:t>
            </a:r>
            <a:endParaRPr lang="en-US" dirty="0"/>
          </a:p>
          <a:p>
            <a:r>
              <a:rPr lang="en-US" dirty="0"/>
              <a:t>Configuration of hearing </a:t>
            </a:r>
            <a:r>
              <a:rPr lang="en-US" dirty="0" smtClean="0"/>
              <a:t>loss.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193</TotalTime>
  <Words>712</Words>
  <Application>Microsoft Macintosh PowerPoint</Application>
  <PresentationFormat>On-screen Show (4:3)</PresentationFormat>
  <Paragraphs>176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Courier New</vt:lpstr>
      <vt:lpstr>Georgia</vt:lpstr>
      <vt:lpstr>Trebuchet MS</vt:lpstr>
      <vt:lpstr>Wingdings</vt:lpstr>
      <vt:lpstr>Wingdings 2</vt:lpstr>
      <vt:lpstr>Arial</vt:lpstr>
      <vt:lpstr>Urban</vt:lpstr>
      <vt:lpstr>Hearing loss</vt:lpstr>
      <vt:lpstr>Objectives:</vt:lpstr>
      <vt:lpstr>Deafness:</vt:lpstr>
      <vt:lpstr>Types:</vt:lpstr>
      <vt:lpstr>PowerPoint Presentation</vt:lpstr>
      <vt:lpstr>PowerPoint Presentation</vt:lpstr>
      <vt:lpstr>Degrees: </vt:lpstr>
      <vt:lpstr>Approach:</vt:lpstr>
      <vt:lpstr>Audiogram:</vt:lpstr>
      <vt:lpstr>PowerPoint Presentation</vt:lpstr>
      <vt:lpstr>PowerPoint Presentation</vt:lpstr>
      <vt:lpstr>Causes of CHL:</vt:lpstr>
      <vt:lpstr>Causes of CHL:</vt:lpstr>
      <vt:lpstr>Causes of SNHL:</vt:lpstr>
      <vt:lpstr>Management:</vt:lpstr>
      <vt:lpstr>HEARING AIDS:</vt:lpstr>
      <vt:lpstr>Cochlear implant</vt:lpstr>
      <vt:lpstr>PowerPoint Presentation</vt:lpstr>
      <vt:lpstr>Otosclerosis:</vt:lpstr>
      <vt:lpstr>PowerPoint Presentation</vt:lpstr>
      <vt:lpstr>PowerPoint Presentation</vt:lpstr>
      <vt:lpstr>PowerPoint Presentation</vt:lpstr>
      <vt:lpstr>PowerPoint Presentation</vt:lpstr>
      <vt:lpstr>Management:</vt:lpstr>
      <vt:lpstr>Stapedectomy operation: </vt:lpstr>
      <vt:lpstr>PowerPoint Presentation</vt:lpstr>
      <vt:lpstr>Sudden sensorineural hearing loss:</vt:lpstr>
      <vt:lpstr>Etiology:</vt:lpstr>
      <vt:lpstr>Screening tests: </vt:lpstr>
      <vt:lpstr>Treatment:</vt:lpstr>
      <vt:lpstr>Ototoxic drugs:</vt:lpstr>
      <vt:lpstr>Hearing loss in children-Etiology: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Hearing loss</dc:title>
  <dc:creator>user</dc:creator>
  <cp:lastModifiedBy>nader aldajani</cp:lastModifiedBy>
  <cp:revision>22</cp:revision>
  <dcterms:created xsi:type="dcterms:W3CDTF">2017-09-17T01:26:57Z</dcterms:created>
  <dcterms:modified xsi:type="dcterms:W3CDTF">2018-11-18T16:02:53Z</dcterms:modified>
</cp:coreProperties>
</file>