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8" r:id="rId3"/>
    <p:sldId id="266" r:id="rId4"/>
    <p:sldId id="257" r:id="rId5"/>
    <p:sldId id="264" r:id="rId6"/>
    <p:sldId id="265" r:id="rId7"/>
    <p:sldId id="263" r:id="rId8"/>
    <p:sldId id="316" r:id="rId9"/>
    <p:sldId id="315" r:id="rId10"/>
    <p:sldId id="267" r:id="rId11"/>
    <p:sldId id="314" r:id="rId12"/>
    <p:sldId id="268" r:id="rId13"/>
    <p:sldId id="284" r:id="rId14"/>
    <p:sldId id="269" r:id="rId15"/>
    <p:sldId id="317" r:id="rId16"/>
    <p:sldId id="270" r:id="rId17"/>
    <p:sldId id="271" r:id="rId18"/>
    <p:sldId id="272" r:id="rId19"/>
    <p:sldId id="283" r:id="rId20"/>
    <p:sldId id="286" r:id="rId21"/>
    <p:sldId id="287" r:id="rId22"/>
    <p:sldId id="291" r:id="rId23"/>
    <p:sldId id="273" r:id="rId24"/>
    <p:sldId id="288" r:id="rId25"/>
    <p:sldId id="274" r:id="rId26"/>
    <p:sldId id="292" r:id="rId27"/>
    <p:sldId id="297" r:id="rId28"/>
    <p:sldId id="293" r:id="rId29"/>
    <p:sldId id="300" r:id="rId30"/>
    <p:sldId id="309" r:id="rId31"/>
    <p:sldId id="299" r:id="rId32"/>
    <p:sldId id="294" r:id="rId33"/>
    <p:sldId id="302" r:id="rId34"/>
    <p:sldId id="301" r:id="rId35"/>
    <p:sldId id="298" r:id="rId36"/>
    <p:sldId id="296" r:id="rId37"/>
    <p:sldId id="295" r:id="rId38"/>
    <p:sldId id="305" r:id="rId39"/>
    <p:sldId id="306" r:id="rId40"/>
    <p:sldId id="307" r:id="rId41"/>
    <p:sldId id="30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/>
    <p:restoredTop sz="94613"/>
  </p:normalViewPr>
  <p:slideViewPr>
    <p:cSldViewPr>
      <p:cViewPr varScale="1">
        <p:scale>
          <a:sx n="96" d="100"/>
          <a:sy n="96" d="100"/>
        </p:scale>
        <p:origin x="6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155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E0FFF4D-56A9-4388-96D2-E62E0376DC58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17A72806-B76E-45BA-90AC-773F1F81FDF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Otitis media &amp; </a:t>
            </a:r>
            <a:r>
              <a:rPr lang="en-US" sz="5400" dirty="0" err="1" smtClean="0"/>
              <a:t>cholesteatoma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67200"/>
            <a:ext cx="6858000" cy="1447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Nader </a:t>
            </a:r>
            <a:r>
              <a:rPr lang="en-US" dirty="0" err="1" smtClean="0"/>
              <a:t>ALDAjani</a:t>
            </a:r>
            <a:r>
              <a:rPr lang="en-US" dirty="0" smtClean="0"/>
              <a:t>	</a:t>
            </a:r>
          </a:p>
          <a:p>
            <a:pPr algn="ctr"/>
            <a:r>
              <a:rPr lang="en-US" dirty="0" smtClean="0"/>
              <a:t>Otologist</a:t>
            </a:r>
          </a:p>
          <a:p>
            <a:pPr algn="ctr"/>
            <a:r>
              <a:rPr lang="en-US" dirty="0" err="1" smtClean="0"/>
              <a:t>kfmc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324600" cy="990918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Serous Otitis </a:t>
            </a:r>
            <a:r>
              <a:rPr lang="en-US" dirty="0" smtClean="0"/>
              <a:t>Media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(otitis media with effusion)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244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Otitis </a:t>
            </a:r>
            <a:r>
              <a:rPr lang="en-US" sz="2400" dirty="0"/>
              <a:t>Media with </a:t>
            </a:r>
            <a:r>
              <a:rPr lang="en-US" sz="2400" dirty="0" smtClean="0"/>
              <a:t>Effusion</a:t>
            </a: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Definition:</a:t>
            </a:r>
          </a:p>
          <a:p>
            <a:pPr marL="800100" lvl="1" indent="-342900"/>
            <a:r>
              <a:rPr lang="en-US" sz="2400" dirty="0" smtClean="0"/>
              <a:t>Persistence </a:t>
            </a:r>
            <a:r>
              <a:rPr lang="en-US" sz="2400" dirty="0"/>
              <a:t>of fluid in the middle ear space without evidence </a:t>
            </a:r>
            <a:r>
              <a:rPr lang="en-US" sz="2400" dirty="0" smtClean="0"/>
              <a:t>of acute inflammation as in AOM.</a:t>
            </a: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M</a:t>
            </a:r>
            <a:r>
              <a:rPr lang="en-US" sz="2400" dirty="0" smtClean="0"/>
              <a:t>ost </a:t>
            </a:r>
            <a:r>
              <a:rPr lang="en-US" sz="2400" dirty="0"/>
              <a:t>common cause of pediatric hearing loss, associated </a:t>
            </a:r>
            <a:r>
              <a:rPr lang="en-US" sz="2400" dirty="0" smtClean="0"/>
              <a:t>with language </a:t>
            </a:r>
            <a:r>
              <a:rPr lang="en-US" sz="2400" dirty="0"/>
              <a:t>delay and behavioral issues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Pathophysiology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/>
            <a:r>
              <a:rPr lang="en-US" sz="2400" dirty="0" smtClean="0"/>
              <a:t>As consequence of acute </a:t>
            </a:r>
            <a:r>
              <a:rPr lang="en-US" sz="2400" dirty="0"/>
              <a:t>otitis </a:t>
            </a:r>
            <a:r>
              <a:rPr lang="en-US" sz="2400" dirty="0" smtClean="0"/>
              <a:t>media.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econdary to </a:t>
            </a:r>
            <a:r>
              <a:rPr lang="en-US" sz="2400" dirty="0" err="1" smtClean="0"/>
              <a:t>eustachian</a:t>
            </a:r>
            <a:r>
              <a:rPr lang="en-US" sz="2400" dirty="0" smtClean="0"/>
              <a:t> </a:t>
            </a:r>
            <a:r>
              <a:rPr lang="en-US" sz="2400" dirty="0"/>
              <a:t>tube </a:t>
            </a:r>
            <a:r>
              <a:rPr lang="en-US" sz="2400" dirty="0" smtClean="0"/>
              <a:t>dysfunction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4268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Risk factors: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1574800"/>
            <a:ext cx="3429000" cy="4525963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Daycare </a:t>
            </a:r>
            <a:r>
              <a:rPr lang="en-US" dirty="0" smtClean="0"/>
              <a:t>attendance.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Season (Fall/Winter</a:t>
            </a:r>
            <a:r>
              <a:rPr lang="en-US" dirty="0" smtClean="0"/>
              <a:t>).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URTIs.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Older siblings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Parental history of </a:t>
            </a:r>
            <a:r>
              <a:rPr lang="en-US" dirty="0" smtClean="0"/>
              <a:t>OM.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Passive smoking.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Low </a:t>
            </a:r>
            <a:r>
              <a:rPr lang="en-US" dirty="0" smtClean="0"/>
              <a:t>socioeconomic status</a:t>
            </a:r>
            <a:r>
              <a:rPr lang="en-US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Lack of </a:t>
            </a:r>
            <a:r>
              <a:rPr lang="en-US" dirty="0" smtClean="0"/>
              <a:t>breastfeeding.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bottle feeding  (horizontal position</a:t>
            </a:r>
            <a:r>
              <a:rPr lang="en-US" dirty="0" smtClean="0"/>
              <a:t>).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Pacifier </a:t>
            </a:r>
            <a:r>
              <a:rPr lang="en-US" dirty="0" smtClean="0"/>
              <a:t>use.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1676400"/>
            <a:ext cx="3810000" cy="48260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Age (&lt;2 </a:t>
            </a:r>
            <a:r>
              <a:rPr lang="en-US" dirty="0" smtClean="0"/>
              <a:t>y).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Gender </a:t>
            </a:r>
            <a:r>
              <a:rPr lang="en-US" dirty="0"/>
              <a:t>(Male</a:t>
            </a:r>
            <a:r>
              <a:rPr lang="en-US" dirty="0" smtClean="0"/>
              <a:t>).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Adenoids (reservoir of infection &amp; mechanical ET obstruction)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ET </a:t>
            </a:r>
            <a:r>
              <a:rPr lang="en-US" dirty="0"/>
              <a:t>dysfunction (short, horizontal, compliant)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Cleft </a:t>
            </a:r>
            <a:r>
              <a:rPr lang="en-US" dirty="0"/>
              <a:t>palate, Craniofacial abnormality, Down’s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Immune </a:t>
            </a:r>
            <a:r>
              <a:rPr lang="en-US" dirty="0"/>
              <a:t>deficiency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 smtClean="0"/>
              <a:t>Atopy</a:t>
            </a:r>
            <a:r>
              <a:rPr lang="en-US" dirty="0" smtClean="0"/>
              <a:t> </a:t>
            </a:r>
            <a:r>
              <a:rPr lang="en-US" dirty="0"/>
              <a:t>(disputed)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+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/>
              <a:t>family </a:t>
            </a:r>
            <a:r>
              <a:rPr lang="en-US" dirty="0" err="1"/>
              <a:t>Hx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3810000" cy="5287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Presentation:</a:t>
            </a:r>
          </a:p>
          <a:p>
            <a:pPr lvl="1"/>
            <a:r>
              <a:rPr lang="en-US" sz="2400" dirty="0"/>
              <a:t>hearing </a:t>
            </a:r>
            <a:r>
              <a:rPr lang="en-US" sz="2400" dirty="0" smtClean="0"/>
              <a:t>loss- earache- </a:t>
            </a:r>
            <a:r>
              <a:rPr lang="en-US" sz="2400" dirty="0"/>
              <a:t>ear </a:t>
            </a:r>
            <a:r>
              <a:rPr lang="en-US" sz="2400" dirty="0" smtClean="0"/>
              <a:t>fullness.</a:t>
            </a:r>
            <a:endParaRPr lang="en-US" sz="2400" dirty="0"/>
          </a:p>
          <a:p>
            <a:pPr lvl="1"/>
            <a:r>
              <a:rPr lang="en-US" sz="2400" dirty="0"/>
              <a:t>In children- ear itching and pulling.</a:t>
            </a:r>
          </a:p>
          <a:p>
            <a:endParaRPr lang="en-US" sz="2400" dirty="0"/>
          </a:p>
          <a:p>
            <a:r>
              <a:rPr lang="en-US" sz="2400" dirty="0"/>
              <a:t>OE:</a:t>
            </a:r>
          </a:p>
          <a:p>
            <a:pPr lvl="1"/>
            <a:r>
              <a:rPr lang="en-US" sz="2400" dirty="0" smtClean="0"/>
              <a:t>fluid </a:t>
            </a:r>
            <a:r>
              <a:rPr lang="en-US" sz="2400" dirty="0"/>
              <a:t>in middle ear  (bulging TM, air-fluid levels or bubbles</a:t>
            </a:r>
            <a:r>
              <a:rPr lang="en-US" sz="2400" dirty="0" smtClean="0"/>
              <a:t>).loss of cone of  light.</a:t>
            </a:r>
            <a:endParaRPr lang="en-US" sz="2400" dirty="0"/>
          </a:p>
          <a:p>
            <a:r>
              <a:rPr lang="en-US" sz="2400" dirty="0"/>
              <a:t>Test: </a:t>
            </a:r>
            <a:r>
              <a:rPr lang="en-US" sz="2400" dirty="0" smtClean="0"/>
              <a:t>PTA-tympanometry.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32" y="0"/>
            <a:ext cx="3810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32" y="3429000"/>
            <a:ext cx="3810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9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6" y="990600"/>
            <a:ext cx="46350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990600"/>
            <a:ext cx="376989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2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O</a:t>
            </a:r>
            <a:r>
              <a:rPr lang="en-US" dirty="0" smtClean="0"/>
              <a:t>bservation </a:t>
            </a:r>
            <a:r>
              <a:rPr lang="en-US" dirty="0"/>
              <a:t>for 3 months in non “at risk” </a:t>
            </a:r>
            <a:r>
              <a:rPr lang="en-US" dirty="0" smtClean="0"/>
              <a:t>patients,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/>
              <a:t>management </a:t>
            </a:r>
            <a:r>
              <a:rPr lang="en-US" dirty="0"/>
              <a:t>of </a:t>
            </a:r>
            <a:r>
              <a:rPr lang="en-US" dirty="0" smtClean="0"/>
              <a:t>risk factors (</a:t>
            </a:r>
            <a:r>
              <a:rPr lang="en-US" dirty="0" err="1" smtClean="0"/>
              <a:t>eg</a:t>
            </a:r>
            <a:r>
              <a:rPr lang="en-US" dirty="0" smtClean="0"/>
              <a:t>, allergic </a:t>
            </a:r>
            <a:r>
              <a:rPr lang="en-US" dirty="0"/>
              <a:t>rhinitis, </a:t>
            </a:r>
            <a:r>
              <a:rPr lang="en-US" dirty="0" smtClean="0"/>
              <a:t>bottle feeding).</a:t>
            </a: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</a:t>
            </a:r>
            <a:r>
              <a:rPr lang="en-US" dirty="0" smtClean="0"/>
              <a:t>onsider </a:t>
            </a:r>
            <a:r>
              <a:rPr lang="en-US" dirty="0" err="1"/>
              <a:t>myringotomy</a:t>
            </a:r>
            <a:r>
              <a:rPr lang="en-US" dirty="0"/>
              <a:t> with </a:t>
            </a:r>
            <a:r>
              <a:rPr lang="en-US" dirty="0" smtClean="0"/>
              <a:t>VT </a:t>
            </a:r>
            <a:r>
              <a:rPr lang="en-US" dirty="0"/>
              <a:t>tube, </a:t>
            </a:r>
            <a:r>
              <a:rPr lang="en-US" dirty="0" smtClean="0"/>
              <a:t>and/or adenoidectomy.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Antibiotics.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38200" y="4038600"/>
            <a:ext cx="693420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NOTE: any adult with unilateral, persistent middle ear</a:t>
            </a:r>
          </a:p>
          <a:p>
            <a:r>
              <a:rPr lang="en-US" b="1" dirty="0" smtClean="0"/>
              <a:t>effusion should undergo inspection of the </a:t>
            </a:r>
            <a:r>
              <a:rPr lang="en-US" b="1" dirty="0" err="1" smtClean="0"/>
              <a:t>nasopharynx</a:t>
            </a:r>
            <a:r>
              <a:rPr lang="en-US" b="1" dirty="0" smtClean="0"/>
              <a:t> for nasopharyngeal tumor with biopsy of suspicious lesions.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63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90000"/>
          </a:bodyPr>
          <a:lstStyle>
            <a:lvl1pPr>
              <a:defRPr sz="4800" b="1">
                <a:latin typeface="Goudy Old Style"/>
                <a:ea typeface="Goudy Old Style"/>
                <a:cs typeface="Goudy Old Style"/>
                <a:sym typeface="Goudy Old Style"/>
              </a:defRPr>
            </a:lvl1pPr>
          </a:lstStyle>
          <a:p>
            <a:r>
              <a:t>Adhesive otitis media </a:t>
            </a:r>
          </a:p>
        </p:txBody>
      </p:sp>
      <p:sp>
        <p:nvSpPr>
          <p:cNvPr id="144" name="Shape 144"/>
          <p:cNvSpPr>
            <a:spLocks noGrp="1"/>
          </p:cNvSpPr>
          <p:nvPr>
            <p:ph sz="half" idx="1"/>
          </p:nvPr>
        </p:nvSpPr>
        <p:spPr>
          <a:xfrm>
            <a:off x="76200" y="1574800"/>
            <a:ext cx="484632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70000" lnSpcReduction="20000"/>
          </a:bodyPr>
          <a:lstStyle/>
          <a:p>
            <a:pPr>
              <a:defRPr sz="2800">
                <a:latin typeface="Goudy Old Style"/>
                <a:ea typeface="Goudy Old Style"/>
                <a:cs typeface="Goudy Old Style"/>
                <a:sym typeface="Goudy Old Style"/>
              </a:defRPr>
            </a:pPr>
            <a:r>
              <a:rPr dirty="0"/>
              <a:t>Lack of middle ear ventilation results in negative pressure within the tympanic cavity</a:t>
            </a:r>
          </a:p>
          <a:p>
            <a:pPr>
              <a:defRPr sz="2800">
                <a:latin typeface="Goudy Old Style"/>
                <a:ea typeface="Goudy Old Style"/>
                <a:cs typeface="Goudy Old Style"/>
                <a:sym typeface="Goudy Old Style"/>
              </a:defRPr>
            </a:pPr>
            <a:r>
              <a:rPr dirty="0"/>
              <a:t>The ear drum retracts onto structures within the middle ear</a:t>
            </a:r>
          </a:p>
          <a:p>
            <a:pPr>
              <a:defRPr sz="2800">
                <a:latin typeface="Goudy Old Style"/>
                <a:ea typeface="Goudy Old Style"/>
                <a:cs typeface="Goudy Old Style"/>
                <a:sym typeface="Goudy Old Style"/>
              </a:defRPr>
            </a:pPr>
            <a:r>
              <a:rPr dirty="0"/>
              <a:t>The result of long standing Eustachian tube dysfunction</a:t>
            </a:r>
          </a:p>
          <a:p>
            <a:pPr>
              <a:defRPr sz="2800">
                <a:latin typeface="Goudy Old Style"/>
                <a:ea typeface="Goudy Old Style"/>
                <a:cs typeface="Goudy Old Style"/>
                <a:sym typeface="Goudy Old Style"/>
              </a:defRPr>
            </a:pPr>
            <a:r>
              <a:rPr dirty="0"/>
              <a:t>The drum loses structural integrity and becomes flaccid</a:t>
            </a:r>
          </a:p>
          <a:p>
            <a:pPr>
              <a:defRPr sz="2800">
                <a:latin typeface="Goudy Old Style"/>
                <a:ea typeface="Goudy Old Style"/>
                <a:cs typeface="Goudy Old Style"/>
                <a:sym typeface="Goudy Old Style"/>
              </a:defRPr>
            </a:pPr>
            <a:r>
              <a:rPr dirty="0"/>
              <a:t>Contact between the drum and the incus or stapes can cause bone erosion at the IS joint</a:t>
            </a:r>
          </a:p>
          <a:p>
            <a:pPr>
              <a:defRPr sz="2800">
                <a:latin typeface="Goudy Old Style"/>
                <a:ea typeface="Goudy Old Style"/>
                <a:cs typeface="Goudy Old Style"/>
                <a:sym typeface="Goudy Old Style"/>
              </a:defRPr>
            </a:pPr>
            <a:r>
              <a:rPr dirty="0"/>
              <a:t>Can sometimes be treated with tympanostomy tubes</a:t>
            </a:r>
          </a:p>
        </p:txBody>
      </p:sp>
      <p:pic>
        <p:nvPicPr>
          <p:cNvPr id="5" name="image.png" descr="/Users/alsanosi/Documents/Desktop/2011 November/vedio /all my vedio update 26-6-2011/My video/severly retracted tympanic membrane.wmv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089525" y="1371600"/>
            <a:ext cx="3825875" cy="37008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509432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848600" cy="1143318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CHRONIC </a:t>
            </a:r>
            <a:r>
              <a:rPr lang="en-US" dirty="0" smtClean="0"/>
              <a:t>SUPPURATIVE OTITIS MEDIA (CSMO):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Definition:</a:t>
            </a:r>
          </a:p>
          <a:p>
            <a:pPr lvl="1"/>
            <a:r>
              <a:rPr lang="en-US" dirty="0" smtClean="0"/>
              <a:t>Is defined as chronic </a:t>
            </a:r>
            <a:r>
              <a:rPr lang="en-US" dirty="0" err="1" smtClean="0"/>
              <a:t>otorrhea</a:t>
            </a:r>
            <a:r>
              <a:rPr lang="en-US" dirty="0"/>
              <a:t> </a:t>
            </a:r>
            <a:r>
              <a:rPr lang="en-US" dirty="0" smtClean="0"/>
              <a:t>(lasting more </a:t>
            </a:r>
            <a:r>
              <a:rPr lang="en-US" smtClean="0"/>
              <a:t>than </a:t>
            </a:r>
            <a:r>
              <a:rPr lang="en-US" smtClean="0"/>
              <a:t>3 months</a:t>
            </a:r>
            <a:r>
              <a:rPr lang="en-US" smtClean="0"/>
              <a:t>) </a:t>
            </a:r>
            <a:r>
              <a:rPr lang="en-US" dirty="0" smtClean="0"/>
              <a:t>through perforated TM.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Pathogens: </a:t>
            </a:r>
            <a:endParaRPr lang="en-US" dirty="0" smtClean="0"/>
          </a:p>
          <a:p>
            <a:pPr lvl="1"/>
            <a:r>
              <a:rPr lang="en-US" dirty="0" smtClean="0"/>
              <a:t>mixed </a:t>
            </a:r>
            <a:r>
              <a:rPr lang="en-US" dirty="0"/>
              <a:t>infections; gram-negative bacilli (</a:t>
            </a:r>
            <a:r>
              <a:rPr lang="en-US" dirty="0" smtClean="0"/>
              <a:t>Pseudomonas, </a:t>
            </a:r>
            <a:r>
              <a:rPr lang="en-US" dirty="0" err="1" smtClean="0"/>
              <a:t>Klebsiella</a:t>
            </a:r>
            <a:r>
              <a:rPr lang="en-US" dirty="0"/>
              <a:t>, Proteus, E. coli), Staphylococcus </a:t>
            </a:r>
            <a:r>
              <a:rPr lang="en-US" dirty="0" smtClean="0"/>
              <a:t>and anaerobes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Presentation:</a:t>
            </a:r>
          </a:p>
          <a:p>
            <a:pPr marL="800100" lvl="1" indent="-342900"/>
            <a:r>
              <a:rPr lang="en-US" dirty="0" smtClean="0"/>
              <a:t>Hearing loss, discharge</a:t>
            </a:r>
            <a:r>
              <a:rPr lang="en-US" dirty="0" smtClean="0"/>
              <a:t>,.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05600" cy="1066482"/>
          </a:xfrm>
        </p:spPr>
        <p:txBody>
          <a:bodyPr/>
          <a:lstStyle/>
          <a:p>
            <a:r>
              <a:rPr lang="en-US" dirty="0" smtClean="0"/>
              <a:t>Types o CSOM:</a:t>
            </a:r>
            <a:endParaRPr lang="en-US" dirty="0"/>
          </a:p>
        </p:txBody>
      </p:sp>
      <p:pic>
        <p:nvPicPr>
          <p:cNvPr id="2050" name="Picture 2" descr="C:\Users\user\Desktop\s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620000" cy="50496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ser\Desktop\d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4" y="990600"/>
            <a:ext cx="7848016" cy="51355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33" y="1219200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2" y="1219200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What-is-Otitis-Med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53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8833"/>
            <a:ext cx="4267200" cy="437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0" y="1447800"/>
            <a:ext cx="434705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7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3886200" cy="411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1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1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886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114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7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History &amp; Clinical examination.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Audiology.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CS.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Radiology (CT).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58505"/>
            <a:ext cx="3810000" cy="430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8" y="222000"/>
            <a:ext cx="3601682" cy="323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40655"/>
            <a:ext cx="3352800" cy="319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9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Water precaution.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Aural toilet.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Antibiotics.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Surgery.</a:t>
            </a:r>
          </a:p>
          <a:p>
            <a:pPr lvl="1"/>
            <a:r>
              <a:rPr lang="en-US" dirty="0" err="1" smtClean="0"/>
              <a:t>Tympanoplasty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Mastoidectomy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5791200" cy="91471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Cholesteatoma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Is </a:t>
            </a:r>
            <a:r>
              <a:rPr lang="en-US" dirty="0"/>
              <a:t>a misnomer because it neither </a:t>
            </a:r>
            <a:r>
              <a:rPr lang="en-US" dirty="0" smtClean="0"/>
              <a:t>contains cholesterol </a:t>
            </a:r>
            <a:r>
              <a:rPr lang="en-US" dirty="0"/>
              <a:t>crystals nor it is a </a:t>
            </a:r>
            <a:r>
              <a:rPr lang="en-US" dirty="0" err="1"/>
              <a:t>tumour</a:t>
            </a:r>
            <a:r>
              <a:rPr lang="en-US" dirty="0"/>
              <a:t> to merit the </a:t>
            </a:r>
            <a:r>
              <a:rPr lang="en-US" dirty="0" smtClean="0"/>
              <a:t>suffix (</a:t>
            </a:r>
            <a:r>
              <a:rPr lang="en-US" dirty="0" err="1" smtClean="0"/>
              <a:t>oma</a:t>
            </a:r>
            <a:r>
              <a:rPr lang="en-US" dirty="0" smtClean="0"/>
              <a:t>).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skin in the wrong </a:t>
            </a:r>
            <a:r>
              <a:rPr lang="en-US" dirty="0" smtClean="0"/>
              <a:t>place.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err="1" smtClean="0"/>
              <a:t>Pathophysilogy</a:t>
            </a:r>
            <a:r>
              <a:rPr lang="en-US" dirty="0" smtClean="0"/>
              <a:t>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S</a:t>
            </a:r>
            <a:r>
              <a:rPr lang="en-US" dirty="0" smtClean="0"/>
              <a:t>quamous </a:t>
            </a:r>
            <a:r>
              <a:rPr lang="en-US" dirty="0"/>
              <a:t>epithelium in the middle ear or </a:t>
            </a:r>
            <a:r>
              <a:rPr lang="en-US" dirty="0" smtClean="0"/>
              <a:t>mastoid.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D</a:t>
            </a:r>
            <a:r>
              <a:rPr lang="en-US" dirty="0" smtClean="0"/>
              <a:t>esquamation results </a:t>
            </a:r>
            <a:r>
              <a:rPr lang="en-US" dirty="0"/>
              <a:t>in continued accumulation (growth) of keratin </a:t>
            </a:r>
            <a:r>
              <a:rPr lang="en-US" dirty="0" smtClean="0"/>
              <a:t>debris.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/>
              <a:t>Associated with  </a:t>
            </a:r>
            <a:r>
              <a:rPr lang="en-US" dirty="0"/>
              <a:t>bone and soft tissue erosion and recurrent </a:t>
            </a:r>
            <a:r>
              <a:rPr lang="en-US" dirty="0" smtClean="0"/>
              <a:t>infections.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87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315199" cy="5135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9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Acquired:</a:t>
            </a:r>
          </a:p>
          <a:p>
            <a:pPr marL="800100" lvl="1" indent="-342900"/>
            <a:r>
              <a:rPr lang="en-US" dirty="0"/>
              <a:t>P</a:t>
            </a:r>
            <a:r>
              <a:rPr lang="en-US" dirty="0" smtClean="0"/>
              <a:t>rimary:</a:t>
            </a:r>
          </a:p>
          <a:p>
            <a:pPr marL="1485900" lvl="2" indent="-342900"/>
            <a:r>
              <a:rPr lang="en-US" dirty="0" smtClean="0"/>
              <a:t>Due to </a:t>
            </a:r>
            <a:r>
              <a:rPr lang="en-US" b="1" i="1" u="sng" dirty="0" smtClean="0"/>
              <a:t>invagination </a:t>
            </a:r>
            <a:r>
              <a:rPr lang="en-US" b="1" i="1" u="sng" dirty="0"/>
              <a:t>of a </a:t>
            </a:r>
            <a:r>
              <a:rPr lang="en-US" b="1" i="1" u="sng" dirty="0" smtClean="0"/>
              <a:t>retraction pocket</a:t>
            </a:r>
            <a:r>
              <a:rPr lang="en-US" dirty="0"/>
              <a:t>, associated with negative ear pressure (</a:t>
            </a:r>
            <a:r>
              <a:rPr lang="en-US" dirty="0" err="1"/>
              <a:t>eustachian</a:t>
            </a:r>
            <a:r>
              <a:rPr lang="en-US" dirty="0"/>
              <a:t> </a:t>
            </a:r>
            <a:r>
              <a:rPr lang="en-US" dirty="0" smtClean="0"/>
              <a:t>tube dysfunction).</a:t>
            </a:r>
            <a:endParaRPr lang="en-US" dirty="0"/>
          </a:p>
          <a:p>
            <a:pPr marL="800100" lvl="1" indent="-342900"/>
            <a:r>
              <a:rPr lang="en-US" dirty="0" smtClean="0"/>
              <a:t>Secondary:</a:t>
            </a:r>
          </a:p>
          <a:p>
            <a:pPr marL="1485900" lvl="2" indent="-342900"/>
            <a:r>
              <a:rPr lang="en-US" b="1" i="1" dirty="0" smtClean="0"/>
              <a:t>Ingrowth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keratinizing epithelium </a:t>
            </a:r>
            <a:r>
              <a:rPr lang="en-US" dirty="0"/>
              <a:t>into the middle ear space through a pre-existing </a:t>
            </a:r>
            <a:r>
              <a:rPr lang="en-US" dirty="0" smtClean="0"/>
              <a:t>TM perforation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Congenital: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presents as a white mass generally in the </a:t>
            </a:r>
            <a:r>
              <a:rPr lang="en-US" dirty="0" err="1" smtClean="0"/>
              <a:t>anterosuperior</a:t>
            </a:r>
            <a:r>
              <a:rPr lang="en-US" dirty="0" smtClean="0"/>
              <a:t> middle </a:t>
            </a:r>
            <a:r>
              <a:rPr lang="en-US" dirty="0"/>
              <a:t>ear with an intact </a:t>
            </a:r>
            <a:r>
              <a:rPr lang="en-US" dirty="0" smtClean="0"/>
              <a:t>TM.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ser\Desktop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5715000" cy="642853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43800" cy="1371600"/>
          </a:xfrm>
        </p:spPr>
        <p:txBody>
          <a:bodyPr/>
          <a:lstStyle/>
          <a:p>
            <a:r>
              <a:rPr lang="en-US" dirty="0" smtClean="0"/>
              <a:t>Classification Of otitis media: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600" dirty="0"/>
              <a:t>Acute otitis </a:t>
            </a:r>
            <a:r>
              <a:rPr lang="en-US" sz="3600" dirty="0" smtClean="0"/>
              <a:t>media.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3600" dirty="0"/>
              <a:t>Serous Otitis </a:t>
            </a:r>
            <a:r>
              <a:rPr lang="en-US" sz="3600" dirty="0" smtClean="0"/>
              <a:t>Media.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3600" dirty="0" smtClean="0"/>
              <a:t>Chronic </a:t>
            </a:r>
            <a:r>
              <a:rPr lang="en-US" sz="3600" dirty="0" err="1" smtClean="0"/>
              <a:t>suppurative</a:t>
            </a:r>
            <a:r>
              <a:rPr lang="en-US" sz="3600" dirty="0" smtClean="0"/>
              <a:t> otitis media (</a:t>
            </a:r>
            <a:r>
              <a:rPr lang="en-US" sz="3600" dirty="0"/>
              <a:t>CSMO).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5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9" y="1143000"/>
            <a:ext cx="4288501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428124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6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03712" cy="4735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1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7620000" cy="5592763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P</a:t>
            </a:r>
            <a:r>
              <a:rPr lang="en-US" sz="2400" dirty="0" smtClean="0"/>
              <a:t>resentation: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rogressive </a:t>
            </a:r>
            <a:r>
              <a:rPr lang="en-US" sz="2400" dirty="0" err="1" smtClean="0"/>
              <a:t>CHL,discharge</a:t>
            </a:r>
            <a:endParaRPr lang="en-US" sz="2400" dirty="0" smtClean="0"/>
          </a:p>
          <a:p>
            <a:pPr lvl="1"/>
            <a:r>
              <a:rPr lang="en-US" sz="2400" b="1" i="1" u="sng" dirty="0" smtClean="0">
                <a:solidFill>
                  <a:srgbClr val="C00000"/>
                </a:solidFill>
              </a:rPr>
              <a:t>(</a:t>
            </a:r>
            <a:r>
              <a:rPr lang="en-US" sz="2400" b="1" i="1" u="sng" dirty="0" err="1" smtClean="0">
                <a:solidFill>
                  <a:srgbClr val="C00000"/>
                </a:solidFill>
              </a:rPr>
              <a:t>cholesteatoma</a:t>
            </a:r>
            <a:r>
              <a:rPr lang="en-US" sz="2400" b="1" i="1" u="sng" dirty="0" smtClean="0">
                <a:solidFill>
                  <a:srgbClr val="C00000"/>
                </a:solidFill>
              </a:rPr>
              <a:t> can act as a </a:t>
            </a:r>
            <a:r>
              <a:rPr lang="en-US" sz="2400" b="1" i="1" u="sng" dirty="0">
                <a:solidFill>
                  <a:srgbClr val="C00000"/>
                </a:solidFill>
              </a:rPr>
              <a:t>sound conductor</a:t>
            </a:r>
            <a:r>
              <a:rPr lang="en-US" sz="2400" b="1" i="1" u="sng" dirty="0" smtClean="0">
                <a:solidFill>
                  <a:srgbClr val="C00000"/>
                </a:solidFill>
              </a:rPr>
              <a:t>).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OE:</a:t>
            </a:r>
          </a:p>
          <a:p>
            <a:pPr lvl="1"/>
            <a:r>
              <a:rPr lang="en-US" sz="2400" dirty="0" smtClean="0"/>
              <a:t>White </a:t>
            </a:r>
            <a:r>
              <a:rPr lang="en-US" sz="2400" dirty="0"/>
              <a:t>“pearly” mass within the middle </a:t>
            </a:r>
            <a:r>
              <a:rPr lang="en-US" sz="2400" dirty="0" smtClean="0"/>
              <a:t>ear.</a:t>
            </a:r>
          </a:p>
          <a:p>
            <a:pPr lvl="1"/>
            <a:r>
              <a:rPr lang="en-US" sz="2400" dirty="0" smtClean="0"/>
              <a:t>Perforation, discharge, polyps. </a:t>
            </a:r>
          </a:p>
          <a:p>
            <a:pPr lvl="1"/>
            <a:r>
              <a:rPr lang="en-US" sz="2400" dirty="0" smtClean="0"/>
              <a:t>Destruction of attic area.</a:t>
            </a:r>
          </a:p>
          <a:p>
            <a:pPr lvl="1"/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Test:</a:t>
            </a:r>
          </a:p>
          <a:p>
            <a:pPr marL="560070" lvl="1" indent="-285750"/>
            <a:r>
              <a:rPr lang="en-US" sz="2400" dirty="0" smtClean="0"/>
              <a:t>CT.</a:t>
            </a:r>
          </a:p>
          <a:p>
            <a:pPr marL="560070" lvl="1" indent="-285750"/>
            <a:r>
              <a:rPr lang="en-US" sz="2400" dirty="0" smtClean="0"/>
              <a:t>PTA, tympanometry.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67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4038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5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62797"/>
            <a:ext cx="3962743" cy="41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55870"/>
            <a:ext cx="397510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8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865368" cy="3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45" y="1981200"/>
            <a:ext cx="327977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3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Destruction </a:t>
            </a:r>
            <a:r>
              <a:rPr lang="en-US" sz="2800" dirty="0"/>
              <a:t>of the </a:t>
            </a:r>
            <a:r>
              <a:rPr lang="en-US" sz="2800" dirty="0" err="1"/>
              <a:t>ossicular</a:t>
            </a:r>
            <a:r>
              <a:rPr lang="en-US" sz="2800" dirty="0"/>
              <a:t> </a:t>
            </a:r>
            <a:r>
              <a:rPr lang="en-US" sz="2800" dirty="0" smtClean="0"/>
              <a:t>chain.</a:t>
            </a:r>
            <a:endParaRPr lang="en-US" sz="28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C</a:t>
            </a:r>
            <a:r>
              <a:rPr lang="en-US" sz="2800" dirty="0" smtClean="0"/>
              <a:t>hronic </a:t>
            </a:r>
            <a:r>
              <a:rPr lang="en-US" sz="2800" dirty="0"/>
              <a:t>otitis </a:t>
            </a:r>
            <a:r>
              <a:rPr lang="en-US" sz="2800" dirty="0" smtClean="0"/>
              <a:t>media</a:t>
            </a:r>
            <a:r>
              <a:rPr lang="en-US" sz="28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Labyrinthine fistula.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Intracranial complications.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Facial </a:t>
            </a:r>
            <a:r>
              <a:rPr lang="en-US" sz="2800" dirty="0"/>
              <a:t>nerve </a:t>
            </a:r>
            <a:r>
              <a:rPr lang="en-US" sz="3200" dirty="0" smtClean="0"/>
              <a:t>paralysis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Antibiotics.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Surgery.</a:t>
            </a:r>
          </a:p>
          <a:p>
            <a:pPr marL="800100" lvl="1" indent="-342900"/>
            <a:r>
              <a:rPr lang="en-US" dirty="0" smtClean="0"/>
              <a:t>Aim: to remove the disease, restore the function.</a:t>
            </a:r>
          </a:p>
          <a:p>
            <a:pPr marL="800100" lvl="1" indent="-342900"/>
            <a:r>
              <a:rPr lang="en-US" dirty="0" err="1" smtClean="0"/>
              <a:t>Mastoidectomy</a:t>
            </a:r>
            <a:r>
              <a:rPr lang="en-US" dirty="0" smtClean="0"/>
              <a:t>.</a:t>
            </a:r>
          </a:p>
          <a:p>
            <a:pPr marL="800100" lvl="1" indent="-342900"/>
            <a:r>
              <a:rPr lang="en-US" dirty="0" smtClean="0"/>
              <a:t>Reconstructive surgery.</a:t>
            </a:r>
          </a:p>
        </p:txBody>
      </p:sp>
    </p:spTree>
    <p:extLst>
      <p:ext uri="{BB962C8B-B14F-4D97-AF65-F5344CB8AC3E}">
        <p14:creationId xmlns:p14="http://schemas.microsoft.com/office/powerpoint/2010/main" val="161953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Tympanoplasty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1" y="1752600"/>
            <a:ext cx="670134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0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90282"/>
          </a:xfrm>
        </p:spPr>
        <p:txBody>
          <a:bodyPr/>
          <a:lstStyle/>
          <a:p>
            <a:r>
              <a:rPr lang="en-US" dirty="0" err="1" smtClean="0"/>
              <a:t>Mastoidectomy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0960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8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5791200" cy="83851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/>
              <a:t>Acute otitis media: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48600" cy="4373563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Acute </a:t>
            </a:r>
            <a:r>
              <a:rPr lang="en-US" sz="2400" dirty="0" err="1"/>
              <a:t>Suppurative</a:t>
            </a:r>
            <a:r>
              <a:rPr lang="en-US" sz="2400" dirty="0"/>
              <a:t> Otitis Media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Definition:</a:t>
            </a:r>
          </a:p>
          <a:p>
            <a:pPr marL="800100" lvl="1" indent="-342900"/>
            <a:r>
              <a:rPr lang="en-US" sz="2400" dirty="0"/>
              <a:t>acute infection (&lt;3 weeks) </a:t>
            </a:r>
            <a:r>
              <a:rPr lang="en-US" sz="2400" dirty="0" smtClean="0"/>
              <a:t>of </a:t>
            </a:r>
            <a:r>
              <a:rPr lang="en-US" sz="2400" dirty="0"/>
              <a:t>the middle </a:t>
            </a:r>
            <a:r>
              <a:rPr lang="en-US" sz="2400" dirty="0" smtClean="0"/>
              <a:t>ear space.</a:t>
            </a: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Pathophysiology</a:t>
            </a:r>
            <a:r>
              <a:rPr lang="en-US" sz="2400" dirty="0"/>
              <a:t>: </a:t>
            </a:r>
            <a:r>
              <a:rPr lang="en-US" sz="2400" b="0" dirty="0" err="1"/>
              <a:t>eustachian</a:t>
            </a:r>
            <a:r>
              <a:rPr lang="en-US" sz="2400" b="0" dirty="0"/>
              <a:t> tube </a:t>
            </a:r>
            <a:r>
              <a:rPr lang="en-US" sz="2400" b="0" dirty="0" smtClean="0"/>
              <a:t>dysfunction.</a:t>
            </a:r>
            <a:endParaRPr lang="en-US" sz="2400" b="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Pathogens:</a:t>
            </a:r>
          </a:p>
          <a:p>
            <a:pPr lvl="1"/>
            <a:r>
              <a:rPr lang="en-US" sz="2400" dirty="0"/>
              <a:t>Streptococcus </a:t>
            </a:r>
            <a:r>
              <a:rPr lang="en-US" sz="2400" dirty="0" err="1"/>
              <a:t>pneumoniae</a:t>
            </a:r>
            <a:r>
              <a:rPr lang="en-US" sz="2400" dirty="0"/>
              <a:t>.</a:t>
            </a:r>
          </a:p>
          <a:p>
            <a:pPr lvl="1"/>
            <a:r>
              <a:rPr lang="en-US" sz="2400" dirty="0" err="1"/>
              <a:t>Haemophilus</a:t>
            </a:r>
            <a:r>
              <a:rPr lang="en-US" sz="2400" dirty="0"/>
              <a:t> </a:t>
            </a:r>
            <a:r>
              <a:rPr lang="en-US" sz="2400" dirty="0" err="1"/>
              <a:t>influenzae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Moraxella </a:t>
            </a:r>
            <a:r>
              <a:rPr lang="en-US" sz="2400" dirty="0" err="1"/>
              <a:t>catarrhalis</a:t>
            </a:r>
            <a:r>
              <a:rPr lang="en-US" sz="2400" dirty="0"/>
              <a:t>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1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248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594360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http://www.ghorayeb.com/mastoidectomy.html</a:t>
            </a:r>
          </a:p>
        </p:txBody>
      </p:sp>
    </p:spTree>
    <p:extLst>
      <p:ext uri="{BB962C8B-B14F-4D97-AF65-F5344CB8AC3E}">
        <p14:creationId xmlns:p14="http://schemas.microsoft.com/office/powerpoint/2010/main" val="3996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425572" cy="4218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8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4079370" cy="5440363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Presentation:</a:t>
            </a:r>
          </a:p>
          <a:p>
            <a:pPr lvl="1"/>
            <a:r>
              <a:rPr lang="en-US" dirty="0"/>
              <a:t>Fever.</a:t>
            </a:r>
          </a:p>
          <a:p>
            <a:pPr lvl="1"/>
            <a:r>
              <a:rPr lang="en-US" dirty="0"/>
              <a:t>Earache- ear fullness-hearing loss.</a:t>
            </a:r>
          </a:p>
          <a:p>
            <a:pPr lvl="1"/>
            <a:r>
              <a:rPr lang="en-US" dirty="0"/>
              <a:t>In children- ear itching and pulling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OE: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/>
              <a:t>Hyperemic TM </a:t>
            </a:r>
            <a:endParaRPr lang="en-US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fluid in middle ear  </a:t>
            </a:r>
            <a:r>
              <a:rPr lang="en-US" dirty="0" smtClean="0"/>
              <a:t>(bulging </a:t>
            </a:r>
            <a:r>
              <a:rPr lang="en-US" dirty="0"/>
              <a:t>TM, air-fluid </a:t>
            </a:r>
            <a:r>
              <a:rPr lang="en-US" dirty="0" smtClean="0"/>
              <a:t>levels or bubbles).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Test: PTA-tympanometry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338133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3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A</a:t>
            </a:r>
            <a:r>
              <a:rPr lang="en-US" dirty="0" smtClean="0"/>
              <a:t>ntibiotics.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 smtClean="0"/>
              <a:t>Analgesia.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 smtClean="0"/>
              <a:t>Nasal Decongestant.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 smtClean="0"/>
              <a:t>Surgery</a:t>
            </a:r>
            <a:r>
              <a:rPr lang="en-US" dirty="0" smtClean="0"/>
              <a:t>. Myringotomy +- ventilation tube insertion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05" y="3308113"/>
            <a:ext cx="329247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54.jpg" descr="Picture5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8232" y="407750"/>
            <a:ext cx="2727325" cy="2900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87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Managemnt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598645"/>
              </p:ext>
            </p:extLst>
          </p:nvPr>
        </p:nvGraphicFramePr>
        <p:xfrm>
          <a:off x="457200" y="1752600"/>
          <a:ext cx="762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179168"/>
              </p:ext>
            </p:extLst>
          </p:nvPr>
        </p:nvGraphicFramePr>
        <p:xfrm>
          <a:off x="457200" y="1752600"/>
          <a:ext cx="76200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5777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Age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Mild= fever&lt;102,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Pain &lt;48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hrs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Severe= fever &gt;102, pain &gt;48hrs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5777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&lt; 6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mos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Antibiotics and analgesics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Antibiotics and analgesics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7510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6-23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mos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Analgesia and Recheck 24-48hrs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Unilateral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Antibiotics and analgesics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Bilateral or Severe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5777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&gt; 2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yrs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Analgesia and Recheck 24-72hrs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Antibiotics and analgesics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4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</p:spPr>
        <p:txBody>
          <a:bodyPr>
            <a:normAutofit/>
          </a:bodyPr>
          <a:lstStyle/>
          <a:p>
            <a:r>
              <a:rPr lang="en-US" dirty="0"/>
              <a:t>Chronic otitis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40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 idx="4294967295"/>
          </p:nvPr>
        </p:nvSpPr>
        <p:spPr>
          <a:xfrm>
            <a:off x="457200" y="704849"/>
            <a:ext cx="8229600" cy="1143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Classifications 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4294967295"/>
          </p:nvPr>
        </p:nvSpPr>
        <p:spPr>
          <a:xfrm>
            <a:off x="1066800" y="2057400"/>
            <a:ext cx="8077200" cy="4495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>
              <a:defRPr sz="2800" b="1"/>
            </a:pPr>
            <a:r>
              <a:t>Chronic Non Suppurative Otitis Media</a:t>
            </a:r>
          </a:p>
          <a:p>
            <a:pPr>
              <a:buSzTx/>
              <a:buNone/>
              <a:defRPr sz="2800">
                <a:solidFill>
                  <a:srgbClr val="FFFF66"/>
                </a:solidFill>
              </a:defRPr>
            </a:pPr>
            <a:r>
              <a:t>– </a:t>
            </a:r>
            <a:r>
              <a:rPr>
                <a:solidFill>
                  <a:srgbClr val="0000FF"/>
                </a:solidFill>
              </a:rPr>
              <a:t>Otitis media with effusion “OME”</a:t>
            </a:r>
          </a:p>
          <a:p>
            <a:pPr>
              <a:buSzTx/>
              <a:buNone/>
              <a:defRPr sz="2800">
                <a:solidFill>
                  <a:srgbClr val="0000FF"/>
                </a:solidFill>
              </a:defRPr>
            </a:pPr>
            <a:r>
              <a:t>–  Adhesive otitis media</a:t>
            </a:r>
          </a:p>
          <a:p>
            <a:pPr>
              <a:defRPr sz="2800" b="1"/>
            </a:pPr>
            <a:r>
              <a:t>Chronic Suppurative Otitis Media “CSOM”</a:t>
            </a:r>
          </a:p>
          <a:p>
            <a:pPr>
              <a:buSzTx/>
              <a:buNone/>
              <a:defRPr sz="2800"/>
            </a:pPr>
            <a:r>
              <a:t>– </a:t>
            </a:r>
            <a:r>
              <a:rPr>
                <a:solidFill>
                  <a:srgbClr val="0000FF"/>
                </a:solidFill>
              </a:rPr>
              <a:t>Tubotympanic (Safe)</a:t>
            </a:r>
          </a:p>
          <a:p>
            <a:pPr>
              <a:buSzTx/>
              <a:buNone/>
              <a:defRPr sz="2800">
                <a:solidFill>
                  <a:srgbClr val="0000FF"/>
                </a:solidFill>
              </a:defRPr>
            </a:pPr>
            <a:r>
              <a:t>– Atticoantral (Unsafe)</a:t>
            </a:r>
          </a:p>
        </p:txBody>
      </p:sp>
    </p:spTree>
    <p:extLst>
      <p:ext uri="{BB962C8B-B14F-4D97-AF65-F5344CB8AC3E}">
        <p14:creationId xmlns:p14="http://schemas.microsoft.com/office/powerpoint/2010/main" val="26111903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 advAuto="0"/>
      <p:bldP spid="83" grpId="0" build="p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506</TotalTime>
  <Words>822</Words>
  <Application>Microsoft Macintosh PowerPoint</Application>
  <PresentationFormat>On-screen Show (4:3)</PresentationFormat>
  <Paragraphs>166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 Black</vt:lpstr>
      <vt:lpstr>ＭＳ Ｐゴシック</vt:lpstr>
      <vt:lpstr>Tahoma</vt:lpstr>
      <vt:lpstr>Wingdings</vt:lpstr>
      <vt:lpstr>Arial</vt:lpstr>
      <vt:lpstr>Goudy Old Style</vt:lpstr>
      <vt:lpstr>Essential</vt:lpstr>
      <vt:lpstr>Otitis media &amp; cholesteatoma</vt:lpstr>
      <vt:lpstr>PowerPoint Presentation</vt:lpstr>
      <vt:lpstr>Classification Of otitis media:</vt:lpstr>
      <vt:lpstr>Acute otitis media:</vt:lpstr>
      <vt:lpstr>PowerPoint Presentation</vt:lpstr>
      <vt:lpstr>Management:</vt:lpstr>
      <vt:lpstr>Managemnt:</vt:lpstr>
      <vt:lpstr>Chronic otitis media</vt:lpstr>
      <vt:lpstr>Classifications </vt:lpstr>
      <vt:lpstr>Serous Otitis Media: (otitis media with effusion)</vt:lpstr>
      <vt:lpstr>Risk factors:</vt:lpstr>
      <vt:lpstr>PowerPoint Presentation</vt:lpstr>
      <vt:lpstr>PowerPoint Presentation</vt:lpstr>
      <vt:lpstr>Management:</vt:lpstr>
      <vt:lpstr>Adhesive otitis media </vt:lpstr>
      <vt:lpstr>CHRONIC SUPPURATIVE OTITIS MEDIA (CSMO):</vt:lpstr>
      <vt:lpstr>Types o CSOM: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Approach:</vt:lpstr>
      <vt:lpstr>PowerPoint Presentation</vt:lpstr>
      <vt:lpstr>Management:</vt:lpstr>
      <vt:lpstr>Cholesteatoma:</vt:lpstr>
      <vt:lpstr>PowerPoint Presentation</vt:lpstr>
      <vt:lpstr>Types: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Complications:</vt:lpstr>
      <vt:lpstr>Management:</vt:lpstr>
      <vt:lpstr>Tympanoplasty:</vt:lpstr>
      <vt:lpstr>Mastoidectomy: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Otitis media &amp; cholesteatoma</dc:title>
  <dc:creator>user</dc:creator>
  <cp:lastModifiedBy>nader aldajani</cp:lastModifiedBy>
  <cp:revision>41</cp:revision>
  <dcterms:created xsi:type="dcterms:W3CDTF">2017-09-16T19:08:56Z</dcterms:created>
  <dcterms:modified xsi:type="dcterms:W3CDTF">2018-11-17T17:31:29Z</dcterms:modified>
</cp:coreProperties>
</file>