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95" r:id="rId3"/>
    <p:sldId id="306" r:id="rId4"/>
    <p:sldId id="305" r:id="rId5"/>
    <p:sldId id="296" r:id="rId6"/>
    <p:sldId id="297" r:id="rId7"/>
    <p:sldId id="303" r:id="rId8"/>
    <p:sldId id="257" r:id="rId9"/>
    <p:sldId id="262" r:id="rId10"/>
    <p:sldId id="261" r:id="rId11"/>
    <p:sldId id="307" r:id="rId12"/>
    <p:sldId id="309" r:id="rId13"/>
    <p:sldId id="260" r:id="rId14"/>
    <p:sldId id="313" r:id="rId15"/>
    <p:sldId id="259" r:id="rId16"/>
    <p:sldId id="258" r:id="rId17"/>
    <p:sldId id="263" r:id="rId18"/>
    <p:sldId id="264" r:id="rId19"/>
    <p:sldId id="265" r:id="rId20"/>
    <p:sldId id="266" r:id="rId21"/>
    <p:sldId id="267" r:id="rId22"/>
    <p:sldId id="268" r:id="rId23"/>
    <p:sldId id="274" r:id="rId24"/>
    <p:sldId id="273" r:id="rId25"/>
    <p:sldId id="271" r:id="rId26"/>
    <p:sldId id="270" r:id="rId27"/>
    <p:sldId id="277" r:id="rId28"/>
    <p:sldId id="276" r:id="rId29"/>
    <p:sldId id="275" r:id="rId30"/>
    <p:sldId id="310" r:id="rId31"/>
    <p:sldId id="311" r:id="rId32"/>
    <p:sldId id="312" r:id="rId33"/>
    <p:sldId id="288" r:id="rId34"/>
    <p:sldId id="293" r:id="rId35"/>
    <p:sldId id="292" r:id="rId36"/>
    <p:sldId id="291" r:id="rId37"/>
    <p:sldId id="314" r:id="rId38"/>
  </p:sldIdLst>
  <p:sldSz cx="9144000" cy="6858000" type="screen4x3"/>
  <p:notesSz cx="6858000" cy="9144000"/>
  <p:defaultTex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5"/>
  </p:normalViewPr>
  <p:slideViewPr>
    <p:cSldViewPr>
      <p:cViewPr varScale="1">
        <p:scale>
          <a:sx n="107" d="100"/>
          <a:sy n="107" d="100"/>
        </p:scale>
        <p:origin x="56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AD4019-D795-423A-B512-2912E027251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EC6F362-58DD-4CC2-876C-B818D5EEFE2B}">
      <dgm:prSet/>
      <dgm:spPr/>
      <dgm:t>
        <a:bodyPr/>
        <a:lstStyle/>
        <a:p>
          <a:r>
            <a:rPr lang="en-US"/>
            <a:t>The isthmus extends from the second to third rings of the trachea, with the uppermost part of the lobes extending to the thyroid cartilage, and the lowermost to sixth tracheal rings. </a:t>
          </a:r>
        </a:p>
      </dgm:t>
    </dgm:pt>
    <dgm:pt modelId="{50CFD1D1-D765-42DD-B929-92B2E2E4D956}" type="parTrans" cxnId="{43E520AE-DC43-4A81-91D4-4F294A5FE3B1}">
      <dgm:prSet/>
      <dgm:spPr/>
      <dgm:t>
        <a:bodyPr/>
        <a:lstStyle/>
        <a:p>
          <a:endParaRPr lang="en-US"/>
        </a:p>
      </dgm:t>
    </dgm:pt>
    <dgm:pt modelId="{31160188-22F4-4AAD-B75C-C30C147F939D}" type="sibTrans" cxnId="{43E520AE-DC43-4A81-91D4-4F294A5FE3B1}">
      <dgm:prSet/>
      <dgm:spPr/>
      <dgm:t>
        <a:bodyPr/>
        <a:lstStyle/>
        <a:p>
          <a:endParaRPr lang="en-US"/>
        </a:p>
      </dgm:t>
    </dgm:pt>
    <dgm:pt modelId="{4AEC94F7-B34F-4CC2-B389-C5F5C866532F}">
      <dgm:prSet/>
      <dgm:spPr/>
      <dgm:t>
        <a:bodyPr/>
        <a:lstStyle/>
        <a:p>
          <a:r>
            <a:rPr lang="en-US"/>
            <a:t>The thyroid gland is covered by a thin fibrous capsule, which has an inner and an outer layer. </a:t>
          </a:r>
        </a:p>
      </dgm:t>
    </dgm:pt>
    <dgm:pt modelId="{01D882A7-365A-46E2-89C4-61757EF1E35B}" type="parTrans" cxnId="{00F1496B-006C-48D1-802C-AF16621D8370}">
      <dgm:prSet/>
      <dgm:spPr/>
      <dgm:t>
        <a:bodyPr/>
        <a:lstStyle/>
        <a:p>
          <a:endParaRPr lang="en-US"/>
        </a:p>
      </dgm:t>
    </dgm:pt>
    <dgm:pt modelId="{71FA1D52-90FB-4A0C-B29D-0E2053624925}" type="sibTrans" cxnId="{00F1496B-006C-48D1-802C-AF16621D8370}">
      <dgm:prSet/>
      <dgm:spPr/>
      <dgm:t>
        <a:bodyPr/>
        <a:lstStyle/>
        <a:p>
          <a:endParaRPr lang="en-US"/>
        </a:p>
      </dgm:t>
    </dgm:pt>
    <dgm:pt modelId="{D3A8D936-EF92-4CA6-B662-F4802EED284F}">
      <dgm:prSet/>
      <dgm:spPr/>
      <dgm:t>
        <a:bodyPr/>
        <a:lstStyle/>
        <a:p>
          <a:r>
            <a:rPr lang="en-US"/>
            <a:t>The outer layer is continuous with the pretracheal fascia, attaching the gland to the cricoid and thyroid cartilages, via a thickening of the fascia to form the posterior suspensory ligament of thyroid gland also known as Berry's ligament. This causes the thyroid to move up and down with swallowing. </a:t>
          </a:r>
        </a:p>
      </dgm:t>
    </dgm:pt>
    <dgm:pt modelId="{8CA5F4A6-69AF-44BF-8702-9E32E6E21AE9}" type="parTrans" cxnId="{C686FA3C-4C3F-4C4E-AC97-4397A2134E7C}">
      <dgm:prSet/>
      <dgm:spPr/>
      <dgm:t>
        <a:bodyPr/>
        <a:lstStyle/>
        <a:p>
          <a:endParaRPr lang="en-US"/>
        </a:p>
      </dgm:t>
    </dgm:pt>
    <dgm:pt modelId="{04DC81C1-1CF8-4FA1-9BE7-0AD1A3BB7FF7}" type="sibTrans" cxnId="{C686FA3C-4C3F-4C4E-AC97-4397A2134E7C}">
      <dgm:prSet/>
      <dgm:spPr/>
      <dgm:t>
        <a:bodyPr/>
        <a:lstStyle/>
        <a:p>
          <a:endParaRPr lang="en-US"/>
        </a:p>
      </dgm:t>
    </dgm:pt>
    <dgm:pt modelId="{8C1608E7-5FD1-504A-8973-287689FE2E29}" type="pres">
      <dgm:prSet presAssocID="{31AD4019-D795-423A-B512-2912E0272512}" presName="linear" presStyleCnt="0">
        <dgm:presLayoutVars>
          <dgm:animLvl val="lvl"/>
          <dgm:resizeHandles val="exact"/>
        </dgm:presLayoutVars>
      </dgm:prSet>
      <dgm:spPr/>
    </dgm:pt>
    <dgm:pt modelId="{C0154BE0-E541-FC4B-8E02-5C55D3D75D4A}" type="pres">
      <dgm:prSet presAssocID="{8EC6F362-58DD-4CC2-876C-B818D5EEFE2B}" presName="parentText" presStyleLbl="node1" presStyleIdx="0" presStyleCnt="3">
        <dgm:presLayoutVars>
          <dgm:chMax val="0"/>
          <dgm:bulletEnabled val="1"/>
        </dgm:presLayoutVars>
      </dgm:prSet>
      <dgm:spPr/>
    </dgm:pt>
    <dgm:pt modelId="{268B4DD8-673B-8141-8734-CB923EEE3498}" type="pres">
      <dgm:prSet presAssocID="{31160188-22F4-4AAD-B75C-C30C147F939D}" presName="spacer" presStyleCnt="0"/>
      <dgm:spPr/>
    </dgm:pt>
    <dgm:pt modelId="{4F3BB3D5-A159-2742-B841-9549368D7230}" type="pres">
      <dgm:prSet presAssocID="{4AEC94F7-B34F-4CC2-B389-C5F5C866532F}" presName="parentText" presStyleLbl="node1" presStyleIdx="1" presStyleCnt="3">
        <dgm:presLayoutVars>
          <dgm:chMax val="0"/>
          <dgm:bulletEnabled val="1"/>
        </dgm:presLayoutVars>
      </dgm:prSet>
      <dgm:spPr/>
    </dgm:pt>
    <dgm:pt modelId="{BC625539-E82F-E64D-99CD-43EEE864E2EF}" type="pres">
      <dgm:prSet presAssocID="{71FA1D52-90FB-4A0C-B29D-0E2053624925}" presName="spacer" presStyleCnt="0"/>
      <dgm:spPr/>
    </dgm:pt>
    <dgm:pt modelId="{A42DB764-78DA-9A46-97C7-3EF688A06674}" type="pres">
      <dgm:prSet presAssocID="{D3A8D936-EF92-4CA6-B662-F4802EED284F}" presName="parentText" presStyleLbl="node1" presStyleIdx="2" presStyleCnt="3">
        <dgm:presLayoutVars>
          <dgm:chMax val="0"/>
          <dgm:bulletEnabled val="1"/>
        </dgm:presLayoutVars>
      </dgm:prSet>
      <dgm:spPr/>
    </dgm:pt>
  </dgm:ptLst>
  <dgm:cxnLst>
    <dgm:cxn modelId="{3179AC00-BB10-7444-893E-C920E636B8AC}" type="presOf" srcId="{31AD4019-D795-423A-B512-2912E0272512}" destId="{8C1608E7-5FD1-504A-8973-287689FE2E29}" srcOrd="0" destOrd="0" presId="urn:microsoft.com/office/officeart/2005/8/layout/vList2"/>
    <dgm:cxn modelId="{C686FA3C-4C3F-4C4E-AC97-4397A2134E7C}" srcId="{31AD4019-D795-423A-B512-2912E0272512}" destId="{D3A8D936-EF92-4CA6-B662-F4802EED284F}" srcOrd="2" destOrd="0" parTransId="{8CA5F4A6-69AF-44BF-8702-9E32E6E21AE9}" sibTransId="{04DC81C1-1CF8-4FA1-9BE7-0AD1A3BB7FF7}"/>
    <dgm:cxn modelId="{044D2869-4A2B-2045-B8A3-6DB37665E669}" type="presOf" srcId="{D3A8D936-EF92-4CA6-B662-F4802EED284F}" destId="{A42DB764-78DA-9A46-97C7-3EF688A06674}" srcOrd="0" destOrd="0" presId="urn:microsoft.com/office/officeart/2005/8/layout/vList2"/>
    <dgm:cxn modelId="{00F1496B-006C-48D1-802C-AF16621D8370}" srcId="{31AD4019-D795-423A-B512-2912E0272512}" destId="{4AEC94F7-B34F-4CC2-B389-C5F5C866532F}" srcOrd="1" destOrd="0" parTransId="{01D882A7-365A-46E2-89C4-61757EF1E35B}" sibTransId="{71FA1D52-90FB-4A0C-B29D-0E2053624925}"/>
    <dgm:cxn modelId="{F376D0A3-BE97-7C41-8190-D1ABE95AC8CD}" type="presOf" srcId="{8EC6F362-58DD-4CC2-876C-B818D5EEFE2B}" destId="{C0154BE0-E541-FC4B-8E02-5C55D3D75D4A}" srcOrd="0" destOrd="0" presId="urn:microsoft.com/office/officeart/2005/8/layout/vList2"/>
    <dgm:cxn modelId="{43E520AE-DC43-4A81-91D4-4F294A5FE3B1}" srcId="{31AD4019-D795-423A-B512-2912E0272512}" destId="{8EC6F362-58DD-4CC2-876C-B818D5EEFE2B}" srcOrd="0" destOrd="0" parTransId="{50CFD1D1-D765-42DD-B929-92B2E2E4D956}" sibTransId="{31160188-22F4-4AAD-B75C-C30C147F939D}"/>
    <dgm:cxn modelId="{A19D59E7-9EA3-8243-85B5-D4108128E588}" type="presOf" srcId="{4AEC94F7-B34F-4CC2-B389-C5F5C866532F}" destId="{4F3BB3D5-A159-2742-B841-9549368D7230}" srcOrd="0" destOrd="0" presId="urn:microsoft.com/office/officeart/2005/8/layout/vList2"/>
    <dgm:cxn modelId="{1C2B8271-5428-1F4E-8504-463FE6AD0E6A}" type="presParOf" srcId="{8C1608E7-5FD1-504A-8973-287689FE2E29}" destId="{C0154BE0-E541-FC4B-8E02-5C55D3D75D4A}" srcOrd="0" destOrd="0" presId="urn:microsoft.com/office/officeart/2005/8/layout/vList2"/>
    <dgm:cxn modelId="{47A07B2D-314E-944A-9C77-1CCB81461077}" type="presParOf" srcId="{8C1608E7-5FD1-504A-8973-287689FE2E29}" destId="{268B4DD8-673B-8141-8734-CB923EEE3498}" srcOrd="1" destOrd="0" presId="urn:microsoft.com/office/officeart/2005/8/layout/vList2"/>
    <dgm:cxn modelId="{EC8C47B0-D10C-4748-8300-E39B2C227795}" type="presParOf" srcId="{8C1608E7-5FD1-504A-8973-287689FE2E29}" destId="{4F3BB3D5-A159-2742-B841-9549368D7230}" srcOrd="2" destOrd="0" presId="urn:microsoft.com/office/officeart/2005/8/layout/vList2"/>
    <dgm:cxn modelId="{9C270B01-5A7B-7741-A7FB-A06A80E95776}" type="presParOf" srcId="{8C1608E7-5FD1-504A-8973-287689FE2E29}" destId="{BC625539-E82F-E64D-99CD-43EEE864E2EF}" srcOrd="3" destOrd="0" presId="urn:microsoft.com/office/officeart/2005/8/layout/vList2"/>
    <dgm:cxn modelId="{AB78A1EE-3339-2145-AF4F-EF293CCC0BEF}" type="presParOf" srcId="{8C1608E7-5FD1-504A-8973-287689FE2E29}" destId="{A42DB764-78DA-9A46-97C7-3EF688A0667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B8453C-ACFE-4BD1-9376-A0BA5239F63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5E3E344-2FB8-4823-A330-640602886221}">
      <dgm:prSet/>
      <dgm:spPr/>
      <dgm:t>
        <a:bodyPr/>
        <a:lstStyle/>
        <a:p>
          <a:r>
            <a:rPr lang="en-US"/>
            <a:t>Etiology: </a:t>
          </a:r>
        </a:p>
      </dgm:t>
    </dgm:pt>
    <dgm:pt modelId="{0C17E131-BD28-471B-BB82-1C55CEA751C5}" type="parTrans" cxnId="{687F8C32-D659-48B2-98DD-14FC05952E94}">
      <dgm:prSet/>
      <dgm:spPr/>
      <dgm:t>
        <a:bodyPr/>
        <a:lstStyle/>
        <a:p>
          <a:endParaRPr lang="en-US"/>
        </a:p>
      </dgm:t>
    </dgm:pt>
    <dgm:pt modelId="{2A222C3F-F66A-4227-96E8-A61559983FA9}" type="sibTrans" cxnId="{687F8C32-D659-48B2-98DD-14FC05952E94}">
      <dgm:prSet/>
      <dgm:spPr/>
      <dgm:t>
        <a:bodyPr/>
        <a:lstStyle/>
        <a:p>
          <a:endParaRPr lang="en-US"/>
        </a:p>
      </dgm:t>
    </dgm:pt>
    <dgm:pt modelId="{28FB54FC-A4BB-44F7-8F75-96303A6F1548}">
      <dgm:prSet/>
      <dgm:spPr/>
      <dgm:t>
        <a:bodyPr/>
        <a:lstStyle/>
        <a:p>
          <a:r>
            <a:rPr lang="en-US"/>
            <a:t>is a late stage of diffuse hyperplasia .</a:t>
          </a:r>
        </a:p>
      </dgm:t>
    </dgm:pt>
    <dgm:pt modelId="{7364FDDE-1801-4F53-901B-395C7B3D6A5D}" type="parTrans" cxnId="{51D46E8F-CF95-4D29-8ABB-BA3499387131}">
      <dgm:prSet/>
      <dgm:spPr/>
      <dgm:t>
        <a:bodyPr/>
        <a:lstStyle/>
        <a:p>
          <a:endParaRPr lang="en-US"/>
        </a:p>
      </dgm:t>
    </dgm:pt>
    <dgm:pt modelId="{65A5FF18-97E8-4C09-A13E-F424AA1700C5}" type="sibTrans" cxnId="{51D46E8F-CF95-4D29-8ABB-BA3499387131}">
      <dgm:prSet/>
      <dgm:spPr/>
      <dgm:t>
        <a:bodyPr/>
        <a:lstStyle/>
        <a:p>
          <a:endParaRPr lang="en-US"/>
        </a:p>
      </dgm:t>
    </dgm:pt>
    <dgm:pt modelId="{B9F701CD-E242-4A5D-A55E-A6BCDE47626B}">
      <dgm:prSet/>
      <dgm:spPr/>
      <dgm:t>
        <a:bodyPr/>
        <a:lstStyle/>
        <a:p>
          <a:r>
            <a:rPr lang="en-US"/>
            <a:t>-C\P: </a:t>
          </a:r>
        </a:p>
      </dgm:t>
    </dgm:pt>
    <dgm:pt modelId="{C98BAA97-A4A6-4A85-A6D0-053C27D1A5CC}" type="parTrans" cxnId="{12EFE26C-0CC7-43CB-8980-FA97A3CF3BB0}">
      <dgm:prSet/>
      <dgm:spPr/>
      <dgm:t>
        <a:bodyPr/>
        <a:lstStyle/>
        <a:p>
          <a:endParaRPr lang="en-US"/>
        </a:p>
      </dgm:t>
    </dgm:pt>
    <dgm:pt modelId="{D49B0D82-9D8E-4C32-8B64-D99EEADF629D}" type="sibTrans" cxnId="{12EFE26C-0CC7-43CB-8980-FA97A3CF3BB0}">
      <dgm:prSet/>
      <dgm:spPr/>
      <dgm:t>
        <a:bodyPr/>
        <a:lstStyle/>
        <a:p>
          <a:endParaRPr lang="en-US"/>
        </a:p>
      </dgm:t>
    </dgm:pt>
    <dgm:pt modelId="{8C45B6E1-87BC-4860-9995-E54F33EB2DF6}">
      <dgm:prSet/>
      <dgm:spPr/>
      <dgm:t>
        <a:bodyPr/>
        <a:lstStyle/>
        <a:p>
          <a:r>
            <a:rPr lang="en-US"/>
            <a:t>The gland is diffusely enlarged (Soft, Smooth, Symmetrical).</a:t>
          </a:r>
        </a:p>
      </dgm:t>
    </dgm:pt>
    <dgm:pt modelId="{A0C36E07-0755-4931-91EA-B3A5EE83F282}" type="parTrans" cxnId="{9C9D2992-E229-437A-9108-4933CD033B7A}">
      <dgm:prSet/>
      <dgm:spPr/>
      <dgm:t>
        <a:bodyPr/>
        <a:lstStyle/>
        <a:p>
          <a:endParaRPr lang="en-US"/>
        </a:p>
      </dgm:t>
    </dgm:pt>
    <dgm:pt modelId="{BB1D3345-86A1-4854-9121-B4CF391ED942}" type="sibTrans" cxnId="{9C9D2992-E229-437A-9108-4933CD033B7A}">
      <dgm:prSet/>
      <dgm:spPr/>
      <dgm:t>
        <a:bodyPr/>
        <a:lstStyle/>
        <a:p>
          <a:endParaRPr lang="en-US"/>
        </a:p>
      </dgm:t>
    </dgm:pt>
    <dgm:pt modelId="{CFEA4716-B53A-4630-B9BA-304D34547AD0}">
      <dgm:prSet/>
      <dgm:spPr/>
      <dgm:t>
        <a:bodyPr/>
        <a:lstStyle/>
        <a:p>
          <a:r>
            <a:rPr lang="en-US"/>
            <a:t>-Fate:</a:t>
          </a:r>
        </a:p>
      </dgm:t>
    </dgm:pt>
    <dgm:pt modelId="{BEA3E5A3-1C1B-4ED3-8C49-807886BBBF22}" type="parTrans" cxnId="{2DEBD9D4-2192-45D8-9D61-A2E518B62F42}">
      <dgm:prSet/>
      <dgm:spPr/>
      <dgm:t>
        <a:bodyPr/>
        <a:lstStyle/>
        <a:p>
          <a:endParaRPr lang="en-US"/>
        </a:p>
      </dgm:t>
    </dgm:pt>
    <dgm:pt modelId="{5A061EAD-AA42-4167-8875-93071210DF6C}" type="sibTrans" cxnId="{2DEBD9D4-2192-45D8-9D61-A2E518B62F42}">
      <dgm:prSet/>
      <dgm:spPr/>
      <dgm:t>
        <a:bodyPr/>
        <a:lstStyle/>
        <a:p>
          <a:endParaRPr lang="en-US"/>
        </a:p>
      </dgm:t>
    </dgm:pt>
    <dgm:pt modelId="{821E95CB-4BD2-4B92-8A2F-F156F2961269}">
      <dgm:prSet/>
      <dgm:spPr/>
      <dgm:t>
        <a:bodyPr/>
        <a:lstStyle/>
        <a:p>
          <a:r>
            <a:rPr lang="en-US"/>
            <a:t>It may return to normal or cause pressure manifestations.</a:t>
          </a:r>
        </a:p>
      </dgm:t>
    </dgm:pt>
    <dgm:pt modelId="{CE88E7CE-0C1F-4488-B794-AF7EE64B6614}" type="parTrans" cxnId="{B8976F8F-4CB8-450D-BAC9-A6C493193509}">
      <dgm:prSet/>
      <dgm:spPr/>
      <dgm:t>
        <a:bodyPr/>
        <a:lstStyle/>
        <a:p>
          <a:endParaRPr lang="en-US"/>
        </a:p>
      </dgm:t>
    </dgm:pt>
    <dgm:pt modelId="{D029AE68-623D-48C5-A074-16C6A7EEAF18}" type="sibTrans" cxnId="{B8976F8F-4CB8-450D-BAC9-A6C493193509}">
      <dgm:prSet/>
      <dgm:spPr/>
      <dgm:t>
        <a:bodyPr/>
        <a:lstStyle/>
        <a:p>
          <a:endParaRPr lang="en-US"/>
        </a:p>
      </dgm:t>
    </dgm:pt>
    <dgm:pt modelId="{F8BDBBAE-E865-4851-BC4C-3CA20BBCBC82}">
      <dgm:prSet/>
      <dgm:spPr/>
      <dgm:t>
        <a:bodyPr/>
        <a:lstStyle/>
        <a:p>
          <a:r>
            <a:rPr lang="en-US"/>
            <a:t>-Treatment: </a:t>
          </a:r>
        </a:p>
      </dgm:t>
    </dgm:pt>
    <dgm:pt modelId="{225BD931-3614-4440-81AE-29F4652C6B40}" type="parTrans" cxnId="{6B25FDB2-450A-4F8C-BB9F-F30BE702B59C}">
      <dgm:prSet/>
      <dgm:spPr/>
      <dgm:t>
        <a:bodyPr/>
        <a:lstStyle/>
        <a:p>
          <a:endParaRPr lang="en-US"/>
        </a:p>
      </dgm:t>
    </dgm:pt>
    <dgm:pt modelId="{3A894FE1-A655-46CB-A156-07CFB388FE27}" type="sibTrans" cxnId="{6B25FDB2-450A-4F8C-BB9F-F30BE702B59C}">
      <dgm:prSet/>
      <dgm:spPr/>
      <dgm:t>
        <a:bodyPr/>
        <a:lstStyle/>
        <a:p>
          <a:endParaRPr lang="en-US"/>
        </a:p>
      </dgm:t>
    </dgm:pt>
    <dgm:pt modelId="{46E8CFCA-C523-4E13-8960-5FF8B3488D0C}">
      <dgm:prSet/>
      <dgm:spPr/>
      <dgm:t>
        <a:bodyPr/>
        <a:lstStyle/>
        <a:p>
          <a:r>
            <a:rPr lang="en-US"/>
            <a:t>Conservative unless causing pressure manifestations </a:t>
          </a:r>
        </a:p>
      </dgm:t>
    </dgm:pt>
    <dgm:pt modelId="{6E1AA23F-8552-4FFE-9A48-BC4A814651B0}" type="parTrans" cxnId="{0D44CB49-B4C6-4C87-9C6E-E67854B64490}">
      <dgm:prSet/>
      <dgm:spPr/>
      <dgm:t>
        <a:bodyPr/>
        <a:lstStyle/>
        <a:p>
          <a:endParaRPr lang="en-US"/>
        </a:p>
      </dgm:t>
    </dgm:pt>
    <dgm:pt modelId="{C0D64C72-1F98-438E-8F9D-ABF1AF4CAB17}" type="sibTrans" cxnId="{0D44CB49-B4C6-4C87-9C6E-E67854B64490}">
      <dgm:prSet/>
      <dgm:spPr/>
      <dgm:t>
        <a:bodyPr/>
        <a:lstStyle/>
        <a:p>
          <a:endParaRPr lang="en-US"/>
        </a:p>
      </dgm:t>
    </dgm:pt>
    <dgm:pt modelId="{9EA1CC37-7F7F-45E0-AFC9-560D6D12CB4F}">
      <dgm:prSet/>
      <dgm:spPr/>
      <dgm:t>
        <a:bodyPr/>
        <a:lstStyle/>
        <a:p>
          <a:r>
            <a:rPr lang="en-US"/>
            <a:t>total Thyroidectomy.</a:t>
          </a:r>
        </a:p>
      </dgm:t>
    </dgm:pt>
    <dgm:pt modelId="{FA885537-532D-4201-887F-87422DF080EB}" type="parTrans" cxnId="{EC472939-D505-4475-BC60-7DA01647C30F}">
      <dgm:prSet/>
      <dgm:spPr/>
      <dgm:t>
        <a:bodyPr/>
        <a:lstStyle/>
        <a:p>
          <a:endParaRPr lang="en-US"/>
        </a:p>
      </dgm:t>
    </dgm:pt>
    <dgm:pt modelId="{4105B60A-361D-4AD9-8BA1-805954F62E63}" type="sibTrans" cxnId="{EC472939-D505-4475-BC60-7DA01647C30F}">
      <dgm:prSet/>
      <dgm:spPr/>
      <dgm:t>
        <a:bodyPr/>
        <a:lstStyle/>
        <a:p>
          <a:endParaRPr lang="en-US"/>
        </a:p>
      </dgm:t>
    </dgm:pt>
    <dgm:pt modelId="{170D942A-7AE3-1543-ABC7-62F2542B4E9F}" type="pres">
      <dgm:prSet presAssocID="{87B8453C-ACFE-4BD1-9376-A0BA5239F634}" presName="linear" presStyleCnt="0">
        <dgm:presLayoutVars>
          <dgm:animLvl val="lvl"/>
          <dgm:resizeHandles val="exact"/>
        </dgm:presLayoutVars>
      </dgm:prSet>
      <dgm:spPr/>
    </dgm:pt>
    <dgm:pt modelId="{88D2EC82-4719-C240-8FF5-28E4D4BAF230}" type="pres">
      <dgm:prSet presAssocID="{E5E3E344-2FB8-4823-A330-640602886221}" presName="parentText" presStyleLbl="node1" presStyleIdx="0" presStyleCnt="4">
        <dgm:presLayoutVars>
          <dgm:chMax val="0"/>
          <dgm:bulletEnabled val="1"/>
        </dgm:presLayoutVars>
      </dgm:prSet>
      <dgm:spPr/>
    </dgm:pt>
    <dgm:pt modelId="{3A2326D7-630E-1D49-830E-767F7AA2C5AA}" type="pres">
      <dgm:prSet presAssocID="{E5E3E344-2FB8-4823-A330-640602886221}" presName="childText" presStyleLbl="revTx" presStyleIdx="0" presStyleCnt="4">
        <dgm:presLayoutVars>
          <dgm:bulletEnabled val="1"/>
        </dgm:presLayoutVars>
      </dgm:prSet>
      <dgm:spPr/>
    </dgm:pt>
    <dgm:pt modelId="{50A21114-C04A-2E46-B6C8-D65CD5A9827E}" type="pres">
      <dgm:prSet presAssocID="{B9F701CD-E242-4A5D-A55E-A6BCDE47626B}" presName="parentText" presStyleLbl="node1" presStyleIdx="1" presStyleCnt="4">
        <dgm:presLayoutVars>
          <dgm:chMax val="0"/>
          <dgm:bulletEnabled val="1"/>
        </dgm:presLayoutVars>
      </dgm:prSet>
      <dgm:spPr/>
    </dgm:pt>
    <dgm:pt modelId="{03A2EE58-4A20-084A-9B3B-AFD4536FE4DE}" type="pres">
      <dgm:prSet presAssocID="{B9F701CD-E242-4A5D-A55E-A6BCDE47626B}" presName="childText" presStyleLbl="revTx" presStyleIdx="1" presStyleCnt="4">
        <dgm:presLayoutVars>
          <dgm:bulletEnabled val="1"/>
        </dgm:presLayoutVars>
      </dgm:prSet>
      <dgm:spPr/>
    </dgm:pt>
    <dgm:pt modelId="{EC4F30DF-91F9-E242-B269-28F57AE3EA5D}" type="pres">
      <dgm:prSet presAssocID="{CFEA4716-B53A-4630-B9BA-304D34547AD0}" presName="parentText" presStyleLbl="node1" presStyleIdx="2" presStyleCnt="4">
        <dgm:presLayoutVars>
          <dgm:chMax val="0"/>
          <dgm:bulletEnabled val="1"/>
        </dgm:presLayoutVars>
      </dgm:prSet>
      <dgm:spPr/>
    </dgm:pt>
    <dgm:pt modelId="{FE8DCAA9-62CF-1A46-92A3-890528E21B5C}" type="pres">
      <dgm:prSet presAssocID="{CFEA4716-B53A-4630-B9BA-304D34547AD0}" presName="childText" presStyleLbl="revTx" presStyleIdx="2" presStyleCnt="4">
        <dgm:presLayoutVars>
          <dgm:bulletEnabled val="1"/>
        </dgm:presLayoutVars>
      </dgm:prSet>
      <dgm:spPr/>
    </dgm:pt>
    <dgm:pt modelId="{EBD508D4-B08E-6C49-A5E9-E5038612F054}" type="pres">
      <dgm:prSet presAssocID="{F8BDBBAE-E865-4851-BC4C-3CA20BBCBC82}" presName="parentText" presStyleLbl="node1" presStyleIdx="3" presStyleCnt="4">
        <dgm:presLayoutVars>
          <dgm:chMax val="0"/>
          <dgm:bulletEnabled val="1"/>
        </dgm:presLayoutVars>
      </dgm:prSet>
      <dgm:spPr/>
    </dgm:pt>
    <dgm:pt modelId="{42E44428-3A0B-B846-8F11-670AFEEBD22F}" type="pres">
      <dgm:prSet presAssocID="{F8BDBBAE-E865-4851-BC4C-3CA20BBCBC82}" presName="childText" presStyleLbl="revTx" presStyleIdx="3" presStyleCnt="4">
        <dgm:presLayoutVars>
          <dgm:bulletEnabled val="1"/>
        </dgm:presLayoutVars>
      </dgm:prSet>
      <dgm:spPr/>
    </dgm:pt>
  </dgm:ptLst>
  <dgm:cxnLst>
    <dgm:cxn modelId="{687F8C32-D659-48B2-98DD-14FC05952E94}" srcId="{87B8453C-ACFE-4BD1-9376-A0BA5239F634}" destId="{E5E3E344-2FB8-4823-A330-640602886221}" srcOrd="0" destOrd="0" parTransId="{0C17E131-BD28-471B-BB82-1C55CEA751C5}" sibTransId="{2A222C3F-F66A-4227-96E8-A61559983FA9}"/>
    <dgm:cxn modelId="{BB838633-0902-D644-A523-155603C3C46E}" type="presOf" srcId="{F8BDBBAE-E865-4851-BC4C-3CA20BBCBC82}" destId="{EBD508D4-B08E-6C49-A5E9-E5038612F054}" srcOrd="0" destOrd="0" presId="urn:microsoft.com/office/officeart/2005/8/layout/vList2"/>
    <dgm:cxn modelId="{EC472939-D505-4475-BC60-7DA01647C30F}" srcId="{46E8CFCA-C523-4E13-8960-5FF8B3488D0C}" destId="{9EA1CC37-7F7F-45E0-AFC9-560D6D12CB4F}" srcOrd="0" destOrd="0" parTransId="{FA885537-532D-4201-887F-87422DF080EB}" sibTransId="{4105B60A-361D-4AD9-8BA1-805954F62E63}"/>
    <dgm:cxn modelId="{CFBA7946-A0B5-8C43-8D88-1006104D7CEF}" type="presOf" srcId="{28FB54FC-A4BB-44F7-8F75-96303A6F1548}" destId="{3A2326D7-630E-1D49-830E-767F7AA2C5AA}" srcOrd="0" destOrd="0" presId="urn:microsoft.com/office/officeart/2005/8/layout/vList2"/>
    <dgm:cxn modelId="{0D44CB49-B4C6-4C87-9C6E-E67854B64490}" srcId="{F8BDBBAE-E865-4851-BC4C-3CA20BBCBC82}" destId="{46E8CFCA-C523-4E13-8960-5FF8B3488D0C}" srcOrd="0" destOrd="0" parTransId="{6E1AA23F-8552-4FFE-9A48-BC4A814651B0}" sibTransId="{C0D64C72-1F98-438E-8F9D-ABF1AF4CAB17}"/>
    <dgm:cxn modelId="{93A18356-361B-5E49-B377-335EA62DC0FA}" type="presOf" srcId="{821E95CB-4BD2-4B92-8A2F-F156F2961269}" destId="{FE8DCAA9-62CF-1A46-92A3-890528E21B5C}" srcOrd="0" destOrd="0" presId="urn:microsoft.com/office/officeart/2005/8/layout/vList2"/>
    <dgm:cxn modelId="{9C915962-0D9D-5A42-A1B2-51097FAFF585}" type="presOf" srcId="{E5E3E344-2FB8-4823-A330-640602886221}" destId="{88D2EC82-4719-C240-8FF5-28E4D4BAF230}" srcOrd="0" destOrd="0" presId="urn:microsoft.com/office/officeart/2005/8/layout/vList2"/>
    <dgm:cxn modelId="{12EFE26C-0CC7-43CB-8980-FA97A3CF3BB0}" srcId="{87B8453C-ACFE-4BD1-9376-A0BA5239F634}" destId="{B9F701CD-E242-4A5D-A55E-A6BCDE47626B}" srcOrd="1" destOrd="0" parTransId="{C98BAA97-A4A6-4A85-A6D0-053C27D1A5CC}" sibTransId="{D49B0D82-9D8E-4C32-8B64-D99EEADF629D}"/>
    <dgm:cxn modelId="{A1B44B6E-22D0-6B4A-92BF-7E4F3048F0DD}" type="presOf" srcId="{8C45B6E1-87BC-4860-9995-E54F33EB2DF6}" destId="{03A2EE58-4A20-084A-9B3B-AFD4536FE4DE}" srcOrd="0" destOrd="0" presId="urn:microsoft.com/office/officeart/2005/8/layout/vList2"/>
    <dgm:cxn modelId="{8C55C06E-6AFD-334A-B22A-8981E55EBB1C}" type="presOf" srcId="{9EA1CC37-7F7F-45E0-AFC9-560D6D12CB4F}" destId="{42E44428-3A0B-B846-8F11-670AFEEBD22F}" srcOrd="0" destOrd="1" presId="urn:microsoft.com/office/officeart/2005/8/layout/vList2"/>
    <dgm:cxn modelId="{08E7DA83-808B-2845-81B5-71A7AB1C71F3}" type="presOf" srcId="{CFEA4716-B53A-4630-B9BA-304D34547AD0}" destId="{EC4F30DF-91F9-E242-B269-28F57AE3EA5D}" srcOrd="0" destOrd="0" presId="urn:microsoft.com/office/officeart/2005/8/layout/vList2"/>
    <dgm:cxn modelId="{51D46E8F-CF95-4D29-8ABB-BA3499387131}" srcId="{E5E3E344-2FB8-4823-A330-640602886221}" destId="{28FB54FC-A4BB-44F7-8F75-96303A6F1548}" srcOrd="0" destOrd="0" parTransId="{7364FDDE-1801-4F53-901B-395C7B3D6A5D}" sibTransId="{65A5FF18-97E8-4C09-A13E-F424AA1700C5}"/>
    <dgm:cxn modelId="{B8976F8F-4CB8-450D-BAC9-A6C493193509}" srcId="{CFEA4716-B53A-4630-B9BA-304D34547AD0}" destId="{821E95CB-4BD2-4B92-8A2F-F156F2961269}" srcOrd="0" destOrd="0" parTransId="{CE88E7CE-0C1F-4488-B794-AF7EE64B6614}" sibTransId="{D029AE68-623D-48C5-A074-16C6A7EEAF18}"/>
    <dgm:cxn modelId="{9C9D2992-E229-437A-9108-4933CD033B7A}" srcId="{B9F701CD-E242-4A5D-A55E-A6BCDE47626B}" destId="{8C45B6E1-87BC-4860-9995-E54F33EB2DF6}" srcOrd="0" destOrd="0" parTransId="{A0C36E07-0755-4931-91EA-B3A5EE83F282}" sibTransId="{BB1D3345-86A1-4854-9121-B4CF391ED942}"/>
    <dgm:cxn modelId="{5CD0749C-8E71-A64E-8823-8BBDEA9428FF}" type="presOf" srcId="{87B8453C-ACFE-4BD1-9376-A0BA5239F634}" destId="{170D942A-7AE3-1543-ABC7-62F2542B4E9F}" srcOrd="0" destOrd="0" presId="urn:microsoft.com/office/officeart/2005/8/layout/vList2"/>
    <dgm:cxn modelId="{6B25FDB2-450A-4F8C-BB9F-F30BE702B59C}" srcId="{87B8453C-ACFE-4BD1-9376-A0BA5239F634}" destId="{F8BDBBAE-E865-4851-BC4C-3CA20BBCBC82}" srcOrd="3" destOrd="0" parTransId="{225BD931-3614-4440-81AE-29F4652C6B40}" sibTransId="{3A894FE1-A655-46CB-A156-07CFB388FE27}"/>
    <dgm:cxn modelId="{2DEBD9D4-2192-45D8-9D61-A2E518B62F42}" srcId="{87B8453C-ACFE-4BD1-9376-A0BA5239F634}" destId="{CFEA4716-B53A-4630-B9BA-304D34547AD0}" srcOrd="2" destOrd="0" parTransId="{BEA3E5A3-1C1B-4ED3-8C49-807886BBBF22}" sibTransId="{5A061EAD-AA42-4167-8875-93071210DF6C}"/>
    <dgm:cxn modelId="{CCDBFEE1-9D27-114A-AE9D-547F4A98A1ED}" type="presOf" srcId="{46E8CFCA-C523-4E13-8960-5FF8B3488D0C}" destId="{42E44428-3A0B-B846-8F11-670AFEEBD22F}" srcOrd="0" destOrd="0" presId="urn:microsoft.com/office/officeart/2005/8/layout/vList2"/>
    <dgm:cxn modelId="{7F6E66E4-DEFE-2D4B-B2BA-DC1DFC9BD5D1}" type="presOf" srcId="{B9F701CD-E242-4A5D-A55E-A6BCDE47626B}" destId="{50A21114-C04A-2E46-B6C8-D65CD5A9827E}" srcOrd="0" destOrd="0" presId="urn:microsoft.com/office/officeart/2005/8/layout/vList2"/>
    <dgm:cxn modelId="{F5ECE78C-274E-AE4B-88EF-75DCA1358BCB}" type="presParOf" srcId="{170D942A-7AE3-1543-ABC7-62F2542B4E9F}" destId="{88D2EC82-4719-C240-8FF5-28E4D4BAF230}" srcOrd="0" destOrd="0" presId="urn:microsoft.com/office/officeart/2005/8/layout/vList2"/>
    <dgm:cxn modelId="{3D7D2B79-5F4D-A542-B1CF-78551EED1C98}" type="presParOf" srcId="{170D942A-7AE3-1543-ABC7-62F2542B4E9F}" destId="{3A2326D7-630E-1D49-830E-767F7AA2C5AA}" srcOrd="1" destOrd="0" presId="urn:microsoft.com/office/officeart/2005/8/layout/vList2"/>
    <dgm:cxn modelId="{16ECB193-FD7F-B843-9097-B0535CBAD89B}" type="presParOf" srcId="{170D942A-7AE3-1543-ABC7-62F2542B4E9F}" destId="{50A21114-C04A-2E46-B6C8-D65CD5A9827E}" srcOrd="2" destOrd="0" presId="urn:microsoft.com/office/officeart/2005/8/layout/vList2"/>
    <dgm:cxn modelId="{E1FE92FB-0162-0C45-8574-5BFC0AE43F63}" type="presParOf" srcId="{170D942A-7AE3-1543-ABC7-62F2542B4E9F}" destId="{03A2EE58-4A20-084A-9B3B-AFD4536FE4DE}" srcOrd="3" destOrd="0" presId="urn:microsoft.com/office/officeart/2005/8/layout/vList2"/>
    <dgm:cxn modelId="{5ED26CF1-E1F2-6F41-B0F7-EDC54A87C1D8}" type="presParOf" srcId="{170D942A-7AE3-1543-ABC7-62F2542B4E9F}" destId="{EC4F30DF-91F9-E242-B269-28F57AE3EA5D}" srcOrd="4" destOrd="0" presId="urn:microsoft.com/office/officeart/2005/8/layout/vList2"/>
    <dgm:cxn modelId="{83A2833A-F17D-C747-B03A-0ACE7E76CFBC}" type="presParOf" srcId="{170D942A-7AE3-1543-ABC7-62F2542B4E9F}" destId="{FE8DCAA9-62CF-1A46-92A3-890528E21B5C}" srcOrd="5" destOrd="0" presId="urn:microsoft.com/office/officeart/2005/8/layout/vList2"/>
    <dgm:cxn modelId="{529DCA73-0D8D-6846-936D-BD29471B42E1}" type="presParOf" srcId="{170D942A-7AE3-1543-ABC7-62F2542B4E9F}" destId="{EBD508D4-B08E-6C49-A5E9-E5038612F054}" srcOrd="6" destOrd="0" presId="urn:microsoft.com/office/officeart/2005/8/layout/vList2"/>
    <dgm:cxn modelId="{3A61FD95-217C-F943-BEF7-CF0D904C719E}" type="presParOf" srcId="{170D942A-7AE3-1543-ABC7-62F2542B4E9F}" destId="{42E44428-3A0B-B846-8F11-670AFEEBD22F}"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BF361A-3AA7-4D41-AFC5-A1DB8390F5B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A119CDA-68D1-47F9-A545-CAF26E585B66}">
      <dgm:prSet/>
      <dgm:spPr/>
      <dgm:t>
        <a:bodyPr/>
        <a:lstStyle/>
        <a:p>
          <a:r>
            <a:rPr lang="en-US" b="1"/>
            <a:t>Incidence</a:t>
          </a:r>
          <a:endParaRPr lang="en-US"/>
        </a:p>
      </dgm:t>
    </dgm:pt>
    <dgm:pt modelId="{692FC2B3-4A0C-4E41-927C-50ED1FD57233}" type="parTrans" cxnId="{F3627018-B39A-4231-AABD-A8B8D990D627}">
      <dgm:prSet/>
      <dgm:spPr/>
      <dgm:t>
        <a:bodyPr/>
        <a:lstStyle/>
        <a:p>
          <a:endParaRPr lang="en-US"/>
        </a:p>
      </dgm:t>
    </dgm:pt>
    <dgm:pt modelId="{962D066C-3E31-421A-BABA-241E15EA2A8B}" type="sibTrans" cxnId="{F3627018-B39A-4231-AABD-A8B8D990D627}">
      <dgm:prSet/>
      <dgm:spPr/>
      <dgm:t>
        <a:bodyPr/>
        <a:lstStyle/>
        <a:p>
          <a:endParaRPr lang="en-US"/>
        </a:p>
      </dgm:t>
    </dgm:pt>
    <dgm:pt modelId="{3E14BDAE-8D6D-4F5F-9737-0BCDFFC98504}">
      <dgm:prSet/>
      <dgm:spPr/>
      <dgm:t>
        <a:bodyPr/>
        <a:lstStyle/>
        <a:p>
          <a:r>
            <a:rPr lang="en-US"/>
            <a:t>Female at 30-40 years.</a:t>
          </a:r>
        </a:p>
      </dgm:t>
    </dgm:pt>
    <dgm:pt modelId="{6D9C78F6-6E52-40C3-BF56-143672DA52EB}" type="parTrans" cxnId="{2EBE4BAB-9F9B-4F1C-A56E-B7063766361C}">
      <dgm:prSet/>
      <dgm:spPr/>
      <dgm:t>
        <a:bodyPr/>
        <a:lstStyle/>
        <a:p>
          <a:endParaRPr lang="en-US"/>
        </a:p>
      </dgm:t>
    </dgm:pt>
    <dgm:pt modelId="{06BBD80C-DC43-4752-B2FE-C807C580C2A1}" type="sibTrans" cxnId="{2EBE4BAB-9F9B-4F1C-A56E-B7063766361C}">
      <dgm:prSet/>
      <dgm:spPr/>
      <dgm:t>
        <a:bodyPr/>
        <a:lstStyle/>
        <a:p>
          <a:endParaRPr lang="en-US"/>
        </a:p>
      </dgm:t>
    </dgm:pt>
    <dgm:pt modelId="{4A62DFD3-15A7-411B-B8EE-45C0CD491D8B}">
      <dgm:prSet/>
      <dgm:spPr/>
      <dgm:t>
        <a:bodyPr/>
        <a:lstStyle/>
        <a:p>
          <a:r>
            <a:rPr lang="en-US" b="1"/>
            <a:t>Etiology</a:t>
          </a:r>
          <a:endParaRPr lang="en-US"/>
        </a:p>
      </dgm:t>
    </dgm:pt>
    <dgm:pt modelId="{A18E2884-E9FF-4B4F-97C7-A44B066E3CAC}" type="parTrans" cxnId="{9F4DB319-6644-4688-9766-7FD995CA3AC8}">
      <dgm:prSet/>
      <dgm:spPr/>
      <dgm:t>
        <a:bodyPr/>
        <a:lstStyle/>
        <a:p>
          <a:endParaRPr lang="en-US"/>
        </a:p>
      </dgm:t>
    </dgm:pt>
    <dgm:pt modelId="{A915A580-89F0-44C5-9077-8E7D64A71A36}" type="sibTrans" cxnId="{9F4DB319-6644-4688-9766-7FD995CA3AC8}">
      <dgm:prSet/>
      <dgm:spPr/>
      <dgm:t>
        <a:bodyPr/>
        <a:lstStyle/>
        <a:p>
          <a:endParaRPr lang="en-US"/>
        </a:p>
      </dgm:t>
    </dgm:pt>
    <dgm:pt modelId="{16A8ED14-8824-4AC4-A955-2DC66283238F}">
      <dgm:prSet/>
      <dgm:spPr/>
      <dgm:t>
        <a:bodyPr/>
        <a:lstStyle/>
        <a:p>
          <a:r>
            <a:rPr lang="en-US"/>
            <a:t>Repeated fluctuations of TSH level  ͢   hemorrhage       ͢   necrosis  ͢  fibrosis  ͢   nodule.</a:t>
          </a:r>
        </a:p>
      </dgm:t>
    </dgm:pt>
    <dgm:pt modelId="{A58C510B-C65B-4E36-9B26-A3454222BBE6}" type="parTrans" cxnId="{067F1379-B25C-4BF1-A166-C46D1A8835D3}">
      <dgm:prSet/>
      <dgm:spPr/>
      <dgm:t>
        <a:bodyPr/>
        <a:lstStyle/>
        <a:p>
          <a:endParaRPr lang="en-US"/>
        </a:p>
      </dgm:t>
    </dgm:pt>
    <dgm:pt modelId="{841D4101-15C1-49DA-BBBF-3E564A6135A5}" type="sibTrans" cxnId="{067F1379-B25C-4BF1-A166-C46D1A8835D3}">
      <dgm:prSet/>
      <dgm:spPr/>
      <dgm:t>
        <a:bodyPr/>
        <a:lstStyle/>
        <a:p>
          <a:endParaRPr lang="en-US"/>
        </a:p>
      </dgm:t>
    </dgm:pt>
    <dgm:pt modelId="{68E8AA2F-7619-4C3E-B27E-6421CED92829}">
      <dgm:prSet/>
      <dgm:spPr/>
      <dgm:t>
        <a:bodyPr/>
        <a:lstStyle/>
        <a:p>
          <a:r>
            <a:rPr lang="en-US" b="1"/>
            <a:t>Symptoms</a:t>
          </a:r>
          <a:endParaRPr lang="en-US"/>
        </a:p>
      </dgm:t>
    </dgm:pt>
    <dgm:pt modelId="{2CE60DEC-260B-45C9-9192-37D20C1C70E5}" type="parTrans" cxnId="{E8543912-8A68-485E-BF93-E82EB917B0EE}">
      <dgm:prSet/>
      <dgm:spPr/>
      <dgm:t>
        <a:bodyPr/>
        <a:lstStyle/>
        <a:p>
          <a:endParaRPr lang="en-US"/>
        </a:p>
      </dgm:t>
    </dgm:pt>
    <dgm:pt modelId="{C6D43240-9B48-4EC3-B744-99185DB3F40F}" type="sibTrans" cxnId="{E8543912-8A68-485E-BF93-E82EB917B0EE}">
      <dgm:prSet/>
      <dgm:spPr/>
      <dgm:t>
        <a:bodyPr/>
        <a:lstStyle/>
        <a:p>
          <a:endParaRPr lang="en-US"/>
        </a:p>
      </dgm:t>
    </dgm:pt>
    <dgm:pt modelId="{C8562157-ADA4-4BC7-BD92-822B8FE9CF54}">
      <dgm:prSet/>
      <dgm:spPr/>
      <dgm:t>
        <a:bodyPr/>
        <a:lstStyle/>
        <a:p>
          <a:r>
            <a:rPr lang="en-US"/>
            <a:t>1- Cosmetic deformity (main complaint)</a:t>
          </a:r>
        </a:p>
      </dgm:t>
    </dgm:pt>
    <dgm:pt modelId="{EEA33BF8-9E32-4DAF-AD57-B1607417924C}" type="parTrans" cxnId="{21332823-2141-4094-9ED5-0E9B7603FA3D}">
      <dgm:prSet/>
      <dgm:spPr/>
      <dgm:t>
        <a:bodyPr/>
        <a:lstStyle/>
        <a:p>
          <a:endParaRPr lang="en-US"/>
        </a:p>
      </dgm:t>
    </dgm:pt>
    <dgm:pt modelId="{A621513B-2E7D-454D-B125-44DC022487F1}" type="sibTrans" cxnId="{21332823-2141-4094-9ED5-0E9B7603FA3D}">
      <dgm:prSet/>
      <dgm:spPr/>
      <dgm:t>
        <a:bodyPr/>
        <a:lstStyle/>
        <a:p>
          <a:endParaRPr lang="en-US"/>
        </a:p>
      </dgm:t>
    </dgm:pt>
    <dgm:pt modelId="{FEB69B85-D234-4C74-A040-645F72A196A3}">
      <dgm:prSet/>
      <dgm:spPr/>
      <dgm:t>
        <a:bodyPr/>
        <a:lstStyle/>
        <a:p>
          <a:r>
            <a:rPr lang="en-US"/>
            <a:t>2- Pressure symptoms e.g. :</a:t>
          </a:r>
        </a:p>
      </dgm:t>
    </dgm:pt>
    <dgm:pt modelId="{B968ACE4-A54F-4427-865A-A2987FB447DF}" type="parTrans" cxnId="{2F7CBDE6-4DBF-40ED-B9B6-998437179E30}">
      <dgm:prSet/>
      <dgm:spPr/>
      <dgm:t>
        <a:bodyPr/>
        <a:lstStyle/>
        <a:p>
          <a:endParaRPr lang="en-US"/>
        </a:p>
      </dgm:t>
    </dgm:pt>
    <dgm:pt modelId="{CAA2A76A-6784-4A4F-883A-165F05F82772}" type="sibTrans" cxnId="{2F7CBDE6-4DBF-40ED-B9B6-998437179E30}">
      <dgm:prSet/>
      <dgm:spPr/>
      <dgm:t>
        <a:bodyPr/>
        <a:lstStyle/>
        <a:p>
          <a:endParaRPr lang="en-US"/>
        </a:p>
      </dgm:t>
    </dgm:pt>
    <dgm:pt modelId="{5A7006B6-EA63-4D59-B06F-522BC76693DC}">
      <dgm:prSet/>
      <dgm:spPr/>
      <dgm:t>
        <a:bodyPr/>
        <a:lstStyle/>
        <a:p>
          <a:r>
            <a:rPr lang="en-US"/>
            <a:t>Pressure on trachea : positional dyspnea and cough especially at night</a:t>
          </a:r>
        </a:p>
      </dgm:t>
    </dgm:pt>
    <dgm:pt modelId="{900D4BAA-CCE4-4A4A-B502-3A2DEEEF3F77}" type="parTrans" cxnId="{C7B0CB0B-14A4-4686-9109-352A808710E7}">
      <dgm:prSet/>
      <dgm:spPr/>
      <dgm:t>
        <a:bodyPr/>
        <a:lstStyle/>
        <a:p>
          <a:endParaRPr lang="en-US"/>
        </a:p>
      </dgm:t>
    </dgm:pt>
    <dgm:pt modelId="{42FA0E93-97AC-492C-8BF9-4EE4C91AD665}" type="sibTrans" cxnId="{C7B0CB0B-14A4-4686-9109-352A808710E7}">
      <dgm:prSet/>
      <dgm:spPr/>
      <dgm:t>
        <a:bodyPr/>
        <a:lstStyle/>
        <a:p>
          <a:endParaRPr lang="en-US"/>
        </a:p>
      </dgm:t>
    </dgm:pt>
    <dgm:pt modelId="{8D236979-491F-435D-A6AE-04D055FD32D4}">
      <dgm:prSet/>
      <dgm:spPr/>
      <dgm:t>
        <a:bodyPr/>
        <a:lstStyle/>
        <a:p>
          <a:r>
            <a:rPr lang="en-US"/>
            <a:t>3- Pain: in hemorrhage or malignancy.</a:t>
          </a:r>
        </a:p>
      </dgm:t>
    </dgm:pt>
    <dgm:pt modelId="{0E3B5813-0E6E-488F-A40A-7237F1270909}" type="parTrans" cxnId="{EB88E7A7-8552-481F-82A5-60006BD1F0E4}">
      <dgm:prSet/>
      <dgm:spPr/>
      <dgm:t>
        <a:bodyPr/>
        <a:lstStyle/>
        <a:p>
          <a:endParaRPr lang="en-US"/>
        </a:p>
      </dgm:t>
    </dgm:pt>
    <dgm:pt modelId="{7A0DFF15-EC86-4C20-92FF-C7B37B1E568F}" type="sibTrans" cxnId="{EB88E7A7-8552-481F-82A5-60006BD1F0E4}">
      <dgm:prSet/>
      <dgm:spPr/>
      <dgm:t>
        <a:bodyPr/>
        <a:lstStyle/>
        <a:p>
          <a:endParaRPr lang="en-US"/>
        </a:p>
      </dgm:t>
    </dgm:pt>
    <dgm:pt modelId="{3D1A376A-7F27-794D-B372-CBF55086CF78}" type="pres">
      <dgm:prSet presAssocID="{74BF361A-3AA7-4D41-AFC5-A1DB8390F5BD}" presName="linear" presStyleCnt="0">
        <dgm:presLayoutVars>
          <dgm:animLvl val="lvl"/>
          <dgm:resizeHandles val="exact"/>
        </dgm:presLayoutVars>
      </dgm:prSet>
      <dgm:spPr/>
    </dgm:pt>
    <dgm:pt modelId="{30DA72B5-CC5D-7147-89AA-336D3C0C180C}" type="pres">
      <dgm:prSet presAssocID="{FA119CDA-68D1-47F9-A545-CAF26E585B66}" presName="parentText" presStyleLbl="node1" presStyleIdx="0" presStyleCnt="3">
        <dgm:presLayoutVars>
          <dgm:chMax val="0"/>
          <dgm:bulletEnabled val="1"/>
        </dgm:presLayoutVars>
      </dgm:prSet>
      <dgm:spPr/>
    </dgm:pt>
    <dgm:pt modelId="{DC2CB54C-986B-0249-8B2C-938DCCE8FF40}" type="pres">
      <dgm:prSet presAssocID="{FA119CDA-68D1-47F9-A545-CAF26E585B66}" presName="childText" presStyleLbl="revTx" presStyleIdx="0" presStyleCnt="3">
        <dgm:presLayoutVars>
          <dgm:bulletEnabled val="1"/>
        </dgm:presLayoutVars>
      </dgm:prSet>
      <dgm:spPr/>
    </dgm:pt>
    <dgm:pt modelId="{FEFD2C7A-B427-124E-A809-69A3400BEF4C}" type="pres">
      <dgm:prSet presAssocID="{4A62DFD3-15A7-411B-B8EE-45C0CD491D8B}" presName="parentText" presStyleLbl="node1" presStyleIdx="1" presStyleCnt="3">
        <dgm:presLayoutVars>
          <dgm:chMax val="0"/>
          <dgm:bulletEnabled val="1"/>
        </dgm:presLayoutVars>
      </dgm:prSet>
      <dgm:spPr/>
    </dgm:pt>
    <dgm:pt modelId="{E34AE051-4F56-ED4C-A446-4B55DBA319D1}" type="pres">
      <dgm:prSet presAssocID="{4A62DFD3-15A7-411B-B8EE-45C0CD491D8B}" presName="childText" presStyleLbl="revTx" presStyleIdx="1" presStyleCnt="3">
        <dgm:presLayoutVars>
          <dgm:bulletEnabled val="1"/>
        </dgm:presLayoutVars>
      </dgm:prSet>
      <dgm:spPr/>
    </dgm:pt>
    <dgm:pt modelId="{D50B42DB-39EC-8D4D-A8AD-2CFECC9BDC31}" type="pres">
      <dgm:prSet presAssocID="{68E8AA2F-7619-4C3E-B27E-6421CED92829}" presName="parentText" presStyleLbl="node1" presStyleIdx="2" presStyleCnt="3">
        <dgm:presLayoutVars>
          <dgm:chMax val="0"/>
          <dgm:bulletEnabled val="1"/>
        </dgm:presLayoutVars>
      </dgm:prSet>
      <dgm:spPr/>
    </dgm:pt>
    <dgm:pt modelId="{EC3560AE-EAE0-F743-A820-9FE4FAB219C4}" type="pres">
      <dgm:prSet presAssocID="{68E8AA2F-7619-4C3E-B27E-6421CED92829}" presName="childText" presStyleLbl="revTx" presStyleIdx="2" presStyleCnt="3">
        <dgm:presLayoutVars>
          <dgm:bulletEnabled val="1"/>
        </dgm:presLayoutVars>
      </dgm:prSet>
      <dgm:spPr/>
    </dgm:pt>
  </dgm:ptLst>
  <dgm:cxnLst>
    <dgm:cxn modelId="{C7B0CB0B-14A4-4686-9109-352A808710E7}" srcId="{FEB69B85-D234-4C74-A040-645F72A196A3}" destId="{5A7006B6-EA63-4D59-B06F-522BC76693DC}" srcOrd="0" destOrd="0" parTransId="{900D4BAA-CCE4-4A4A-B502-3A2DEEEF3F77}" sibTransId="{42FA0E93-97AC-492C-8BF9-4EE4C91AD665}"/>
    <dgm:cxn modelId="{504BAC0D-B1A0-9940-9A46-A2438FC1C44B}" type="presOf" srcId="{8D236979-491F-435D-A6AE-04D055FD32D4}" destId="{EC3560AE-EAE0-F743-A820-9FE4FAB219C4}" srcOrd="0" destOrd="3" presId="urn:microsoft.com/office/officeart/2005/8/layout/vList2"/>
    <dgm:cxn modelId="{E8543912-8A68-485E-BF93-E82EB917B0EE}" srcId="{74BF361A-3AA7-4D41-AFC5-A1DB8390F5BD}" destId="{68E8AA2F-7619-4C3E-B27E-6421CED92829}" srcOrd="2" destOrd="0" parTransId="{2CE60DEC-260B-45C9-9192-37D20C1C70E5}" sibTransId="{C6D43240-9B48-4EC3-B744-99185DB3F40F}"/>
    <dgm:cxn modelId="{F3627018-B39A-4231-AABD-A8B8D990D627}" srcId="{74BF361A-3AA7-4D41-AFC5-A1DB8390F5BD}" destId="{FA119CDA-68D1-47F9-A545-CAF26E585B66}" srcOrd="0" destOrd="0" parTransId="{692FC2B3-4A0C-4E41-927C-50ED1FD57233}" sibTransId="{962D066C-3E31-421A-BABA-241E15EA2A8B}"/>
    <dgm:cxn modelId="{9F4DB319-6644-4688-9766-7FD995CA3AC8}" srcId="{74BF361A-3AA7-4D41-AFC5-A1DB8390F5BD}" destId="{4A62DFD3-15A7-411B-B8EE-45C0CD491D8B}" srcOrd="1" destOrd="0" parTransId="{A18E2884-E9FF-4B4F-97C7-A44B066E3CAC}" sibTransId="{A915A580-89F0-44C5-9077-8E7D64A71A36}"/>
    <dgm:cxn modelId="{21332823-2141-4094-9ED5-0E9B7603FA3D}" srcId="{68E8AA2F-7619-4C3E-B27E-6421CED92829}" destId="{C8562157-ADA4-4BC7-BD92-822B8FE9CF54}" srcOrd="0" destOrd="0" parTransId="{EEA33BF8-9E32-4DAF-AD57-B1607417924C}" sibTransId="{A621513B-2E7D-454D-B125-44DC022487F1}"/>
    <dgm:cxn modelId="{44204847-1179-3C42-B953-A3E4BBB044E4}" type="presOf" srcId="{4A62DFD3-15A7-411B-B8EE-45C0CD491D8B}" destId="{FEFD2C7A-B427-124E-A809-69A3400BEF4C}" srcOrd="0" destOrd="0" presId="urn:microsoft.com/office/officeart/2005/8/layout/vList2"/>
    <dgm:cxn modelId="{A22D1864-40DC-6540-96A3-A6D01DB7230F}" type="presOf" srcId="{5A7006B6-EA63-4D59-B06F-522BC76693DC}" destId="{EC3560AE-EAE0-F743-A820-9FE4FAB219C4}" srcOrd="0" destOrd="2" presId="urn:microsoft.com/office/officeart/2005/8/layout/vList2"/>
    <dgm:cxn modelId="{067F1379-B25C-4BF1-A166-C46D1A8835D3}" srcId="{4A62DFD3-15A7-411B-B8EE-45C0CD491D8B}" destId="{16A8ED14-8824-4AC4-A955-2DC66283238F}" srcOrd="0" destOrd="0" parTransId="{A58C510B-C65B-4E36-9B26-A3454222BBE6}" sibTransId="{841D4101-15C1-49DA-BBBF-3E564A6135A5}"/>
    <dgm:cxn modelId="{412FE07D-1FAD-4743-9AE1-314E2A8EDF56}" type="presOf" srcId="{FEB69B85-D234-4C74-A040-645F72A196A3}" destId="{EC3560AE-EAE0-F743-A820-9FE4FAB219C4}" srcOrd="0" destOrd="1" presId="urn:microsoft.com/office/officeart/2005/8/layout/vList2"/>
    <dgm:cxn modelId="{B977AC92-3689-C248-98EE-317492A2C7F9}" type="presOf" srcId="{16A8ED14-8824-4AC4-A955-2DC66283238F}" destId="{E34AE051-4F56-ED4C-A446-4B55DBA319D1}" srcOrd="0" destOrd="0" presId="urn:microsoft.com/office/officeart/2005/8/layout/vList2"/>
    <dgm:cxn modelId="{561DB89A-3528-174E-89FA-E9A294E264C1}" type="presOf" srcId="{C8562157-ADA4-4BC7-BD92-822B8FE9CF54}" destId="{EC3560AE-EAE0-F743-A820-9FE4FAB219C4}" srcOrd="0" destOrd="0" presId="urn:microsoft.com/office/officeart/2005/8/layout/vList2"/>
    <dgm:cxn modelId="{EB88E7A7-8552-481F-82A5-60006BD1F0E4}" srcId="{68E8AA2F-7619-4C3E-B27E-6421CED92829}" destId="{8D236979-491F-435D-A6AE-04D055FD32D4}" srcOrd="2" destOrd="0" parTransId="{0E3B5813-0E6E-488F-A40A-7237F1270909}" sibTransId="{7A0DFF15-EC86-4C20-92FF-C7B37B1E568F}"/>
    <dgm:cxn modelId="{2EBE4BAB-9F9B-4F1C-A56E-B7063766361C}" srcId="{FA119CDA-68D1-47F9-A545-CAF26E585B66}" destId="{3E14BDAE-8D6D-4F5F-9737-0BCDFFC98504}" srcOrd="0" destOrd="0" parTransId="{6D9C78F6-6E52-40C3-BF56-143672DA52EB}" sibTransId="{06BBD80C-DC43-4752-B2FE-C807C580C2A1}"/>
    <dgm:cxn modelId="{FA1989E0-A20D-B94F-BDA7-119870DDEED6}" type="presOf" srcId="{FA119CDA-68D1-47F9-A545-CAF26E585B66}" destId="{30DA72B5-CC5D-7147-89AA-336D3C0C180C}" srcOrd="0" destOrd="0" presId="urn:microsoft.com/office/officeart/2005/8/layout/vList2"/>
    <dgm:cxn modelId="{2F7CBDE6-4DBF-40ED-B9B6-998437179E30}" srcId="{68E8AA2F-7619-4C3E-B27E-6421CED92829}" destId="{FEB69B85-D234-4C74-A040-645F72A196A3}" srcOrd="1" destOrd="0" parTransId="{B968ACE4-A54F-4427-865A-A2987FB447DF}" sibTransId="{CAA2A76A-6784-4A4F-883A-165F05F82772}"/>
    <dgm:cxn modelId="{9321FBEC-9693-204E-865E-DA34CFAAE2E6}" type="presOf" srcId="{3E14BDAE-8D6D-4F5F-9737-0BCDFFC98504}" destId="{DC2CB54C-986B-0249-8B2C-938DCCE8FF40}" srcOrd="0" destOrd="0" presId="urn:microsoft.com/office/officeart/2005/8/layout/vList2"/>
    <dgm:cxn modelId="{D367A8ED-217D-4C46-9B9C-DD0AD8371A90}" type="presOf" srcId="{68E8AA2F-7619-4C3E-B27E-6421CED92829}" destId="{D50B42DB-39EC-8D4D-A8AD-2CFECC9BDC31}" srcOrd="0" destOrd="0" presId="urn:microsoft.com/office/officeart/2005/8/layout/vList2"/>
    <dgm:cxn modelId="{B61CD9EE-E821-5E41-9CF6-63020A8D7918}" type="presOf" srcId="{74BF361A-3AA7-4D41-AFC5-A1DB8390F5BD}" destId="{3D1A376A-7F27-794D-B372-CBF55086CF78}" srcOrd="0" destOrd="0" presId="urn:microsoft.com/office/officeart/2005/8/layout/vList2"/>
    <dgm:cxn modelId="{E1C5CF36-D3B6-FD45-9D28-561AF4498159}" type="presParOf" srcId="{3D1A376A-7F27-794D-B372-CBF55086CF78}" destId="{30DA72B5-CC5D-7147-89AA-336D3C0C180C}" srcOrd="0" destOrd="0" presId="urn:microsoft.com/office/officeart/2005/8/layout/vList2"/>
    <dgm:cxn modelId="{812395E6-A5DC-4F46-B4C3-BC95B8312D03}" type="presParOf" srcId="{3D1A376A-7F27-794D-B372-CBF55086CF78}" destId="{DC2CB54C-986B-0249-8B2C-938DCCE8FF40}" srcOrd="1" destOrd="0" presId="urn:microsoft.com/office/officeart/2005/8/layout/vList2"/>
    <dgm:cxn modelId="{EC3E24DA-B4D0-5443-9EEF-75B4982643E6}" type="presParOf" srcId="{3D1A376A-7F27-794D-B372-CBF55086CF78}" destId="{FEFD2C7A-B427-124E-A809-69A3400BEF4C}" srcOrd="2" destOrd="0" presId="urn:microsoft.com/office/officeart/2005/8/layout/vList2"/>
    <dgm:cxn modelId="{335FFF33-EFA1-0040-9B9C-952EDE985CCB}" type="presParOf" srcId="{3D1A376A-7F27-794D-B372-CBF55086CF78}" destId="{E34AE051-4F56-ED4C-A446-4B55DBA319D1}" srcOrd="3" destOrd="0" presId="urn:microsoft.com/office/officeart/2005/8/layout/vList2"/>
    <dgm:cxn modelId="{4269324C-0758-8043-BB98-86CA747E2645}" type="presParOf" srcId="{3D1A376A-7F27-794D-B372-CBF55086CF78}" destId="{D50B42DB-39EC-8D4D-A8AD-2CFECC9BDC31}" srcOrd="4" destOrd="0" presId="urn:microsoft.com/office/officeart/2005/8/layout/vList2"/>
    <dgm:cxn modelId="{A96DA25B-4D1F-4742-828C-058DC530B5DD}" type="presParOf" srcId="{3D1A376A-7F27-794D-B372-CBF55086CF78}" destId="{EC3560AE-EAE0-F743-A820-9FE4FAB219C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7904E63-4705-4108-B3A7-0F5B05C7033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43B59E3-0DB6-43AE-A11C-3681BA9D27FD}">
      <dgm:prSet/>
      <dgm:spPr/>
      <dgm:t>
        <a:bodyPr/>
        <a:lstStyle/>
        <a:p>
          <a:r>
            <a:rPr lang="en-US" b="1"/>
            <a:t>Sign</a:t>
          </a:r>
          <a:endParaRPr lang="en-US"/>
        </a:p>
      </dgm:t>
    </dgm:pt>
    <dgm:pt modelId="{3047BE96-EA09-41FE-8EDA-E1038E6626B5}" type="parTrans" cxnId="{E8689470-B614-4BE4-959D-7B76F99683B9}">
      <dgm:prSet/>
      <dgm:spPr/>
      <dgm:t>
        <a:bodyPr/>
        <a:lstStyle/>
        <a:p>
          <a:endParaRPr lang="en-US"/>
        </a:p>
      </dgm:t>
    </dgm:pt>
    <dgm:pt modelId="{136B7E9C-53AB-4487-B845-6291325C7C5B}" type="sibTrans" cxnId="{E8689470-B614-4BE4-959D-7B76F99683B9}">
      <dgm:prSet/>
      <dgm:spPr/>
      <dgm:t>
        <a:bodyPr/>
        <a:lstStyle/>
        <a:p>
          <a:endParaRPr lang="en-US"/>
        </a:p>
      </dgm:t>
    </dgm:pt>
    <dgm:pt modelId="{1E9714C5-ED0E-4A21-83AE-2A8D8AD0C5DE}">
      <dgm:prSet/>
      <dgm:spPr/>
      <dgm:t>
        <a:bodyPr/>
        <a:lstStyle/>
        <a:p>
          <a:r>
            <a:rPr lang="en-US"/>
            <a:t>- Asymmetrical thyroid swelling in lower part of the neck moving up and down with deglutition.</a:t>
          </a:r>
        </a:p>
      </dgm:t>
    </dgm:pt>
    <dgm:pt modelId="{9BF7578C-F06B-4BD2-BDC0-801C84D78B32}" type="parTrans" cxnId="{1634FB5B-A1C0-4B2C-9471-596B3E3AA34F}">
      <dgm:prSet/>
      <dgm:spPr/>
      <dgm:t>
        <a:bodyPr/>
        <a:lstStyle/>
        <a:p>
          <a:endParaRPr lang="en-US"/>
        </a:p>
      </dgm:t>
    </dgm:pt>
    <dgm:pt modelId="{6B02AAD0-1EE9-47C7-B645-C402998234FF}" type="sibTrans" cxnId="{1634FB5B-A1C0-4B2C-9471-596B3E3AA34F}">
      <dgm:prSet/>
      <dgm:spPr/>
      <dgm:t>
        <a:bodyPr/>
        <a:lstStyle/>
        <a:p>
          <a:endParaRPr lang="en-US"/>
        </a:p>
      </dgm:t>
    </dgm:pt>
    <dgm:pt modelId="{E432CA39-C161-4067-94E4-BB43C0EF3071}">
      <dgm:prSet/>
      <dgm:spPr/>
      <dgm:t>
        <a:bodyPr/>
        <a:lstStyle/>
        <a:p>
          <a:r>
            <a:rPr lang="en-US"/>
            <a:t>- Nodular firm thyroid swelling.</a:t>
          </a:r>
        </a:p>
      </dgm:t>
    </dgm:pt>
    <dgm:pt modelId="{4BF990CB-DF0B-4B0C-9BC3-EB52C49B592B}" type="parTrans" cxnId="{78550A70-B290-489B-8F37-E7599A2E1B69}">
      <dgm:prSet/>
      <dgm:spPr/>
      <dgm:t>
        <a:bodyPr/>
        <a:lstStyle/>
        <a:p>
          <a:endParaRPr lang="en-US"/>
        </a:p>
      </dgm:t>
    </dgm:pt>
    <dgm:pt modelId="{A7BF1093-FE07-4D23-85F4-6742976E2292}" type="sibTrans" cxnId="{78550A70-B290-489B-8F37-E7599A2E1B69}">
      <dgm:prSet/>
      <dgm:spPr/>
      <dgm:t>
        <a:bodyPr/>
        <a:lstStyle/>
        <a:p>
          <a:endParaRPr lang="en-US"/>
        </a:p>
      </dgm:t>
    </dgm:pt>
    <dgm:pt modelId="{092064B0-2DE1-44CF-AB86-D27E6C5301CE}">
      <dgm:prSet/>
      <dgm:spPr/>
      <dgm:t>
        <a:bodyPr/>
        <a:lstStyle/>
        <a:p>
          <a:r>
            <a:rPr lang="en-US"/>
            <a:t>- Displacement of trachea.</a:t>
          </a:r>
        </a:p>
      </dgm:t>
    </dgm:pt>
    <dgm:pt modelId="{0F2ADDC5-6C28-413D-859A-80D6ABF9A3C9}" type="parTrans" cxnId="{66A802B4-F9E4-418E-B7FF-265ADC63A7B2}">
      <dgm:prSet/>
      <dgm:spPr/>
      <dgm:t>
        <a:bodyPr/>
        <a:lstStyle/>
        <a:p>
          <a:endParaRPr lang="en-US"/>
        </a:p>
      </dgm:t>
    </dgm:pt>
    <dgm:pt modelId="{16B1C25E-5BD9-4CEC-9037-B6962AF14A86}" type="sibTrans" cxnId="{66A802B4-F9E4-418E-B7FF-265ADC63A7B2}">
      <dgm:prSet/>
      <dgm:spPr/>
      <dgm:t>
        <a:bodyPr/>
        <a:lstStyle/>
        <a:p>
          <a:endParaRPr lang="en-US"/>
        </a:p>
      </dgm:t>
    </dgm:pt>
    <dgm:pt modelId="{8A5C0BC9-DBEF-40D1-A745-5AFDC642783F}">
      <dgm:prSet/>
      <dgm:spPr/>
      <dgm:t>
        <a:bodyPr/>
        <a:lstStyle/>
        <a:p>
          <a:r>
            <a:rPr lang="en-US"/>
            <a:t>- Shifting of carotid artery pulsation in huge goiter.</a:t>
          </a:r>
        </a:p>
      </dgm:t>
    </dgm:pt>
    <dgm:pt modelId="{E3CF5F20-026B-4AC7-B012-196A1A9E0CFB}" type="parTrans" cxnId="{B765FBB4-A41E-41AF-9B96-2F117B252191}">
      <dgm:prSet/>
      <dgm:spPr/>
      <dgm:t>
        <a:bodyPr/>
        <a:lstStyle/>
        <a:p>
          <a:endParaRPr lang="en-US"/>
        </a:p>
      </dgm:t>
    </dgm:pt>
    <dgm:pt modelId="{42325924-825B-4068-BC50-F15446733E58}" type="sibTrans" cxnId="{B765FBB4-A41E-41AF-9B96-2F117B252191}">
      <dgm:prSet/>
      <dgm:spPr/>
      <dgm:t>
        <a:bodyPr/>
        <a:lstStyle/>
        <a:p>
          <a:endParaRPr lang="en-US"/>
        </a:p>
      </dgm:t>
    </dgm:pt>
    <dgm:pt modelId="{2E6E4895-1F7D-4F80-9313-A9190712F901}">
      <dgm:prSet/>
      <dgm:spPr/>
      <dgm:t>
        <a:bodyPr/>
        <a:lstStyle/>
        <a:p>
          <a:r>
            <a:rPr lang="en-US"/>
            <a:t>lf associated with RSG(Retrosternal G.). there will be:</a:t>
          </a:r>
        </a:p>
      </dgm:t>
    </dgm:pt>
    <dgm:pt modelId="{7B213F3F-9427-4D43-B69C-3D0079638CB9}" type="parTrans" cxnId="{7D551409-9B89-40F6-8A4A-5CF1F57642F7}">
      <dgm:prSet/>
      <dgm:spPr/>
      <dgm:t>
        <a:bodyPr/>
        <a:lstStyle/>
        <a:p>
          <a:endParaRPr lang="en-US"/>
        </a:p>
      </dgm:t>
    </dgm:pt>
    <dgm:pt modelId="{B4AD6BBE-6096-4F5D-BC6D-8D90834E791E}" type="sibTrans" cxnId="{7D551409-9B89-40F6-8A4A-5CF1F57642F7}">
      <dgm:prSet/>
      <dgm:spPr/>
      <dgm:t>
        <a:bodyPr/>
        <a:lstStyle/>
        <a:p>
          <a:endParaRPr lang="en-US"/>
        </a:p>
      </dgm:t>
    </dgm:pt>
    <dgm:pt modelId="{659CD545-B121-41B3-A056-F09BE4FF421E}">
      <dgm:prSet/>
      <dgm:spPr/>
      <dgm:t>
        <a:bodyPr/>
        <a:lstStyle/>
        <a:p>
          <a:r>
            <a:rPr lang="en-US"/>
            <a:t>- Engorgement of neck veins, lower edge can not be reached, dullness over the manubrium sterni.</a:t>
          </a:r>
        </a:p>
      </dgm:t>
    </dgm:pt>
    <dgm:pt modelId="{DD296E93-290C-4915-A8BB-4216F0346DF5}" type="parTrans" cxnId="{BA1501C8-58CF-408D-96C0-9E9EA28A9C06}">
      <dgm:prSet/>
      <dgm:spPr/>
      <dgm:t>
        <a:bodyPr/>
        <a:lstStyle/>
        <a:p>
          <a:endParaRPr lang="en-US"/>
        </a:p>
      </dgm:t>
    </dgm:pt>
    <dgm:pt modelId="{0F4A6FC4-D492-490E-B29A-454E70AB2939}" type="sibTrans" cxnId="{BA1501C8-58CF-408D-96C0-9E9EA28A9C06}">
      <dgm:prSet/>
      <dgm:spPr/>
      <dgm:t>
        <a:bodyPr/>
        <a:lstStyle/>
        <a:p>
          <a:endParaRPr lang="en-US"/>
        </a:p>
      </dgm:t>
    </dgm:pt>
    <dgm:pt modelId="{DC400C0A-2346-7A44-B0B4-DDFDA2BEC33F}" type="pres">
      <dgm:prSet presAssocID="{E7904E63-4705-4108-B3A7-0F5B05C70331}" presName="linear" presStyleCnt="0">
        <dgm:presLayoutVars>
          <dgm:animLvl val="lvl"/>
          <dgm:resizeHandles val="exact"/>
        </dgm:presLayoutVars>
      </dgm:prSet>
      <dgm:spPr/>
    </dgm:pt>
    <dgm:pt modelId="{BF665014-52B2-7B4D-9FF9-0804ECB15933}" type="pres">
      <dgm:prSet presAssocID="{C43B59E3-0DB6-43AE-A11C-3681BA9D27FD}" presName="parentText" presStyleLbl="node1" presStyleIdx="0" presStyleCnt="2">
        <dgm:presLayoutVars>
          <dgm:chMax val="0"/>
          <dgm:bulletEnabled val="1"/>
        </dgm:presLayoutVars>
      </dgm:prSet>
      <dgm:spPr/>
    </dgm:pt>
    <dgm:pt modelId="{08298CA8-3E1E-7E42-A560-BAB84C58202E}" type="pres">
      <dgm:prSet presAssocID="{C43B59E3-0DB6-43AE-A11C-3681BA9D27FD}" presName="childText" presStyleLbl="revTx" presStyleIdx="0" presStyleCnt="2">
        <dgm:presLayoutVars>
          <dgm:bulletEnabled val="1"/>
        </dgm:presLayoutVars>
      </dgm:prSet>
      <dgm:spPr/>
    </dgm:pt>
    <dgm:pt modelId="{BE0884DE-1F17-C84F-8F54-F9060FAD48FA}" type="pres">
      <dgm:prSet presAssocID="{2E6E4895-1F7D-4F80-9313-A9190712F901}" presName="parentText" presStyleLbl="node1" presStyleIdx="1" presStyleCnt="2">
        <dgm:presLayoutVars>
          <dgm:chMax val="0"/>
          <dgm:bulletEnabled val="1"/>
        </dgm:presLayoutVars>
      </dgm:prSet>
      <dgm:spPr/>
    </dgm:pt>
    <dgm:pt modelId="{DA738EDF-FE5F-9345-B67C-02F0AA30A579}" type="pres">
      <dgm:prSet presAssocID="{2E6E4895-1F7D-4F80-9313-A9190712F901}" presName="childText" presStyleLbl="revTx" presStyleIdx="1" presStyleCnt="2">
        <dgm:presLayoutVars>
          <dgm:bulletEnabled val="1"/>
        </dgm:presLayoutVars>
      </dgm:prSet>
      <dgm:spPr/>
    </dgm:pt>
  </dgm:ptLst>
  <dgm:cxnLst>
    <dgm:cxn modelId="{7D551409-9B89-40F6-8A4A-5CF1F57642F7}" srcId="{E7904E63-4705-4108-B3A7-0F5B05C70331}" destId="{2E6E4895-1F7D-4F80-9313-A9190712F901}" srcOrd="1" destOrd="0" parTransId="{7B213F3F-9427-4D43-B69C-3D0079638CB9}" sibTransId="{B4AD6BBE-6096-4F5D-BC6D-8D90834E791E}"/>
    <dgm:cxn modelId="{29F0CC0E-68FC-8E42-A007-A6A404190A4E}" type="presOf" srcId="{E432CA39-C161-4067-94E4-BB43C0EF3071}" destId="{08298CA8-3E1E-7E42-A560-BAB84C58202E}" srcOrd="0" destOrd="1" presId="urn:microsoft.com/office/officeart/2005/8/layout/vList2"/>
    <dgm:cxn modelId="{4DB59621-4EF9-FB4C-95A3-CA2B35070ACA}" type="presOf" srcId="{1E9714C5-ED0E-4A21-83AE-2A8D8AD0C5DE}" destId="{08298CA8-3E1E-7E42-A560-BAB84C58202E}" srcOrd="0" destOrd="0" presId="urn:microsoft.com/office/officeart/2005/8/layout/vList2"/>
    <dgm:cxn modelId="{1634FB5B-A1C0-4B2C-9471-596B3E3AA34F}" srcId="{C43B59E3-0DB6-43AE-A11C-3681BA9D27FD}" destId="{1E9714C5-ED0E-4A21-83AE-2A8D8AD0C5DE}" srcOrd="0" destOrd="0" parTransId="{9BF7578C-F06B-4BD2-BDC0-801C84D78B32}" sibTransId="{6B02AAD0-1EE9-47C7-B645-C402998234FF}"/>
    <dgm:cxn modelId="{9157DD62-1288-BD45-A734-BB9EA6F4DA77}" type="presOf" srcId="{092064B0-2DE1-44CF-AB86-D27E6C5301CE}" destId="{08298CA8-3E1E-7E42-A560-BAB84C58202E}" srcOrd="0" destOrd="2" presId="urn:microsoft.com/office/officeart/2005/8/layout/vList2"/>
    <dgm:cxn modelId="{78550A70-B290-489B-8F37-E7599A2E1B69}" srcId="{C43B59E3-0DB6-43AE-A11C-3681BA9D27FD}" destId="{E432CA39-C161-4067-94E4-BB43C0EF3071}" srcOrd="1" destOrd="0" parTransId="{4BF990CB-DF0B-4B0C-9BC3-EB52C49B592B}" sibTransId="{A7BF1093-FE07-4D23-85F4-6742976E2292}"/>
    <dgm:cxn modelId="{E8689470-B614-4BE4-959D-7B76F99683B9}" srcId="{E7904E63-4705-4108-B3A7-0F5B05C70331}" destId="{C43B59E3-0DB6-43AE-A11C-3681BA9D27FD}" srcOrd="0" destOrd="0" parTransId="{3047BE96-EA09-41FE-8EDA-E1038E6626B5}" sibTransId="{136B7E9C-53AB-4487-B845-6291325C7C5B}"/>
    <dgm:cxn modelId="{A81A2080-708A-7049-9077-3EB8413138E4}" type="presOf" srcId="{E7904E63-4705-4108-B3A7-0F5B05C70331}" destId="{DC400C0A-2346-7A44-B0B4-DDFDA2BEC33F}" srcOrd="0" destOrd="0" presId="urn:microsoft.com/office/officeart/2005/8/layout/vList2"/>
    <dgm:cxn modelId="{4071BEA0-1E46-A941-ABC4-5798F6EB4899}" type="presOf" srcId="{659CD545-B121-41B3-A056-F09BE4FF421E}" destId="{DA738EDF-FE5F-9345-B67C-02F0AA30A579}" srcOrd="0" destOrd="0" presId="urn:microsoft.com/office/officeart/2005/8/layout/vList2"/>
    <dgm:cxn modelId="{F2340CA6-4A6D-BC4B-B17F-26C068F85B0D}" type="presOf" srcId="{8A5C0BC9-DBEF-40D1-A745-5AFDC642783F}" destId="{08298CA8-3E1E-7E42-A560-BAB84C58202E}" srcOrd="0" destOrd="3" presId="urn:microsoft.com/office/officeart/2005/8/layout/vList2"/>
    <dgm:cxn modelId="{16BEE2AE-19A8-FC4E-8B2D-2FE4FFE958EB}" type="presOf" srcId="{2E6E4895-1F7D-4F80-9313-A9190712F901}" destId="{BE0884DE-1F17-C84F-8F54-F9060FAD48FA}" srcOrd="0" destOrd="0" presId="urn:microsoft.com/office/officeart/2005/8/layout/vList2"/>
    <dgm:cxn modelId="{66A802B4-F9E4-418E-B7FF-265ADC63A7B2}" srcId="{C43B59E3-0DB6-43AE-A11C-3681BA9D27FD}" destId="{092064B0-2DE1-44CF-AB86-D27E6C5301CE}" srcOrd="2" destOrd="0" parTransId="{0F2ADDC5-6C28-413D-859A-80D6ABF9A3C9}" sibTransId="{16B1C25E-5BD9-4CEC-9037-B6962AF14A86}"/>
    <dgm:cxn modelId="{B765FBB4-A41E-41AF-9B96-2F117B252191}" srcId="{C43B59E3-0DB6-43AE-A11C-3681BA9D27FD}" destId="{8A5C0BC9-DBEF-40D1-A745-5AFDC642783F}" srcOrd="3" destOrd="0" parTransId="{E3CF5F20-026B-4AC7-B012-196A1A9E0CFB}" sibTransId="{42325924-825B-4068-BC50-F15446733E58}"/>
    <dgm:cxn modelId="{BA1501C8-58CF-408D-96C0-9E9EA28A9C06}" srcId="{2E6E4895-1F7D-4F80-9313-A9190712F901}" destId="{659CD545-B121-41B3-A056-F09BE4FF421E}" srcOrd="0" destOrd="0" parTransId="{DD296E93-290C-4915-A8BB-4216F0346DF5}" sibTransId="{0F4A6FC4-D492-490E-B29A-454E70AB2939}"/>
    <dgm:cxn modelId="{2B14C0D1-9CD5-B342-AE21-271433D7A227}" type="presOf" srcId="{C43B59E3-0DB6-43AE-A11C-3681BA9D27FD}" destId="{BF665014-52B2-7B4D-9FF9-0804ECB15933}" srcOrd="0" destOrd="0" presId="urn:microsoft.com/office/officeart/2005/8/layout/vList2"/>
    <dgm:cxn modelId="{AD19BF88-42D4-AC40-91F6-1DF03DEAE1D5}" type="presParOf" srcId="{DC400C0A-2346-7A44-B0B4-DDFDA2BEC33F}" destId="{BF665014-52B2-7B4D-9FF9-0804ECB15933}" srcOrd="0" destOrd="0" presId="urn:microsoft.com/office/officeart/2005/8/layout/vList2"/>
    <dgm:cxn modelId="{006F63C5-4759-304D-BDD5-661B5D8A1536}" type="presParOf" srcId="{DC400C0A-2346-7A44-B0B4-DDFDA2BEC33F}" destId="{08298CA8-3E1E-7E42-A560-BAB84C58202E}" srcOrd="1" destOrd="0" presId="urn:microsoft.com/office/officeart/2005/8/layout/vList2"/>
    <dgm:cxn modelId="{9AEC9378-BF8C-6B48-A821-6B1F9700E71C}" type="presParOf" srcId="{DC400C0A-2346-7A44-B0B4-DDFDA2BEC33F}" destId="{BE0884DE-1F17-C84F-8F54-F9060FAD48FA}" srcOrd="2" destOrd="0" presId="urn:microsoft.com/office/officeart/2005/8/layout/vList2"/>
    <dgm:cxn modelId="{8C1CE9CA-A483-D04E-BEDE-2EF098F77678}" type="presParOf" srcId="{DC400C0A-2346-7A44-B0B4-DDFDA2BEC33F}" destId="{DA738EDF-FE5F-9345-B67C-02F0AA30A57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85B3F0D-ADF7-457E-A581-7BC3FA02EAC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360E1FE-FD94-45E9-AE3E-3F2BCE5C8E5D}">
      <dgm:prSet/>
      <dgm:spPr/>
      <dgm:t>
        <a:bodyPr/>
        <a:lstStyle/>
        <a:p>
          <a:r>
            <a:rPr lang="en-US"/>
            <a:t>1- Pressure on trachea:</a:t>
          </a:r>
        </a:p>
      </dgm:t>
    </dgm:pt>
    <dgm:pt modelId="{24BC3298-8700-426D-9F77-3B2A8A3DA1CC}" type="parTrans" cxnId="{5B7668F4-80A0-4FD1-94B8-8F5C22CAB51E}">
      <dgm:prSet/>
      <dgm:spPr/>
      <dgm:t>
        <a:bodyPr/>
        <a:lstStyle/>
        <a:p>
          <a:endParaRPr lang="en-US"/>
        </a:p>
      </dgm:t>
    </dgm:pt>
    <dgm:pt modelId="{8125D718-2C2C-49D2-82B6-6D45D15FDD63}" type="sibTrans" cxnId="{5B7668F4-80A0-4FD1-94B8-8F5C22CAB51E}">
      <dgm:prSet/>
      <dgm:spPr/>
      <dgm:t>
        <a:bodyPr/>
        <a:lstStyle/>
        <a:p>
          <a:endParaRPr lang="en-US"/>
        </a:p>
      </dgm:t>
    </dgm:pt>
    <dgm:pt modelId="{A72C56ED-15A0-4910-95B0-B60AA4068D43}">
      <dgm:prSet/>
      <dgm:spPr/>
      <dgm:t>
        <a:bodyPr/>
        <a:lstStyle/>
        <a:p>
          <a:r>
            <a:rPr lang="en-US"/>
            <a:t>- Unilateral compression  ͢   kinking of trachea.</a:t>
          </a:r>
        </a:p>
      </dgm:t>
    </dgm:pt>
    <dgm:pt modelId="{6781DA6B-2B91-40C2-9A0B-D9ED1221B0B7}" type="parTrans" cxnId="{BA830E04-A775-4D3D-8CE4-4128142F2235}">
      <dgm:prSet/>
      <dgm:spPr/>
      <dgm:t>
        <a:bodyPr/>
        <a:lstStyle/>
        <a:p>
          <a:endParaRPr lang="en-US"/>
        </a:p>
      </dgm:t>
    </dgm:pt>
    <dgm:pt modelId="{83C746DA-5C67-4A5D-AB51-FE68D087336E}" type="sibTrans" cxnId="{BA830E04-A775-4D3D-8CE4-4128142F2235}">
      <dgm:prSet/>
      <dgm:spPr/>
      <dgm:t>
        <a:bodyPr/>
        <a:lstStyle/>
        <a:p>
          <a:endParaRPr lang="en-US"/>
        </a:p>
      </dgm:t>
    </dgm:pt>
    <dgm:pt modelId="{8D7B1097-0356-421F-8CAC-A850D5637DA4}">
      <dgm:prSet/>
      <dgm:spPr/>
      <dgm:t>
        <a:bodyPr/>
        <a:lstStyle/>
        <a:p>
          <a:r>
            <a:rPr lang="it-IT"/>
            <a:t>- Bilateral compression </a:t>
          </a:r>
          <a:r>
            <a:rPr lang="en-US"/>
            <a:t> ͢ </a:t>
          </a:r>
          <a:r>
            <a:rPr lang="it-IT"/>
            <a:t> anteroposterior slit (scabbard trachea).</a:t>
          </a:r>
          <a:endParaRPr lang="en-US"/>
        </a:p>
      </dgm:t>
    </dgm:pt>
    <dgm:pt modelId="{0E9B2D5B-8B63-4D52-94F8-5D5D81EDA4B4}" type="parTrans" cxnId="{2C03DBD2-60DD-4FC1-98B6-4EC1EE17AAC7}">
      <dgm:prSet/>
      <dgm:spPr/>
      <dgm:t>
        <a:bodyPr/>
        <a:lstStyle/>
        <a:p>
          <a:endParaRPr lang="en-US"/>
        </a:p>
      </dgm:t>
    </dgm:pt>
    <dgm:pt modelId="{238BD269-0F38-41DB-AC1B-F93CACF86D6A}" type="sibTrans" cxnId="{2C03DBD2-60DD-4FC1-98B6-4EC1EE17AAC7}">
      <dgm:prSet/>
      <dgm:spPr/>
      <dgm:t>
        <a:bodyPr/>
        <a:lstStyle/>
        <a:p>
          <a:endParaRPr lang="en-US"/>
        </a:p>
      </dgm:t>
    </dgm:pt>
    <dgm:pt modelId="{42FA0782-B85E-4AF7-B3FC-7CDE641DE0E1}">
      <dgm:prSet/>
      <dgm:spPr/>
      <dgm:t>
        <a:bodyPr/>
        <a:lstStyle/>
        <a:p>
          <a:r>
            <a:rPr lang="en-US"/>
            <a:t>2- Secondary thyrotoxic changes (in 30% of cases)</a:t>
          </a:r>
        </a:p>
      </dgm:t>
    </dgm:pt>
    <dgm:pt modelId="{F163DBD8-622A-4D1A-9ACC-C6B2837456AD}" type="parTrans" cxnId="{ACDF6AE0-9BC4-4143-882A-8F8F4888E500}">
      <dgm:prSet/>
      <dgm:spPr/>
      <dgm:t>
        <a:bodyPr/>
        <a:lstStyle/>
        <a:p>
          <a:endParaRPr lang="en-US"/>
        </a:p>
      </dgm:t>
    </dgm:pt>
    <dgm:pt modelId="{1BEC6397-4321-4265-9060-D5BB76ABB847}" type="sibTrans" cxnId="{ACDF6AE0-9BC4-4143-882A-8F8F4888E500}">
      <dgm:prSet/>
      <dgm:spPr/>
      <dgm:t>
        <a:bodyPr/>
        <a:lstStyle/>
        <a:p>
          <a:endParaRPr lang="en-US"/>
        </a:p>
      </dgm:t>
    </dgm:pt>
    <dgm:pt modelId="{DA59C6EC-397B-4A93-A8DD-0A99996E2630}">
      <dgm:prSet/>
      <dgm:spPr/>
      <dgm:t>
        <a:bodyPr/>
        <a:lstStyle/>
        <a:p>
          <a:r>
            <a:rPr lang="en-US"/>
            <a:t>3- Hemorrhage (precipitated by cough or shout):</a:t>
          </a:r>
        </a:p>
      </dgm:t>
    </dgm:pt>
    <dgm:pt modelId="{9948693D-44DC-45DF-889C-8AC8EE974911}" type="parTrans" cxnId="{06FD4D52-0580-414C-8813-558F891A8037}">
      <dgm:prSet/>
      <dgm:spPr/>
      <dgm:t>
        <a:bodyPr/>
        <a:lstStyle/>
        <a:p>
          <a:endParaRPr lang="en-US"/>
        </a:p>
      </dgm:t>
    </dgm:pt>
    <dgm:pt modelId="{4BBB9D66-EFB1-4313-BC0C-7D8B45E84986}" type="sibTrans" cxnId="{06FD4D52-0580-414C-8813-558F891A8037}">
      <dgm:prSet/>
      <dgm:spPr/>
      <dgm:t>
        <a:bodyPr/>
        <a:lstStyle/>
        <a:p>
          <a:endParaRPr lang="en-US"/>
        </a:p>
      </dgm:t>
    </dgm:pt>
    <dgm:pt modelId="{795A5BE0-D58E-49CB-A10E-7677F30FC71E}">
      <dgm:prSet/>
      <dgm:spPr/>
      <dgm:t>
        <a:bodyPr/>
        <a:lstStyle/>
        <a:p>
          <a:r>
            <a:rPr lang="en-US"/>
            <a:t>- It is an emergency and treated by urgent aspiration or subtotal thyroidectomy.</a:t>
          </a:r>
        </a:p>
      </dgm:t>
    </dgm:pt>
    <dgm:pt modelId="{CB4A80E1-37BA-4EA6-8994-CF28FC22FDEA}" type="parTrans" cxnId="{A0404E6A-9276-4ED3-A28D-E2B7E3C57F66}">
      <dgm:prSet/>
      <dgm:spPr/>
      <dgm:t>
        <a:bodyPr/>
        <a:lstStyle/>
        <a:p>
          <a:endParaRPr lang="en-US"/>
        </a:p>
      </dgm:t>
    </dgm:pt>
    <dgm:pt modelId="{DEE9773E-A628-4F83-B897-707D7F59E8AC}" type="sibTrans" cxnId="{A0404E6A-9276-4ED3-A28D-E2B7E3C57F66}">
      <dgm:prSet/>
      <dgm:spPr/>
      <dgm:t>
        <a:bodyPr/>
        <a:lstStyle/>
        <a:p>
          <a:endParaRPr lang="en-US"/>
        </a:p>
      </dgm:t>
    </dgm:pt>
    <dgm:pt modelId="{7F7D2C42-39F9-47A4-B8E2-4452EF4CB63E}">
      <dgm:prSet/>
      <dgm:spPr/>
      <dgm:t>
        <a:bodyPr/>
        <a:lstStyle/>
        <a:p>
          <a:r>
            <a:rPr lang="en-US"/>
            <a:t>4- Cyst formation: very common</a:t>
          </a:r>
        </a:p>
      </dgm:t>
    </dgm:pt>
    <dgm:pt modelId="{B7E0C11A-45C0-4FDA-A5D7-A722908B55B1}" type="parTrans" cxnId="{884E739F-F260-471A-AE11-1B42837C136F}">
      <dgm:prSet/>
      <dgm:spPr/>
      <dgm:t>
        <a:bodyPr/>
        <a:lstStyle/>
        <a:p>
          <a:endParaRPr lang="en-US"/>
        </a:p>
      </dgm:t>
    </dgm:pt>
    <dgm:pt modelId="{AABABAEF-5DE8-4402-B1A3-757DB9496EFC}" type="sibTrans" cxnId="{884E739F-F260-471A-AE11-1B42837C136F}">
      <dgm:prSet/>
      <dgm:spPr/>
      <dgm:t>
        <a:bodyPr/>
        <a:lstStyle/>
        <a:p>
          <a:endParaRPr lang="en-US"/>
        </a:p>
      </dgm:t>
    </dgm:pt>
    <dgm:pt modelId="{5AEA61E8-3384-420A-8C3A-15383393F6C6}">
      <dgm:prSet/>
      <dgm:spPr/>
      <dgm:t>
        <a:bodyPr/>
        <a:lstStyle/>
        <a:p>
          <a:r>
            <a:rPr lang="en-US"/>
            <a:t>5- Infection: very rare.</a:t>
          </a:r>
        </a:p>
      </dgm:t>
    </dgm:pt>
    <dgm:pt modelId="{61B674BD-9DFD-47B9-95EF-CF5E270A0954}" type="parTrans" cxnId="{BA89BC27-8364-4C8A-8D52-59BF036F3B4F}">
      <dgm:prSet/>
      <dgm:spPr/>
      <dgm:t>
        <a:bodyPr/>
        <a:lstStyle/>
        <a:p>
          <a:endParaRPr lang="en-US"/>
        </a:p>
      </dgm:t>
    </dgm:pt>
    <dgm:pt modelId="{6E87B173-8BF1-41B5-83B3-1718DD07544C}" type="sibTrans" cxnId="{BA89BC27-8364-4C8A-8D52-59BF036F3B4F}">
      <dgm:prSet/>
      <dgm:spPr/>
      <dgm:t>
        <a:bodyPr/>
        <a:lstStyle/>
        <a:p>
          <a:endParaRPr lang="en-US"/>
        </a:p>
      </dgm:t>
    </dgm:pt>
    <dgm:pt modelId="{BB11156D-91DF-4098-8532-CAF3BFAD1128}">
      <dgm:prSet/>
      <dgm:spPr/>
      <dgm:t>
        <a:bodyPr/>
        <a:lstStyle/>
        <a:p>
          <a:r>
            <a:rPr lang="en-US"/>
            <a:t>6- Retrosternal extension.</a:t>
          </a:r>
        </a:p>
      </dgm:t>
    </dgm:pt>
    <dgm:pt modelId="{F9F86983-BA6E-4EE0-9D46-E749F25E875A}" type="parTrans" cxnId="{F08DBDA0-5085-439B-AC78-B1DAEB59C059}">
      <dgm:prSet/>
      <dgm:spPr/>
      <dgm:t>
        <a:bodyPr/>
        <a:lstStyle/>
        <a:p>
          <a:endParaRPr lang="en-US"/>
        </a:p>
      </dgm:t>
    </dgm:pt>
    <dgm:pt modelId="{A365235F-FC41-4719-8BD5-D13A22E62817}" type="sibTrans" cxnId="{F08DBDA0-5085-439B-AC78-B1DAEB59C059}">
      <dgm:prSet/>
      <dgm:spPr/>
      <dgm:t>
        <a:bodyPr/>
        <a:lstStyle/>
        <a:p>
          <a:endParaRPr lang="en-US"/>
        </a:p>
      </dgm:t>
    </dgm:pt>
    <dgm:pt modelId="{38542356-5A5B-4706-A791-546D95261495}">
      <dgm:prSet/>
      <dgm:spPr/>
      <dgm:t>
        <a:bodyPr/>
        <a:lstStyle/>
        <a:p>
          <a:r>
            <a:rPr lang="en-US"/>
            <a:t>7- Calcification.</a:t>
          </a:r>
        </a:p>
      </dgm:t>
    </dgm:pt>
    <dgm:pt modelId="{12811D60-EA2C-4C25-9901-4EEECE34549A}" type="parTrans" cxnId="{44BA0F1D-4992-4450-94C8-BB79B1D02742}">
      <dgm:prSet/>
      <dgm:spPr/>
      <dgm:t>
        <a:bodyPr/>
        <a:lstStyle/>
        <a:p>
          <a:endParaRPr lang="en-US"/>
        </a:p>
      </dgm:t>
    </dgm:pt>
    <dgm:pt modelId="{829E84CD-FCD3-43CC-9042-2C9A3CE3A5A4}" type="sibTrans" cxnId="{44BA0F1D-4992-4450-94C8-BB79B1D02742}">
      <dgm:prSet/>
      <dgm:spPr/>
      <dgm:t>
        <a:bodyPr/>
        <a:lstStyle/>
        <a:p>
          <a:endParaRPr lang="en-US"/>
        </a:p>
      </dgm:t>
    </dgm:pt>
    <dgm:pt modelId="{761D525F-4CAC-47C4-97AC-17FB080A7317}">
      <dgm:prSet/>
      <dgm:spPr/>
      <dgm:t>
        <a:bodyPr/>
        <a:lstStyle/>
        <a:p>
          <a:r>
            <a:rPr lang="en-US"/>
            <a:t>8- Malignant change  ͢ follicular carcinoma (0.5-5%).</a:t>
          </a:r>
        </a:p>
      </dgm:t>
    </dgm:pt>
    <dgm:pt modelId="{168E64A4-E802-474F-AF72-75AC51952248}" type="parTrans" cxnId="{1216DEDD-B5D1-4826-9667-50A6C4580096}">
      <dgm:prSet/>
      <dgm:spPr/>
      <dgm:t>
        <a:bodyPr/>
        <a:lstStyle/>
        <a:p>
          <a:endParaRPr lang="en-US"/>
        </a:p>
      </dgm:t>
    </dgm:pt>
    <dgm:pt modelId="{C9CAE7C2-171E-462A-A5B4-36D49546D060}" type="sibTrans" cxnId="{1216DEDD-B5D1-4826-9667-50A6C4580096}">
      <dgm:prSet/>
      <dgm:spPr/>
      <dgm:t>
        <a:bodyPr/>
        <a:lstStyle/>
        <a:p>
          <a:endParaRPr lang="en-US"/>
        </a:p>
      </dgm:t>
    </dgm:pt>
    <dgm:pt modelId="{D07E12B7-D76A-B547-8C69-1E3E9F5C4B64}" type="pres">
      <dgm:prSet presAssocID="{985B3F0D-ADF7-457E-A581-7BC3FA02EAC6}" presName="linear" presStyleCnt="0">
        <dgm:presLayoutVars>
          <dgm:animLvl val="lvl"/>
          <dgm:resizeHandles val="exact"/>
        </dgm:presLayoutVars>
      </dgm:prSet>
      <dgm:spPr/>
    </dgm:pt>
    <dgm:pt modelId="{0049F670-116B-E44E-B075-C144420E9DA9}" type="pres">
      <dgm:prSet presAssocID="{A360E1FE-FD94-45E9-AE3E-3F2BCE5C8E5D}" presName="parentText" presStyleLbl="node1" presStyleIdx="0" presStyleCnt="8">
        <dgm:presLayoutVars>
          <dgm:chMax val="0"/>
          <dgm:bulletEnabled val="1"/>
        </dgm:presLayoutVars>
      </dgm:prSet>
      <dgm:spPr/>
    </dgm:pt>
    <dgm:pt modelId="{F9AC4D1A-A033-414F-81E7-B26122643B46}" type="pres">
      <dgm:prSet presAssocID="{A360E1FE-FD94-45E9-AE3E-3F2BCE5C8E5D}" presName="childText" presStyleLbl="revTx" presStyleIdx="0" presStyleCnt="2">
        <dgm:presLayoutVars>
          <dgm:bulletEnabled val="1"/>
        </dgm:presLayoutVars>
      </dgm:prSet>
      <dgm:spPr/>
    </dgm:pt>
    <dgm:pt modelId="{611C291F-E182-694E-944B-80BB353859B8}" type="pres">
      <dgm:prSet presAssocID="{42FA0782-B85E-4AF7-B3FC-7CDE641DE0E1}" presName="parentText" presStyleLbl="node1" presStyleIdx="1" presStyleCnt="8">
        <dgm:presLayoutVars>
          <dgm:chMax val="0"/>
          <dgm:bulletEnabled val="1"/>
        </dgm:presLayoutVars>
      </dgm:prSet>
      <dgm:spPr/>
    </dgm:pt>
    <dgm:pt modelId="{1DBA59AE-87ED-B54C-A08C-0519F76E01B4}" type="pres">
      <dgm:prSet presAssocID="{1BEC6397-4321-4265-9060-D5BB76ABB847}" presName="spacer" presStyleCnt="0"/>
      <dgm:spPr/>
    </dgm:pt>
    <dgm:pt modelId="{80E6F380-8007-814F-9B52-741B2617A34C}" type="pres">
      <dgm:prSet presAssocID="{DA59C6EC-397B-4A93-A8DD-0A99996E2630}" presName="parentText" presStyleLbl="node1" presStyleIdx="2" presStyleCnt="8">
        <dgm:presLayoutVars>
          <dgm:chMax val="0"/>
          <dgm:bulletEnabled val="1"/>
        </dgm:presLayoutVars>
      </dgm:prSet>
      <dgm:spPr/>
    </dgm:pt>
    <dgm:pt modelId="{2C74396B-FD5D-0049-BA9A-FAAC9F79E293}" type="pres">
      <dgm:prSet presAssocID="{DA59C6EC-397B-4A93-A8DD-0A99996E2630}" presName="childText" presStyleLbl="revTx" presStyleIdx="1" presStyleCnt="2">
        <dgm:presLayoutVars>
          <dgm:bulletEnabled val="1"/>
        </dgm:presLayoutVars>
      </dgm:prSet>
      <dgm:spPr/>
    </dgm:pt>
    <dgm:pt modelId="{E987B573-4895-AA49-9684-BDC0B045EFB6}" type="pres">
      <dgm:prSet presAssocID="{7F7D2C42-39F9-47A4-B8E2-4452EF4CB63E}" presName="parentText" presStyleLbl="node1" presStyleIdx="3" presStyleCnt="8">
        <dgm:presLayoutVars>
          <dgm:chMax val="0"/>
          <dgm:bulletEnabled val="1"/>
        </dgm:presLayoutVars>
      </dgm:prSet>
      <dgm:spPr/>
    </dgm:pt>
    <dgm:pt modelId="{48868DFB-F99A-3B48-A11D-A7282907C1E1}" type="pres">
      <dgm:prSet presAssocID="{AABABAEF-5DE8-4402-B1A3-757DB9496EFC}" presName="spacer" presStyleCnt="0"/>
      <dgm:spPr/>
    </dgm:pt>
    <dgm:pt modelId="{77A805A1-7350-244B-A242-5D5F7DB98EEA}" type="pres">
      <dgm:prSet presAssocID="{5AEA61E8-3384-420A-8C3A-15383393F6C6}" presName="parentText" presStyleLbl="node1" presStyleIdx="4" presStyleCnt="8">
        <dgm:presLayoutVars>
          <dgm:chMax val="0"/>
          <dgm:bulletEnabled val="1"/>
        </dgm:presLayoutVars>
      </dgm:prSet>
      <dgm:spPr/>
    </dgm:pt>
    <dgm:pt modelId="{92238EDD-694E-CF4D-8026-5F21131EA546}" type="pres">
      <dgm:prSet presAssocID="{6E87B173-8BF1-41B5-83B3-1718DD07544C}" presName="spacer" presStyleCnt="0"/>
      <dgm:spPr/>
    </dgm:pt>
    <dgm:pt modelId="{0594BB1C-F058-2149-9D79-34F9E1F07035}" type="pres">
      <dgm:prSet presAssocID="{BB11156D-91DF-4098-8532-CAF3BFAD1128}" presName="parentText" presStyleLbl="node1" presStyleIdx="5" presStyleCnt="8">
        <dgm:presLayoutVars>
          <dgm:chMax val="0"/>
          <dgm:bulletEnabled val="1"/>
        </dgm:presLayoutVars>
      </dgm:prSet>
      <dgm:spPr/>
    </dgm:pt>
    <dgm:pt modelId="{135F4BC9-E7FA-6F45-98B9-70DEE371B74F}" type="pres">
      <dgm:prSet presAssocID="{A365235F-FC41-4719-8BD5-D13A22E62817}" presName="spacer" presStyleCnt="0"/>
      <dgm:spPr/>
    </dgm:pt>
    <dgm:pt modelId="{51D3AA37-6C6F-BB4B-A671-C54EB1207299}" type="pres">
      <dgm:prSet presAssocID="{38542356-5A5B-4706-A791-546D95261495}" presName="parentText" presStyleLbl="node1" presStyleIdx="6" presStyleCnt="8">
        <dgm:presLayoutVars>
          <dgm:chMax val="0"/>
          <dgm:bulletEnabled val="1"/>
        </dgm:presLayoutVars>
      </dgm:prSet>
      <dgm:spPr/>
    </dgm:pt>
    <dgm:pt modelId="{4C6B93A8-2F4B-D941-8BA6-7FBCC93A5312}" type="pres">
      <dgm:prSet presAssocID="{829E84CD-FCD3-43CC-9042-2C9A3CE3A5A4}" presName="spacer" presStyleCnt="0"/>
      <dgm:spPr/>
    </dgm:pt>
    <dgm:pt modelId="{8DB8160B-996C-5C45-8070-E1A576D16CE4}" type="pres">
      <dgm:prSet presAssocID="{761D525F-4CAC-47C4-97AC-17FB080A7317}" presName="parentText" presStyleLbl="node1" presStyleIdx="7" presStyleCnt="8">
        <dgm:presLayoutVars>
          <dgm:chMax val="0"/>
          <dgm:bulletEnabled val="1"/>
        </dgm:presLayoutVars>
      </dgm:prSet>
      <dgm:spPr/>
    </dgm:pt>
  </dgm:ptLst>
  <dgm:cxnLst>
    <dgm:cxn modelId="{BA830E04-A775-4D3D-8CE4-4128142F2235}" srcId="{A360E1FE-FD94-45E9-AE3E-3F2BCE5C8E5D}" destId="{A72C56ED-15A0-4910-95B0-B60AA4068D43}" srcOrd="0" destOrd="0" parTransId="{6781DA6B-2B91-40C2-9A0B-D9ED1221B0B7}" sibTransId="{83C746DA-5C67-4A5D-AB51-FE68D087336E}"/>
    <dgm:cxn modelId="{D2ED1208-2E92-8E49-8CB2-271B6426F294}" type="presOf" srcId="{5AEA61E8-3384-420A-8C3A-15383393F6C6}" destId="{77A805A1-7350-244B-A242-5D5F7DB98EEA}" srcOrd="0" destOrd="0" presId="urn:microsoft.com/office/officeart/2005/8/layout/vList2"/>
    <dgm:cxn modelId="{37684E0E-FD2D-4E4A-A00E-CB573808CCB5}" type="presOf" srcId="{DA59C6EC-397B-4A93-A8DD-0A99996E2630}" destId="{80E6F380-8007-814F-9B52-741B2617A34C}" srcOrd="0" destOrd="0" presId="urn:microsoft.com/office/officeart/2005/8/layout/vList2"/>
    <dgm:cxn modelId="{44BA0F1D-4992-4450-94C8-BB79B1D02742}" srcId="{985B3F0D-ADF7-457E-A581-7BC3FA02EAC6}" destId="{38542356-5A5B-4706-A791-546D95261495}" srcOrd="6" destOrd="0" parTransId="{12811D60-EA2C-4C25-9901-4EEECE34549A}" sibTransId="{829E84CD-FCD3-43CC-9042-2C9A3CE3A5A4}"/>
    <dgm:cxn modelId="{BA89BC27-8364-4C8A-8D52-59BF036F3B4F}" srcId="{985B3F0D-ADF7-457E-A581-7BC3FA02EAC6}" destId="{5AEA61E8-3384-420A-8C3A-15383393F6C6}" srcOrd="4" destOrd="0" parTransId="{61B674BD-9DFD-47B9-95EF-CF5E270A0954}" sibTransId="{6E87B173-8BF1-41B5-83B3-1718DD07544C}"/>
    <dgm:cxn modelId="{E5BCBA28-9353-934C-802B-CBD564C03EE7}" type="presOf" srcId="{A72C56ED-15A0-4910-95B0-B60AA4068D43}" destId="{F9AC4D1A-A033-414F-81E7-B26122643B46}" srcOrd="0" destOrd="0" presId="urn:microsoft.com/office/officeart/2005/8/layout/vList2"/>
    <dgm:cxn modelId="{F09CCB4D-C5F1-274F-BD70-7A139541D2BF}" type="presOf" srcId="{7F7D2C42-39F9-47A4-B8E2-4452EF4CB63E}" destId="{E987B573-4895-AA49-9684-BDC0B045EFB6}" srcOrd="0" destOrd="0" presId="urn:microsoft.com/office/officeart/2005/8/layout/vList2"/>
    <dgm:cxn modelId="{06FD4D52-0580-414C-8813-558F891A8037}" srcId="{985B3F0D-ADF7-457E-A581-7BC3FA02EAC6}" destId="{DA59C6EC-397B-4A93-A8DD-0A99996E2630}" srcOrd="2" destOrd="0" parTransId="{9948693D-44DC-45DF-889C-8AC8EE974911}" sibTransId="{4BBB9D66-EFB1-4313-BC0C-7D8B45E84986}"/>
    <dgm:cxn modelId="{A0404E6A-9276-4ED3-A28D-E2B7E3C57F66}" srcId="{DA59C6EC-397B-4A93-A8DD-0A99996E2630}" destId="{795A5BE0-D58E-49CB-A10E-7677F30FC71E}" srcOrd="0" destOrd="0" parTransId="{CB4A80E1-37BA-4EA6-8994-CF28FC22FDEA}" sibTransId="{DEE9773E-A628-4F83-B897-707D7F59E8AC}"/>
    <dgm:cxn modelId="{5E391E7C-C796-644B-988E-54823F1AF632}" type="presOf" srcId="{8D7B1097-0356-421F-8CAC-A850D5637DA4}" destId="{F9AC4D1A-A033-414F-81E7-B26122643B46}" srcOrd="0" destOrd="1" presId="urn:microsoft.com/office/officeart/2005/8/layout/vList2"/>
    <dgm:cxn modelId="{70D84A8F-524F-A14D-B6D3-0B44E13C14E5}" type="presOf" srcId="{A360E1FE-FD94-45E9-AE3E-3F2BCE5C8E5D}" destId="{0049F670-116B-E44E-B075-C144420E9DA9}" srcOrd="0" destOrd="0" presId="urn:microsoft.com/office/officeart/2005/8/layout/vList2"/>
    <dgm:cxn modelId="{884E739F-F260-471A-AE11-1B42837C136F}" srcId="{985B3F0D-ADF7-457E-A581-7BC3FA02EAC6}" destId="{7F7D2C42-39F9-47A4-B8E2-4452EF4CB63E}" srcOrd="3" destOrd="0" parTransId="{B7E0C11A-45C0-4FDA-A5D7-A722908B55B1}" sibTransId="{AABABAEF-5DE8-4402-B1A3-757DB9496EFC}"/>
    <dgm:cxn modelId="{F08DBDA0-5085-439B-AC78-B1DAEB59C059}" srcId="{985B3F0D-ADF7-457E-A581-7BC3FA02EAC6}" destId="{BB11156D-91DF-4098-8532-CAF3BFAD1128}" srcOrd="5" destOrd="0" parTransId="{F9F86983-BA6E-4EE0-9D46-E749F25E875A}" sibTransId="{A365235F-FC41-4719-8BD5-D13A22E62817}"/>
    <dgm:cxn modelId="{6084A3AB-F08A-544D-B71E-4F3E6DFAE28C}" type="presOf" srcId="{38542356-5A5B-4706-A791-546D95261495}" destId="{51D3AA37-6C6F-BB4B-A671-C54EB1207299}" srcOrd="0" destOrd="0" presId="urn:microsoft.com/office/officeart/2005/8/layout/vList2"/>
    <dgm:cxn modelId="{32E7B0BA-7B17-614D-A044-851D04D3946E}" type="presOf" srcId="{761D525F-4CAC-47C4-97AC-17FB080A7317}" destId="{8DB8160B-996C-5C45-8070-E1A576D16CE4}" srcOrd="0" destOrd="0" presId="urn:microsoft.com/office/officeart/2005/8/layout/vList2"/>
    <dgm:cxn modelId="{5EA8E4C6-44BE-564F-AD44-4B97BC498ED1}" type="presOf" srcId="{795A5BE0-D58E-49CB-A10E-7677F30FC71E}" destId="{2C74396B-FD5D-0049-BA9A-FAAC9F79E293}" srcOrd="0" destOrd="0" presId="urn:microsoft.com/office/officeart/2005/8/layout/vList2"/>
    <dgm:cxn modelId="{CF79BBCA-572B-F648-9217-060986E16889}" type="presOf" srcId="{42FA0782-B85E-4AF7-B3FC-7CDE641DE0E1}" destId="{611C291F-E182-694E-944B-80BB353859B8}" srcOrd="0" destOrd="0" presId="urn:microsoft.com/office/officeart/2005/8/layout/vList2"/>
    <dgm:cxn modelId="{2C03DBD2-60DD-4FC1-98B6-4EC1EE17AAC7}" srcId="{A360E1FE-FD94-45E9-AE3E-3F2BCE5C8E5D}" destId="{8D7B1097-0356-421F-8CAC-A850D5637DA4}" srcOrd="1" destOrd="0" parTransId="{0E9B2D5B-8B63-4D52-94F8-5D5D81EDA4B4}" sibTransId="{238BD269-0F38-41DB-AC1B-F93CACF86D6A}"/>
    <dgm:cxn modelId="{1216DEDD-B5D1-4826-9667-50A6C4580096}" srcId="{985B3F0D-ADF7-457E-A581-7BC3FA02EAC6}" destId="{761D525F-4CAC-47C4-97AC-17FB080A7317}" srcOrd="7" destOrd="0" parTransId="{168E64A4-E802-474F-AF72-75AC51952248}" sibTransId="{C9CAE7C2-171E-462A-A5B4-36D49546D060}"/>
    <dgm:cxn modelId="{ACDF6AE0-9BC4-4143-882A-8F8F4888E500}" srcId="{985B3F0D-ADF7-457E-A581-7BC3FA02EAC6}" destId="{42FA0782-B85E-4AF7-B3FC-7CDE641DE0E1}" srcOrd="1" destOrd="0" parTransId="{F163DBD8-622A-4D1A-9ACC-C6B2837456AD}" sibTransId="{1BEC6397-4321-4265-9060-D5BB76ABB847}"/>
    <dgm:cxn modelId="{580C84E7-EEAE-7C4F-AA2E-C95681F5A497}" type="presOf" srcId="{985B3F0D-ADF7-457E-A581-7BC3FA02EAC6}" destId="{D07E12B7-D76A-B547-8C69-1E3E9F5C4B64}" srcOrd="0" destOrd="0" presId="urn:microsoft.com/office/officeart/2005/8/layout/vList2"/>
    <dgm:cxn modelId="{5B7668F4-80A0-4FD1-94B8-8F5C22CAB51E}" srcId="{985B3F0D-ADF7-457E-A581-7BC3FA02EAC6}" destId="{A360E1FE-FD94-45E9-AE3E-3F2BCE5C8E5D}" srcOrd="0" destOrd="0" parTransId="{24BC3298-8700-426D-9F77-3B2A8A3DA1CC}" sibTransId="{8125D718-2C2C-49D2-82B6-6D45D15FDD63}"/>
    <dgm:cxn modelId="{A503CAF5-3191-A24D-8317-996BEF1F083C}" type="presOf" srcId="{BB11156D-91DF-4098-8532-CAF3BFAD1128}" destId="{0594BB1C-F058-2149-9D79-34F9E1F07035}" srcOrd="0" destOrd="0" presId="urn:microsoft.com/office/officeart/2005/8/layout/vList2"/>
    <dgm:cxn modelId="{46F3719C-1B1F-9141-B29F-051D6632AC8D}" type="presParOf" srcId="{D07E12B7-D76A-B547-8C69-1E3E9F5C4B64}" destId="{0049F670-116B-E44E-B075-C144420E9DA9}" srcOrd="0" destOrd="0" presId="urn:microsoft.com/office/officeart/2005/8/layout/vList2"/>
    <dgm:cxn modelId="{4E3537BB-A091-2C47-BB85-B52EDC94D2DD}" type="presParOf" srcId="{D07E12B7-D76A-B547-8C69-1E3E9F5C4B64}" destId="{F9AC4D1A-A033-414F-81E7-B26122643B46}" srcOrd="1" destOrd="0" presId="urn:microsoft.com/office/officeart/2005/8/layout/vList2"/>
    <dgm:cxn modelId="{3C33E122-0915-4F4B-83AA-0E5EB5ABF41D}" type="presParOf" srcId="{D07E12B7-D76A-B547-8C69-1E3E9F5C4B64}" destId="{611C291F-E182-694E-944B-80BB353859B8}" srcOrd="2" destOrd="0" presId="urn:microsoft.com/office/officeart/2005/8/layout/vList2"/>
    <dgm:cxn modelId="{90E7837E-DD7C-1B45-BF21-474DE290F6EA}" type="presParOf" srcId="{D07E12B7-D76A-B547-8C69-1E3E9F5C4B64}" destId="{1DBA59AE-87ED-B54C-A08C-0519F76E01B4}" srcOrd="3" destOrd="0" presId="urn:microsoft.com/office/officeart/2005/8/layout/vList2"/>
    <dgm:cxn modelId="{2FCE2A25-59DA-B04D-B085-44F4E5778D80}" type="presParOf" srcId="{D07E12B7-D76A-B547-8C69-1E3E9F5C4B64}" destId="{80E6F380-8007-814F-9B52-741B2617A34C}" srcOrd="4" destOrd="0" presId="urn:microsoft.com/office/officeart/2005/8/layout/vList2"/>
    <dgm:cxn modelId="{91E04C82-44F8-1640-B710-376B7F44FB07}" type="presParOf" srcId="{D07E12B7-D76A-B547-8C69-1E3E9F5C4B64}" destId="{2C74396B-FD5D-0049-BA9A-FAAC9F79E293}" srcOrd="5" destOrd="0" presId="urn:microsoft.com/office/officeart/2005/8/layout/vList2"/>
    <dgm:cxn modelId="{A5FEFED6-65CA-AD4D-BD10-C1E9D8644D5A}" type="presParOf" srcId="{D07E12B7-D76A-B547-8C69-1E3E9F5C4B64}" destId="{E987B573-4895-AA49-9684-BDC0B045EFB6}" srcOrd="6" destOrd="0" presId="urn:microsoft.com/office/officeart/2005/8/layout/vList2"/>
    <dgm:cxn modelId="{6AB1250D-4484-8446-AC6A-19AEEE1D3926}" type="presParOf" srcId="{D07E12B7-D76A-B547-8C69-1E3E9F5C4B64}" destId="{48868DFB-F99A-3B48-A11D-A7282907C1E1}" srcOrd="7" destOrd="0" presId="urn:microsoft.com/office/officeart/2005/8/layout/vList2"/>
    <dgm:cxn modelId="{29789D31-F54E-F849-A24E-3A2740973FDE}" type="presParOf" srcId="{D07E12B7-D76A-B547-8C69-1E3E9F5C4B64}" destId="{77A805A1-7350-244B-A242-5D5F7DB98EEA}" srcOrd="8" destOrd="0" presId="urn:microsoft.com/office/officeart/2005/8/layout/vList2"/>
    <dgm:cxn modelId="{9B3BB3D5-471F-F840-882B-09DE966E9470}" type="presParOf" srcId="{D07E12B7-D76A-B547-8C69-1E3E9F5C4B64}" destId="{92238EDD-694E-CF4D-8026-5F21131EA546}" srcOrd="9" destOrd="0" presId="urn:microsoft.com/office/officeart/2005/8/layout/vList2"/>
    <dgm:cxn modelId="{34FA0113-4D87-3244-92AE-BA0FF8793D0D}" type="presParOf" srcId="{D07E12B7-D76A-B547-8C69-1E3E9F5C4B64}" destId="{0594BB1C-F058-2149-9D79-34F9E1F07035}" srcOrd="10" destOrd="0" presId="urn:microsoft.com/office/officeart/2005/8/layout/vList2"/>
    <dgm:cxn modelId="{DD3D3348-2824-ED4C-93D6-4572B34188C7}" type="presParOf" srcId="{D07E12B7-D76A-B547-8C69-1E3E9F5C4B64}" destId="{135F4BC9-E7FA-6F45-98B9-70DEE371B74F}" srcOrd="11" destOrd="0" presId="urn:microsoft.com/office/officeart/2005/8/layout/vList2"/>
    <dgm:cxn modelId="{3245A39D-AE09-4E48-8552-7CC3663BD229}" type="presParOf" srcId="{D07E12B7-D76A-B547-8C69-1E3E9F5C4B64}" destId="{51D3AA37-6C6F-BB4B-A671-C54EB1207299}" srcOrd="12" destOrd="0" presId="urn:microsoft.com/office/officeart/2005/8/layout/vList2"/>
    <dgm:cxn modelId="{312024D0-072A-D846-80B5-3A8AF9BC3B19}" type="presParOf" srcId="{D07E12B7-D76A-B547-8C69-1E3E9F5C4B64}" destId="{4C6B93A8-2F4B-D941-8BA6-7FBCC93A5312}" srcOrd="13" destOrd="0" presId="urn:microsoft.com/office/officeart/2005/8/layout/vList2"/>
    <dgm:cxn modelId="{4F29D397-3E65-C842-A45E-7C9A492D43EB}" type="presParOf" srcId="{D07E12B7-D76A-B547-8C69-1E3E9F5C4B64}" destId="{8DB8160B-996C-5C45-8070-E1A576D16CE4}"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814C66D-13F9-45C6-9E98-CD49A13B6D9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F13450D-2A52-46A2-8944-30CB611B19AD}">
      <dgm:prSet/>
      <dgm:spPr/>
      <dgm:t>
        <a:bodyPr/>
        <a:lstStyle/>
        <a:p>
          <a:r>
            <a:rPr lang="en-US"/>
            <a:t>- Thyroid function tests: normalT3 , T4 ,TSH levels.</a:t>
          </a:r>
        </a:p>
      </dgm:t>
    </dgm:pt>
    <dgm:pt modelId="{DFC91907-A4E5-4D31-B5D2-B6C42E673A5E}" type="parTrans" cxnId="{61F44D0D-DFE5-40BE-B057-C9EDAA48EFA4}">
      <dgm:prSet/>
      <dgm:spPr/>
      <dgm:t>
        <a:bodyPr/>
        <a:lstStyle/>
        <a:p>
          <a:endParaRPr lang="en-US"/>
        </a:p>
      </dgm:t>
    </dgm:pt>
    <dgm:pt modelId="{FC87A7E6-D16B-4975-A2A9-D7C632A6AADD}" type="sibTrans" cxnId="{61F44D0D-DFE5-40BE-B057-C9EDAA48EFA4}">
      <dgm:prSet/>
      <dgm:spPr/>
      <dgm:t>
        <a:bodyPr/>
        <a:lstStyle/>
        <a:p>
          <a:endParaRPr lang="en-US"/>
        </a:p>
      </dgm:t>
    </dgm:pt>
    <dgm:pt modelId="{DC9F192E-BFF2-4682-A4C6-B885149420BA}">
      <dgm:prSet/>
      <dgm:spPr/>
      <dgm:t>
        <a:bodyPr/>
        <a:lstStyle/>
        <a:p>
          <a:r>
            <a:rPr lang="en-US"/>
            <a:t>- U/S of the neck: to detect cystic or solid.</a:t>
          </a:r>
        </a:p>
      </dgm:t>
    </dgm:pt>
    <dgm:pt modelId="{FB540E7E-1E84-4F08-A93D-ACEC22BF1145}" type="parTrans" cxnId="{CFC2296F-AD4D-44C7-BC0C-B6FAC5AA4054}">
      <dgm:prSet/>
      <dgm:spPr/>
      <dgm:t>
        <a:bodyPr/>
        <a:lstStyle/>
        <a:p>
          <a:endParaRPr lang="en-US"/>
        </a:p>
      </dgm:t>
    </dgm:pt>
    <dgm:pt modelId="{9C340A5C-8D14-49E4-9B0A-E37E87602021}" type="sibTrans" cxnId="{CFC2296F-AD4D-44C7-BC0C-B6FAC5AA4054}">
      <dgm:prSet/>
      <dgm:spPr/>
      <dgm:t>
        <a:bodyPr/>
        <a:lstStyle/>
        <a:p>
          <a:endParaRPr lang="en-US"/>
        </a:p>
      </dgm:t>
    </dgm:pt>
    <dgm:pt modelId="{429F4071-3912-4B58-874B-0C66D9004EC0}">
      <dgm:prSet/>
      <dgm:spPr/>
      <dgm:t>
        <a:bodyPr/>
        <a:lstStyle/>
        <a:p>
          <a:r>
            <a:rPr lang="en-US"/>
            <a:t>- FNABC: from dominant nodule to exclude malignancy.</a:t>
          </a:r>
        </a:p>
      </dgm:t>
    </dgm:pt>
    <dgm:pt modelId="{AFB44FB3-FCD0-4717-AC6F-0937B28E26C2}" type="parTrans" cxnId="{3750C394-F810-4776-A608-6EA22FC2AFEE}">
      <dgm:prSet/>
      <dgm:spPr/>
      <dgm:t>
        <a:bodyPr/>
        <a:lstStyle/>
        <a:p>
          <a:endParaRPr lang="en-US"/>
        </a:p>
      </dgm:t>
    </dgm:pt>
    <dgm:pt modelId="{7ACAA507-821F-4DBE-87EE-DEAACEE27CBA}" type="sibTrans" cxnId="{3750C394-F810-4776-A608-6EA22FC2AFEE}">
      <dgm:prSet/>
      <dgm:spPr/>
      <dgm:t>
        <a:bodyPr/>
        <a:lstStyle/>
        <a:p>
          <a:endParaRPr lang="en-US"/>
        </a:p>
      </dgm:t>
    </dgm:pt>
    <dgm:pt modelId="{13E6D54B-1985-4E1D-B23F-D77BF20D43E5}">
      <dgm:prSet/>
      <dgm:spPr/>
      <dgm:t>
        <a:bodyPr/>
        <a:lstStyle/>
        <a:p>
          <a:r>
            <a:rPr lang="en-US"/>
            <a:t>To exclude complications:</a:t>
          </a:r>
        </a:p>
      </dgm:t>
    </dgm:pt>
    <dgm:pt modelId="{10888F82-2811-4665-96C1-290032A63E4D}" type="parTrans" cxnId="{AB21BB9A-0B0C-4443-86A0-BA5777DB359E}">
      <dgm:prSet/>
      <dgm:spPr/>
      <dgm:t>
        <a:bodyPr/>
        <a:lstStyle/>
        <a:p>
          <a:endParaRPr lang="en-US"/>
        </a:p>
      </dgm:t>
    </dgm:pt>
    <dgm:pt modelId="{242BAB13-808F-49F3-BEFD-6A74420B8248}" type="sibTrans" cxnId="{AB21BB9A-0B0C-4443-86A0-BA5777DB359E}">
      <dgm:prSet/>
      <dgm:spPr/>
      <dgm:t>
        <a:bodyPr/>
        <a:lstStyle/>
        <a:p>
          <a:endParaRPr lang="en-US"/>
        </a:p>
      </dgm:t>
    </dgm:pt>
    <dgm:pt modelId="{EC5EAE5E-C64F-4D7A-8B0D-C5BCCB5A07DA}">
      <dgm:prSet/>
      <dgm:spPr/>
      <dgm:t>
        <a:bodyPr/>
        <a:lstStyle/>
        <a:p>
          <a:r>
            <a:rPr lang="en-US"/>
            <a:t>Thyroid scan: to exclude secondary thyrotoxicosis and</a:t>
          </a:r>
        </a:p>
      </dgm:t>
    </dgm:pt>
    <dgm:pt modelId="{BFEBA751-0DC5-48D0-A9D2-BBB99E58A4D0}" type="parTrans" cxnId="{F51528A1-26C3-4729-9903-900F89726F8C}">
      <dgm:prSet/>
      <dgm:spPr/>
      <dgm:t>
        <a:bodyPr/>
        <a:lstStyle/>
        <a:p>
          <a:endParaRPr lang="en-US"/>
        </a:p>
      </dgm:t>
    </dgm:pt>
    <dgm:pt modelId="{97E9BC0C-616E-45E0-BF29-43BA9927F7F8}" type="sibTrans" cxnId="{F51528A1-26C3-4729-9903-900F89726F8C}">
      <dgm:prSet/>
      <dgm:spPr/>
      <dgm:t>
        <a:bodyPr/>
        <a:lstStyle/>
        <a:p>
          <a:endParaRPr lang="en-US"/>
        </a:p>
      </dgm:t>
    </dgm:pt>
    <dgm:pt modelId="{C81ACA08-6ECE-4B19-97D0-85244731891F}">
      <dgm:prSet/>
      <dgm:spPr/>
      <dgm:t>
        <a:bodyPr/>
        <a:lstStyle/>
        <a:p>
          <a:r>
            <a:rPr lang="en-US"/>
            <a:t>CT Scan to exclude retrosternal extension.</a:t>
          </a:r>
        </a:p>
      </dgm:t>
    </dgm:pt>
    <dgm:pt modelId="{BA6D0D0D-A4AD-47E5-91D0-1C564CBBB567}" type="parTrans" cxnId="{4196EC0F-924E-44EC-B6EA-41AC215C3254}">
      <dgm:prSet/>
      <dgm:spPr/>
      <dgm:t>
        <a:bodyPr/>
        <a:lstStyle/>
        <a:p>
          <a:endParaRPr lang="en-US"/>
        </a:p>
      </dgm:t>
    </dgm:pt>
    <dgm:pt modelId="{CBD360AE-5597-41BD-AF5D-EFB3EEE91EDB}" type="sibTrans" cxnId="{4196EC0F-924E-44EC-B6EA-41AC215C3254}">
      <dgm:prSet/>
      <dgm:spPr/>
      <dgm:t>
        <a:bodyPr/>
        <a:lstStyle/>
        <a:p>
          <a:endParaRPr lang="en-US"/>
        </a:p>
      </dgm:t>
    </dgm:pt>
    <dgm:pt modelId="{2B8DE417-77B7-4310-8D13-BD4C46D244F0}">
      <dgm:prSet/>
      <dgm:spPr/>
      <dgm:t>
        <a:bodyPr/>
        <a:lstStyle/>
        <a:p>
          <a:r>
            <a:rPr lang="en-US"/>
            <a:t>Preoperative investigations: CBC, KFTs, LFTs, and indirect laryngoscopy.</a:t>
          </a:r>
        </a:p>
      </dgm:t>
    </dgm:pt>
    <dgm:pt modelId="{4779E0CC-4002-4864-96A7-E893289AF577}" type="parTrans" cxnId="{14D65883-3FD6-47B9-85D9-9A44DFE59D4E}">
      <dgm:prSet/>
      <dgm:spPr/>
      <dgm:t>
        <a:bodyPr/>
        <a:lstStyle/>
        <a:p>
          <a:endParaRPr lang="en-US"/>
        </a:p>
      </dgm:t>
    </dgm:pt>
    <dgm:pt modelId="{09096910-E3FA-45BE-8986-2963A576BC77}" type="sibTrans" cxnId="{14D65883-3FD6-47B9-85D9-9A44DFE59D4E}">
      <dgm:prSet/>
      <dgm:spPr/>
      <dgm:t>
        <a:bodyPr/>
        <a:lstStyle/>
        <a:p>
          <a:endParaRPr lang="en-US"/>
        </a:p>
      </dgm:t>
    </dgm:pt>
    <dgm:pt modelId="{BE73C0A5-C6CE-B14C-8E01-D85A9144DB3D}" type="pres">
      <dgm:prSet presAssocID="{D814C66D-13F9-45C6-9E98-CD49A13B6D96}" presName="linear" presStyleCnt="0">
        <dgm:presLayoutVars>
          <dgm:animLvl val="lvl"/>
          <dgm:resizeHandles val="exact"/>
        </dgm:presLayoutVars>
      </dgm:prSet>
      <dgm:spPr/>
    </dgm:pt>
    <dgm:pt modelId="{E94C242C-EC01-334B-A7D4-B0D10F4A8BCB}" type="pres">
      <dgm:prSet presAssocID="{EF13450D-2A52-46A2-8944-30CB611B19AD}" presName="parentText" presStyleLbl="node1" presStyleIdx="0" presStyleCnt="5">
        <dgm:presLayoutVars>
          <dgm:chMax val="0"/>
          <dgm:bulletEnabled val="1"/>
        </dgm:presLayoutVars>
      </dgm:prSet>
      <dgm:spPr/>
    </dgm:pt>
    <dgm:pt modelId="{9ABB827F-9CCD-A748-8933-CFAFEFEC6D8A}" type="pres">
      <dgm:prSet presAssocID="{FC87A7E6-D16B-4975-A2A9-D7C632A6AADD}" presName="spacer" presStyleCnt="0"/>
      <dgm:spPr/>
    </dgm:pt>
    <dgm:pt modelId="{EC774F9A-E9A8-7141-96AD-90930101D084}" type="pres">
      <dgm:prSet presAssocID="{DC9F192E-BFF2-4682-A4C6-B885149420BA}" presName="parentText" presStyleLbl="node1" presStyleIdx="1" presStyleCnt="5">
        <dgm:presLayoutVars>
          <dgm:chMax val="0"/>
          <dgm:bulletEnabled val="1"/>
        </dgm:presLayoutVars>
      </dgm:prSet>
      <dgm:spPr/>
    </dgm:pt>
    <dgm:pt modelId="{D64D73CD-4F86-C741-AD62-68FCEAF56F2B}" type="pres">
      <dgm:prSet presAssocID="{9C340A5C-8D14-49E4-9B0A-E37E87602021}" presName="spacer" presStyleCnt="0"/>
      <dgm:spPr/>
    </dgm:pt>
    <dgm:pt modelId="{0DE8B687-3EBD-E74E-9FE6-6D4981D0164A}" type="pres">
      <dgm:prSet presAssocID="{429F4071-3912-4B58-874B-0C66D9004EC0}" presName="parentText" presStyleLbl="node1" presStyleIdx="2" presStyleCnt="5">
        <dgm:presLayoutVars>
          <dgm:chMax val="0"/>
          <dgm:bulletEnabled val="1"/>
        </dgm:presLayoutVars>
      </dgm:prSet>
      <dgm:spPr/>
    </dgm:pt>
    <dgm:pt modelId="{B9DD2AE2-9DAA-354E-9E36-2EC361B6AB48}" type="pres">
      <dgm:prSet presAssocID="{7ACAA507-821F-4DBE-87EE-DEAACEE27CBA}" presName="spacer" presStyleCnt="0"/>
      <dgm:spPr/>
    </dgm:pt>
    <dgm:pt modelId="{F78C4048-9170-A449-B7E5-C478CB51D367}" type="pres">
      <dgm:prSet presAssocID="{13E6D54B-1985-4E1D-B23F-D77BF20D43E5}" presName="parentText" presStyleLbl="node1" presStyleIdx="3" presStyleCnt="5">
        <dgm:presLayoutVars>
          <dgm:chMax val="0"/>
          <dgm:bulletEnabled val="1"/>
        </dgm:presLayoutVars>
      </dgm:prSet>
      <dgm:spPr/>
    </dgm:pt>
    <dgm:pt modelId="{92E4AFA9-1738-584B-9928-A6CF5CFDE915}" type="pres">
      <dgm:prSet presAssocID="{13E6D54B-1985-4E1D-B23F-D77BF20D43E5}" presName="childText" presStyleLbl="revTx" presStyleIdx="0" presStyleCnt="1">
        <dgm:presLayoutVars>
          <dgm:bulletEnabled val="1"/>
        </dgm:presLayoutVars>
      </dgm:prSet>
      <dgm:spPr/>
    </dgm:pt>
    <dgm:pt modelId="{EFE7D5B2-B7B5-6442-AD70-5FF1FB2362B7}" type="pres">
      <dgm:prSet presAssocID="{2B8DE417-77B7-4310-8D13-BD4C46D244F0}" presName="parentText" presStyleLbl="node1" presStyleIdx="4" presStyleCnt="5">
        <dgm:presLayoutVars>
          <dgm:chMax val="0"/>
          <dgm:bulletEnabled val="1"/>
        </dgm:presLayoutVars>
      </dgm:prSet>
      <dgm:spPr/>
    </dgm:pt>
  </dgm:ptLst>
  <dgm:cxnLst>
    <dgm:cxn modelId="{4CC0B606-6312-5645-9321-31FF675EA236}" type="presOf" srcId="{2B8DE417-77B7-4310-8D13-BD4C46D244F0}" destId="{EFE7D5B2-B7B5-6442-AD70-5FF1FB2362B7}" srcOrd="0" destOrd="0" presId="urn:microsoft.com/office/officeart/2005/8/layout/vList2"/>
    <dgm:cxn modelId="{61F44D0D-DFE5-40BE-B057-C9EDAA48EFA4}" srcId="{D814C66D-13F9-45C6-9E98-CD49A13B6D96}" destId="{EF13450D-2A52-46A2-8944-30CB611B19AD}" srcOrd="0" destOrd="0" parTransId="{DFC91907-A4E5-4D31-B5D2-B6C42E673A5E}" sibTransId="{FC87A7E6-D16B-4975-A2A9-D7C632A6AADD}"/>
    <dgm:cxn modelId="{4196EC0F-924E-44EC-B6EA-41AC215C3254}" srcId="{13E6D54B-1985-4E1D-B23F-D77BF20D43E5}" destId="{C81ACA08-6ECE-4B19-97D0-85244731891F}" srcOrd="1" destOrd="0" parTransId="{BA6D0D0D-A4AD-47E5-91D0-1C564CBBB567}" sibTransId="{CBD360AE-5597-41BD-AF5D-EFB3EEE91EDB}"/>
    <dgm:cxn modelId="{5B997224-07BD-1245-BBA8-6CDED0738C0C}" type="presOf" srcId="{EF13450D-2A52-46A2-8944-30CB611B19AD}" destId="{E94C242C-EC01-334B-A7D4-B0D10F4A8BCB}" srcOrd="0" destOrd="0" presId="urn:microsoft.com/office/officeart/2005/8/layout/vList2"/>
    <dgm:cxn modelId="{C23C1032-3649-C047-A133-E9DC1BD47DA6}" type="presOf" srcId="{EC5EAE5E-C64F-4D7A-8B0D-C5BCCB5A07DA}" destId="{92E4AFA9-1738-584B-9928-A6CF5CFDE915}" srcOrd="0" destOrd="0" presId="urn:microsoft.com/office/officeart/2005/8/layout/vList2"/>
    <dgm:cxn modelId="{B5ED1B3A-FAA6-BD42-BB08-C21FA469E229}" type="presOf" srcId="{C81ACA08-6ECE-4B19-97D0-85244731891F}" destId="{92E4AFA9-1738-584B-9928-A6CF5CFDE915}" srcOrd="0" destOrd="1" presId="urn:microsoft.com/office/officeart/2005/8/layout/vList2"/>
    <dgm:cxn modelId="{B7F46852-C8FF-434B-9B1A-330D3E2E098A}" type="presOf" srcId="{DC9F192E-BFF2-4682-A4C6-B885149420BA}" destId="{EC774F9A-E9A8-7141-96AD-90930101D084}" srcOrd="0" destOrd="0" presId="urn:microsoft.com/office/officeart/2005/8/layout/vList2"/>
    <dgm:cxn modelId="{CFC2296F-AD4D-44C7-BC0C-B6FAC5AA4054}" srcId="{D814C66D-13F9-45C6-9E98-CD49A13B6D96}" destId="{DC9F192E-BFF2-4682-A4C6-B885149420BA}" srcOrd="1" destOrd="0" parTransId="{FB540E7E-1E84-4F08-A93D-ACEC22BF1145}" sibTransId="{9C340A5C-8D14-49E4-9B0A-E37E87602021}"/>
    <dgm:cxn modelId="{F40EFB6F-CEE8-9A4D-843E-214DE1C21C02}" type="presOf" srcId="{429F4071-3912-4B58-874B-0C66D9004EC0}" destId="{0DE8B687-3EBD-E74E-9FE6-6D4981D0164A}" srcOrd="0" destOrd="0" presId="urn:microsoft.com/office/officeart/2005/8/layout/vList2"/>
    <dgm:cxn modelId="{14D65883-3FD6-47B9-85D9-9A44DFE59D4E}" srcId="{D814C66D-13F9-45C6-9E98-CD49A13B6D96}" destId="{2B8DE417-77B7-4310-8D13-BD4C46D244F0}" srcOrd="4" destOrd="0" parTransId="{4779E0CC-4002-4864-96A7-E893289AF577}" sibTransId="{09096910-E3FA-45BE-8986-2963A576BC77}"/>
    <dgm:cxn modelId="{3750C394-F810-4776-A608-6EA22FC2AFEE}" srcId="{D814C66D-13F9-45C6-9E98-CD49A13B6D96}" destId="{429F4071-3912-4B58-874B-0C66D9004EC0}" srcOrd="2" destOrd="0" parTransId="{AFB44FB3-FCD0-4717-AC6F-0937B28E26C2}" sibTransId="{7ACAA507-821F-4DBE-87EE-DEAACEE27CBA}"/>
    <dgm:cxn modelId="{AB21BB9A-0B0C-4443-86A0-BA5777DB359E}" srcId="{D814C66D-13F9-45C6-9E98-CD49A13B6D96}" destId="{13E6D54B-1985-4E1D-B23F-D77BF20D43E5}" srcOrd="3" destOrd="0" parTransId="{10888F82-2811-4665-96C1-290032A63E4D}" sibTransId="{242BAB13-808F-49F3-BEFD-6A74420B8248}"/>
    <dgm:cxn modelId="{F51528A1-26C3-4729-9903-900F89726F8C}" srcId="{13E6D54B-1985-4E1D-B23F-D77BF20D43E5}" destId="{EC5EAE5E-C64F-4D7A-8B0D-C5BCCB5A07DA}" srcOrd="0" destOrd="0" parTransId="{BFEBA751-0DC5-48D0-A9D2-BBB99E58A4D0}" sibTransId="{97E9BC0C-616E-45E0-BF29-43BA9927F7F8}"/>
    <dgm:cxn modelId="{05E940B3-C00E-9F42-8877-BA7AC666260C}" type="presOf" srcId="{D814C66D-13F9-45C6-9E98-CD49A13B6D96}" destId="{BE73C0A5-C6CE-B14C-8E01-D85A9144DB3D}" srcOrd="0" destOrd="0" presId="urn:microsoft.com/office/officeart/2005/8/layout/vList2"/>
    <dgm:cxn modelId="{0E10DFC7-4395-3840-8976-B033CF67944A}" type="presOf" srcId="{13E6D54B-1985-4E1D-B23F-D77BF20D43E5}" destId="{F78C4048-9170-A449-B7E5-C478CB51D367}" srcOrd="0" destOrd="0" presId="urn:microsoft.com/office/officeart/2005/8/layout/vList2"/>
    <dgm:cxn modelId="{208104E0-5630-ED49-BAC3-BE3FBD20699E}" type="presParOf" srcId="{BE73C0A5-C6CE-B14C-8E01-D85A9144DB3D}" destId="{E94C242C-EC01-334B-A7D4-B0D10F4A8BCB}" srcOrd="0" destOrd="0" presId="urn:microsoft.com/office/officeart/2005/8/layout/vList2"/>
    <dgm:cxn modelId="{E63760E8-6221-1846-9934-76F64C653D03}" type="presParOf" srcId="{BE73C0A5-C6CE-B14C-8E01-D85A9144DB3D}" destId="{9ABB827F-9CCD-A748-8933-CFAFEFEC6D8A}" srcOrd="1" destOrd="0" presId="urn:microsoft.com/office/officeart/2005/8/layout/vList2"/>
    <dgm:cxn modelId="{3ECE1CF7-C5B8-1548-AE57-5B3CD02B1AE6}" type="presParOf" srcId="{BE73C0A5-C6CE-B14C-8E01-D85A9144DB3D}" destId="{EC774F9A-E9A8-7141-96AD-90930101D084}" srcOrd="2" destOrd="0" presId="urn:microsoft.com/office/officeart/2005/8/layout/vList2"/>
    <dgm:cxn modelId="{2C342F8F-DA32-AD40-88DC-F3E5EA837F88}" type="presParOf" srcId="{BE73C0A5-C6CE-B14C-8E01-D85A9144DB3D}" destId="{D64D73CD-4F86-C741-AD62-68FCEAF56F2B}" srcOrd="3" destOrd="0" presId="urn:microsoft.com/office/officeart/2005/8/layout/vList2"/>
    <dgm:cxn modelId="{A080E397-F002-9946-8180-5D7FD4072297}" type="presParOf" srcId="{BE73C0A5-C6CE-B14C-8E01-D85A9144DB3D}" destId="{0DE8B687-3EBD-E74E-9FE6-6D4981D0164A}" srcOrd="4" destOrd="0" presId="urn:microsoft.com/office/officeart/2005/8/layout/vList2"/>
    <dgm:cxn modelId="{9D2867DF-1EA6-7147-AA6D-F1195226B464}" type="presParOf" srcId="{BE73C0A5-C6CE-B14C-8E01-D85A9144DB3D}" destId="{B9DD2AE2-9DAA-354E-9E36-2EC361B6AB48}" srcOrd="5" destOrd="0" presId="urn:microsoft.com/office/officeart/2005/8/layout/vList2"/>
    <dgm:cxn modelId="{44183EE2-F8FF-CD4C-A6EF-11D769830F27}" type="presParOf" srcId="{BE73C0A5-C6CE-B14C-8E01-D85A9144DB3D}" destId="{F78C4048-9170-A449-B7E5-C478CB51D367}" srcOrd="6" destOrd="0" presId="urn:microsoft.com/office/officeart/2005/8/layout/vList2"/>
    <dgm:cxn modelId="{19CB5A3E-9B80-0A4F-AFD3-2F8A1FAF0B5A}" type="presParOf" srcId="{BE73C0A5-C6CE-B14C-8E01-D85A9144DB3D}" destId="{92E4AFA9-1738-584B-9928-A6CF5CFDE915}" srcOrd="7" destOrd="0" presId="urn:microsoft.com/office/officeart/2005/8/layout/vList2"/>
    <dgm:cxn modelId="{5206CCBA-8B0F-B245-8C06-5C1C360C7B5E}" type="presParOf" srcId="{BE73C0A5-C6CE-B14C-8E01-D85A9144DB3D}" destId="{EFE7D5B2-B7B5-6442-AD70-5FF1FB2362B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6976C14-2C0F-4536-8FBB-8C769FA6E1D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9E4C0EB-CA86-4CBA-84E1-1234D0FB965B}">
      <dgm:prSet/>
      <dgm:spPr/>
      <dgm:t>
        <a:bodyPr/>
        <a:lstStyle/>
        <a:p>
          <a:r>
            <a:rPr lang="en-US" b="1"/>
            <a:t>Treatment</a:t>
          </a:r>
          <a:endParaRPr lang="en-US"/>
        </a:p>
      </dgm:t>
    </dgm:pt>
    <dgm:pt modelId="{AA4E812A-FFBD-470B-9614-5CF6581F3207}" type="parTrans" cxnId="{78DD08F8-48CD-4960-9F36-35CDA9BD6559}">
      <dgm:prSet/>
      <dgm:spPr/>
      <dgm:t>
        <a:bodyPr/>
        <a:lstStyle/>
        <a:p>
          <a:endParaRPr lang="en-US"/>
        </a:p>
      </dgm:t>
    </dgm:pt>
    <dgm:pt modelId="{6EACF38B-4625-4F11-A0F0-332ACBF93FE2}" type="sibTrans" cxnId="{78DD08F8-48CD-4960-9F36-35CDA9BD6559}">
      <dgm:prSet/>
      <dgm:spPr/>
      <dgm:t>
        <a:bodyPr/>
        <a:lstStyle/>
        <a:p>
          <a:endParaRPr lang="en-US"/>
        </a:p>
      </dgm:t>
    </dgm:pt>
    <dgm:pt modelId="{F7B16985-D700-4F71-939B-1D8540F1873C}">
      <dgm:prSet/>
      <dgm:spPr/>
      <dgm:t>
        <a:bodyPr/>
        <a:lstStyle/>
        <a:p>
          <a:r>
            <a:rPr lang="en-US"/>
            <a:t>1- Treatment of SNG</a:t>
          </a:r>
        </a:p>
      </dgm:t>
    </dgm:pt>
    <dgm:pt modelId="{58E975E0-2A2F-48BB-98FA-522D359E6F73}" type="parTrans" cxnId="{0C7ABC2C-3AD4-4510-8057-A062000E2F7B}">
      <dgm:prSet/>
      <dgm:spPr/>
      <dgm:t>
        <a:bodyPr/>
        <a:lstStyle/>
        <a:p>
          <a:endParaRPr lang="en-US"/>
        </a:p>
      </dgm:t>
    </dgm:pt>
    <dgm:pt modelId="{84C8CB04-5516-45DB-9928-ECADAF1BF1C5}" type="sibTrans" cxnId="{0C7ABC2C-3AD4-4510-8057-A062000E2F7B}">
      <dgm:prSet/>
      <dgm:spPr/>
      <dgm:t>
        <a:bodyPr/>
        <a:lstStyle/>
        <a:p>
          <a:endParaRPr lang="en-US"/>
        </a:p>
      </dgm:t>
    </dgm:pt>
    <dgm:pt modelId="{10A47F7A-DBB0-46CB-8AB0-E20EAC5989F5}">
      <dgm:prSet/>
      <dgm:spPr/>
      <dgm:t>
        <a:bodyPr/>
        <a:lstStyle/>
        <a:p>
          <a:r>
            <a:rPr lang="en-US"/>
            <a:t>hemithryoidectomy</a:t>
          </a:r>
        </a:p>
      </dgm:t>
    </dgm:pt>
    <dgm:pt modelId="{7C8466C9-5876-4816-A275-BF296A2C5377}" type="parTrans" cxnId="{2A6A18A9-7BF2-4F65-9CA9-662897E7325B}">
      <dgm:prSet/>
      <dgm:spPr/>
      <dgm:t>
        <a:bodyPr/>
        <a:lstStyle/>
        <a:p>
          <a:endParaRPr lang="en-US"/>
        </a:p>
      </dgm:t>
    </dgm:pt>
    <dgm:pt modelId="{66B3F299-E512-46F1-9F3B-E7AEFA5B5516}" type="sibTrans" cxnId="{2A6A18A9-7BF2-4F65-9CA9-662897E7325B}">
      <dgm:prSet/>
      <dgm:spPr/>
      <dgm:t>
        <a:bodyPr/>
        <a:lstStyle/>
        <a:p>
          <a:endParaRPr lang="en-US"/>
        </a:p>
      </dgm:t>
    </dgm:pt>
    <dgm:pt modelId="{CECD8DC8-E682-4194-92FD-0646935359E6}">
      <dgm:prSet/>
      <dgm:spPr/>
      <dgm:t>
        <a:bodyPr/>
        <a:lstStyle/>
        <a:p>
          <a:r>
            <a:rPr lang="en-US"/>
            <a:t>Postoperative L-thyroxine to avoid recurrence in the left thyroid tissue.</a:t>
          </a:r>
        </a:p>
      </dgm:t>
    </dgm:pt>
    <dgm:pt modelId="{9DC0D818-02DD-46EE-A815-13EF1AAA5821}" type="parTrans" cxnId="{6CBD144B-2B2A-4A93-9897-8977EE5DB938}">
      <dgm:prSet/>
      <dgm:spPr/>
      <dgm:t>
        <a:bodyPr/>
        <a:lstStyle/>
        <a:p>
          <a:endParaRPr lang="en-US"/>
        </a:p>
      </dgm:t>
    </dgm:pt>
    <dgm:pt modelId="{50D24FDF-5F42-49FB-A7CC-64893FB2D674}" type="sibTrans" cxnId="{6CBD144B-2B2A-4A93-9897-8977EE5DB938}">
      <dgm:prSet/>
      <dgm:spPr/>
      <dgm:t>
        <a:bodyPr/>
        <a:lstStyle/>
        <a:p>
          <a:endParaRPr lang="en-US"/>
        </a:p>
      </dgm:t>
    </dgm:pt>
    <dgm:pt modelId="{A302B527-2AC0-417F-8E0B-7BAF6F5B7A1C}">
      <dgm:prSet/>
      <dgm:spPr/>
      <dgm:t>
        <a:bodyPr/>
        <a:lstStyle/>
        <a:p>
          <a:r>
            <a:rPr lang="en-US"/>
            <a:t>B- Other lines of treatment:</a:t>
          </a:r>
        </a:p>
      </dgm:t>
    </dgm:pt>
    <dgm:pt modelId="{6478C04C-5BA2-46BA-BF41-F5DEB31FF176}" type="parTrans" cxnId="{0ECA47EE-89BC-459F-8186-E39753B5C20F}">
      <dgm:prSet/>
      <dgm:spPr/>
      <dgm:t>
        <a:bodyPr/>
        <a:lstStyle/>
        <a:p>
          <a:endParaRPr lang="en-US"/>
        </a:p>
      </dgm:t>
    </dgm:pt>
    <dgm:pt modelId="{C294ED07-0D3F-4618-BD60-3A46ADBD1D5C}" type="sibTrans" cxnId="{0ECA47EE-89BC-459F-8186-E39753B5C20F}">
      <dgm:prSet/>
      <dgm:spPr/>
      <dgm:t>
        <a:bodyPr/>
        <a:lstStyle/>
        <a:p>
          <a:endParaRPr lang="en-US"/>
        </a:p>
      </dgm:t>
    </dgm:pt>
    <dgm:pt modelId="{D179C7A5-CF31-4A45-ABB7-8F53AE255704}">
      <dgm:prSet/>
      <dgm:spPr/>
      <dgm:t>
        <a:bodyPr/>
        <a:lstStyle/>
        <a:p>
          <a:r>
            <a:rPr lang="en-US"/>
            <a:t>Total thyroidectomy + replacement therapy</a:t>
          </a:r>
        </a:p>
      </dgm:t>
    </dgm:pt>
    <dgm:pt modelId="{54063016-C91C-470B-BAB6-D6B56B92DD68}" type="parTrans" cxnId="{747CD215-CF13-4E6B-AD1D-7F3F6CB14A7A}">
      <dgm:prSet/>
      <dgm:spPr/>
      <dgm:t>
        <a:bodyPr/>
        <a:lstStyle/>
        <a:p>
          <a:endParaRPr lang="en-US"/>
        </a:p>
      </dgm:t>
    </dgm:pt>
    <dgm:pt modelId="{1E477632-5291-4E0A-A7F4-B65056C9C0B8}" type="sibTrans" cxnId="{747CD215-CF13-4E6B-AD1D-7F3F6CB14A7A}">
      <dgm:prSet/>
      <dgm:spPr/>
      <dgm:t>
        <a:bodyPr/>
        <a:lstStyle/>
        <a:p>
          <a:endParaRPr lang="en-US"/>
        </a:p>
      </dgm:t>
    </dgm:pt>
    <dgm:pt modelId="{F3953E98-DF49-1740-A438-AFDA8CFE5538}" type="pres">
      <dgm:prSet presAssocID="{E6976C14-2C0F-4536-8FBB-8C769FA6E1D3}" presName="linear" presStyleCnt="0">
        <dgm:presLayoutVars>
          <dgm:animLvl val="lvl"/>
          <dgm:resizeHandles val="exact"/>
        </dgm:presLayoutVars>
      </dgm:prSet>
      <dgm:spPr/>
    </dgm:pt>
    <dgm:pt modelId="{DC37CCED-D6AA-264B-AD2A-51EB6557CA53}" type="pres">
      <dgm:prSet presAssocID="{69E4C0EB-CA86-4CBA-84E1-1234D0FB965B}" presName="parentText" presStyleLbl="node1" presStyleIdx="0" presStyleCnt="2">
        <dgm:presLayoutVars>
          <dgm:chMax val="0"/>
          <dgm:bulletEnabled val="1"/>
        </dgm:presLayoutVars>
      </dgm:prSet>
      <dgm:spPr/>
    </dgm:pt>
    <dgm:pt modelId="{E58FECCD-49CF-E640-BA12-9242DE715E27}" type="pres">
      <dgm:prSet presAssocID="{69E4C0EB-CA86-4CBA-84E1-1234D0FB965B}" presName="childText" presStyleLbl="revTx" presStyleIdx="0" presStyleCnt="2">
        <dgm:presLayoutVars>
          <dgm:bulletEnabled val="1"/>
        </dgm:presLayoutVars>
      </dgm:prSet>
      <dgm:spPr/>
    </dgm:pt>
    <dgm:pt modelId="{3092DEE3-E596-AC45-8280-9ABF654E7837}" type="pres">
      <dgm:prSet presAssocID="{A302B527-2AC0-417F-8E0B-7BAF6F5B7A1C}" presName="parentText" presStyleLbl="node1" presStyleIdx="1" presStyleCnt="2">
        <dgm:presLayoutVars>
          <dgm:chMax val="0"/>
          <dgm:bulletEnabled val="1"/>
        </dgm:presLayoutVars>
      </dgm:prSet>
      <dgm:spPr/>
    </dgm:pt>
    <dgm:pt modelId="{2286934D-144F-F94E-89A2-E33E910A0781}" type="pres">
      <dgm:prSet presAssocID="{A302B527-2AC0-417F-8E0B-7BAF6F5B7A1C}" presName="childText" presStyleLbl="revTx" presStyleIdx="1" presStyleCnt="2">
        <dgm:presLayoutVars>
          <dgm:bulletEnabled val="1"/>
        </dgm:presLayoutVars>
      </dgm:prSet>
      <dgm:spPr/>
    </dgm:pt>
  </dgm:ptLst>
  <dgm:cxnLst>
    <dgm:cxn modelId="{747CD215-CF13-4E6B-AD1D-7F3F6CB14A7A}" srcId="{A302B527-2AC0-417F-8E0B-7BAF6F5B7A1C}" destId="{D179C7A5-CF31-4A45-ABB7-8F53AE255704}" srcOrd="0" destOrd="0" parTransId="{54063016-C91C-470B-BAB6-D6B56B92DD68}" sibTransId="{1E477632-5291-4E0A-A7F4-B65056C9C0B8}"/>
    <dgm:cxn modelId="{0C7ABC2C-3AD4-4510-8057-A062000E2F7B}" srcId="{69E4C0EB-CA86-4CBA-84E1-1234D0FB965B}" destId="{F7B16985-D700-4F71-939B-1D8540F1873C}" srcOrd="0" destOrd="0" parTransId="{58E975E0-2A2F-48BB-98FA-522D359E6F73}" sibTransId="{84C8CB04-5516-45DB-9928-ECADAF1BF1C5}"/>
    <dgm:cxn modelId="{1D907B49-1BA9-FF4E-AF16-FA2993CFE00C}" type="presOf" srcId="{D179C7A5-CF31-4A45-ABB7-8F53AE255704}" destId="{2286934D-144F-F94E-89A2-E33E910A0781}" srcOrd="0" destOrd="0" presId="urn:microsoft.com/office/officeart/2005/8/layout/vList2"/>
    <dgm:cxn modelId="{6CBD144B-2B2A-4A93-9897-8977EE5DB938}" srcId="{F7B16985-D700-4F71-939B-1D8540F1873C}" destId="{CECD8DC8-E682-4194-92FD-0646935359E6}" srcOrd="1" destOrd="0" parTransId="{9DC0D818-02DD-46EE-A815-13EF1AAA5821}" sibTransId="{50D24FDF-5F42-49FB-A7CC-64893FB2D674}"/>
    <dgm:cxn modelId="{AEF1974E-A5EC-564E-848F-032632A37BCD}" type="presOf" srcId="{CECD8DC8-E682-4194-92FD-0646935359E6}" destId="{E58FECCD-49CF-E640-BA12-9242DE715E27}" srcOrd="0" destOrd="2" presId="urn:microsoft.com/office/officeart/2005/8/layout/vList2"/>
    <dgm:cxn modelId="{23F03C5E-D044-D247-9C0F-D8082146ACFD}" type="presOf" srcId="{A302B527-2AC0-417F-8E0B-7BAF6F5B7A1C}" destId="{3092DEE3-E596-AC45-8280-9ABF654E7837}" srcOrd="0" destOrd="0" presId="urn:microsoft.com/office/officeart/2005/8/layout/vList2"/>
    <dgm:cxn modelId="{BAA1F99F-28AE-9B43-9296-A350D60A9FA3}" type="presOf" srcId="{E6976C14-2C0F-4536-8FBB-8C769FA6E1D3}" destId="{F3953E98-DF49-1740-A438-AFDA8CFE5538}" srcOrd="0" destOrd="0" presId="urn:microsoft.com/office/officeart/2005/8/layout/vList2"/>
    <dgm:cxn modelId="{2A6A18A9-7BF2-4F65-9CA9-662897E7325B}" srcId="{F7B16985-D700-4F71-939B-1D8540F1873C}" destId="{10A47F7A-DBB0-46CB-8AB0-E20EAC5989F5}" srcOrd="0" destOrd="0" parTransId="{7C8466C9-5876-4816-A275-BF296A2C5377}" sibTransId="{66B3F299-E512-46F1-9F3B-E7AEFA5B5516}"/>
    <dgm:cxn modelId="{543000C9-2EFE-ED47-9DFC-FC9A09BFF95D}" type="presOf" srcId="{69E4C0EB-CA86-4CBA-84E1-1234D0FB965B}" destId="{DC37CCED-D6AA-264B-AD2A-51EB6557CA53}" srcOrd="0" destOrd="0" presId="urn:microsoft.com/office/officeart/2005/8/layout/vList2"/>
    <dgm:cxn modelId="{4202D6DC-07C6-E846-B423-1F29B03B3901}" type="presOf" srcId="{10A47F7A-DBB0-46CB-8AB0-E20EAC5989F5}" destId="{E58FECCD-49CF-E640-BA12-9242DE715E27}" srcOrd="0" destOrd="1" presId="urn:microsoft.com/office/officeart/2005/8/layout/vList2"/>
    <dgm:cxn modelId="{0ECA47EE-89BC-459F-8186-E39753B5C20F}" srcId="{E6976C14-2C0F-4536-8FBB-8C769FA6E1D3}" destId="{A302B527-2AC0-417F-8E0B-7BAF6F5B7A1C}" srcOrd="1" destOrd="0" parTransId="{6478C04C-5BA2-46BA-BF41-F5DEB31FF176}" sibTransId="{C294ED07-0D3F-4618-BD60-3A46ADBD1D5C}"/>
    <dgm:cxn modelId="{6CCD60F6-D80E-A64C-822B-194563A25FF8}" type="presOf" srcId="{F7B16985-D700-4F71-939B-1D8540F1873C}" destId="{E58FECCD-49CF-E640-BA12-9242DE715E27}" srcOrd="0" destOrd="0" presId="urn:microsoft.com/office/officeart/2005/8/layout/vList2"/>
    <dgm:cxn modelId="{78DD08F8-48CD-4960-9F36-35CDA9BD6559}" srcId="{E6976C14-2C0F-4536-8FBB-8C769FA6E1D3}" destId="{69E4C0EB-CA86-4CBA-84E1-1234D0FB965B}" srcOrd="0" destOrd="0" parTransId="{AA4E812A-FFBD-470B-9614-5CF6581F3207}" sibTransId="{6EACF38B-4625-4F11-A0F0-332ACBF93FE2}"/>
    <dgm:cxn modelId="{811D2E3F-B0F6-3140-B5A2-955CD7A297AE}" type="presParOf" srcId="{F3953E98-DF49-1740-A438-AFDA8CFE5538}" destId="{DC37CCED-D6AA-264B-AD2A-51EB6557CA53}" srcOrd="0" destOrd="0" presId="urn:microsoft.com/office/officeart/2005/8/layout/vList2"/>
    <dgm:cxn modelId="{ADA823BD-B9C5-8D47-B0D1-094303733232}" type="presParOf" srcId="{F3953E98-DF49-1740-A438-AFDA8CFE5538}" destId="{E58FECCD-49CF-E640-BA12-9242DE715E27}" srcOrd="1" destOrd="0" presId="urn:microsoft.com/office/officeart/2005/8/layout/vList2"/>
    <dgm:cxn modelId="{09427C75-87DF-D243-B852-452B3BC2B47E}" type="presParOf" srcId="{F3953E98-DF49-1740-A438-AFDA8CFE5538}" destId="{3092DEE3-E596-AC45-8280-9ABF654E7837}" srcOrd="2" destOrd="0" presId="urn:microsoft.com/office/officeart/2005/8/layout/vList2"/>
    <dgm:cxn modelId="{9D6D19DA-13F8-C446-A6BC-6B3D6DF4CB5A}" type="presParOf" srcId="{F3953E98-DF49-1740-A438-AFDA8CFE5538}" destId="{2286934D-144F-F94E-89A2-E33E910A078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96F3BBD-287C-41EF-82A2-E118AC536A5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B1DC6B7-DA5C-4926-AED7-706C824C5A21}">
      <dgm:prSet/>
      <dgm:spPr/>
      <dgm:t>
        <a:bodyPr/>
        <a:lstStyle/>
        <a:p>
          <a:r>
            <a:rPr lang="en-US"/>
            <a:t>2- Treatment of complications:</a:t>
          </a:r>
        </a:p>
      </dgm:t>
    </dgm:pt>
    <dgm:pt modelId="{ACF5689B-72F2-440B-9FB7-B8C11C172C33}" type="parTrans" cxnId="{A423ED84-5A30-4590-A1FB-084B0391338B}">
      <dgm:prSet/>
      <dgm:spPr/>
      <dgm:t>
        <a:bodyPr/>
        <a:lstStyle/>
        <a:p>
          <a:endParaRPr lang="en-US"/>
        </a:p>
      </dgm:t>
    </dgm:pt>
    <dgm:pt modelId="{037B4870-A5F5-4556-ADA2-BBE5CC5C2C3A}" type="sibTrans" cxnId="{A423ED84-5A30-4590-A1FB-084B0391338B}">
      <dgm:prSet/>
      <dgm:spPr/>
      <dgm:t>
        <a:bodyPr/>
        <a:lstStyle/>
        <a:p>
          <a:endParaRPr lang="en-US"/>
        </a:p>
      </dgm:t>
    </dgm:pt>
    <dgm:pt modelId="{1FA86659-8266-4DA3-8B84-9B36B0ECECEB}">
      <dgm:prSet/>
      <dgm:spPr/>
      <dgm:t>
        <a:bodyPr/>
        <a:lstStyle/>
        <a:p>
          <a:r>
            <a:rPr lang="en-US"/>
            <a:t>toxic goiter:</a:t>
          </a:r>
        </a:p>
      </dgm:t>
    </dgm:pt>
    <dgm:pt modelId="{3EA38E21-172D-41A2-A675-3290900262E2}" type="parTrans" cxnId="{8C35019E-A131-4CA3-8DBC-FCD4AF879E61}">
      <dgm:prSet/>
      <dgm:spPr/>
      <dgm:t>
        <a:bodyPr/>
        <a:lstStyle/>
        <a:p>
          <a:endParaRPr lang="en-US"/>
        </a:p>
      </dgm:t>
    </dgm:pt>
    <dgm:pt modelId="{8146141A-67BF-4372-AB42-B300B76FC79F}" type="sibTrans" cxnId="{8C35019E-A131-4CA3-8DBC-FCD4AF879E61}">
      <dgm:prSet/>
      <dgm:spPr/>
      <dgm:t>
        <a:bodyPr/>
        <a:lstStyle/>
        <a:p>
          <a:endParaRPr lang="en-US"/>
        </a:p>
      </dgm:t>
    </dgm:pt>
    <dgm:pt modelId="{6325E360-81E2-4A01-97CB-82FAB4E2A6CF}">
      <dgm:prSet/>
      <dgm:spPr/>
      <dgm:t>
        <a:bodyPr/>
        <a:lstStyle/>
        <a:p>
          <a:r>
            <a:rPr lang="en-US"/>
            <a:t>Total thyroidectomy after preparation. </a:t>
          </a:r>
        </a:p>
      </dgm:t>
    </dgm:pt>
    <dgm:pt modelId="{4E76BA32-0522-4D0F-9299-7B9F506D745D}" type="parTrans" cxnId="{7029723C-66F9-49FC-84B7-4D40A35E0A33}">
      <dgm:prSet/>
      <dgm:spPr/>
      <dgm:t>
        <a:bodyPr/>
        <a:lstStyle/>
        <a:p>
          <a:endParaRPr lang="en-US"/>
        </a:p>
      </dgm:t>
    </dgm:pt>
    <dgm:pt modelId="{FE40EC27-CBF0-40F7-B2B2-F43D40A73D3C}" type="sibTrans" cxnId="{7029723C-66F9-49FC-84B7-4D40A35E0A33}">
      <dgm:prSet/>
      <dgm:spPr/>
      <dgm:t>
        <a:bodyPr/>
        <a:lstStyle/>
        <a:p>
          <a:endParaRPr lang="en-US"/>
        </a:p>
      </dgm:t>
    </dgm:pt>
    <dgm:pt modelId="{E698446A-FDEE-4237-A45E-695399F033B8}">
      <dgm:prSet/>
      <dgm:spPr/>
      <dgm:t>
        <a:bodyPr/>
        <a:lstStyle/>
        <a:p>
          <a:r>
            <a:rPr lang="en-US"/>
            <a:t>Radio-active iodine.</a:t>
          </a:r>
        </a:p>
      </dgm:t>
    </dgm:pt>
    <dgm:pt modelId="{096840A9-904D-4C8E-BEF3-20019727EA75}" type="parTrans" cxnId="{004B618E-3CD9-44E5-AE89-BFB705C51495}">
      <dgm:prSet/>
      <dgm:spPr/>
      <dgm:t>
        <a:bodyPr/>
        <a:lstStyle/>
        <a:p>
          <a:endParaRPr lang="en-US"/>
        </a:p>
      </dgm:t>
    </dgm:pt>
    <dgm:pt modelId="{C4E2664E-1A05-437A-BC10-F1DF48DA7AF6}" type="sibTrans" cxnId="{004B618E-3CD9-44E5-AE89-BFB705C51495}">
      <dgm:prSet/>
      <dgm:spPr/>
      <dgm:t>
        <a:bodyPr/>
        <a:lstStyle/>
        <a:p>
          <a:endParaRPr lang="en-US"/>
        </a:p>
      </dgm:t>
    </dgm:pt>
    <dgm:pt modelId="{728817CF-0921-4438-AA9C-54A740F12E58}">
      <dgm:prSet/>
      <dgm:spPr/>
      <dgm:t>
        <a:bodyPr/>
        <a:lstStyle/>
        <a:p>
          <a:r>
            <a:rPr lang="en-US"/>
            <a:t>2-Malignant changes (Follicular carcinoma):</a:t>
          </a:r>
        </a:p>
      </dgm:t>
    </dgm:pt>
    <dgm:pt modelId="{49B7AFB6-4029-4CC7-9F06-6A6DE4666E03}" type="parTrans" cxnId="{3D39DE98-04FF-4D82-98D2-C140EAB1865C}">
      <dgm:prSet/>
      <dgm:spPr/>
      <dgm:t>
        <a:bodyPr/>
        <a:lstStyle/>
        <a:p>
          <a:endParaRPr lang="en-US"/>
        </a:p>
      </dgm:t>
    </dgm:pt>
    <dgm:pt modelId="{407E072A-F72E-4283-99E3-02503E5F71CB}" type="sibTrans" cxnId="{3D39DE98-04FF-4D82-98D2-C140EAB1865C}">
      <dgm:prSet/>
      <dgm:spPr/>
      <dgm:t>
        <a:bodyPr/>
        <a:lstStyle/>
        <a:p>
          <a:endParaRPr lang="en-US"/>
        </a:p>
      </dgm:t>
    </dgm:pt>
    <dgm:pt modelId="{F27AB1A8-EAD4-4219-BA1F-E67569E9DAAF}">
      <dgm:prSet/>
      <dgm:spPr/>
      <dgm:t>
        <a:bodyPr/>
        <a:lstStyle/>
        <a:p>
          <a:r>
            <a:rPr lang="en-US"/>
            <a:t>Total thyroidectomy+ Supplementary L-thyroxine. </a:t>
          </a:r>
        </a:p>
      </dgm:t>
    </dgm:pt>
    <dgm:pt modelId="{AA2D4F3E-2D2E-4826-B2D3-96244403C306}" type="parTrans" cxnId="{586AC584-29A5-4258-85F0-D4ADA41CFABD}">
      <dgm:prSet/>
      <dgm:spPr/>
      <dgm:t>
        <a:bodyPr/>
        <a:lstStyle/>
        <a:p>
          <a:endParaRPr lang="en-US"/>
        </a:p>
      </dgm:t>
    </dgm:pt>
    <dgm:pt modelId="{12A55F2F-8D0B-4F13-96C0-4C8C115ED305}" type="sibTrans" cxnId="{586AC584-29A5-4258-85F0-D4ADA41CFABD}">
      <dgm:prSet/>
      <dgm:spPr/>
      <dgm:t>
        <a:bodyPr/>
        <a:lstStyle/>
        <a:p>
          <a:endParaRPr lang="en-US"/>
        </a:p>
      </dgm:t>
    </dgm:pt>
    <dgm:pt modelId="{1732DE03-3D01-47B3-A681-4F97103E9919}">
      <dgm:prSet/>
      <dgm:spPr/>
      <dgm:t>
        <a:bodyPr/>
        <a:lstStyle/>
        <a:p>
          <a:r>
            <a:rPr lang="en-US"/>
            <a:t>+ Radioactive iodine for metastasis.</a:t>
          </a:r>
        </a:p>
      </dgm:t>
    </dgm:pt>
    <dgm:pt modelId="{5A7336C5-9867-4121-BFE8-EDE14F02AC41}" type="parTrans" cxnId="{48B2E33E-9B03-4705-B1B8-E55A4E610606}">
      <dgm:prSet/>
      <dgm:spPr/>
      <dgm:t>
        <a:bodyPr/>
        <a:lstStyle/>
        <a:p>
          <a:endParaRPr lang="en-US"/>
        </a:p>
      </dgm:t>
    </dgm:pt>
    <dgm:pt modelId="{4AB69EAC-0D98-4438-A3D9-04A51FEB623A}" type="sibTrans" cxnId="{48B2E33E-9B03-4705-B1B8-E55A4E610606}">
      <dgm:prSet/>
      <dgm:spPr/>
      <dgm:t>
        <a:bodyPr/>
        <a:lstStyle/>
        <a:p>
          <a:endParaRPr lang="en-US"/>
        </a:p>
      </dgm:t>
    </dgm:pt>
    <dgm:pt modelId="{3DA56109-9624-4B1F-9D0B-907BCA324F9C}">
      <dgm:prSet/>
      <dgm:spPr/>
      <dgm:t>
        <a:bodyPr/>
        <a:lstStyle/>
        <a:p>
          <a:r>
            <a:rPr lang="en-US"/>
            <a:t>3-Retrostemal extension: </a:t>
          </a:r>
        </a:p>
      </dgm:t>
    </dgm:pt>
    <dgm:pt modelId="{3E55AE14-D14A-4804-8B57-0BF6E350F0D4}" type="parTrans" cxnId="{7D11487D-C513-419D-9CDD-E0902FC68445}">
      <dgm:prSet/>
      <dgm:spPr/>
      <dgm:t>
        <a:bodyPr/>
        <a:lstStyle/>
        <a:p>
          <a:endParaRPr lang="en-US"/>
        </a:p>
      </dgm:t>
    </dgm:pt>
    <dgm:pt modelId="{293494AC-8B04-436D-B6CC-AB64474C2BC4}" type="sibTrans" cxnId="{7D11487D-C513-419D-9CDD-E0902FC68445}">
      <dgm:prSet/>
      <dgm:spPr/>
      <dgm:t>
        <a:bodyPr/>
        <a:lstStyle/>
        <a:p>
          <a:endParaRPr lang="en-US"/>
        </a:p>
      </dgm:t>
    </dgm:pt>
    <dgm:pt modelId="{52B2E5C1-BC56-47F6-9273-FFE3811ECACA}">
      <dgm:prSet/>
      <dgm:spPr/>
      <dgm:t>
        <a:bodyPr/>
        <a:lstStyle/>
        <a:p>
          <a:r>
            <a:rPr lang="en-US"/>
            <a:t>surgical excision.</a:t>
          </a:r>
        </a:p>
      </dgm:t>
    </dgm:pt>
    <dgm:pt modelId="{9EA42112-CA0C-400C-B19E-4E6359566247}" type="parTrans" cxnId="{72A033D7-3DB1-4364-9EE6-1F9F9AD2B59D}">
      <dgm:prSet/>
      <dgm:spPr/>
      <dgm:t>
        <a:bodyPr/>
        <a:lstStyle/>
        <a:p>
          <a:endParaRPr lang="en-US"/>
        </a:p>
      </dgm:t>
    </dgm:pt>
    <dgm:pt modelId="{DA9607CF-84D9-49E1-B897-9BB5FA45F0F9}" type="sibTrans" cxnId="{72A033D7-3DB1-4364-9EE6-1F9F9AD2B59D}">
      <dgm:prSet/>
      <dgm:spPr/>
      <dgm:t>
        <a:bodyPr/>
        <a:lstStyle/>
        <a:p>
          <a:endParaRPr lang="en-US"/>
        </a:p>
      </dgm:t>
    </dgm:pt>
    <dgm:pt modelId="{EC1F5AC9-4FA9-4B37-BD30-73E608EEC2F8}">
      <dgm:prSet/>
      <dgm:spPr/>
      <dgm:t>
        <a:bodyPr/>
        <a:lstStyle/>
        <a:p>
          <a:r>
            <a:rPr lang="en-US"/>
            <a:t>4-Hemorrhage:</a:t>
          </a:r>
        </a:p>
      </dgm:t>
    </dgm:pt>
    <dgm:pt modelId="{F8EE2377-ECC5-4426-874E-0576394ED670}" type="parTrans" cxnId="{EBF1A0CE-608F-4396-AF24-FBBB277590E2}">
      <dgm:prSet/>
      <dgm:spPr/>
      <dgm:t>
        <a:bodyPr/>
        <a:lstStyle/>
        <a:p>
          <a:endParaRPr lang="en-US"/>
        </a:p>
      </dgm:t>
    </dgm:pt>
    <dgm:pt modelId="{1E5DBF26-0D5D-46A4-8D81-5BFFA7512792}" type="sibTrans" cxnId="{EBF1A0CE-608F-4396-AF24-FBBB277590E2}">
      <dgm:prSet/>
      <dgm:spPr/>
      <dgm:t>
        <a:bodyPr/>
        <a:lstStyle/>
        <a:p>
          <a:endParaRPr lang="en-US"/>
        </a:p>
      </dgm:t>
    </dgm:pt>
    <dgm:pt modelId="{FDCE96F3-F55B-4181-9A40-22675594C81F}">
      <dgm:prSet/>
      <dgm:spPr/>
      <dgm:t>
        <a:bodyPr/>
        <a:lstStyle/>
        <a:p>
          <a:r>
            <a:rPr lang="en-US"/>
            <a:t>urgent aspiration or urgent subtotal thyroidectomy.</a:t>
          </a:r>
        </a:p>
      </dgm:t>
    </dgm:pt>
    <dgm:pt modelId="{4687EC0D-8CDF-4784-AC01-8645707C8D25}" type="parTrans" cxnId="{E4198654-E169-4C09-8E65-57676C455CA1}">
      <dgm:prSet/>
      <dgm:spPr/>
      <dgm:t>
        <a:bodyPr/>
        <a:lstStyle/>
        <a:p>
          <a:endParaRPr lang="en-US"/>
        </a:p>
      </dgm:t>
    </dgm:pt>
    <dgm:pt modelId="{78D8E884-DBAC-4F34-9354-5906D78F4526}" type="sibTrans" cxnId="{E4198654-E169-4C09-8E65-57676C455CA1}">
      <dgm:prSet/>
      <dgm:spPr/>
      <dgm:t>
        <a:bodyPr/>
        <a:lstStyle/>
        <a:p>
          <a:endParaRPr lang="en-US"/>
        </a:p>
      </dgm:t>
    </dgm:pt>
    <dgm:pt modelId="{393331A1-3F6A-4C42-BBCC-6F2D39116171}" type="pres">
      <dgm:prSet presAssocID="{F96F3BBD-287C-41EF-82A2-E118AC536A50}" presName="linear" presStyleCnt="0">
        <dgm:presLayoutVars>
          <dgm:animLvl val="lvl"/>
          <dgm:resizeHandles val="exact"/>
        </dgm:presLayoutVars>
      </dgm:prSet>
      <dgm:spPr/>
    </dgm:pt>
    <dgm:pt modelId="{401D7D0A-636E-B340-A3B6-59B5B8CD1CF8}" type="pres">
      <dgm:prSet presAssocID="{0B1DC6B7-DA5C-4926-AED7-706C824C5A21}" presName="parentText" presStyleLbl="node1" presStyleIdx="0" presStyleCnt="5">
        <dgm:presLayoutVars>
          <dgm:chMax val="0"/>
          <dgm:bulletEnabled val="1"/>
        </dgm:presLayoutVars>
      </dgm:prSet>
      <dgm:spPr/>
    </dgm:pt>
    <dgm:pt modelId="{101B0285-AA19-BF44-ADE2-FAA6D62A74B8}" type="pres">
      <dgm:prSet presAssocID="{037B4870-A5F5-4556-ADA2-BBE5CC5C2C3A}" presName="spacer" presStyleCnt="0"/>
      <dgm:spPr/>
    </dgm:pt>
    <dgm:pt modelId="{CEBB31FE-6F56-904F-A63F-63275D7581FB}" type="pres">
      <dgm:prSet presAssocID="{1FA86659-8266-4DA3-8B84-9B36B0ECECEB}" presName="parentText" presStyleLbl="node1" presStyleIdx="1" presStyleCnt="5">
        <dgm:presLayoutVars>
          <dgm:chMax val="0"/>
          <dgm:bulletEnabled val="1"/>
        </dgm:presLayoutVars>
      </dgm:prSet>
      <dgm:spPr/>
    </dgm:pt>
    <dgm:pt modelId="{C7D32447-A2BC-684E-AF7C-DC4A602C3E49}" type="pres">
      <dgm:prSet presAssocID="{1FA86659-8266-4DA3-8B84-9B36B0ECECEB}" presName="childText" presStyleLbl="revTx" presStyleIdx="0" presStyleCnt="4">
        <dgm:presLayoutVars>
          <dgm:bulletEnabled val="1"/>
        </dgm:presLayoutVars>
      </dgm:prSet>
      <dgm:spPr/>
    </dgm:pt>
    <dgm:pt modelId="{0A60C2D5-A511-F740-847B-D266FB645481}" type="pres">
      <dgm:prSet presAssocID="{728817CF-0921-4438-AA9C-54A740F12E58}" presName="parentText" presStyleLbl="node1" presStyleIdx="2" presStyleCnt="5">
        <dgm:presLayoutVars>
          <dgm:chMax val="0"/>
          <dgm:bulletEnabled val="1"/>
        </dgm:presLayoutVars>
      </dgm:prSet>
      <dgm:spPr/>
    </dgm:pt>
    <dgm:pt modelId="{04E59A01-BC3B-AC47-9D28-AAAD9C502887}" type="pres">
      <dgm:prSet presAssocID="{728817CF-0921-4438-AA9C-54A740F12E58}" presName="childText" presStyleLbl="revTx" presStyleIdx="1" presStyleCnt="4">
        <dgm:presLayoutVars>
          <dgm:bulletEnabled val="1"/>
        </dgm:presLayoutVars>
      </dgm:prSet>
      <dgm:spPr/>
    </dgm:pt>
    <dgm:pt modelId="{9E3CE7BF-84DD-6046-8127-E5AA793BC7AD}" type="pres">
      <dgm:prSet presAssocID="{3DA56109-9624-4B1F-9D0B-907BCA324F9C}" presName="parentText" presStyleLbl="node1" presStyleIdx="3" presStyleCnt="5">
        <dgm:presLayoutVars>
          <dgm:chMax val="0"/>
          <dgm:bulletEnabled val="1"/>
        </dgm:presLayoutVars>
      </dgm:prSet>
      <dgm:spPr/>
    </dgm:pt>
    <dgm:pt modelId="{0E42FFF9-5504-9A4C-82E8-9DC441392288}" type="pres">
      <dgm:prSet presAssocID="{3DA56109-9624-4B1F-9D0B-907BCA324F9C}" presName="childText" presStyleLbl="revTx" presStyleIdx="2" presStyleCnt="4">
        <dgm:presLayoutVars>
          <dgm:bulletEnabled val="1"/>
        </dgm:presLayoutVars>
      </dgm:prSet>
      <dgm:spPr/>
    </dgm:pt>
    <dgm:pt modelId="{F0E01008-9D36-0041-981D-D2314DF7F5B8}" type="pres">
      <dgm:prSet presAssocID="{EC1F5AC9-4FA9-4B37-BD30-73E608EEC2F8}" presName="parentText" presStyleLbl="node1" presStyleIdx="4" presStyleCnt="5">
        <dgm:presLayoutVars>
          <dgm:chMax val="0"/>
          <dgm:bulletEnabled val="1"/>
        </dgm:presLayoutVars>
      </dgm:prSet>
      <dgm:spPr/>
    </dgm:pt>
    <dgm:pt modelId="{EF7DE410-5C6C-F245-8F4C-4E5D6B5B8BF5}" type="pres">
      <dgm:prSet presAssocID="{EC1F5AC9-4FA9-4B37-BD30-73E608EEC2F8}" presName="childText" presStyleLbl="revTx" presStyleIdx="3" presStyleCnt="4">
        <dgm:presLayoutVars>
          <dgm:bulletEnabled val="1"/>
        </dgm:presLayoutVars>
      </dgm:prSet>
      <dgm:spPr/>
    </dgm:pt>
  </dgm:ptLst>
  <dgm:cxnLst>
    <dgm:cxn modelId="{6290962E-D725-0E4F-A600-401F3D29A1BC}" type="presOf" srcId="{6325E360-81E2-4A01-97CB-82FAB4E2A6CF}" destId="{C7D32447-A2BC-684E-AF7C-DC4A602C3E49}" srcOrd="0" destOrd="0" presId="urn:microsoft.com/office/officeart/2005/8/layout/vList2"/>
    <dgm:cxn modelId="{7029723C-66F9-49FC-84B7-4D40A35E0A33}" srcId="{1FA86659-8266-4DA3-8B84-9B36B0ECECEB}" destId="{6325E360-81E2-4A01-97CB-82FAB4E2A6CF}" srcOrd="0" destOrd="0" parTransId="{4E76BA32-0522-4D0F-9299-7B9F506D745D}" sibTransId="{FE40EC27-CBF0-40F7-B2B2-F43D40A73D3C}"/>
    <dgm:cxn modelId="{48B2E33E-9B03-4705-B1B8-E55A4E610606}" srcId="{728817CF-0921-4438-AA9C-54A740F12E58}" destId="{1732DE03-3D01-47B3-A681-4F97103E9919}" srcOrd="1" destOrd="0" parTransId="{5A7336C5-9867-4121-BFE8-EDE14F02AC41}" sibTransId="{4AB69EAC-0D98-4438-A3D9-04A51FEB623A}"/>
    <dgm:cxn modelId="{37AA623F-604F-F442-95F7-AA834AE952A7}" type="presOf" srcId="{52B2E5C1-BC56-47F6-9273-FFE3811ECACA}" destId="{0E42FFF9-5504-9A4C-82E8-9DC441392288}" srcOrd="0" destOrd="0" presId="urn:microsoft.com/office/officeart/2005/8/layout/vList2"/>
    <dgm:cxn modelId="{E4198654-E169-4C09-8E65-57676C455CA1}" srcId="{EC1F5AC9-4FA9-4B37-BD30-73E608EEC2F8}" destId="{FDCE96F3-F55B-4181-9A40-22675594C81F}" srcOrd="0" destOrd="0" parTransId="{4687EC0D-8CDF-4784-AC01-8645707C8D25}" sibTransId="{78D8E884-DBAC-4F34-9354-5906D78F4526}"/>
    <dgm:cxn modelId="{A909F15B-D019-5946-B2CB-3D21C935F973}" type="presOf" srcId="{FDCE96F3-F55B-4181-9A40-22675594C81F}" destId="{EF7DE410-5C6C-F245-8F4C-4E5D6B5B8BF5}" srcOrd="0" destOrd="0" presId="urn:microsoft.com/office/officeart/2005/8/layout/vList2"/>
    <dgm:cxn modelId="{815BBA78-DD33-3344-87CF-18C5F1668E64}" type="presOf" srcId="{E698446A-FDEE-4237-A45E-695399F033B8}" destId="{C7D32447-A2BC-684E-AF7C-DC4A602C3E49}" srcOrd="0" destOrd="1" presId="urn:microsoft.com/office/officeart/2005/8/layout/vList2"/>
    <dgm:cxn modelId="{7D11487D-C513-419D-9CDD-E0902FC68445}" srcId="{F96F3BBD-287C-41EF-82A2-E118AC536A50}" destId="{3DA56109-9624-4B1F-9D0B-907BCA324F9C}" srcOrd="3" destOrd="0" parTransId="{3E55AE14-D14A-4804-8B57-0BF6E350F0D4}" sibTransId="{293494AC-8B04-436D-B6CC-AB64474C2BC4}"/>
    <dgm:cxn modelId="{BC53967F-023C-1745-A6FD-6153CDC42B83}" type="presOf" srcId="{F96F3BBD-287C-41EF-82A2-E118AC536A50}" destId="{393331A1-3F6A-4C42-BBCC-6F2D39116171}" srcOrd="0" destOrd="0" presId="urn:microsoft.com/office/officeart/2005/8/layout/vList2"/>
    <dgm:cxn modelId="{586AC584-29A5-4258-85F0-D4ADA41CFABD}" srcId="{728817CF-0921-4438-AA9C-54A740F12E58}" destId="{F27AB1A8-EAD4-4219-BA1F-E67569E9DAAF}" srcOrd="0" destOrd="0" parTransId="{AA2D4F3E-2D2E-4826-B2D3-96244403C306}" sibTransId="{12A55F2F-8D0B-4F13-96C0-4C8C115ED305}"/>
    <dgm:cxn modelId="{A423ED84-5A30-4590-A1FB-084B0391338B}" srcId="{F96F3BBD-287C-41EF-82A2-E118AC536A50}" destId="{0B1DC6B7-DA5C-4926-AED7-706C824C5A21}" srcOrd="0" destOrd="0" parTransId="{ACF5689B-72F2-440B-9FB7-B8C11C172C33}" sibTransId="{037B4870-A5F5-4556-ADA2-BBE5CC5C2C3A}"/>
    <dgm:cxn modelId="{C237B685-52A6-DA49-AA63-0060D7175EB3}" type="presOf" srcId="{0B1DC6B7-DA5C-4926-AED7-706C824C5A21}" destId="{401D7D0A-636E-B340-A3B6-59B5B8CD1CF8}" srcOrd="0" destOrd="0" presId="urn:microsoft.com/office/officeart/2005/8/layout/vList2"/>
    <dgm:cxn modelId="{004B618E-3CD9-44E5-AE89-BFB705C51495}" srcId="{1FA86659-8266-4DA3-8B84-9B36B0ECECEB}" destId="{E698446A-FDEE-4237-A45E-695399F033B8}" srcOrd="1" destOrd="0" parTransId="{096840A9-904D-4C8E-BEF3-20019727EA75}" sibTransId="{C4E2664E-1A05-437A-BC10-F1DF48DA7AF6}"/>
    <dgm:cxn modelId="{3D39DE98-04FF-4D82-98D2-C140EAB1865C}" srcId="{F96F3BBD-287C-41EF-82A2-E118AC536A50}" destId="{728817CF-0921-4438-AA9C-54A740F12E58}" srcOrd="2" destOrd="0" parTransId="{49B7AFB6-4029-4CC7-9F06-6A6DE4666E03}" sibTransId="{407E072A-F72E-4283-99E3-02503E5F71CB}"/>
    <dgm:cxn modelId="{8C35019E-A131-4CA3-8DBC-FCD4AF879E61}" srcId="{F96F3BBD-287C-41EF-82A2-E118AC536A50}" destId="{1FA86659-8266-4DA3-8B84-9B36B0ECECEB}" srcOrd="1" destOrd="0" parTransId="{3EA38E21-172D-41A2-A675-3290900262E2}" sibTransId="{8146141A-67BF-4372-AB42-B300B76FC79F}"/>
    <dgm:cxn modelId="{736533A5-88BA-4D4C-BC74-C330F571BA42}" type="presOf" srcId="{F27AB1A8-EAD4-4219-BA1F-E67569E9DAAF}" destId="{04E59A01-BC3B-AC47-9D28-AAAD9C502887}" srcOrd="0" destOrd="0" presId="urn:microsoft.com/office/officeart/2005/8/layout/vList2"/>
    <dgm:cxn modelId="{1C4A32B2-F858-1D45-806E-D52CED7A71AA}" type="presOf" srcId="{1732DE03-3D01-47B3-A681-4F97103E9919}" destId="{04E59A01-BC3B-AC47-9D28-AAAD9C502887}" srcOrd="0" destOrd="1" presId="urn:microsoft.com/office/officeart/2005/8/layout/vList2"/>
    <dgm:cxn modelId="{A06615C8-A039-C540-80F5-DC34111AE8EC}" type="presOf" srcId="{EC1F5AC9-4FA9-4B37-BD30-73E608EEC2F8}" destId="{F0E01008-9D36-0041-981D-D2314DF7F5B8}" srcOrd="0" destOrd="0" presId="urn:microsoft.com/office/officeart/2005/8/layout/vList2"/>
    <dgm:cxn modelId="{8F6CF9CC-0DF8-2A4F-B315-B9E859D7CD54}" type="presOf" srcId="{728817CF-0921-4438-AA9C-54A740F12E58}" destId="{0A60C2D5-A511-F740-847B-D266FB645481}" srcOrd="0" destOrd="0" presId="urn:microsoft.com/office/officeart/2005/8/layout/vList2"/>
    <dgm:cxn modelId="{EBF1A0CE-608F-4396-AF24-FBBB277590E2}" srcId="{F96F3BBD-287C-41EF-82A2-E118AC536A50}" destId="{EC1F5AC9-4FA9-4B37-BD30-73E608EEC2F8}" srcOrd="4" destOrd="0" parTransId="{F8EE2377-ECC5-4426-874E-0576394ED670}" sibTransId="{1E5DBF26-0D5D-46A4-8D81-5BFFA7512792}"/>
    <dgm:cxn modelId="{72A033D7-3DB1-4364-9EE6-1F9F9AD2B59D}" srcId="{3DA56109-9624-4B1F-9D0B-907BCA324F9C}" destId="{52B2E5C1-BC56-47F6-9273-FFE3811ECACA}" srcOrd="0" destOrd="0" parTransId="{9EA42112-CA0C-400C-B19E-4E6359566247}" sibTransId="{DA9607CF-84D9-49E1-B897-9BB5FA45F0F9}"/>
    <dgm:cxn modelId="{87E3D2E5-3893-D143-A1BF-A7432C17F526}" type="presOf" srcId="{1FA86659-8266-4DA3-8B84-9B36B0ECECEB}" destId="{CEBB31FE-6F56-904F-A63F-63275D7581FB}" srcOrd="0" destOrd="0" presId="urn:microsoft.com/office/officeart/2005/8/layout/vList2"/>
    <dgm:cxn modelId="{88FF83F4-3F18-614C-9683-D1207A605637}" type="presOf" srcId="{3DA56109-9624-4B1F-9D0B-907BCA324F9C}" destId="{9E3CE7BF-84DD-6046-8127-E5AA793BC7AD}" srcOrd="0" destOrd="0" presId="urn:microsoft.com/office/officeart/2005/8/layout/vList2"/>
    <dgm:cxn modelId="{B8697A61-DA53-BC43-BA9D-7075E46D09CD}" type="presParOf" srcId="{393331A1-3F6A-4C42-BBCC-6F2D39116171}" destId="{401D7D0A-636E-B340-A3B6-59B5B8CD1CF8}" srcOrd="0" destOrd="0" presId="urn:microsoft.com/office/officeart/2005/8/layout/vList2"/>
    <dgm:cxn modelId="{9308E439-EFF9-074B-8C00-260D9DB7A59B}" type="presParOf" srcId="{393331A1-3F6A-4C42-BBCC-6F2D39116171}" destId="{101B0285-AA19-BF44-ADE2-FAA6D62A74B8}" srcOrd="1" destOrd="0" presId="urn:microsoft.com/office/officeart/2005/8/layout/vList2"/>
    <dgm:cxn modelId="{EF9B8D29-70BE-3D4F-9C26-162E08C93EC1}" type="presParOf" srcId="{393331A1-3F6A-4C42-BBCC-6F2D39116171}" destId="{CEBB31FE-6F56-904F-A63F-63275D7581FB}" srcOrd="2" destOrd="0" presId="urn:microsoft.com/office/officeart/2005/8/layout/vList2"/>
    <dgm:cxn modelId="{35233B91-61DE-B84B-B9E5-302E75CB8EDB}" type="presParOf" srcId="{393331A1-3F6A-4C42-BBCC-6F2D39116171}" destId="{C7D32447-A2BC-684E-AF7C-DC4A602C3E49}" srcOrd="3" destOrd="0" presId="urn:microsoft.com/office/officeart/2005/8/layout/vList2"/>
    <dgm:cxn modelId="{AB20458A-8E24-DF4B-92F8-321564DF2A24}" type="presParOf" srcId="{393331A1-3F6A-4C42-BBCC-6F2D39116171}" destId="{0A60C2D5-A511-F740-847B-D266FB645481}" srcOrd="4" destOrd="0" presId="urn:microsoft.com/office/officeart/2005/8/layout/vList2"/>
    <dgm:cxn modelId="{924F8CCE-5D53-8640-AA21-B36DF9143E62}" type="presParOf" srcId="{393331A1-3F6A-4C42-BBCC-6F2D39116171}" destId="{04E59A01-BC3B-AC47-9D28-AAAD9C502887}" srcOrd="5" destOrd="0" presId="urn:microsoft.com/office/officeart/2005/8/layout/vList2"/>
    <dgm:cxn modelId="{655018DD-D38E-5940-BD71-BEE5171DC22F}" type="presParOf" srcId="{393331A1-3F6A-4C42-BBCC-6F2D39116171}" destId="{9E3CE7BF-84DD-6046-8127-E5AA793BC7AD}" srcOrd="6" destOrd="0" presId="urn:microsoft.com/office/officeart/2005/8/layout/vList2"/>
    <dgm:cxn modelId="{E8C08228-D43F-CC4D-85A6-2C2910FE90FF}" type="presParOf" srcId="{393331A1-3F6A-4C42-BBCC-6F2D39116171}" destId="{0E42FFF9-5504-9A4C-82E8-9DC441392288}" srcOrd="7" destOrd="0" presId="urn:microsoft.com/office/officeart/2005/8/layout/vList2"/>
    <dgm:cxn modelId="{DC485D76-DD56-954F-94C5-F5B8B597D836}" type="presParOf" srcId="{393331A1-3F6A-4C42-BBCC-6F2D39116171}" destId="{F0E01008-9D36-0041-981D-D2314DF7F5B8}" srcOrd="8" destOrd="0" presId="urn:microsoft.com/office/officeart/2005/8/layout/vList2"/>
    <dgm:cxn modelId="{DB422A6F-CBF6-6445-BDF7-9417743EAF3A}" type="presParOf" srcId="{393331A1-3F6A-4C42-BBCC-6F2D39116171}" destId="{EF7DE410-5C6C-F245-8F4C-4E5D6B5B8BF5}"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2DDC95E-B09B-4B7F-AF42-D150289682A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D59A6EB-A829-462B-B4E6-BFA9EE76F789}">
      <dgm:prSet/>
      <dgm:spPr/>
      <dgm:t>
        <a:bodyPr/>
        <a:lstStyle/>
        <a:p>
          <a:r>
            <a:rPr lang="en-US"/>
            <a:t>Primary Thyrotoxicosis(Grave’s disease)</a:t>
          </a:r>
        </a:p>
      </dgm:t>
    </dgm:pt>
    <dgm:pt modelId="{E940F87B-AFB1-4D47-9EA7-E76686196FCA}" type="parTrans" cxnId="{062A5639-B1AC-4400-83E2-DB7518B38CCF}">
      <dgm:prSet/>
      <dgm:spPr/>
      <dgm:t>
        <a:bodyPr/>
        <a:lstStyle/>
        <a:p>
          <a:endParaRPr lang="en-US"/>
        </a:p>
      </dgm:t>
    </dgm:pt>
    <dgm:pt modelId="{F597CC99-264B-4DBE-AB1B-B3FB143C7EBD}" type="sibTrans" cxnId="{062A5639-B1AC-4400-83E2-DB7518B38CCF}">
      <dgm:prSet/>
      <dgm:spPr/>
      <dgm:t>
        <a:bodyPr/>
        <a:lstStyle/>
        <a:p>
          <a:endParaRPr lang="en-US"/>
        </a:p>
      </dgm:t>
    </dgm:pt>
    <dgm:pt modelId="{B360E8F2-EF33-491D-B955-03A160C4F2FB}">
      <dgm:prSet/>
      <dgm:spPr/>
      <dgm:t>
        <a:bodyPr/>
        <a:lstStyle/>
        <a:p>
          <a:r>
            <a:rPr lang="en-US" b="1"/>
            <a:t>Definition</a:t>
          </a:r>
          <a:endParaRPr lang="en-US"/>
        </a:p>
      </dgm:t>
    </dgm:pt>
    <dgm:pt modelId="{DAFDCE94-DA54-4DD4-8FCB-314BB6061E5D}" type="parTrans" cxnId="{D3BD7EA5-8992-4D97-832B-3CE84C7C04FF}">
      <dgm:prSet/>
      <dgm:spPr/>
      <dgm:t>
        <a:bodyPr/>
        <a:lstStyle/>
        <a:p>
          <a:endParaRPr lang="en-US"/>
        </a:p>
      </dgm:t>
    </dgm:pt>
    <dgm:pt modelId="{7C6A7CAA-A1DE-458C-8D4C-CB9217BC08A6}" type="sibTrans" cxnId="{D3BD7EA5-8992-4D97-832B-3CE84C7C04FF}">
      <dgm:prSet/>
      <dgm:spPr/>
      <dgm:t>
        <a:bodyPr/>
        <a:lstStyle/>
        <a:p>
          <a:endParaRPr lang="en-US"/>
        </a:p>
      </dgm:t>
    </dgm:pt>
    <dgm:pt modelId="{31F90399-BEB4-4891-92FC-FE097DFF8D5A}">
      <dgm:prSet/>
      <dgm:spPr/>
      <dgm:t>
        <a:bodyPr/>
        <a:lstStyle/>
        <a:p>
          <a:r>
            <a:rPr lang="en-US"/>
            <a:t>It is an autoimmune disease that leads to formation of thyroid stimulating antibodies (lgG)</a:t>
          </a:r>
        </a:p>
      </dgm:t>
    </dgm:pt>
    <dgm:pt modelId="{9E71FA32-A60F-4D73-9C2D-80C598A7E339}" type="parTrans" cxnId="{093B37B7-8293-476F-AD17-6128620AAB6D}">
      <dgm:prSet/>
      <dgm:spPr/>
      <dgm:t>
        <a:bodyPr/>
        <a:lstStyle/>
        <a:p>
          <a:endParaRPr lang="en-US"/>
        </a:p>
      </dgm:t>
    </dgm:pt>
    <dgm:pt modelId="{594D3A7A-563A-44EF-A0F7-7ACB044F5FAC}" type="sibTrans" cxnId="{093B37B7-8293-476F-AD17-6128620AAB6D}">
      <dgm:prSet/>
      <dgm:spPr/>
      <dgm:t>
        <a:bodyPr/>
        <a:lstStyle/>
        <a:p>
          <a:endParaRPr lang="en-US"/>
        </a:p>
      </dgm:t>
    </dgm:pt>
    <dgm:pt modelId="{3AE0FC2E-27EA-4CAE-B700-EEC34AF22830}">
      <dgm:prSet/>
      <dgm:spPr/>
      <dgm:t>
        <a:bodyPr/>
        <a:lstStyle/>
        <a:p>
          <a:r>
            <a:rPr lang="en-US" b="1"/>
            <a:t>Clinical Picture</a:t>
          </a:r>
          <a:endParaRPr lang="en-US"/>
        </a:p>
      </dgm:t>
    </dgm:pt>
    <dgm:pt modelId="{58FEF10D-DC98-4827-BDEB-CD95C1BC9BA3}" type="parTrans" cxnId="{2566D941-2A13-436D-BE13-807215B11C6C}">
      <dgm:prSet/>
      <dgm:spPr/>
      <dgm:t>
        <a:bodyPr/>
        <a:lstStyle/>
        <a:p>
          <a:endParaRPr lang="en-US"/>
        </a:p>
      </dgm:t>
    </dgm:pt>
    <dgm:pt modelId="{EA49E785-83C3-48FC-8DD4-AF0F153F0496}" type="sibTrans" cxnId="{2566D941-2A13-436D-BE13-807215B11C6C}">
      <dgm:prSet/>
      <dgm:spPr/>
      <dgm:t>
        <a:bodyPr/>
        <a:lstStyle/>
        <a:p>
          <a:endParaRPr lang="en-US"/>
        </a:p>
      </dgm:t>
    </dgm:pt>
    <dgm:pt modelId="{1EC01978-FE5E-401B-8B35-8C6CA500C0B8}">
      <dgm:prSet/>
      <dgm:spPr/>
      <dgm:t>
        <a:bodyPr/>
        <a:lstStyle/>
        <a:p>
          <a:r>
            <a:rPr lang="en-US"/>
            <a:t>The disease has abrupt onset and shows remissions and exacerbations.</a:t>
          </a:r>
        </a:p>
      </dgm:t>
    </dgm:pt>
    <dgm:pt modelId="{E0957814-22D8-4077-895C-3D8B3CCA9923}" type="parTrans" cxnId="{3242E097-148E-49ED-AFFF-CF46063E00C1}">
      <dgm:prSet/>
      <dgm:spPr/>
      <dgm:t>
        <a:bodyPr/>
        <a:lstStyle/>
        <a:p>
          <a:endParaRPr lang="en-US"/>
        </a:p>
      </dgm:t>
    </dgm:pt>
    <dgm:pt modelId="{FEB9C4CA-4CDF-4E3F-A991-23836244B821}" type="sibTrans" cxnId="{3242E097-148E-49ED-AFFF-CF46063E00C1}">
      <dgm:prSet/>
      <dgm:spPr/>
      <dgm:t>
        <a:bodyPr/>
        <a:lstStyle/>
        <a:p>
          <a:endParaRPr lang="en-US"/>
        </a:p>
      </dgm:t>
    </dgm:pt>
    <dgm:pt modelId="{0013F50A-AD3F-F245-9653-954349AE5358}" type="pres">
      <dgm:prSet presAssocID="{02DDC95E-B09B-4B7F-AF42-D150289682A8}" presName="linear" presStyleCnt="0">
        <dgm:presLayoutVars>
          <dgm:animLvl val="lvl"/>
          <dgm:resizeHandles val="exact"/>
        </dgm:presLayoutVars>
      </dgm:prSet>
      <dgm:spPr/>
    </dgm:pt>
    <dgm:pt modelId="{CB635C68-5A47-1844-B75F-D1237D8BC837}" type="pres">
      <dgm:prSet presAssocID="{3D59A6EB-A829-462B-B4E6-BFA9EE76F789}" presName="parentText" presStyleLbl="node1" presStyleIdx="0" presStyleCnt="3">
        <dgm:presLayoutVars>
          <dgm:chMax val="0"/>
          <dgm:bulletEnabled val="1"/>
        </dgm:presLayoutVars>
      </dgm:prSet>
      <dgm:spPr/>
    </dgm:pt>
    <dgm:pt modelId="{15775D80-CEAA-5348-8FF6-61318C2D3FFC}" type="pres">
      <dgm:prSet presAssocID="{F597CC99-264B-4DBE-AB1B-B3FB143C7EBD}" presName="spacer" presStyleCnt="0"/>
      <dgm:spPr/>
    </dgm:pt>
    <dgm:pt modelId="{C6614502-1B4F-7747-AF9E-5140CA371C48}" type="pres">
      <dgm:prSet presAssocID="{B360E8F2-EF33-491D-B955-03A160C4F2FB}" presName="parentText" presStyleLbl="node1" presStyleIdx="1" presStyleCnt="3">
        <dgm:presLayoutVars>
          <dgm:chMax val="0"/>
          <dgm:bulletEnabled val="1"/>
        </dgm:presLayoutVars>
      </dgm:prSet>
      <dgm:spPr/>
    </dgm:pt>
    <dgm:pt modelId="{4DCD45B3-5374-D44B-AE41-E6AB5C98E20E}" type="pres">
      <dgm:prSet presAssocID="{B360E8F2-EF33-491D-B955-03A160C4F2FB}" presName="childText" presStyleLbl="revTx" presStyleIdx="0" presStyleCnt="2">
        <dgm:presLayoutVars>
          <dgm:bulletEnabled val="1"/>
        </dgm:presLayoutVars>
      </dgm:prSet>
      <dgm:spPr/>
    </dgm:pt>
    <dgm:pt modelId="{1CB63C23-044F-304B-9DAE-A9B3C673EBA1}" type="pres">
      <dgm:prSet presAssocID="{3AE0FC2E-27EA-4CAE-B700-EEC34AF22830}" presName="parentText" presStyleLbl="node1" presStyleIdx="2" presStyleCnt="3">
        <dgm:presLayoutVars>
          <dgm:chMax val="0"/>
          <dgm:bulletEnabled val="1"/>
        </dgm:presLayoutVars>
      </dgm:prSet>
      <dgm:spPr/>
    </dgm:pt>
    <dgm:pt modelId="{4823EC4A-6700-6840-97EB-94A139986155}" type="pres">
      <dgm:prSet presAssocID="{3AE0FC2E-27EA-4CAE-B700-EEC34AF22830}" presName="childText" presStyleLbl="revTx" presStyleIdx="1" presStyleCnt="2">
        <dgm:presLayoutVars>
          <dgm:bulletEnabled val="1"/>
        </dgm:presLayoutVars>
      </dgm:prSet>
      <dgm:spPr/>
    </dgm:pt>
  </dgm:ptLst>
  <dgm:cxnLst>
    <dgm:cxn modelId="{062A5639-B1AC-4400-83E2-DB7518B38CCF}" srcId="{02DDC95E-B09B-4B7F-AF42-D150289682A8}" destId="{3D59A6EB-A829-462B-B4E6-BFA9EE76F789}" srcOrd="0" destOrd="0" parTransId="{E940F87B-AFB1-4D47-9EA7-E76686196FCA}" sibTransId="{F597CC99-264B-4DBE-AB1B-B3FB143C7EBD}"/>
    <dgm:cxn modelId="{2566D941-2A13-436D-BE13-807215B11C6C}" srcId="{02DDC95E-B09B-4B7F-AF42-D150289682A8}" destId="{3AE0FC2E-27EA-4CAE-B700-EEC34AF22830}" srcOrd="2" destOrd="0" parTransId="{58FEF10D-DC98-4827-BDEB-CD95C1BC9BA3}" sibTransId="{EA49E785-83C3-48FC-8DD4-AF0F153F0496}"/>
    <dgm:cxn modelId="{FED42C42-E9C4-614F-9979-68FEE3727425}" type="presOf" srcId="{31F90399-BEB4-4891-92FC-FE097DFF8D5A}" destId="{4DCD45B3-5374-D44B-AE41-E6AB5C98E20E}" srcOrd="0" destOrd="0" presId="urn:microsoft.com/office/officeart/2005/8/layout/vList2"/>
    <dgm:cxn modelId="{22DED952-E0B6-5E49-84CE-4B8B31C780B0}" type="presOf" srcId="{1EC01978-FE5E-401B-8B35-8C6CA500C0B8}" destId="{4823EC4A-6700-6840-97EB-94A139986155}" srcOrd="0" destOrd="0" presId="urn:microsoft.com/office/officeart/2005/8/layout/vList2"/>
    <dgm:cxn modelId="{1518B567-E10E-8745-9EC4-2658CA0D0DA0}" type="presOf" srcId="{B360E8F2-EF33-491D-B955-03A160C4F2FB}" destId="{C6614502-1B4F-7747-AF9E-5140CA371C48}" srcOrd="0" destOrd="0" presId="urn:microsoft.com/office/officeart/2005/8/layout/vList2"/>
    <dgm:cxn modelId="{10984F79-F3AD-3341-AD01-BF16E67362B4}" type="presOf" srcId="{3D59A6EB-A829-462B-B4E6-BFA9EE76F789}" destId="{CB635C68-5A47-1844-B75F-D1237D8BC837}" srcOrd="0" destOrd="0" presId="urn:microsoft.com/office/officeart/2005/8/layout/vList2"/>
    <dgm:cxn modelId="{3242E097-148E-49ED-AFFF-CF46063E00C1}" srcId="{3AE0FC2E-27EA-4CAE-B700-EEC34AF22830}" destId="{1EC01978-FE5E-401B-8B35-8C6CA500C0B8}" srcOrd="0" destOrd="0" parTransId="{E0957814-22D8-4077-895C-3D8B3CCA9923}" sibTransId="{FEB9C4CA-4CDF-4E3F-A991-23836244B821}"/>
    <dgm:cxn modelId="{D3BD7EA5-8992-4D97-832B-3CE84C7C04FF}" srcId="{02DDC95E-B09B-4B7F-AF42-D150289682A8}" destId="{B360E8F2-EF33-491D-B955-03A160C4F2FB}" srcOrd="1" destOrd="0" parTransId="{DAFDCE94-DA54-4DD4-8FCB-314BB6061E5D}" sibTransId="{7C6A7CAA-A1DE-458C-8D4C-CB9217BC08A6}"/>
    <dgm:cxn modelId="{AA997DAD-B6CB-FC4F-859C-2BCF91F6306A}" type="presOf" srcId="{3AE0FC2E-27EA-4CAE-B700-EEC34AF22830}" destId="{1CB63C23-044F-304B-9DAE-A9B3C673EBA1}" srcOrd="0" destOrd="0" presId="urn:microsoft.com/office/officeart/2005/8/layout/vList2"/>
    <dgm:cxn modelId="{093B37B7-8293-476F-AD17-6128620AAB6D}" srcId="{B360E8F2-EF33-491D-B955-03A160C4F2FB}" destId="{31F90399-BEB4-4891-92FC-FE097DFF8D5A}" srcOrd="0" destOrd="0" parTransId="{9E71FA32-A60F-4D73-9C2D-80C598A7E339}" sibTransId="{594D3A7A-563A-44EF-A0F7-7ACB044F5FAC}"/>
    <dgm:cxn modelId="{E05613BF-65EE-774D-83E3-257F1A036CEC}" type="presOf" srcId="{02DDC95E-B09B-4B7F-AF42-D150289682A8}" destId="{0013F50A-AD3F-F245-9653-954349AE5358}" srcOrd="0" destOrd="0" presId="urn:microsoft.com/office/officeart/2005/8/layout/vList2"/>
    <dgm:cxn modelId="{B81970C1-AC74-6543-99B3-181959D88138}" type="presParOf" srcId="{0013F50A-AD3F-F245-9653-954349AE5358}" destId="{CB635C68-5A47-1844-B75F-D1237D8BC837}" srcOrd="0" destOrd="0" presId="urn:microsoft.com/office/officeart/2005/8/layout/vList2"/>
    <dgm:cxn modelId="{4637416D-5530-9C49-B784-5EBCD189D106}" type="presParOf" srcId="{0013F50A-AD3F-F245-9653-954349AE5358}" destId="{15775D80-CEAA-5348-8FF6-61318C2D3FFC}" srcOrd="1" destOrd="0" presId="urn:microsoft.com/office/officeart/2005/8/layout/vList2"/>
    <dgm:cxn modelId="{D52F9A7E-DC2E-3846-BA8A-6117C29F61E9}" type="presParOf" srcId="{0013F50A-AD3F-F245-9653-954349AE5358}" destId="{C6614502-1B4F-7747-AF9E-5140CA371C48}" srcOrd="2" destOrd="0" presId="urn:microsoft.com/office/officeart/2005/8/layout/vList2"/>
    <dgm:cxn modelId="{1ECBB65C-96BA-6C41-822D-A8E6CDA7195B}" type="presParOf" srcId="{0013F50A-AD3F-F245-9653-954349AE5358}" destId="{4DCD45B3-5374-D44B-AE41-E6AB5C98E20E}" srcOrd="3" destOrd="0" presId="urn:microsoft.com/office/officeart/2005/8/layout/vList2"/>
    <dgm:cxn modelId="{F411E476-C9B6-7745-9C15-43E14C02F4B3}" type="presParOf" srcId="{0013F50A-AD3F-F245-9653-954349AE5358}" destId="{1CB63C23-044F-304B-9DAE-A9B3C673EBA1}" srcOrd="4" destOrd="0" presId="urn:microsoft.com/office/officeart/2005/8/layout/vList2"/>
    <dgm:cxn modelId="{441A715E-4ACC-C040-96A1-556221488C80}" type="presParOf" srcId="{0013F50A-AD3F-F245-9653-954349AE5358}" destId="{4823EC4A-6700-6840-97EB-94A13998615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7EA8C75-AA4F-427B-997D-F9FD54B08B9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B51660F-2C1B-4883-BFDB-746B1E260732}">
      <dgm:prSet/>
      <dgm:spPr/>
      <dgm:t>
        <a:bodyPr/>
        <a:lstStyle/>
        <a:p>
          <a:r>
            <a:rPr lang="en-US"/>
            <a:t>CNS: irritability, nervousness, insomnia, nightmares and tremors. </a:t>
          </a:r>
        </a:p>
      </dgm:t>
    </dgm:pt>
    <dgm:pt modelId="{0CB228D6-725F-43F6-97D3-E8820ACC1568}" type="parTrans" cxnId="{CFC634EF-6803-4357-943A-C1D166648051}">
      <dgm:prSet/>
      <dgm:spPr/>
      <dgm:t>
        <a:bodyPr/>
        <a:lstStyle/>
        <a:p>
          <a:endParaRPr lang="en-US"/>
        </a:p>
      </dgm:t>
    </dgm:pt>
    <dgm:pt modelId="{523593B8-6014-428A-8BDA-B51197011DBE}" type="sibTrans" cxnId="{CFC634EF-6803-4357-943A-C1D166648051}">
      <dgm:prSet/>
      <dgm:spPr/>
      <dgm:t>
        <a:bodyPr/>
        <a:lstStyle/>
        <a:p>
          <a:endParaRPr lang="en-US"/>
        </a:p>
      </dgm:t>
    </dgm:pt>
    <dgm:pt modelId="{BCC69828-895F-4DC0-BD0C-82B438805373}">
      <dgm:prSet/>
      <dgm:spPr/>
      <dgm:t>
        <a:bodyPr/>
        <a:lstStyle/>
        <a:p>
          <a:r>
            <a:rPr lang="en-US"/>
            <a:t>CVS: palpitations, dyspnea (if heart failure) . </a:t>
          </a:r>
        </a:p>
      </dgm:t>
    </dgm:pt>
    <dgm:pt modelId="{C5547F1C-05A4-4EA2-BCFF-A2FB78F178E6}" type="parTrans" cxnId="{E1085864-4EDB-4D29-B0B0-F9F937C4DA69}">
      <dgm:prSet/>
      <dgm:spPr/>
      <dgm:t>
        <a:bodyPr/>
        <a:lstStyle/>
        <a:p>
          <a:endParaRPr lang="en-US"/>
        </a:p>
      </dgm:t>
    </dgm:pt>
    <dgm:pt modelId="{D80281CD-11F7-484C-98EE-D6D3FCB64484}" type="sibTrans" cxnId="{E1085864-4EDB-4D29-B0B0-F9F937C4DA69}">
      <dgm:prSet/>
      <dgm:spPr/>
      <dgm:t>
        <a:bodyPr/>
        <a:lstStyle/>
        <a:p>
          <a:endParaRPr lang="en-US"/>
        </a:p>
      </dgm:t>
    </dgm:pt>
    <dgm:pt modelId="{D0ECB6C0-4C97-4069-9C32-7DC21585796A}">
      <dgm:prSet/>
      <dgm:spPr/>
      <dgm:t>
        <a:bodyPr/>
        <a:lstStyle/>
        <a:p>
          <a:r>
            <a:rPr lang="en-US"/>
            <a:t>Metabolic: increase appetite with weight loss and heat intolerance.  </a:t>
          </a:r>
        </a:p>
      </dgm:t>
    </dgm:pt>
    <dgm:pt modelId="{C1061BDB-7812-4D5B-82B5-56D8694CE725}" type="parTrans" cxnId="{439E7B3C-84A7-4C4A-9911-7C00C354FD96}">
      <dgm:prSet/>
      <dgm:spPr/>
      <dgm:t>
        <a:bodyPr/>
        <a:lstStyle/>
        <a:p>
          <a:endParaRPr lang="en-US"/>
        </a:p>
      </dgm:t>
    </dgm:pt>
    <dgm:pt modelId="{3820E87F-46D2-4302-8F40-FBB30DFE3793}" type="sibTrans" cxnId="{439E7B3C-84A7-4C4A-9911-7C00C354FD96}">
      <dgm:prSet/>
      <dgm:spPr/>
      <dgm:t>
        <a:bodyPr/>
        <a:lstStyle/>
        <a:p>
          <a:endParaRPr lang="en-US"/>
        </a:p>
      </dgm:t>
    </dgm:pt>
    <dgm:pt modelId="{EA128669-F039-4080-BC22-B431C792DA6C}">
      <dgm:prSet/>
      <dgm:spPr/>
      <dgm:t>
        <a:bodyPr/>
        <a:lstStyle/>
        <a:p>
          <a:r>
            <a:rPr lang="en-US"/>
            <a:t>Eye: protrusion of eyeball and diplopia. </a:t>
          </a:r>
        </a:p>
      </dgm:t>
    </dgm:pt>
    <dgm:pt modelId="{D8ACD120-53DB-470B-9E72-14F53F30A246}" type="parTrans" cxnId="{1D30B3DC-984C-40F4-A076-E3B18091AC8A}">
      <dgm:prSet/>
      <dgm:spPr/>
      <dgm:t>
        <a:bodyPr/>
        <a:lstStyle/>
        <a:p>
          <a:endParaRPr lang="en-US"/>
        </a:p>
      </dgm:t>
    </dgm:pt>
    <dgm:pt modelId="{85DF9F15-4179-424E-A59E-66F199B83F6C}" type="sibTrans" cxnId="{1D30B3DC-984C-40F4-A076-E3B18091AC8A}">
      <dgm:prSet/>
      <dgm:spPr/>
      <dgm:t>
        <a:bodyPr/>
        <a:lstStyle/>
        <a:p>
          <a:endParaRPr lang="en-US"/>
        </a:p>
      </dgm:t>
    </dgm:pt>
    <dgm:pt modelId="{03769501-CF18-4286-8B3F-08DCCC864A99}">
      <dgm:prSet/>
      <dgm:spPr/>
      <dgm:t>
        <a:bodyPr/>
        <a:lstStyle/>
        <a:p>
          <a:r>
            <a:rPr lang="en-US"/>
            <a:t>Muscles: easy fatigability. </a:t>
          </a:r>
        </a:p>
      </dgm:t>
    </dgm:pt>
    <dgm:pt modelId="{F6E6A15D-A799-4869-BACC-2501C093E2F8}" type="parTrans" cxnId="{337094F1-0C49-43D7-B673-596F38F4E73D}">
      <dgm:prSet/>
      <dgm:spPr/>
      <dgm:t>
        <a:bodyPr/>
        <a:lstStyle/>
        <a:p>
          <a:endParaRPr lang="en-US"/>
        </a:p>
      </dgm:t>
    </dgm:pt>
    <dgm:pt modelId="{2EB1A0B9-9502-4096-843D-E423851EF88F}" type="sibTrans" cxnId="{337094F1-0C49-43D7-B673-596F38F4E73D}">
      <dgm:prSet/>
      <dgm:spPr/>
      <dgm:t>
        <a:bodyPr/>
        <a:lstStyle/>
        <a:p>
          <a:endParaRPr lang="en-US"/>
        </a:p>
      </dgm:t>
    </dgm:pt>
    <dgm:pt modelId="{58EC0776-14E6-4F31-85A1-65BBFFBCFE14}">
      <dgm:prSet/>
      <dgm:spPr/>
      <dgm:t>
        <a:bodyPr/>
        <a:lstStyle/>
        <a:p>
          <a:r>
            <a:rPr lang="en-US"/>
            <a:t>GIT: diarrhea.</a:t>
          </a:r>
        </a:p>
      </dgm:t>
    </dgm:pt>
    <dgm:pt modelId="{0852B5CD-EA70-48FF-BB5A-BB6EE085A808}" type="parTrans" cxnId="{C6B06A3B-C3C6-49CD-9D88-12520F076638}">
      <dgm:prSet/>
      <dgm:spPr/>
      <dgm:t>
        <a:bodyPr/>
        <a:lstStyle/>
        <a:p>
          <a:endParaRPr lang="en-US"/>
        </a:p>
      </dgm:t>
    </dgm:pt>
    <dgm:pt modelId="{A759E41C-FA89-4917-AD16-45A665E0F7E2}" type="sibTrans" cxnId="{C6B06A3B-C3C6-49CD-9D88-12520F076638}">
      <dgm:prSet/>
      <dgm:spPr/>
      <dgm:t>
        <a:bodyPr/>
        <a:lstStyle/>
        <a:p>
          <a:endParaRPr lang="en-US"/>
        </a:p>
      </dgm:t>
    </dgm:pt>
    <dgm:pt modelId="{A02E7FE8-823B-4015-89C9-AACB94D9D1CF}">
      <dgm:prSet/>
      <dgm:spPr/>
      <dgm:t>
        <a:bodyPr/>
        <a:lstStyle/>
        <a:p>
          <a:r>
            <a:rPr lang="en-US"/>
            <a:t>Urinary: polyuria.</a:t>
          </a:r>
        </a:p>
      </dgm:t>
    </dgm:pt>
    <dgm:pt modelId="{76722246-B83F-435F-8B15-90311D219927}" type="parTrans" cxnId="{76B2CC12-7418-4DEA-90E8-3DC6AAEA3A6A}">
      <dgm:prSet/>
      <dgm:spPr/>
      <dgm:t>
        <a:bodyPr/>
        <a:lstStyle/>
        <a:p>
          <a:endParaRPr lang="en-US"/>
        </a:p>
      </dgm:t>
    </dgm:pt>
    <dgm:pt modelId="{B3967DAD-8BD8-4562-A54D-9A21BEB959F6}" type="sibTrans" cxnId="{76B2CC12-7418-4DEA-90E8-3DC6AAEA3A6A}">
      <dgm:prSet/>
      <dgm:spPr/>
      <dgm:t>
        <a:bodyPr/>
        <a:lstStyle/>
        <a:p>
          <a:endParaRPr lang="en-US"/>
        </a:p>
      </dgm:t>
    </dgm:pt>
    <dgm:pt modelId="{27146622-B31D-4C5B-8739-54E324B5A444}">
      <dgm:prSet/>
      <dgm:spPr/>
      <dgm:t>
        <a:bodyPr/>
        <a:lstStyle/>
        <a:p>
          <a:r>
            <a:rPr lang="en-US"/>
            <a:t>Sexual	</a:t>
          </a:r>
        </a:p>
      </dgm:t>
    </dgm:pt>
    <dgm:pt modelId="{A6708041-AACB-4E24-BA7D-D46C8A917CA0}" type="parTrans" cxnId="{667C0C1B-E747-4443-BA77-5868E7578E58}">
      <dgm:prSet/>
      <dgm:spPr/>
      <dgm:t>
        <a:bodyPr/>
        <a:lstStyle/>
        <a:p>
          <a:endParaRPr lang="en-US"/>
        </a:p>
      </dgm:t>
    </dgm:pt>
    <dgm:pt modelId="{ED1C35B1-787E-4958-A31F-9EDF18D26FBE}" type="sibTrans" cxnId="{667C0C1B-E747-4443-BA77-5868E7578E58}">
      <dgm:prSet/>
      <dgm:spPr/>
      <dgm:t>
        <a:bodyPr/>
        <a:lstStyle/>
        <a:p>
          <a:endParaRPr lang="en-US"/>
        </a:p>
      </dgm:t>
    </dgm:pt>
    <dgm:pt modelId="{309C1ECA-F296-4B1D-9C95-C48727A3FFE6}">
      <dgm:prSet/>
      <dgm:spPr/>
      <dgm:t>
        <a:bodyPr/>
        <a:lstStyle/>
        <a:p>
          <a:r>
            <a:rPr lang="it-IT"/>
            <a:t>Male: impotence </a:t>
          </a:r>
          <a:endParaRPr lang="en-US"/>
        </a:p>
      </dgm:t>
    </dgm:pt>
    <dgm:pt modelId="{F237FB46-DDCC-4B29-AB02-FC9D705FC06B}" type="parTrans" cxnId="{D54A574D-6740-4171-BCAB-64A48EA112AC}">
      <dgm:prSet/>
      <dgm:spPr/>
      <dgm:t>
        <a:bodyPr/>
        <a:lstStyle/>
        <a:p>
          <a:endParaRPr lang="en-US"/>
        </a:p>
      </dgm:t>
    </dgm:pt>
    <dgm:pt modelId="{250400A2-1FDF-49B2-B124-90B1A0516E3F}" type="sibTrans" cxnId="{D54A574D-6740-4171-BCAB-64A48EA112AC}">
      <dgm:prSet/>
      <dgm:spPr/>
      <dgm:t>
        <a:bodyPr/>
        <a:lstStyle/>
        <a:p>
          <a:endParaRPr lang="en-US"/>
        </a:p>
      </dgm:t>
    </dgm:pt>
    <dgm:pt modelId="{621B6B7A-DF1A-4AAE-A38A-B75587AB224E}">
      <dgm:prSet/>
      <dgm:spPr/>
      <dgm:t>
        <a:bodyPr/>
        <a:lstStyle/>
        <a:p>
          <a:r>
            <a:rPr lang="it-IT"/>
            <a:t>Female: menorrhagia, late amenorrhea.</a:t>
          </a:r>
          <a:endParaRPr lang="en-US"/>
        </a:p>
      </dgm:t>
    </dgm:pt>
    <dgm:pt modelId="{B39B6BA6-481F-4902-9E62-7B1F8E9498A0}" type="parTrans" cxnId="{BFF2D89B-AF9F-47F4-B4D1-1DE42C687451}">
      <dgm:prSet/>
      <dgm:spPr/>
      <dgm:t>
        <a:bodyPr/>
        <a:lstStyle/>
        <a:p>
          <a:endParaRPr lang="en-US"/>
        </a:p>
      </dgm:t>
    </dgm:pt>
    <dgm:pt modelId="{AF5ED96D-1B48-4DCB-B3E7-03F6CF05C629}" type="sibTrans" cxnId="{BFF2D89B-AF9F-47F4-B4D1-1DE42C687451}">
      <dgm:prSet/>
      <dgm:spPr/>
      <dgm:t>
        <a:bodyPr/>
        <a:lstStyle/>
        <a:p>
          <a:endParaRPr lang="en-US"/>
        </a:p>
      </dgm:t>
    </dgm:pt>
    <dgm:pt modelId="{B6BEB2F8-518E-F04F-BA07-41CFF4C8025C}" type="pres">
      <dgm:prSet presAssocID="{D7EA8C75-AA4F-427B-997D-F9FD54B08B9D}" presName="linear" presStyleCnt="0">
        <dgm:presLayoutVars>
          <dgm:animLvl val="lvl"/>
          <dgm:resizeHandles val="exact"/>
        </dgm:presLayoutVars>
      </dgm:prSet>
      <dgm:spPr/>
    </dgm:pt>
    <dgm:pt modelId="{C5F3F25C-6927-E643-9952-3F8169738BB7}" type="pres">
      <dgm:prSet presAssocID="{4B51660F-2C1B-4883-BFDB-746B1E260732}" presName="parentText" presStyleLbl="node1" presStyleIdx="0" presStyleCnt="7">
        <dgm:presLayoutVars>
          <dgm:chMax val="0"/>
          <dgm:bulletEnabled val="1"/>
        </dgm:presLayoutVars>
      </dgm:prSet>
      <dgm:spPr/>
    </dgm:pt>
    <dgm:pt modelId="{23E6EF66-3608-F34E-BC10-8C61248D1A8F}" type="pres">
      <dgm:prSet presAssocID="{4B51660F-2C1B-4883-BFDB-746B1E260732}" presName="childText" presStyleLbl="revTx" presStyleIdx="0" presStyleCnt="2">
        <dgm:presLayoutVars>
          <dgm:bulletEnabled val="1"/>
        </dgm:presLayoutVars>
      </dgm:prSet>
      <dgm:spPr/>
    </dgm:pt>
    <dgm:pt modelId="{5B951345-FDB1-9E4A-AA37-6A4A92A9A35E}" type="pres">
      <dgm:prSet presAssocID="{D0ECB6C0-4C97-4069-9C32-7DC21585796A}" presName="parentText" presStyleLbl="node1" presStyleIdx="1" presStyleCnt="7">
        <dgm:presLayoutVars>
          <dgm:chMax val="0"/>
          <dgm:bulletEnabled val="1"/>
        </dgm:presLayoutVars>
      </dgm:prSet>
      <dgm:spPr/>
    </dgm:pt>
    <dgm:pt modelId="{7F3F9389-7E5D-C947-87A6-4DF287410F46}" type="pres">
      <dgm:prSet presAssocID="{3820E87F-46D2-4302-8F40-FBB30DFE3793}" presName="spacer" presStyleCnt="0"/>
      <dgm:spPr/>
    </dgm:pt>
    <dgm:pt modelId="{5792CA23-1180-B64F-B7C2-5FF5E9ED297E}" type="pres">
      <dgm:prSet presAssocID="{EA128669-F039-4080-BC22-B431C792DA6C}" presName="parentText" presStyleLbl="node1" presStyleIdx="2" presStyleCnt="7">
        <dgm:presLayoutVars>
          <dgm:chMax val="0"/>
          <dgm:bulletEnabled val="1"/>
        </dgm:presLayoutVars>
      </dgm:prSet>
      <dgm:spPr/>
    </dgm:pt>
    <dgm:pt modelId="{4B068A8E-97BB-FD42-A85E-9BE68B0CB95B}" type="pres">
      <dgm:prSet presAssocID="{85DF9F15-4179-424E-A59E-66F199B83F6C}" presName="spacer" presStyleCnt="0"/>
      <dgm:spPr/>
    </dgm:pt>
    <dgm:pt modelId="{45998A35-E4C8-C240-86EA-86D4AC559D1C}" type="pres">
      <dgm:prSet presAssocID="{03769501-CF18-4286-8B3F-08DCCC864A99}" presName="parentText" presStyleLbl="node1" presStyleIdx="3" presStyleCnt="7">
        <dgm:presLayoutVars>
          <dgm:chMax val="0"/>
          <dgm:bulletEnabled val="1"/>
        </dgm:presLayoutVars>
      </dgm:prSet>
      <dgm:spPr/>
    </dgm:pt>
    <dgm:pt modelId="{3E03681E-A9DE-D94F-B567-D3824FDA3A5C}" type="pres">
      <dgm:prSet presAssocID="{2EB1A0B9-9502-4096-843D-E423851EF88F}" presName="spacer" presStyleCnt="0"/>
      <dgm:spPr/>
    </dgm:pt>
    <dgm:pt modelId="{750E8B4F-F170-3C46-83C3-E4D3C195DA26}" type="pres">
      <dgm:prSet presAssocID="{58EC0776-14E6-4F31-85A1-65BBFFBCFE14}" presName="parentText" presStyleLbl="node1" presStyleIdx="4" presStyleCnt="7">
        <dgm:presLayoutVars>
          <dgm:chMax val="0"/>
          <dgm:bulletEnabled val="1"/>
        </dgm:presLayoutVars>
      </dgm:prSet>
      <dgm:spPr/>
    </dgm:pt>
    <dgm:pt modelId="{56159F2A-E291-A347-B72A-32022FE4B991}" type="pres">
      <dgm:prSet presAssocID="{A759E41C-FA89-4917-AD16-45A665E0F7E2}" presName="spacer" presStyleCnt="0"/>
      <dgm:spPr/>
    </dgm:pt>
    <dgm:pt modelId="{A5A6E1A4-CB64-D549-83BC-02C0439B84BD}" type="pres">
      <dgm:prSet presAssocID="{A02E7FE8-823B-4015-89C9-AACB94D9D1CF}" presName="parentText" presStyleLbl="node1" presStyleIdx="5" presStyleCnt="7">
        <dgm:presLayoutVars>
          <dgm:chMax val="0"/>
          <dgm:bulletEnabled val="1"/>
        </dgm:presLayoutVars>
      </dgm:prSet>
      <dgm:spPr/>
    </dgm:pt>
    <dgm:pt modelId="{14BEDA7F-160B-4D45-AB62-46A84910AB72}" type="pres">
      <dgm:prSet presAssocID="{B3967DAD-8BD8-4562-A54D-9A21BEB959F6}" presName="spacer" presStyleCnt="0"/>
      <dgm:spPr/>
    </dgm:pt>
    <dgm:pt modelId="{1907046F-1E35-BC4B-A484-40B304C9A740}" type="pres">
      <dgm:prSet presAssocID="{27146622-B31D-4C5B-8739-54E324B5A444}" presName="parentText" presStyleLbl="node1" presStyleIdx="6" presStyleCnt="7">
        <dgm:presLayoutVars>
          <dgm:chMax val="0"/>
          <dgm:bulletEnabled val="1"/>
        </dgm:presLayoutVars>
      </dgm:prSet>
      <dgm:spPr/>
    </dgm:pt>
    <dgm:pt modelId="{B61691E5-7C48-F247-80D6-E4B80906CEA7}" type="pres">
      <dgm:prSet presAssocID="{27146622-B31D-4C5B-8739-54E324B5A444}" presName="childText" presStyleLbl="revTx" presStyleIdx="1" presStyleCnt="2">
        <dgm:presLayoutVars>
          <dgm:bulletEnabled val="1"/>
        </dgm:presLayoutVars>
      </dgm:prSet>
      <dgm:spPr/>
    </dgm:pt>
  </dgm:ptLst>
  <dgm:cxnLst>
    <dgm:cxn modelId="{76B2CC12-7418-4DEA-90E8-3DC6AAEA3A6A}" srcId="{D7EA8C75-AA4F-427B-997D-F9FD54B08B9D}" destId="{A02E7FE8-823B-4015-89C9-AACB94D9D1CF}" srcOrd="5" destOrd="0" parTransId="{76722246-B83F-435F-8B15-90311D219927}" sibTransId="{B3967DAD-8BD8-4562-A54D-9A21BEB959F6}"/>
    <dgm:cxn modelId="{A5C6681A-F677-5C4C-95B6-14B0C4990BA6}" type="presOf" srcId="{58EC0776-14E6-4F31-85A1-65BBFFBCFE14}" destId="{750E8B4F-F170-3C46-83C3-E4D3C195DA26}" srcOrd="0" destOrd="0" presId="urn:microsoft.com/office/officeart/2005/8/layout/vList2"/>
    <dgm:cxn modelId="{667C0C1B-E747-4443-BA77-5868E7578E58}" srcId="{D7EA8C75-AA4F-427B-997D-F9FD54B08B9D}" destId="{27146622-B31D-4C5B-8739-54E324B5A444}" srcOrd="6" destOrd="0" parTransId="{A6708041-AACB-4E24-BA7D-D46C8A917CA0}" sibTransId="{ED1C35B1-787E-4958-A31F-9EDF18D26FBE}"/>
    <dgm:cxn modelId="{C6B06A3B-C3C6-49CD-9D88-12520F076638}" srcId="{D7EA8C75-AA4F-427B-997D-F9FD54B08B9D}" destId="{58EC0776-14E6-4F31-85A1-65BBFFBCFE14}" srcOrd="4" destOrd="0" parTransId="{0852B5CD-EA70-48FF-BB5A-BB6EE085A808}" sibTransId="{A759E41C-FA89-4917-AD16-45A665E0F7E2}"/>
    <dgm:cxn modelId="{439E7B3C-84A7-4C4A-9911-7C00C354FD96}" srcId="{D7EA8C75-AA4F-427B-997D-F9FD54B08B9D}" destId="{D0ECB6C0-4C97-4069-9C32-7DC21585796A}" srcOrd="1" destOrd="0" parTransId="{C1061BDB-7812-4D5B-82B5-56D8694CE725}" sibTransId="{3820E87F-46D2-4302-8F40-FBB30DFE3793}"/>
    <dgm:cxn modelId="{D54A574D-6740-4171-BCAB-64A48EA112AC}" srcId="{27146622-B31D-4C5B-8739-54E324B5A444}" destId="{309C1ECA-F296-4B1D-9C95-C48727A3FFE6}" srcOrd="0" destOrd="0" parTransId="{F237FB46-DDCC-4B29-AB02-FC9D705FC06B}" sibTransId="{250400A2-1FDF-49B2-B124-90B1A0516E3F}"/>
    <dgm:cxn modelId="{DECBF062-6416-FE4C-BA68-3B61E6E1BBEB}" type="presOf" srcId="{D7EA8C75-AA4F-427B-997D-F9FD54B08B9D}" destId="{B6BEB2F8-518E-F04F-BA07-41CFF4C8025C}" srcOrd="0" destOrd="0" presId="urn:microsoft.com/office/officeart/2005/8/layout/vList2"/>
    <dgm:cxn modelId="{E1085864-4EDB-4D29-B0B0-F9F937C4DA69}" srcId="{4B51660F-2C1B-4883-BFDB-746B1E260732}" destId="{BCC69828-895F-4DC0-BD0C-82B438805373}" srcOrd="0" destOrd="0" parTransId="{C5547F1C-05A4-4EA2-BCFF-A2FB78F178E6}" sibTransId="{D80281CD-11F7-484C-98EE-D6D3FCB64484}"/>
    <dgm:cxn modelId="{A11F4E73-7A51-DC43-931A-A09C402AC1FF}" type="presOf" srcId="{4B51660F-2C1B-4883-BFDB-746B1E260732}" destId="{C5F3F25C-6927-E643-9952-3F8169738BB7}" srcOrd="0" destOrd="0" presId="urn:microsoft.com/office/officeart/2005/8/layout/vList2"/>
    <dgm:cxn modelId="{5414167B-136E-1143-AEAF-97B3F1CC866F}" type="presOf" srcId="{D0ECB6C0-4C97-4069-9C32-7DC21585796A}" destId="{5B951345-FDB1-9E4A-AA37-6A4A92A9A35E}" srcOrd="0" destOrd="0" presId="urn:microsoft.com/office/officeart/2005/8/layout/vList2"/>
    <dgm:cxn modelId="{2CFDA197-6BAB-2B46-885E-322B10868113}" type="presOf" srcId="{03769501-CF18-4286-8B3F-08DCCC864A99}" destId="{45998A35-E4C8-C240-86EA-86D4AC559D1C}" srcOrd="0" destOrd="0" presId="urn:microsoft.com/office/officeart/2005/8/layout/vList2"/>
    <dgm:cxn modelId="{BFF2D89B-AF9F-47F4-B4D1-1DE42C687451}" srcId="{27146622-B31D-4C5B-8739-54E324B5A444}" destId="{621B6B7A-DF1A-4AAE-A38A-B75587AB224E}" srcOrd="1" destOrd="0" parTransId="{B39B6BA6-481F-4902-9E62-7B1F8E9498A0}" sibTransId="{AF5ED96D-1B48-4DCB-B3E7-03F6CF05C629}"/>
    <dgm:cxn modelId="{98A62E9C-4EB2-8D4A-B2F1-98E556F25FBE}" type="presOf" srcId="{EA128669-F039-4080-BC22-B431C792DA6C}" destId="{5792CA23-1180-B64F-B7C2-5FF5E9ED297E}" srcOrd="0" destOrd="0" presId="urn:microsoft.com/office/officeart/2005/8/layout/vList2"/>
    <dgm:cxn modelId="{8C814FA5-85DC-A845-9206-4E39382BD5FD}" type="presOf" srcId="{27146622-B31D-4C5B-8739-54E324B5A444}" destId="{1907046F-1E35-BC4B-A484-40B304C9A740}" srcOrd="0" destOrd="0" presId="urn:microsoft.com/office/officeart/2005/8/layout/vList2"/>
    <dgm:cxn modelId="{6BB679C5-78A0-4443-82FE-7EA80C36AABD}" type="presOf" srcId="{621B6B7A-DF1A-4AAE-A38A-B75587AB224E}" destId="{B61691E5-7C48-F247-80D6-E4B80906CEA7}" srcOrd="0" destOrd="1" presId="urn:microsoft.com/office/officeart/2005/8/layout/vList2"/>
    <dgm:cxn modelId="{31626FCD-0E91-9C49-9F2F-2553F5E4D903}" type="presOf" srcId="{BCC69828-895F-4DC0-BD0C-82B438805373}" destId="{23E6EF66-3608-F34E-BC10-8C61248D1A8F}" srcOrd="0" destOrd="0" presId="urn:microsoft.com/office/officeart/2005/8/layout/vList2"/>
    <dgm:cxn modelId="{1D30B3DC-984C-40F4-A076-E3B18091AC8A}" srcId="{D7EA8C75-AA4F-427B-997D-F9FD54B08B9D}" destId="{EA128669-F039-4080-BC22-B431C792DA6C}" srcOrd="2" destOrd="0" parTransId="{D8ACD120-53DB-470B-9E72-14F53F30A246}" sibTransId="{85DF9F15-4179-424E-A59E-66F199B83F6C}"/>
    <dgm:cxn modelId="{CFC634EF-6803-4357-943A-C1D166648051}" srcId="{D7EA8C75-AA4F-427B-997D-F9FD54B08B9D}" destId="{4B51660F-2C1B-4883-BFDB-746B1E260732}" srcOrd="0" destOrd="0" parTransId="{0CB228D6-725F-43F6-97D3-E8820ACC1568}" sibTransId="{523593B8-6014-428A-8BDA-B51197011DBE}"/>
    <dgm:cxn modelId="{0D74D7F0-9E0B-5D40-82BC-D25A6E2D7094}" type="presOf" srcId="{A02E7FE8-823B-4015-89C9-AACB94D9D1CF}" destId="{A5A6E1A4-CB64-D549-83BC-02C0439B84BD}" srcOrd="0" destOrd="0" presId="urn:microsoft.com/office/officeart/2005/8/layout/vList2"/>
    <dgm:cxn modelId="{337094F1-0C49-43D7-B673-596F38F4E73D}" srcId="{D7EA8C75-AA4F-427B-997D-F9FD54B08B9D}" destId="{03769501-CF18-4286-8B3F-08DCCC864A99}" srcOrd="3" destOrd="0" parTransId="{F6E6A15D-A799-4869-BACC-2501C093E2F8}" sibTransId="{2EB1A0B9-9502-4096-843D-E423851EF88F}"/>
    <dgm:cxn modelId="{6BFC86F7-A428-A545-B798-190C8B501F04}" type="presOf" srcId="{309C1ECA-F296-4B1D-9C95-C48727A3FFE6}" destId="{B61691E5-7C48-F247-80D6-E4B80906CEA7}" srcOrd="0" destOrd="0" presId="urn:microsoft.com/office/officeart/2005/8/layout/vList2"/>
    <dgm:cxn modelId="{DB7FC593-38A2-4642-A0B5-DAF6ED6520CC}" type="presParOf" srcId="{B6BEB2F8-518E-F04F-BA07-41CFF4C8025C}" destId="{C5F3F25C-6927-E643-9952-3F8169738BB7}" srcOrd="0" destOrd="0" presId="urn:microsoft.com/office/officeart/2005/8/layout/vList2"/>
    <dgm:cxn modelId="{D54B9BED-21C6-C74A-8A73-53F670D6A948}" type="presParOf" srcId="{B6BEB2F8-518E-F04F-BA07-41CFF4C8025C}" destId="{23E6EF66-3608-F34E-BC10-8C61248D1A8F}" srcOrd="1" destOrd="0" presId="urn:microsoft.com/office/officeart/2005/8/layout/vList2"/>
    <dgm:cxn modelId="{6DCD59C4-26D6-0141-9F0D-67BC6F148236}" type="presParOf" srcId="{B6BEB2F8-518E-F04F-BA07-41CFF4C8025C}" destId="{5B951345-FDB1-9E4A-AA37-6A4A92A9A35E}" srcOrd="2" destOrd="0" presId="urn:microsoft.com/office/officeart/2005/8/layout/vList2"/>
    <dgm:cxn modelId="{DB453233-3BCE-4049-A013-BA7C617B82C1}" type="presParOf" srcId="{B6BEB2F8-518E-F04F-BA07-41CFF4C8025C}" destId="{7F3F9389-7E5D-C947-87A6-4DF287410F46}" srcOrd="3" destOrd="0" presId="urn:microsoft.com/office/officeart/2005/8/layout/vList2"/>
    <dgm:cxn modelId="{035244B9-AF11-8942-8B92-1C3A5416AB8A}" type="presParOf" srcId="{B6BEB2F8-518E-F04F-BA07-41CFF4C8025C}" destId="{5792CA23-1180-B64F-B7C2-5FF5E9ED297E}" srcOrd="4" destOrd="0" presId="urn:microsoft.com/office/officeart/2005/8/layout/vList2"/>
    <dgm:cxn modelId="{A1A76FF9-B124-DB4F-8FCA-DB812AD0960F}" type="presParOf" srcId="{B6BEB2F8-518E-F04F-BA07-41CFF4C8025C}" destId="{4B068A8E-97BB-FD42-A85E-9BE68B0CB95B}" srcOrd="5" destOrd="0" presId="urn:microsoft.com/office/officeart/2005/8/layout/vList2"/>
    <dgm:cxn modelId="{7A51D2EB-B814-A54C-9644-0697495A2BFD}" type="presParOf" srcId="{B6BEB2F8-518E-F04F-BA07-41CFF4C8025C}" destId="{45998A35-E4C8-C240-86EA-86D4AC559D1C}" srcOrd="6" destOrd="0" presId="urn:microsoft.com/office/officeart/2005/8/layout/vList2"/>
    <dgm:cxn modelId="{E6531D27-618B-3E48-819F-B7FE1543FB6A}" type="presParOf" srcId="{B6BEB2F8-518E-F04F-BA07-41CFF4C8025C}" destId="{3E03681E-A9DE-D94F-B567-D3824FDA3A5C}" srcOrd="7" destOrd="0" presId="urn:microsoft.com/office/officeart/2005/8/layout/vList2"/>
    <dgm:cxn modelId="{1B3DAF0E-6C05-4346-94A6-BFE36834DC9F}" type="presParOf" srcId="{B6BEB2F8-518E-F04F-BA07-41CFF4C8025C}" destId="{750E8B4F-F170-3C46-83C3-E4D3C195DA26}" srcOrd="8" destOrd="0" presId="urn:microsoft.com/office/officeart/2005/8/layout/vList2"/>
    <dgm:cxn modelId="{D515C1F3-638C-A943-A859-6FDAF12E7049}" type="presParOf" srcId="{B6BEB2F8-518E-F04F-BA07-41CFF4C8025C}" destId="{56159F2A-E291-A347-B72A-32022FE4B991}" srcOrd="9" destOrd="0" presId="urn:microsoft.com/office/officeart/2005/8/layout/vList2"/>
    <dgm:cxn modelId="{D79F85B9-3DB9-5C4A-896C-DB5F0349594C}" type="presParOf" srcId="{B6BEB2F8-518E-F04F-BA07-41CFF4C8025C}" destId="{A5A6E1A4-CB64-D549-83BC-02C0439B84BD}" srcOrd="10" destOrd="0" presId="urn:microsoft.com/office/officeart/2005/8/layout/vList2"/>
    <dgm:cxn modelId="{97ECDA80-8EB5-EC41-B22A-5C102BD5E480}" type="presParOf" srcId="{B6BEB2F8-518E-F04F-BA07-41CFF4C8025C}" destId="{14BEDA7F-160B-4D45-AB62-46A84910AB72}" srcOrd="11" destOrd="0" presId="urn:microsoft.com/office/officeart/2005/8/layout/vList2"/>
    <dgm:cxn modelId="{F2505B44-DD30-3240-86F5-9C69AA565DC3}" type="presParOf" srcId="{B6BEB2F8-518E-F04F-BA07-41CFF4C8025C}" destId="{1907046F-1E35-BC4B-A484-40B304C9A740}" srcOrd="12" destOrd="0" presId="urn:microsoft.com/office/officeart/2005/8/layout/vList2"/>
    <dgm:cxn modelId="{1A294776-9F45-E34A-B9AB-4DF2D4D76920}" type="presParOf" srcId="{B6BEB2F8-518E-F04F-BA07-41CFF4C8025C}" destId="{B61691E5-7C48-F247-80D6-E4B80906CEA7}" srcOrd="1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D9FEA14-2BBE-42ED-AF1A-DEA72CAAF95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99B3838-AD9D-4655-9550-89220FBE92BD}">
      <dgm:prSet/>
      <dgm:spPr/>
      <dgm:t>
        <a:bodyPr/>
        <a:lstStyle/>
        <a:p>
          <a:r>
            <a:rPr lang="en-US"/>
            <a:t>pulse: Rapid, may be irregular(A. F. ), </a:t>
          </a:r>
        </a:p>
      </dgm:t>
    </dgm:pt>
    <dgm:pt modelId="{600944A6-1BD7-4BAD-B871-3FFAA4CFC4DC}" type="parTrans" cxnId="{BD1E5AF1-659D-4A55-AFD0-B82DAD72FBB6}">
      <dgm:prSet/>
      <dgm:spPr/>
      <dgm:t>
        <a:bodyPr/>
        <a:lstStyle/>
        <a:p>
          <a:endParaRPr lang="en-US"/>
        </a:p>
      </dgm:t>
    </dgm:pt>
    <dgm:pt modelId="{84BEA2E0-CB5D-4C35-A861-F25AF34EB1E4}" type="sibTrans" cxnId="{BD1E5AF1-659D-4A55-AFD0-B82DAD72FBB6}">
      <dgm:prSet/>
      <dgm:spPr/>
      <dgm:t>
        <a:bodyPr/>
        <a:lstStyle/>
        <a:p>
          <a:endParaRPr lang="en-US"/>
        </a:p>
      </dgm:t>
    </dgm:pt>
    <dgm:pt modelId="{ED22EFC5-1085-4DDC-9001-5705152D8990}">
      <dgm:prSet/>
      <dgm:spPr/>
      <dgm:t>
        <a:bodyPr/>
        <a:lstStyle/>
        <a:p>
          <a:r>
            <a:rPr lang="en-US"/>
            <a:t>blood pressure: high systolic ,low diastolic &amp;wide pulse pr.</a:t>
          </a:r>
        </a:p>
      </dgm:t>
    </dgm:pt>
    <dgm:pt modelId="{01F189BF-7622-4EB7-BAAC-C806F0810B8A}" type="parTrans" cxnId="{77623E87-F919-4C21-B505-D00235304E19}">
      <dgm:prSet/>
      <dgm:spPr/>
      <dgm:t>
        <a:bodyPr/>
        <a:lstStyle/>
        <a:p>
          <a:endParaRPr lang="en-US"/>
        </a:p>
      </dgm:t>
    </dgm:pt>
    <dgm:pt modelId="{D2EC323D-2074-4305-AF4B-CA56413CDC16}" type="sibTrans" cxnId="{77623E87-F919-4C21-B505-D00235304E19}">
      <dgm:prSet/>
      <dgm:spPr/>
      <dgm:t>
        <a:bodyPr/>
        <a:lstStyle/>
        <a:p>
          <a:endParaRPr lang="en-US"/>
        </a:p>
      </dgm:t>
    </dgm:pt>
    <dgm:pt modelId="{738133AD-403F-4B9D-9E4B-FFF82A0D8316}">
      <dgm:prSet/>
      <dgm:spPr/>
      <dgm:t>
        <a:bodyPr/>
        <a:lstStyle/>
        <a:p>
          <a:r>
            <a:rPr lang="en-US"/>
            <a:t>Temp.: increase if thyrotoxic crises. </a:t>
          </a:r>
        </a:p>
      </dgm:t>
    </dgm:pt>
    <dgm:pt modelId="{D7FA8DAC-E280-4028-A1A5-688B061FB41A}" type="parTrans" cxnId="{8558DABE-AF85-49C0-B026-8C6AAA579C1A}">
      <dgm:prSet/>
      <dgm:spPr/>
      <dgm:t>
        <a:bodyPr/>
        <a:lstStyle/>
        <a:p>
          <a:endParaRPr lang="en-US"/>
        </a:p>
      </dgm:t>
    </dgm:pt>
    <dgm:pt modelId="{5CC4F964-E52F-4BF7-9917-BF9A44588B73}" type="sibTrans" cxnId="{8558DABE-AF85-49C0-B026-8C6AAA579C1A}">
      <dgm:prSet/>
      <dgm:spPr/>
      <dgm:t>
        <a:bodyPr/>
        <a:lstStyle/>
        <a:p>
          <a:endParaRPr lang="en-US"/>
        </a:p>
      </dgm:t>
    </dgm:pt>
    <dgm:pt modelId="{C8D84F9D-FE07-434B-92FE-AC8A56D4F329}">
      <dgm:prSet/>
      <dgm:spPr/>
      <dgm:t>
        <a:bodyPr/>
        <a:lstStyle/>
        <a:p>
          <a:r>
            <a:rPr lang="en-US"/>
            <a:t>Eye: true exophthalmos, eye signs </a:t>
          </a:r>
        </a:p>
      </dgm:t>
    </dgm:pt>
    <dgm:pt modelId="{DFE0C3D6-6B57-44B6-B1C5-99DB313F6180}" type="parTrans" cxnId="{2DB2ECDC-2E42-44C0-813E-A584EF2BD40D}">
      <dgm:prSet/>
      <dgm:spPr/>
      <dgm:t>
        <a:bodyPr/>
        <a:lstStyle/>
        <a:p>
          <a:endParaRPr lang="en-US"/>
        </a:p>
      </dgm:t>
    </dgm:pt>
    <dgm:pt modelId="{5CD908B1-FB89-4769-85CB-BC9E40B8942E}" type="sibTrans" cxnId="{2DB2ECDC-2E42-44C0-813E-A584EF2BD40D}">
      <dgm:prSet/>
      <dgm:spPr/>
      <dgm:t>
        <a:bodyPr/>
        <a:lstStyle/>
        <a:p>
          <a:endParaRPr lang="en-US"/>
        </a:p>
      </dgm:t>
    </dgm:pt>
    <dgm:pt modelId="{26A4F488-00DC-43F3-B8CB-F91185BBE1A2}">
      <dgm:prSet/>
      <dgm:spPr/>
      <dgm:t>
        <a:bodyPr/>
        <a:lstStyle/>
        <a:p>
          <a:r>
            <a:rPr lang="en-US" b="1"/>
            <a:t>Von Graefe's (lid lag sign):</a:t>
          </a:r>
          <a:r>
            <a:rPr lang="en-US"/>
            <a:t>lagging of the upper eyelid on looking downward without moving the head</a:t>
          </a:r>
        </a:p>
      </dgm:t>
    </dgm:pt>
    <dgm:pt modelId="{0C7B5B53-703A-43E7-A9A3-1C6EBD4BCDA8}" type="parTrans" cxnId="{3C38534E-4C5F-4168-9388-7AA38770164D}">
      <dgm:prSet/>
      <dgm:spPr/>
      <dgm:t>
        <a:bodyPr/>
        <a:lstStyle/>
        <a:p>
          <a:endParaRPr lang="en-US"/>
        </a:p>
      </dgm:t>
    </dgm:pt>
    <dgm:pt modelId="{E0E43076-7EAE-41CF-A325-CBA32BEE0603}" type="sibTrans" cxnId="{3C38534E-4C5F-4168-9388-7AA38770164D}">
      <dgm:prSet/>
      <dgm:spPr/>
      <dgm:t>
        <a:bodyPr/>
        <a:lstStyle/>
        <a:p>
          <a:endParaRPr lang="en-US"/>
        </a:p>
      </dgm:t>
    </dgm:pt>
    <dgm:pt modelId="{FDF7F9AD-D180-4FCD-B70C-2913A3BAAD03}">
      <dgm:prSet/>
      <dgm:spPr/>
      <dgm:t>
        <a:bodyPr/>
        <a:lstStyle/>
        <a:p>
          <a:r>
            <a:rPr lang="en-US"/>
            <a:t>UL: fine tremors, moist warm skin. </a:t>
          </a:r>
        </a:p>
      </dgm:t>
    </dgm:pt>
    <dgm:pt modelId="{538F80CD-CC12-41B8-AD13-8A51DB8EB816}" type="parTrans" cxnId="{BC245E03-7A1D-48AD-B6D3-E8899CD26908}">
      <dgm:prSet/>
      <dgm:spPr/>
      <dgm:t>
        <a:bodyPr/>
        <a:lstStyle/>
        <a:p>
          <a:endParaRPr lang="en-US"/>
        </a:p>
      </dgm:t>
    </dgm:pt>
    <dgm:pt modelId="{8116B9E3-8E61-4A15-B246-4F449F22681A}" type="sibTrans" cxnId="{BC245E03-7A1D-48AD-B6D3-E8899CD26908}">
      <dgm:prSet/>
      <dgm:spPr/>
      <dgm:t>
        <a:bodyPr/>
        <a:lstStyle/>
        <a:p>
          <a:endParaRPr lang="en-US"/>
        </a:p>
      </dgm:t>
    </dgm:pt>
    <dgm:pt modelId="{A331BBF4-14C6-4E8B-8D56-276018536C36}">
      <dgm:prSet/>
      <dgm:spPr/>
      <dgm:t>
        <a:bodyPr/>
        <a:lstStyle/>
        <a:p>
          <a:r>
            <a:rPr lang="en-US"/>
            <a:t>LL: pretibial myxedema, myopathy of proximal muscles. </a:t>
          </a:r>
        </a:p>
      </dgm:t>
    </dgm:pt>
    <dgm:pt modelId="{A5E43268-F270-4008-9EBC-4AF9A982FC9F}" type="parTrans" cxnId="{C37693E6-7C1C-40AE-B291-8583E199812B}">
      <dgm:prSet/>
      <dgm:spPr/>
      <dgm:t>
        <a:bodyPr/>
        <a:lstStyle/>
        <a:p>
          <a:endParaRPr lang="en-US"/>
        </a:p>
      </dgm:t>
    </dgm:pt>
    <dgm:pt modelId="{FF5455BB-11A1-4382-84E9-11CCE8FFE855}" type="sibTrans" cxnId="{C37693E6-7C1C-40AE-B291-8583E199812B}">
      <dgm:prSet/>
      <dgm:spPr/>
      <dgm:t>
        <a:bodyPr/>
        <a:lstStyle/>
        <a:p>
          <a:endParaRPr lang="en-US"/>
        </a:p>
      </dgm:t>
    </dgm:pt>
    <dgm:pt modelId="{645EB956-3859-9847-A70B-0CF622C1DF50}" type="pres">
      <dgm:prSet presAssocID="{6D9FEA14-2BBE-42ED-AF1A-DEA72CAAF951}" presName="linear" presStyleCnt="0">
        <dgm:presLayoutVars>
          <dgm:animLvl val="lvl"/>
          <dgm:resizeHandles val="exact"/>
        </dgm:presLayoutVars>
      </dgm:prSet>
      <dgm:spPr/>
    </dgm:pt>
    <dgm:pt modelId="{7200CD6B-0D2F-5247-AA2F-F694E6A3F7A9}" type="pres">
      <dgm:prSet presAssocID="{599B3838-AD9D-4655-9550-89220FBE92BD}" presName="parentText" presStyleLbl="node1" presStyleIdx="0" presStyleCnt="7">
        <dgm:presLayoutVars>
          <dgm:chMax val="0"/>
          <dgm:bulletEnabled val="1"/>
        </dgm:presLayoutVars>
      </dgm:prSet>
      <dgm:spPr/>
    </dgm:pt>
    <dgm:pt modelId="{2254C3B7-678A-6E4E-BCA9-ACC6FD32EB80}" type="pres">
      <dgm:prSet presAssocID="{84BEA2E0-CB5D-4C35-A861-F25AF34EB1E4}" presName="spacer" presStyleCnt="0"/>
      <dgm:spPr/>
    </dgm:pt>
    <dgm:pt modelId="{061275E5-C7E7-254D-90AB-CFB42EEA5C8F}" type="pres">
      <dgm:prSet presAssocID="{ED22EFC5-1085-4DDC-9001-5705152D8990}" presName="parentText" presStyleLbl="node1" presStyleIdx="1" presStyleCnt="7">
        <dgm:presLayoutVars>
          <dgm:chMax val="0"/>
          <dgm:bulletEnabled val="1"/>
        </dgm:presLayoutVars>
      </dgm:prSet>
      <dgm:spPr/>
    </dgm:pt>
    <dgm:pt modelId="{F7D34704-FCD2-F84D-A7B1-43DE47685AC4}" type="pres">
      <dgm:prSet presAssocID="{D2EC323D-2074-4305-AF4B-CA56413CDC16}" presName="spacer" presStyleCnt="0"/>
      <dgm:spPr/>
    </dgm:pt>
    <dgm:pt modelId="{9AEACF46-88B1-1846-8464-D1278EDA64FF}" type="pres">
      <dgm:prSet presAssocID="{738133AD-403F-4B9D-9E4B-FFF82A0D8316}" presName="parentText" presStyleLbl="node1" presStyleIdx="2" presStyleCnt="7">
        <dgm:presLayoutVars>
          <dgm:chMax val="0"/>
          <dgm:bulletEnabled val="1"/>
        </dgm:presLayoutVars>
      </dgm:prSet>
      <dgm:spPr/>
    </dgm:pt>
    <dgm:pt modelId="{44C3B4E4-E760-B549-904C-A9ED21AFAC2C}" type="pres">
      <dgm:prSet presAssocID="{5CC4F964-E52F-4BF7-9917-BF9A44588B73}" presName="spacer" presStyleCnt="0"/>
      <dgm:spPr/>
    </dgm:pt>
    <dgm:pt modelId="{48A5C68F-7023-C44C-8B87-7226693B95C4}" type="pres">
      <dgm:prSet presAssocID="{C8D84F9D-FE07-434B-92FE-AC8A56D4F329}" presName="parentText" presStyleLbl="node1" presStyleIdx="3" presStyleCnt="7">
        <dgm:presLayoutVars>
          <dgm:chMax val="0"/>
          <dgm:bulletEnabled val="1"/>
        </dgm:presLayoutVars>
      </dgm:prSet>
      <dgm:spPr/>
    </dgm:pt>
    <dgm:pt modelId="{335C38A8-96F6-5A41-949A-98C03E89E954}" type="pres">
      <dgm:prSet presAssocID="{5CD908B1-FB89-4769-85CB-BC9E40B8942E}" presName="spacer" presStyleCnt="0"/>
      <dgm:spPr/>
    </dgm:pt>
    <dgm:pt modelId="{CD8871CA-CE55-8D40-8B7A-5F26028D4BC0}" type="pres">
      <dgm:prSet presAssocID="{26A4F488-00DC-43F3-B8CB-F91185BBE1A2}" presName="parentText" presStyleLbl="node1" presStyleIdx="4" presStyleCnt="7">
        <dgm:presLayoutVars>
          <dgm:chMax val="0"/>
          <dgm:bulletEnabled val="1"/>
        </dgm:presLayoutVars>
      </dgm:prSet>
      <dgm:spPr/>
    </dgm:pt>
    <dgm:pt modelId="{523673AF-2BCC-BB41-A50E-0EC48C2C2C60}" type="pres">
      <dgm:prSet presAssocID="{E0E43076-7EAE-41CF-A325-CBA32BEE0603}" presName="spacer" presStyleCnt="0"/>
      <dgm:spPr/>
    </dgm:pt>
    <dgm:pt modelId="{C507D8B8-BD15-1546-95EF-95FA3817A889}" type="pres">
      <dgm:prSet presAssocID="{FDF7F9AD-D180-4FCD-B70C-2913A3BAAD03}" presName="parentText" presStyleLbl="node1" presStyleIdx="5" presStyleCnt="7">
        <dgm:presLayoutVars>
          <dgm:chMax val="0"/>
          <dgm:bulletEnabled val="1"/>
        </dgm:presLayoutVars>
      </dgm:prSet>
      <dgm:spPr/>
    </dgm:pt>
    <dgm:pt modelId="{B2C0F158-CC00-3340-BAAA-7865B5F3F0AF}" type="pres">
      <dgm:prSet presAssocID="{8116B9E3-8E61-4A15-B246-4F449F22681A}" presName="spacer" presStyleCnt="0"/>
      <dgm:spPr/>
    </dgm:pt>
    <dgm:pt modelId="{5CB431A6-D461-5B4D-B0FC-AD2908927425}" type="pres">
      <dgm:prSet presAssocID="{A331BBF4-14C6-4E8B-8D56-276018536C36}" presName="parentText" presStyleLbl="node1" presStyleIdx="6" presStyleCnt="7">
        <dgm:presLayoutVars>
          <dgm:chMax val="0"/>
          <dgm:bulletEnabled val="1"/>
        </dgm:presLayoutVars>
      </dgm:prSet>
      <dgm:spPr/>
    </dgm:pt>
  </dgm:ptLst>
  <dgm:cxnLst>
    <dgm:cxn modelId="{BC245E03-7A1D-48AD-B6D3-E8899CD26908}" srcId="{6D9FEA14-2BBE-42ED-AF1A-DEA72CAAF951}" destId="{FDF7F9AD-D180-4FCD-B70C-2913A3BAAD03}" srcOrd="5" destOrd="0" parTransId="{538F80CD-CC12-41B8-AD13-8A51DB8EB816}" sibTransId="{8116B9E3-8E61-4A15-B246-4F449F22681A}"/>
    <dgm:cxn modelId="{0FFBEF0F-52DF-2E46-8D56-71D25AC20F3F}" type="presOf" srcId="{A331BBF4-14C6-4E8B-8D56-276018536C36}" destId="{5CB431A6-D461-5B4D-B0FC-AD2908927425}" srcOrd="0" destOrd="0" presId="urn:microsoft.com/office/officeart/2005/8/layout/vList2"/>
    <dgm:cxn modelId="{1EDF813D-C489-1746-B9AA-1198DB99E693}" type="presOf" srcId="{599B3838-AD9D-4655-9550-89220FBE92BD}" destId="{7200CD6B-0D2F-5247-AA2F-F694E6A3F7A9}" srcOrd="0" destOrd="0" presId="urn:microsoft.com/office/officeart/2005/8/layout/vList2"/>
    <dgm:cxn modelId="{45C02049-F280-6646-ACE3-EFCC36694170}" type="presOf" srcId="{ED22EFC5-1085-4DDC-9001-5705152D8990}" destId="{061275E5-C7E7-254D-90AB-CFB42EEA5C8F}" srcOrd="0" destOrd="0" presId="urn:microsoft.com/office/officeart/2005/8/layout/vList2"/>
    <dgm:cxn modelId="{4E54314B-585B-4F40-84B2-FCE3CC6B3B23}" type="presOf" srcId="{738133AD-403F-4B9D-9E4B-FFF82A0D8316}" destId="{9AEACF46-88B1-1846-8464-D1278EDA64FF}" srcOrd="0" destOrd="0" presId="urn:microsoft.com/office/officeart/2005/8/layout/vList2"/>
    <dgm:cxn modelId="{3C38534E-4C5F-4168-9388-7AA38770164D}" srcId="{6D9FEA14-2BBE-42ED-AF1A-DEA72CAAF951}" destId="{26A4F488-00DC-43F3-B8CB-F91185BBE1A2}" srcOrd="4" destOrd="0" parTransId="{0C7B5B53-703A-43E7-A9A3-1C6EBD4BCDA8}" sibTransId="{E0E43076-7EAE-41CF-A325-CBA32BEE0603}"/>
    <dgm:cxn modelId="{77623E87-F919-4C21-B505-D00235304E19}" srcId="{6D9FEA14-2BBE-42ED-AF1A-DEA72CAAF951}" destId="{ED22EFC5-1085-4DDC-9001-5705152D8990}" srcOrd="1" destOrd="0" parTransId="{01F189BF-7622-4EB7-BAAC-C806F0810B8A}" sibTransId="{D2EC323D-2074-4305-AF4B-CA56413CDC16}"/>
    <dgm:cxn modelId="{ABB36FA1-3BD7-6C4E-BA34-EFBAECAA59BC}" type="presOf" srcId="{C8D84F9D-FE07-434B-92FE-AC8A56D4F329}" destId="{48A5C68F-7023-C44C-8B87-7226693B95C4}" srcOrd="0" destOrd="0" presId="urn:microsoft.com/office/officeart/2005/8/layout/vList2"/>
    <dgm:cxn modelId="{8558DABE-AF85-49C0-B026-8C6AAA579C1A}" srcId="{6D9FEA14-2BBE-42ED-AF1A-DEA72CAAF951}" destId="{738133AD-403F-4B9D-9E4B-FFF82A0D8316}" srcOrd="2" destOrd="0" parTransId="{D7FA8DAC-E280-4028-A1A5-688B061FB41A}" sibTransId="{5CC4F964-E52F-4BF7-9917-BF9A44588B73}"/>
    <dgm:cxn modelId="{69E3AFD8-2459-844E-8953-0B3238EA0367}" type="presOf" srcId="{26A4F488-00DC-43F3-B8CB-F91185BBE1A2}" destId="{CD8871CA-CE55-8D40-8B7A-5F26028D4BC0}" srcOrd="0" destOrd="0" presId="urn:microsoft.com/office/officeart/2005/8/layout/vList2"/>
    <dgm:cxn modelId="{2DB2ECDC-2E42-44C0-813E-A584EF2BD40D}" srcId="{6D9FEA14-2BBE-42ED-AF1A-DEA72CAAF951}" destId="{C8D84F9D-FE07-434B-92FE-AC8A56D4F329}" srcOrd="3" destOrd="0" parTransId="{DFE0C3D6-6B57-44B6-B1C5-99DB313F6180}" sibTransId="{5CD908B1-FB89-4769-85CB-BC9E40B8942E}"/>
    <dgm:cxn modelId="{C37693E6-7C1C-40AE-B291-8583E199812B}" srcId="{6D9FEA14-2BBE-42ED-AF1A-DEA72CAAF951}" destId="{A331BBF4-14C6-4E8B-8D56-276018536C36}" srcOrd="6" destOrd="0" parTransId="{A5E43268-F270-4008-9EBC-4AF9A982FC9F}" sibTransId="{FF5455BB-11A1-4382-84E9-11CCE8FFE855}"/>
    <dgm:cxn modelId="{58D21EF0-9BCC-964F-B4AF-E8CEC96E64FA}" type="presOf" srcId="{FDF7F9AD-D180-4FCD-B70C-2913A3BAAD03}" destId="{C507D8B8-BD15-1546-95EF-95FA3817A889}" srcOrd="0" destOrd="0" presId="urn:microsoft.com/office/officeart/2005/8/layout/vList2"/>
    <dgm:cxn modelId="{BD1E5AF1-659D-4A55-AFD0-B82DAD72FBB6}" srcId="{6D9FEA14-2BBE-42ED-AF1A-DEA72CAAF951}" destId="{599B3838-AD9D-4655-9550-89220FBE92BD}" srcOrd="0" destOrd="0" parTransId="{600944A6-1BD7-4BAD-B871-3FFAA4CFC4DC}" sibTransId="{84BEA2E0-CB5D-4C35-A861-F25AF34EB1E4}"/>
    <dgm:cxn modelId="{93E515FB-C6C5-F345-B3B5-0454AEEAAEDA}" type="presOf" srcId="{6D9FEA14-2BBE-42ED-AF1A-DEA72CAAF951}" destId="{645EB956-3859-9847-A70B-0CF622C1DF50}" srcOrd="0" destOrd="0" presId="urn:microsoft.com/office/officeart/2005/8/layout/vList2"/>
    <dgm:cxn modelId="{8CE6B96C-E16E-AB49-A30B-96DE81C1E84C}" type="presParOf" srcId="{645EB956-3859-9847-A70B-0CF622C1DF50}" destId="{7200CD6B-0D2F-5247-AA2F-F694E6A3F7A9}" srcOrd="0" destOrd="0" presId="urn:microsoft.com/office/officeart/2005/8/layout/vList2"/>
    <dgm:cxn modelId="{C1CE4449-B623-F34F-A9AC-4CFD18D9281E}" type="presParOf" srcId="{645EB956-3859-9847-A70B-0CF622C1DF50}" destId="{2254C3B7-678A-6E4E-BCA9-ACC6FD32EB80}" srcOrd="1" destOrd="0" presId="urn:microsoft.com/office/officeart/2005/8/layout/vList2"/>
    <dgm:cxn modelId="{AF9B9BAC-A336-F141-894B-4D5165123189}" type="presParOf" srcId="{645EB956-3859-9847-A70B-0CF622C1DF50}" destId="{061275E5-C7E7-254D-90AB-CFB42EEA5C8F}" srcOrd="2" destOrd="0" presId="urn:microsoft.com/office/officeart/2005/8/layout/vList2"/>
    <dgm:cxn modelId="{229037BA-E4B3-4A43-B70F-E6FD6733D82C}" type="presParOf" srcId="{645EB956-3859-9847-A70B-0CF622C1DF50}" destId="{F7D34704-FCD2-F84D-A7B1-43DE47685AC4}" srcOrd="3" destOrd="0" presId="urn:microsoft.com/office/officeart/2005/8/layout/vList2"/>
    <dgm:cxn modelId="{7A7695B9-202C-3143-8DDE-F5438210F736}" type="presParOf" srcId="{645EB956-3859-9847-A70B-0CF622C1DF50}" destId="{9AEACF46-88B1-1846-8464-D1278EDA64FF}" srcOrd="4" destOrd="0" presId="urn:microsoft.com/office/officeart/2005/8/layout/vList2"/>
    <dgm:cxn modelId="{F2235941-D3E2-5244-9366-1E55436C5F54}" type="presParOf" srcId="{645EB956-3859-9847-A70B-0CF622C1DF50}" destId="{44C3B4E4-E760-B549-904C-A9ED21AFAC2C}" srcOrd="5" destOrd="0" presId="urn:microsoft.com/office/officeart/2005/8/layout/vList2"/>
    <dgm:cxn modelId="{13CD595A-67AC-4C46-8EDE-8F6C94F81915}" type="presParOf" srcId="{645EB956-3859-9847-A70B-0CF622C1DF50}" destId="{48A5C68F-7023-C44C-8B87-7226693B95C4}" srcOrd="6" destOrd="0" presId="urn:microsoft.com/office/officeart/2005/8/layout/vList2"/>
    <dgm:cxn modelId="{114BEF0E-FEDB-2C48-80FD-C7883061344A}" type="presParOf" srcId="{645EB956-3859-9847-A70B-0CF622C1DF50}" destId="{335C38A8-96F6-5A41-949A-98C03E89E954}" srcOrd="7" destOrd="0" presId="urn:microsoft.com/office/officeart/2005/8/layout/vList2"/>
    <dgm:cxn modelId="{D9F0DB8A-F25F-2F4B-A64B-6F1E36495E30}" type="presParOf" srcId="{645EB956-3859-9847-A70B-0CF622C1DF50}" destId="{CD8871CA-CE55-8D40-8B7A-5F26028D4BC0}" srcOrd="8" destOrd="0" presId="urn:microsoft.com/office/officeart/2005/8/layout/vList2"/>
    <dgm:cxn modelId="{8BB6E244-62E6-854D-8715-33B132571A3E}" type="presParOf" srcId="{645EB956-3859-9847-A70B-0CF622C1DF50}" destId="{523673AF-2BCC-BB41-A50E-0EC48C2C2C60}" srcOrd="9" destOrd="0" presId="urn:microsoft.com/office/officeart/2005/8/layout/vList2"/>
    <dgm:cxn modelId="{673311DE-361D-7C44-92C3-C762CAC67D8F}" type="presParOf" srcId="{645EB956-3859-9847-A70B-0CF622C1DF50}" destId="{C507D8B8-BD15-1546-95EF-95FA3817A889}" srcOrd="10" destOrd="0" presId="urn:microsoft.com/office/officeart/2005/8/layout/vList2"/>
    <dgm:cxn modelId="{FF39F414-69AB-8B4E-817C-CA9B7D37F355}" type="presParOf" srcId="{645EB956-3859-9847-A70B-0CF622C1DF50}" destId="{B2C0F158-CC00-3340-BAAA-7865B5F3F0AF}" srcOrd="11" destOrd="0" presId="urn:microsoft.com/office/officeart/2005/8/layout/vList2"/>
    <dgm:cxn modelId="{A15BA4BF-18F7-D84B-ACA4-0F385DE547F4}" type="presParOf" srcId="{645EB956-3859-9847-A70B-0CF622C1DF50}" destId="{5CB431A6-D461-5B4D-B0FC-AD2908927425}"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87C97A-81C8-48C7-AE7C-7C90700B9F7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6274561-A30D-415D-9531-9BBC03D5F742}">
      <dgm:prSet/>
      <dgm:spPr/>
      <dgm:t>
        <a:bodyPr/>
        <a:lstStyle/>
        <a:p>
          <a:r>
            <a:rPr lang="en-US"/>
            <a:t>Two parathyroid glands usually lie on each side between the two layers of the capsule, at the back of the thyroid lobes.</a:t>
          </a:r>
        </a:p>
      </dgm:t>
    </dgm:pt>
    <dgm:pt modelId="{436C45E5-AB66-450E-9C5A-3E24ED967AD0}" type="parTrans" cxnId="{11D7F56A-D969-4338-BE8A-278238D0CDA7}">
      <dgm:prSet/>
      <dgm:spPr/>
      <dgm:t>
        <a:bodyPr/>
        <a:lstStyle/>
        <a:p>
          <a:endParaRPr lang="en-US"/>
        </a:p>
      </dgm:t>
    </dgm:pt>
    <dgm:pt modelId="{ED7CA590-6863-4E6C-9656-076B036185E5}" type="sibTrans" cxnId="{11D7F56A-D969-4338-BE8A-278238D0CDA7}">
      <dgm:prSet/>
      <dgm:spPr/>
      <dgm:t>
        <a:bodyPr/>
        <a:lstStyle/>
        <a:p>
          <a:endParaRPr lang="en-US"/>
        </a:p>
      </dgm:t>
    </dgm:pt>
    <dgm:pt modelId="{450B4173-01BB-43F4-9678-C21457F52574}">
      <dgm:prSet/>
      <dgm:spPr/>
      <dgm:t>
        <a:bodyPr/>
        <a:lstStyle/>
        <a:p>
          <a:r>
            <a:rPr lang="en-US"/>
            <a:t>The infrahyoid muscles lie in front of the gland and the sternocleidomastoid muscle to the side. </a:t>
          </a:r>
        </a:p>
      </dgm:t>
    </dgm:pt>
    <dgm:pt modelId="{837895A1-4074-4C93-819F-26B5406D6EAF}" type="parTrans" cxnId="{B3AE2779-FF08-4CEB-A0C4-B93831BD2C61}">
      <dgm:prSet/>
      <dgm:spPr/>
      <dgm:t>
        <a:bodyPr/>
        <a:lstStyle/>
        <a:p>
          <a:endParaRPr lang="en-US"/>
        </a:p>
      </dgm:t>
    </dgm:pt>
    <dgm:pt modelId="{822C78C4-BC97-4217-A7DF-679805E1A761}" type="sibTrans" cxnId="{B3AE2779-FF08-4CEB-A0C4-B93831BD2C61}">
      <dgm:prSet/>
      <dgm:spPr/>
      <dgm:t>
        <a:bodyPr/>
        <a:lstStyle/>
        <a:p>
          <a:endParaRPr lang="en-US"/>
        </a:p>
      </dgm:t>
    </dgm:pt>
    <dgm:pt modelId="{B905B903-6EEB-4DC6-9025-FD24DF50262E}">
      <dgm:prSet/>
      <dgm:spPr/>
      <dgm:t>
        <a:bodyPr/>
        <a:lstStyle/>
        <a:p>
          <a:r>
            <a:rPr lang="en-US"/>
            <a:t>Behind the outer wings of the thyroid lie the two carotid arteries. </a:t>
          </a:r>
        </a:p>
      </dgm:t>
    </dgm:pt>
    <dgm:pt modelId="{3E682C0E-AD75-4CC2-BE5B-D058E8FBEAB8}" type="parTrans" cxnId="{8678C2C4-19CE-4E9C-BB4C-5E34BF7BADC5}">
      <dgm:prSet/>
      <dgm:spPr/>
      <dgm:t>
        <a:bodyPr/>
        <a:lstStyle/>
        <a:p>
          <a:endParaRPr lang="en-US"/>
        </a:p>
      </dgm:t>
    </dgm:pt>
    <dgm:pt modelId="{CEC90B84-A0A8-4C26-BF5D-6A85FB9145CC}" type="sibTrans" cxnId="{8678C2C4-19CE-4E9C-BB4C-5E34BF7BADC5}">
      <dgm:prSet/>
      <dgm:spPr/>
      <dgm:t>
        <a:bodyPr/>
        <a:lstStyle/>
        <a:p>
          <a:endParaRPr lang="en-US"/>
        </a:p>
      </dgm:t>
    </dgm:pt>
    <dgm:pt modelId="{F3015BCF-C677-43CE-92D7-89E84554E29A}">
      <dgm:prSet/>
      <dgm:spPr/>
      <dgm:t>
        <a:bodyPr/>
        <a:lstStyle/>
        <a:p>
          <a:r>
            <a:rPr lang="en-US"/>
            <a:t>The trachea, laryngx, lower pharynx and esophagus all lie behind the thyroid. </a:t>
          </a:r>
        </a:p>
      </dgm:t>
    </dgm:pt>
    <dgm:pt modelId="{F787AADC-5450-4BD3-81A3-401CF74D30FF}" type="parTrans" cxnId="{6CA9FC35-D752-4BE8-9864-44D2F7473918}">
      <dgm:prSet/>
      <dgm:spPr/>
      <dgm:t>
        <a:bodyPr/>
        <a:lstStyle/>
        <a:p>
          <a:endParaRPr lang="en-US"/>
        </a:p>
      </dgm:t>
    </dgm:pt>
    <dgm:pt modelId="{2EBDCA07-A276-4AB3-BB86-945D968BF506}" type="sibTrans" cxnId="{6CA9FC35-D752-4BE8-9864-44D2F7473918}">
      <dgm:prSet/>
      <dgm:spPr/>
      <dgm:t>
        <a:bodyPr/>
        <a:lstStyle/>
        <a:p>
          <a:endParaRPr lang="en-US"/>
        </a:p>
      </dgm:t>
    </dgm:pt>
    <dgm:pt modelId="{04D61BEF-45D0-3043-83FF-8AF2C8FFB286}" type="pres">
      <dgm:prSet presAssocID="{0687C97A-81C8-48C7-AE7C-7C90700B9F71}" presName="linear" presStyleCnt="0">
        <dgm:presLayoutVars>
          <dgm:animLvl val="lvl"/>
          <dgm:resizeHandles val="exact"/>
        </dgm:presLayoutVars>
      </dgm:prSet>
      <dgm:spPr/>
    </dgm:pt>
    <dgm:pt modelId="{123D9DC8-B109-2542-8D25-A64060C9CE07}" type="pres">
      <dgm:prSet presAssocID="{46274561-A30D-415D-9531-9BBC03D5F742}" presName="parentText" presStyleLbl="node1" presStyleIdx="0" presStyleCnt="4">
        <dgm:presLayoutVars>
          <dgm:chMax val="0"/>
          <dgm:bulletEnabled val="1"/>
        </dgm:presLayoutVars>
      </dgm:prSet>
      <dgm:spPr/>
    </dgm:pt>
    <dgm:pt modelId="{EE00CC93-9E70-3043-BB29-DB5CD8D7864A}" type="pres">
      <dgm:prSet presAssocID="{ED7CA590-6863-4E6C-9656-076B036185E5}" presName="spacer" presStyleCnt="0"/>
      <dgm:spPr/>
    </dgm:pt>
    <dgm:pt modelId="{F3F9FE40-8EEE-0B40-82E6-DBD7F2B7642F}" type="pres">
      <dgm:prSet presAssocID="{450B4173-01BB-43F4-9678-C21457F52574}" presName="parentText" presStyleLbl="node1" presStyleIdx="1" presStyleCnt="4">
        <dgm:presLayoutVars>
          <dgm:chMax val="0"/>
          <dgm:bulletEnabled val="1"/>
        </dgm:presLayoutVars>
      </dgm:prSet>
      <dgm:spPr/>
    </dgm:pt>
    <dgm:pt modelId="{85E9495F-2DDB-FC40-81A9-30142DCA0D1C}" type="pres">
      <dgm:prSet presAssocID="{822C78C4-BC97-4217-A7DF-679805E1A761}" presName="spacer" presStyleCnt="0"/>
      <dgm:spPr/>
    </dgm:pt>
    <dgm:pt modelId="{7B67E2E4-D5D1-ED40-81B1-3E75013CEA60}" type="pres">
      <dgm:prSet presAssocID="{B905B903-6EEB-4DC6-9025-FD24DF50262E}" presName="parentText" presStyleLbl="node1" presStyleIdx="2" presStyleCnt="4">
        <dgm:presLayoutVars>
          <dgm:chMax val="0"/>
          <dgm:bulletEnabled val="1"/>
        </dgm:presLayoutVars>
      </dgm:prSet>
      <dgm:spPr/>
    </dgm:pt>
    <dgm:pt modelId="{97F6B74D-99A5-9142-B034-BD26A37C9073}" type="pres">
      <dgm:prSet presAssocID="{CEC90B84-A0A8-4C26-BF5D-6A85FB9145CC}" presName="spacer" presStyleCnt="0"/>
      <dgm:spPr/>
    </dgm:pt>
    <dgm:pt modelId="{74B884BD-AADC-0D41-BD12-DDA0DCC6D71C}" type="pres">
      <dgm:prSet presAssocID="{F3015BCF-C677-43CE-92D7-89E84554E29A}" presName="parentText" presStyleLbl="node1" presStyleIdx="3" presStyleCnt="4">
        <dgm:presLayoutVars>
          <dgm:chMax val="0"/>
          <dgm:bulletEnabled val="1"/>
        </dgm:presLayoutVars>
      </dgm:prSet>
      <dgm:spPr/>
    </dgm:pt>
  </dgm:ptLst>
  <dgm:cxnLst>
    <dgm:cxn modelId="{6CA9FC35-D752-4BE8-9864-44D2F7473918}" srcId="{0687C97A-81C8-48C7-AE7C-7C90700B9F71}" destId="{F3015BCF-C677-43CE-92D7-89E84554E29A}" srcOrd="3" destOrd="0" parTransId="{F787AADC-5450-4BD3-81A3-401CF74D30FF}" sibTransId="{2EBDCA07-A276-4AB3-BB86-945D968BF506}"/>
    <dgm:cxn modelId="{11D7F56A-D969-4338-BE8A-278238D0CDA7}" srcId="{0687C97A-81C8-48C7-AE7C-7C90700B9F71}" destId="{46274561-A30D-415D-9531-9BBC03D5F742}" srcOrd="0" destOrd="0" parTransId="{436C45E5-AB66-450E-9C5A-3E24ED967AD0}" sibTransId="{ED7CA590-6863-4E6C-9656-076B036185E5}"/>
    <dgm:cxn modelId="{C86A8E71-BD92-F148-98BA-865B7C080B00}" type="presOf" srcId="{0687C97A-81C8-48C7-AE7C-7C90700B9F71}" destId="{04D61BEF-45D0-3043-83FF-8AF2C8FFB286}" srcOrd="0" destOrd="0" presId="urn:microsoft.com/office/officeart/2005/8/layout/vList2"/>
    <dgm:cxn modelId="{9339E571-667E-3149-A191-B621E3039756}" type="presOf" srcId="{F3015BCF-C677-43CE-92D7-89E84554E29A}" destId="{74B884BD-AADC-0D41-BD12-DDA0DCC6D71C}" srcOrd="0" destOrd="0" presId="urn:microsoft.com/office/officeart/2005/8/layout/vList2"/>
    <dgm:cxn modelId="{B3AE2779-FF08-4CEB-A0C4-B93831BD2C61}" srcId="{0687C97A-81C8-48C7-AE7C-7C90700B9F71}" destId="{450B4173-01BB-43F4-9678-C21457F52574}" srcOrd="1" destOrd="0" parTransId="{837895A1-4074-4C93-819F-26B5406D6EAF}" sibTransId="{822C78C4-BC97-4217-A7DF-679805E1A761}"/>
    <dgm:cxn modelId="{95875C84-6E9C-CD46-8E94-0B9FCC14EFD8}" type="presOf" srcId="{46274561-A30D-415D-9531-9BBC03D5F742}" destId="{123D9DC8-B109-2542-8D25-A64060C9CE07}" srcOrd="0" destOrd="0" presId="urn:microsoft.com/office/officeart/2005/8/layout/vList2"/>
    <dgm:cxn modelId="{60C3D586-50EF-FE47-9521-A99241F43F18}" type="presOf" srcId="{450B4173-01BB-43F4-9678-C21457F52574}" destId="{F3F9FE40-8EEE-0B40-82E6-DBD7F2B7642F}" srcOrd="0" destOrd="0" presId="urn:microsoft.com/office/officeart/2005/8/layout/vList2"/>
    <dgm:cxn modelId="{8678C2C4-19CE-4E9C-BB4C-5E34BF7BADC5}" srcId="{0687C97A-81C8-48C7-AE7C-7C90700B9F71}" destId="{B905B903-6EEB-4DC6-9025-FD24DF50262E}" srcOrd="2" destOrd="0" parTransId="{3E682C0E-AD75-4CC2-BE5B-D058E8FBEAB8}" sibTransId="{CEC90B84-A0A8-4C26-BF5D-6A85FB9145CC}"/>
    <dgm:cxn modelId="{A4616CDB-C1D7-7344-A1B9-E4F34E4576DF}" type="presOf" srcId="{B905B903-6EEB-4DC6-9025-FD24DF50262E}" destId="{7B67E2E4-D5D1-ED40-81B1-3E75013CEA60}" srcOrd="0" destOrd="0" presId="urn:microsoft.com/office/officeart/2005/8/layout/vList2"/>
    <dgm:cxn modelId="{3B6C5258-A096-F447-B767-DFD9DBD13896}" type="presParOf" srcId="{04D61BEF-45D0-3043-83FF-8AF2C8FFB286}" destId="{123D9DC8-B109-2542-8D25-A64060C9CE07}" srcOrd="0" destOrd="0" presId="urn:microsoft.com/office/officeart/2005/8/layout/vList2"/>
    <dgm:cxn modelId="{139E5202-67FD-1949-8917-96893743703B}" type="presParOf" srcId="{04D61BEF-45D0-3043-83FF-8AF2C8FFB286}" destId="{EE00CC93-9E70-3043-BB29-DB5CD8D7864A}" srcOrd="1" destOrd="0" presId="urn:microsoft.com/office/officeart/2005/8/layout/vList2"/>
    <dgm:cxn modelId="{80615763-94A8-F14A-A895-1F8CC25548C6}" type="presParOf" srcId="{04D61BEF-45D0-3043-83FF-8AF2C8FFB286}" destId="{F3F9FE40-8EEE-0B40-82E6-DBD7F2B7642F}" srcOrd="2" destOrd="0" presId="urn:microsoft.com/office/officeart/2005/8/layout/vList2"/>
    <dgm:cxn modelId="{8A3A54B4-40A7-D441-ABF3-653946EA5B85}" type="presParOf" srcId="{04D61BEF-45D0-3043-83FF-8AF2C8FFB286}" destId="{85E9495F-2DDB-FC40-81A9-30142DCA0D1C}" srcOrd="3" destOrd="0" presId="urn:microsoft.com/office/officeart/2005/8/layout/vList2"/>
    <dgm:cxn modelId="{3598EA40-9FD3-2845-B7AF-0B1A1A7F75CF}" type="presParOf" srcId="{04D61BEF-45D0-3043-83FF-8AF2C8FFB286}" destId="{7B67E2E4-D5D1-ED40-81B1-3E75013CEA60}" srcOrd="4" destOrd="0" presId="urn:microsoft.com/office/officeart/2005/8/layout/vList2"/>
    <dgm:cxn modelId="{07A2F20C-0479-6446-ACF9-D1C3CBA37B2D}" type="presParOf" srcId="{04D61BEF-45D0-3043-83FF-8AF2C8FFB286}" destId="{97F6B74D-99A5-9142-B034-BD26A37C9073}" srcOrd="5" destOrd="0" presId="urn:microsoft.com/office/officeart/2005/8/layout/vList2"/>
    <dgm:cxn modelId="{5F7C4EF3-158D-ED43-9EE7-947F865E63CF}" type="presParOf" srcId="{04D61BEF-45D0-3043-83FF-8AF2C8FFB286}" destId="{74B884BD-AADC-0D41-BD12-DDA0DCC6D71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6EBC8AE-EC1C-413C-980A-9485A02B3C5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2ED9610-1D97-4B04-9C84-AF90A9950244}">
      <dgm:prSet/>
      <dgm:spPr/>
      <dgm:t>
        <a:bodyPr/>
        <a:lstStyle/>
        <a:p>
          <a:r>
            <a:rPr lang="en-US" dirty="0"/>
            <a:t>Local examination: </a:t>
          </a:r>
        </a:p>
      </dgm:t>
    </dgm:pt>
    <dgm:pt modelId="{3A9DF1CD-3EB1-4B4C-BFB4-C6D163C47B97}" type="parTrans" cxnId="{F25A556C-DCB1-4B07-82BE-47AFED42B69F}">
      <dgm:prSet/>
      <dgm:spPr/>
      <dgm:t>
        <a:bodyPr/>
        <a:lstStyle/>
        <a:p>
          <a:endParaRPr lang="en-US"/>
        </a:p>
      </dgm:t>
    </dgm:pt>
    <dgm:pt modelId="{943C4F8B-DAA1-4B34-BB00-E09967086C4F}" type="sibTrans" cxnId="{F25A556C-DCB1-4B07-82BE-47AFED42B69F}">
      <dgm:prSet/>
      <dgm:spPr/>
      <dgm:t>
        <a:bodyPr/>
        <a:lstStyle/>
        <a:p>
          <a:endParaRPr lang="en-US"/>
        </a:p>
      </dgm:t>
    </dgm:pt>
    <dgm:pt modelId="{4DD642B7-FACD-4A44-A013-A1135702FE78}">
      <dgm:prSet/>
      <dgm:spPr/>
      <dgm:t>
        <a:bodyPr/>
        <a:lstStyle/>
        <a:p>
          <a:r>
            <a:rPr lang="en-US"/>
            <a:t>Inspection: symmetrical swelling in the front of the neck moves up &amp; down with deglutition.</a:t>
          </a:r>
        </a:p>
      </dgm:t>
    </dgm:pt>
    <dgm:pt modelId="{81F58567-DE6B-4A04-9862-907A0CECFDB1}" type="parTrans" cxnId="{200DDA36-FCE0-4D98-9BE6-95146EB5974E}">
      <dgm:prSet/>
      <dgm:spPr/>
      <dgm:t>
        <a:bodyPr/>
        <a:lstStyle/>
        <a:p>
          <a:endParaRPr lang="en-US"/>
        </a:p>
      </dgm:t>
    </dgm:pt>
    <dgm:pt modelId="{79BBF6F2-9B6D-46A0-88FE-FF9F88B41A6A}" type="sibTrans" cxnId="{200DDA36-FCE0-4D98-9BE6-95146EB5974E}">
      <dgm:prSet/>
      <dgm:spPr/>
      <dgm:t>
        <a:bodyPr/>
        <a:lstStyle/>
        <a:p>
          <a:endParaRPr lang="en-US"/>
        </a:p>
      </dgm:t>
    </dgm:pt>
    <dgm:pt modelId="{35F68319-0615-41C7-931A-121EA816ED3D}">
      <dgm:prSet/>
      <dgm:spPr/>
      <dgm:t>
        <a:bodyPr/>
        <a:lstStyle/>
        <a:p>
          <a:r>
            <a:rPr lang="en-US"/>
            <a:t>Palpation: symmetrical diffuse, firm, non-tender, freely mobile swelling.</a:t>
          </a:r>
        </a:p>
      </dgm:t>
    </dgm:pt>
    <dgm:pt modelId="{9250FF69-A9F7-4CDE-A1F7-409689B7BE8E}" type="parTrans" cxnId="{C838D9FE-429B-424D-B1A2-F3262C78F91E}">
      <dgm:prSet/>
      <dgm:spPr/>
      <dgm:t>
        <a:bodyPr/>
        <a:lstStyle/>
        <a:p>
          <a:endParaRPr lang="en-US"/>
        </a:p>
      </dgm:t>
    </dgm:pt>
    <dgm:pt modelId="{0C21F83B-AFB0-4A54-A3E1-18BC8EC4572E}" type="sibTrans" cxnId="{C838D9FE-429B-424D-B1A2-F3262C78F91E}">
      <dgm:prSet/>
      <dgm:spPr/>
      <dgm:t>
        <a:bodyPr/>
        <a:lstStyle/>
        <a:p>
          <a:endParaRPr lang="en-US"/>
        </a:p>
      </dgm:t>
    </dgm:pt>
    <dgm:pt modelId="{B35F4DB4-82D6-4C15-BEA4-592992EC882A}">
      <dgm:prSet/>
      <dgm:spPr/>
      <dgm:t>
        <a:bodyPr/>
        <a:lstStyle/>
        <a:p>
          <a:r>
            <a:rPr lang="en-US"/>
            <a:t>Auscultation: bruit over upper lateral part of the gland.</a:t>
          </a:r>
        </a:p>
      </dgm:t>
    </dgm:pt>
    <dgm:pt modelId="{88319545-B102-4419-BAAC-B6A6887576CD}" type="parTrans" cxnId="{32D419D0-BC96-4348-8072-EA4C44C826AE}">
      <dgm:prSet/>
      <dgm:spPr/>
      <dgm:t>
        <a:bodyPr/>
        <a:lstStyle/>
        <a:p>
          <a:endParaRPr lang="en-US"/>
        </a:p>
      </dgm:t>
    </dgm:pt>
    <dgm:pt modelId="{CD56F95F-1402-4CA3-823D-0A11CD5FDFD6}" type="sibTrans" cxnId="{32D419D0-BC96-4348-8072-EA4C44C826AE}">
      <dgm:prSet/>
      <dgm:spPr/>
      <dgm:t>
        <a:bodyPr/>
        <a:lstStyle/>
        <a:p>
          <a:endParaRPr lang="en-US"/>
        </a:p>
      </dgm:t>
    </dgm:pt>
    <dgm:pt modelId="{A899F094-081C-426C-BFDB-4B9428594894}">
      <dgm:prSet/>
      <dgm:spPr/>
      <dgm:t>
        <a:bodyPr/>
        <a:lstStyle/>
        <a:p>
          <a:r>
            <a:rPr lang="en-US"/>
            <a:t>Investigation</a:t>
          </a:r>
        </a:p>
      </dgm:t>
    </dgm:pt>
    <dgm:pt modelId="{C206D66B-31C3-4764-A086-094C75B5E009}" type="parTrans" cxnId="{9DF59FB0-BE84-4659-986B-1368AF736C17}">
      <dgm:prSet/>
      <dgm:spPr/>
      <dgm:t>
        <a:bodyPr/>
        <a:lstStyle/>
        <a:p>
          <a:endParaRPr lang="en-US"/>
        </a:p>
      </dgm:t>
    </dgm:pt>
    <dgm:pt modelId="{35102F6A-10CC-4007-9171-1A629BBE3B73}" type="sibTrans" cxnId="{9DF59FB0-BE84-4659-986B-1368AF736C17}">
      <dgm:prSet/>
      <dgm:spPr/>
      <dgm:t>
        <a:bodyPr/>
        <a:lstStyle/>
        <a:p>
          <a:endParaRPr lang="en-US"/>
        </a:p>
      </dgm:t>
    </dgm:pt>
    <dgm:pt modelId="{FB04CC94-FBC2-4B62-BF96-184A94213C8A}">
      <dgm:prSet/>
      <dgm:spPr/>
      <dgm:t>
        <a:bodyPr/>
        <a:lstStyle/>
        <a:p>
          <a:r>
            <a:rPr lang="en-US"/>
            <a:t>Thyroid function tests: </a:t>
          </a:r>
        </a:p>
      </dgm:t>
    </dgm:pt>
    <dgm:pt modelId="{FAAE2D60-B589-480F-94F9-EE99506487AD}" type="parTrans" cxnId="{7EDC19E4-B6AD-44F4-887F-3F777653093A}">
      <dgm:prSet/>
      <dgm:spPr/>
      <dgm:t>
        <a:bodyPr/>
        <a:lstStyle/>
        <a:p>
          <a:endParaRPr lang="en-US"/>
        </a:p>
      </dgm:t>
    </dgm:pt>
    <dgm:pt modelId="{AF3C074C-FDB5-4212-B4A1-8989800FC019}" type="sibTrans" cxnId="{7EDC19E4-B6AD-44F4-887F-3F777653093A}">
      <dgm:prSet/>
      <dgm:spPr/>
      <dgm:t>
        <a:bodyPr/>
        <a:lstStyle/>
        <a:p>
          <a:endParaRPr lang="en-US"/>
        </a:p>
      </dgm:t>
    </dgm:pt>
    <dgm:pt modelId="{F0E0AE8F-80A8-48A0-B265-63106F05365D}">
      <dgm:prSet/>
      <dgm:spPr/>
      <dgm:t>
        <a:bodyPr/>
        <a:lstStyle/>
        <a:p>
          <a:r>
            <a:rPr lang="en-US"/>
            <a:t>Free T3 &amp; T4 ͢ high.           - TSH   ͢suppressed.</a:t>
          </a:r>
        </a:p>
      </dgm:t>
    </dgm:pt>
    <dgm:pt modelId="{CF384D4D-BFC2-40CB-9012-0A53B03BEED9}" type="parTrans" cxnId="{720CA39F-9BA5-4213-8F51-9187406478D5}">
      <dgm:prSet/>
      <dgm:spPr/>
      <dgm:t>
        <a:bodyPr/>
        <a:lstStyle/>
        <a:p>
          <a:endParaRPr lang="en-US"/>
        </a:p>
      </dgm:t>
    </dgm:pt>
    <dgm:pt modelId="{799ED9ED-ACCA-4550-8D36-0A276CEA8200}" type="sibTrans" cxnId="{720CA39F-9BA5-4213-8F51-9187406478D5}">
      <dgm:prSet/>
      <dgm:spPr/>
      <dgm:t>
        <a:bodyPr/>
        <a:lstStyle/>
        <a:p>
          <a:endParaRPr lang="en-US"/>
        </a:p>
      </dgm:t>
    </dgm:pt>
    <dgm:pt modelId="{78308E61-570A-418C-9438-A0DD1C375DCD}">
      <dgm:prSet/>
      <dgm:spPr/>
      <dgm:t>
        <a:bodyPr/>
        <a:lstStyle/>
        <a:p>
          <a:r>
            <a:rPr lang="en-US"/>
            <a:t>U/s of of the neck: mild diffuse enlargement.</a:t>
          </a:r>
        </a:p>
      </dgm:t>
    </dgm:pt>
    <dgm:pt modelId="{3559F688-9A71-4EB9-80EE-2FA0EC5C4778}" type="parTrans" cxnId="{23888472-1957-4014-92CE-2774CC4C81DF}">
      <dgm:prSet/>
      <dgm:spPr/>
      <dgm:t>
        <a:bodyPr/>
        <a:lstStyle/>
        <a:p>
          <a:endParaRPr lang="en-US"/>
        </a:p>
      </dgm:t>
    </dgm:pt>
    <dgm:pt modelId="{321DBA38-8DAD-46FB-9D4E-17D49217C4F0}" type="sibTrans" cxnId="{23888472-1957-4014-92CE-2774CC4C81DF}">
      <dgm:prSet/>
      <dgm:spPr/>
      <dgm:t>
        <a:bodyPr/>
        <a:lstStyle/>
        <a:p>
          <a:endParaRPr lang="en-US"/>
        </a:p>
      </dgm:t>
    </dgm:pt>
    <dgm:pt modelId="{32EDC673-0940-4601-8EE0-A672CE5BDC47}">
      <dgm:prSet/>
      <dgm:spPr/>
      <dgm:t>
        <a:bodyPr/>
        <a:lstStyle/>
        <a:p>
          <a:r>
            <a:rPr lang="en-US"/>
            <a:t>Thyroid scan: diffuse uptake and exclude retrosternal goiter.</a:t>
          </a:r>
        </a:p>
      </dgm:t>
    </dgm:pt>
    <dgm:pt modelId="{2152E7A7-92FE-428E-83CD-366051691450}" type="parTrans" cxnId="{770491F9-8249-4EA6-982A-77E1EBD8AD44}">
      <dgm:prSet/>
      <dgm:spPr/>
      <dgm:t>
        <a:bodyPr/>
        <a:lstStyle/>
        <a:p>
          <a:endParaRPr lang="en-US"/>
        </a:p>
      </dgm:t>
    </dgm:pt>
    <dgm:pt modelId="{1E8E9371-1B11-4FC9-AC98-842F49C406BE}" type="sibTrans" cxnId="{770491F9-8249-4EA6-982A-77E1EBD8AD44}">
      <dgm:prSet/>
      <dgm:spPr/>
      <dgm:t>
        <a:bodyPr/>
        <a:lstStyle/>
        <a:p>
          <a:endParaRPr lang="en-US"/>
        </a:p>
      </dgm:t>
    </dgm:pt>
    <dgm:pt modelId="{352AFCBE-70F9-4294-882A-9C9CE36CD9F0}">
      <dgm:prSet/>
      <dgm:spPr/>
      <dgm:t>
        <a:bodyPr/>
        <a:lstStyle/>
        <a:p>
          <a:r>
            <a:rPr lang="en-US"/>
            <a:t>Thyroid Antibodies: present</a:t>
          </a:r>
        </a:p>
      </dgm:t>
    </dgm:pt>
    <dgm:pt modelId="{DC661AA0-495C-4D09-9711-279BE68D5B62}" type="parTrans" cxnId="{50A8BAAC-CE18-47C7-A91B-456185836B2F}">
      <dgm:prSet/>
      <dgm:spPr/>
      <dgm:t>
        <a:bodyPr/>
        <a:lstStyle/>
        <a:p>
          <a:endParaRPr lang="en-US"/>
        </a:p>
      </dgm:t>
    </dgm:pt>
    <dgm:pt modelId="{07FB5FA3-19FD-47AD-9729-3FC42EC11F04}" type="sibTrans" cxnId="{50A8BAAC-CE18-47C7-A91B-456185836B2F}">
      <dgm:prSet/>
      <dgm:spPr/>
      <dgm:t>
        <a:bodyPr/>
        <a:lstStyle/>
        <a:p>
          <a:endParaRPr lang="en-US"/>
        </a:p>
      </dgm:t>
    </dgm:pt>
    <dgm:pt modelId="{81F9BEEE-999E-844F-B665-9A3D26887ACC}" type="pres">
      <dgm:prSet presAssocID="{36EBC8AE-EC1C-413C-980A-9485A02B3C5C}" presName="linear" presStyleCnt="0">
        <dgm:presLayoutVars>
          <dgm:animLvl val="lvl"/>
          <dgm:resizeHandles val="exact"/>
        </dgm:presLayoutVars>
      </dgm:prSet>
      <dgm:spPr/>
    </dgm:pt>
    <dgm:pt modelId="{03352395-761D-DD44-91AE-524B96709774}" type="pres">
      <dgm:prSet presAssocID="{82ED9610-1D97-4B04-9C84-AF90A9950244}" presName="parentText" presStyleLbl="node1" presStyleIdx="0" presStyleCnt="2">
        <dgm:presLayoutVars>
          <dgm:chMax val="0"/>
          <dgm:bulletEnabled val="1"/>
        </dgm:presLayoutVars>
      </dgm:prSet>
      <dgm:spPr/>
    </dgm:pt>
    <dgm:pt modelId="{0E63C003-9CA7-1D40-8563-C24B6E5D239F}" type="pres">
      <dgm:prSet presAssocID="{82ED9610-1D97-4B04-9C84-AF90A9950244}" presName="childText" presStyleLbl="revTx" presStyleIdx="0" presStyleCnt="2">
        <dgm:presLayoutVars>
          <dgm:bulletEnabled val="1"/>
        </dgm:presLayoutVars>
      </dgm:prSet>
      <dgm:spPr/>
    </dgm:pt>
    <dgm:pt modelId="{31206805-8E05-114F-9A31-31B061A2AE1C}" type="pres">
      <dgm:prSet presAssocID="{A899F094-081C-426C-BFDB-4B9428594894}" presName="parentText" presStyleLbl="node1" presStyleIdx="1" presStyleCnt="2">
        <dgm:presLayoutVars>
          <dgm:chMax val="0"/>
          <dgm:bulletEnabled val="1"/>
        </dgm:presLayoutVars>
      </dgm:prSet>
      <dgm:spPr/>
    </dgm:pt>
    <dgm:pt modelId="{76557304-F5BE-B34E-8813-21D6A7CFE096}" type="pres">
      <dgm:prSet presAssocID="{A899F094-081C-426C-BFDB-4B9428594894}" presName="childText" presStyleLbl="revTx" presStyleIdx="1" presStyleCnt="2">
        <dgm:presLayoutVars>
          <dgm:bulletEnabled val="1"/>
        </dgm:presLayoutVars>
      </dgm:prSet>
      <dgm:spPr/>
    </dgm:pt>
  </dgm:ptLst>
  <dgm:cxnLst>
    <dgm:cxn modelId="{6C6BE61A-E054-6B46-899C-8DE390A1CD42}" type="presOf" srcId="{B35F4DB4-82D6-4C15-BEA4-592992EC882A}" destId="{0E63C003-9CA7-1D40-8563-C24B6E5D239F}" srcOrd="0" destOrd="2" presId="urn:microsoft.com/office/officeart/2005/8/layout/vList2"/>
    <dgm:cxn modelId="{63485B1C-5FCE-5041-AD63-85350AC2A7DD}" type="presOf" srcId="{A899F094-081C-426C-BFDB-4B9428594894}" destId="{31206805-8E05-114F-9A31-31B061A2AE1C}" srcOrd="0" destOrd="0" presId="urn:microsoft.com/office/officeart/2005/8/layout/vList2"/>
    <dgm:cxn modelId="{200DDA36-FCE0-4D98-9BE6-95146EB5974E}" srcId="{82ED9610-1D97-4B04-9C84-AF90A9950244}" destId="{4DD642B7-FACD-4A44-A013-A1135702FE78}" srcOrd="0" destOrd="0" parTransId="{81F58567-DE6B-4A04-9862-907A0CECFDB1}" sibTransId="{79BBF6F2-9B6D-46A0-88FE-FF9F88B41A6A}"/>
    <dgm:cxn modelId="{6ED04F4A-1184-4349-B359-24416846A224}" type="presOf" srcId="{78308E61-570A-418C-9438-A0DD1C375DCD}" destId="{76557304-F5BE-B34E-8813-21D6A7CFE096}" srcOrd="0" destOrd="2" presId="urn:microsoft.com/office/officeart/2005/8/layout/vList2"/>
    <dgm:cxn modelId="{216BD44E-18E9-2C4D-A75A-A28A85F8B5C5}" type="presOf" srcId="{FB04CC94-FBC2-4B62-BF96-184A94213C8A}" destId="{76557304-F5BE-B34E-8813-21D6A7CFE096}" srcOrd="0" destOrd="0" presId="urn:microsoft.com/office/officeart/2005/8/layout/vList2"/>
    <dgm:cxn modelId="{20F7CE6B-1324-2C48-84D6-F951A38E73F0}" type="presOf" srcId="{F0E0AE8F-80A8-48A0-B265-63106F05365D}" destId="{76557304-F5BE-B34E-8813-21D6A7CFE096}" srcOrd="0" destOrd="1" presId="urn:microsoft.com/office/officeart/2005/8/layout/vList2"/>
    <dgm:cxn modelId="{F25A556C-DCB1-4B07-82BE-47AFED42B69F}" srcId="{36EBC8AE-EC1C-413C-980A-9485A02B3C5C}" destId="{82ED9610-1D97-4B04-9C84-AF90A9950244}" srcOrd="0" destOrd="0" parTransId="{3A9DF1CD-3EB1-4B4C-BFB4-C6D163C47B97}" sibTransId="{943C4F8B-DAA1-4B34-BB00-E09967086C4F}"/>
    <dgm:cxn modelId="{4ED61E71-D199-C54F-9DE1-FCF2183B2465}" type="presOf" srcId="{35F68319-0615-41C7-931A-121EA816ED3D}" destId="{0E63C003-9CA7-1D40-8563-C24B6E5D239F}" srcOrd="0" destOrd="1" presId="urn:microsoft.com/office/officeart/2005/8/layout/vList2"/>
    <dgm:cxn modelId="{23888472-1957-4014-92CE-2774CC4C81DF}" srcId="{A899F094-081C-426C-BFDB-4B9428594894}" destId="{78308E61-570A-418C-9438-A0DD1C375DCD}" srcOrd="1" destOrd="0" parTransId="{3559F688-9A71-4EB9-80EE-2FA0EC5C4778}" sibTransId="{321DBA38-8DAD-46FB-9D4E-17D49217C4F0}"/>
    <dgm:cxn modelId="{CD160B7C-2D36-B443-9DB7-7D556B754178}" type="presOf" srcId="{32EDC673-0940-4601-8EE0-A672CE5BDC47}" destId="{76557304-F5BE-B34E-8813-21D6A7CFE096}" srcOrd="0" destOrd="3" presId="urn:microsoft.com/office/officeart/2005/8/layout/vList2"/>
    <dgm:cxn modelId="{0C35CC7E-0875-314C-9EAF-7562E822CD70}" type="presOf" srcId="{352AFCBE-70F9-4294-882A-9C9CE36CD9F0}" destId="{76557304-F5BE-B34E-8813-21D6A7CFE096}" srcOrd="0" destOrd="4" presId="urn:microsoft.com/office/officeart/2005/8/layout/vList2"/>
    <dgm:cxn modelId="{11B4F67E-2355-3D44-9687-54EB7FA6EED8}" type="presOf" srcId="{4DD642B7-FACD-4A44-A013-A1135702FE78}" destId="{0E63C003-9CA7-1D40-8563-C24B6E5D239F}" srcOrd="0" destOrd="0" presId="urn:microsoft.com/office/officeart/2005/8/layout/vList2"/>
    <dgm:cxn modelId="{720CA39F-9BA5-4213-8F51-9187406478D5}" srcId="{FB04CC94-FBC2-4B62-BF96-184A94213C8A}" destId="{F0E0AE8F-80A8-48A0-B265-63106F05365D}" srcOrd="0" destOrd="0" parTransId="{CF384D4D-BFC2-40CB-9012-0A53B03BEED9}" sibTransId="{799ED9ED-ACCA-4550-8D36-0A276CEA8200}"/>
    <dgm:cxn modelId="{50A8BAAC-CE18-47C7-A91B-456185836B2F}" srcId="{A899F094-081C-426C-BFDB-4B9428594894}" destId="{352AFCBE-70F9-4294-882A-9C9CE36CD9F0}" srcOrd="3" destOrd="0" parTransId="{DC661AA0-495C-4D09-9711-279BE68D5B62}" sibTransId="{07FB5FA3-19FD-47AD-9729-3FC42EC11F04}"/>
    <dgm:cxn modelId="{9DF59FB0-BE84-4659-986B-1368AF736C17}" srcId="{36EBC8AE-EC1C-413C-980A-9485A02B3C5C}" destId="{A899F094-081C-426C-BFDB-4B9428594894}" srcOrd="1" destOrd="0" parTransId="{C206D66B-31C3-4764-A086-094C75B5E009}" sibTransId="{35102F6A-10CC-4007-9171-1A629BBE3B73}"/>
    <dgm:cxn modelId="{32D419D0-BC96-4348-8072-EA4C44C826AE}" srcId="{82ED9610-1D97-4B04-9C84-AF90A9950244}" destId="{B35F4DB4-82D6-4C15-BEA4-592992EC882A}" srcOrd="2" destOrd="0" parTransId="{88319545-B102-4419-BAAC-B6A6887576CD}" sibTransId="{CD56F95F-1402-4CA3-823D-0A11CD5FDFD6}"/>
    <dgm:cxn modelId="{C7966AD4-E366-3443-BE54-726AED76E19A}" type="presOf" srcId="{36EBC8AE-EC1C-413C-980A-9485A02B3C5C}" destId="{81F9BEEE-999E-844F-B665-9A3D26887ACC}" srcOrd="0" destOrd="0" presId="urn:microsoft.com/office/officeart/2005/8/layout/vList2"/>
    <dgm:cxn modelId="{5CF54BD9-853B-9D47-BF17-882AF8C855FB}" type="presOf" srcId="{82ED9610-1D97-4B04-9C84-AF90A9950244}" destId="{03352395-761D-DD44-91AE-524B96709774}" srcOrd="0" destOrd="0" presId="urn:microsoft.com/office/officeart/2005/8/layout/vList2"/>
    <dgm:cxn modelId="{7EDC19E4-B6AD-44F4-887F-3F777653093A}" srcId="{A899F094-081C-426C-BFDB-4B9428594894}" destId="{FB04CC94-FBC2-4B62-BF96-184A94213C8A}" srcOrd="0" destOrd="0" parTransId="{FAAE2D60-B589-480F-94F9-EE99506487AD}" sibTransId="{AF3C074C-FDB5-4212-B4A1-8989800FC019}"/>
    <dgm:cxn modelId="{770491F9-8249-4EA6-982A-77E1EBD8AD44}" srcId="{A899F094-081C-426C-BFDB-4B9428594894}" destId="{32EDC673-0940-4601-8EE0-A672CE5BDC47}" srcOrd="2" destOrd="0" parTransId="{2152E7A7-92FE-428E-83CD-366051691450}" sibTransId="{1E8E9371-1B11-4FC9-AC98-842F49C406BE}"/>
    <dgm:cxn modelId="{C838D9FE-429B-424D-B1A2-F3262C78F91E}" srcId="{82ED9610-1D97-4B04-9C84-AF90A9950244}" destId="{35F68319-0615-41C7-931A-121EA816ED3D}" srcOrd="1" destOrd="0" parTransId="{9250FF69-A9F7-4CDE-A1F7-409689B7BE8E}" sibTransId="{0C21F83B-AFB0-4A54-A3E1-18BC8EC4572E}"/>
    <dgm:cxn modelId="{8D3A7C60-31BB-8043-A0D6-0C38691ABD3F}" type="presParOf" srcId="{81F9BEEE-999E-844F-B665-9A3D26887ACC}" destId="{03352395-761D-DD44-91AE-524B96709774}" srcOrd="0" destOrd="0" presId="urn:microsoft.com/office/officeart/2005/8/layout/vList2"/>
    <dgm:cxn modelId="{462B61F7-0A20-0A4F-B09B-660AD5956556}" type="presParOf" srcId="{81F9BEEE-999E-844F-B665-9A3D26887ACC}" destId="{0E63C003-9CA7-1D40-8563-C24B6E5D239F}" srcOrd="1" destOrd="0" presId="urn:microsoft.com/office/officeart/2005/8/layout/vList2"/>
    <dgm:cxn modelId="{19111155-3B08-3549-997C-77958CE80775}" type="presParOf" srcId="{81F9BEEE-999E-844F-B665-9A3D26887ACC}" destId="{31206805-8E05-114F-9A31-31B061A2AE1C}" srcOrd="2" destOrd="0" presId="urn:microsoft.com/office/officeart/2005/8/layout/vList2"/>
    <dgm:cxn modelId="{A94887E7-56FE-8E4B-ACBC-881794E11497}" type="presParOf" srcId="{81F9BEEE-999E-844F-B665-9A3D26887ACC}" destId="{76557304-F5BE-B34E-8813-21D6A7CFE09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11BFFDC-6B31-4BFD-9148-6FB6A92FFAB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607CED1-829C-42D7-B3F9-694713CE5BD9}">
      <dgm:prSet/>
      <dgm:spPr/>
      <dgm:t>
        <a:bodyPr/>
        <a:lstStyle/>
        <a:p>
          <a:r>
            <a:rPr lang="en-US"/>
            <a:t>A- Medical treatment (main line of treatment):</a:t>
          </a:r>
        </a:p>
      </dgm:t>
    </dgm:pt>
    <dgm:pt modelId="{D7EB9889-0AAD-4E8B-AB5A-78529603A464}" type="parTrans" cxnId="{86AB8539-9985-46E7-932B-94292E1F9425}">
      <dgm:prSet/>
      <dgm:spPr/>
      <dgm:t>
        <a:bodyPr/>
        <a:lstStyle/>
        <a:p>
          <a:endParaRPr lang="en-US"/>
        </a:p>
      </dgm:t>
    </dgm:pt>
    <dgm:pt modelId="{129A1695-1A3F-44F0-9CC7-C6837E52CC7E}" type="sibTrans" cxnId="{86AB8539-9985-46E7-932B-94292E1F9425}">
      <dgm:prSet/>
      <dgm:spPr/>
      <dgm:t>
        <a:bodyPr/>
        <a:lstStyle/>
        <a:p>
          <a:endParaRPr lang="en-US"/>
        </a:p>
      </dgm:t>
    </dgm:pt>
    <dgm:pt modelId="{885815F2-7338-41F1-A7E3-A9EFC4B8C216}">
      <dgm:prSet/>
      <dgm:spPr/>
      <dgm:t>
        <a:bodyPr/>
        <a:lstStyle/>
        <a:p>
          <a:r>
            <a:rPr lang="en-US"/>
            <a:t>- Thiouracil group (inhibit peroxidase and iodine binding to tyrosin)as Neomerazole</a:t>
          </a:r>
        </a:p>
      </dgm:t>
    </dgm:pt>
    <dgm:pt modelId="{78B4C12C-4BFE-4D09-833D-E2FBA3995B5F}" type="parTrans" cxnId="{8EC4B016-95C7-4F3E-BC19-B9C3B0D20E31}">
      <dgm:prSet/>
      <dgm:spPr/>
      <dgm:t>
        <a:bodyPr/>
        <a:lstStyle/>
        <a:p>
          <a:endParaRPr lang="en-US"/>
        </a:p>
      </dgm:t>
    </dgm:pt>
    <dgm:pt modelId="{D1C1A1CF-E1E3-4211-A4FB-F94CD1D95029}" type="sibTrans" cxnId="{8EC4B016-95C7-4F3E-BC19-B9C3B0D20E31}">
      <dgm:prSet/>
      <dgm:spPr/>
      <dgm:t>
        <a:bodyPr/>
        <a:lstStyle/>
        <a:p>
          <a:endParaRPr lang="en-US"/>
        </a:p>
      </dgm:t>
    </dgm:pt>
    <dgm:pt modelId="{0435A7E4-ED05-4D33-8DFD-084BFCF39374}">
      <dgm:prSet/>
      <dgm:spPr/>
      <dgm:t>
        <a:bodyPr/>
        <a:lstStyle/>
        <a:p>
          <a:r>
            <a:rPr lang="en-US"/>
            <a:t>- Beta- blockers (propranolol): it protects the heart from arrhythmia.</a:t>
          </a:r>
        </a:p>
      </dgm:t>
    </dgm:pt>
    <dgm:pt modelId="{3977EE5F-F5BF-4B21-9240-A16FA8CEEDD0}" type="parTrans" cxnId="{2C4FEC64-84F4-4393-AA95-2E8975CA7D4A}">
      <dgm:prSet/>
      <dgm:spPr/>
      <dgm:t>
        <a:bodyPr/>
        <a:lstStyle/>
        <a:p>
          <a:endParaRPr lang="en-US"/>
        </a:p>
      </dgm:t>
    </dgm:pt>
    <dgm:pt modelId="{276F28EA-33D0-4AD7-B620-972D791439F3}" type="sibTrans" cxnId="{2C4FEC64-84F4-4393-AA95-2E8975CA7D4A}">
      <dgm:prSet/>
      <dgm:spPr/>
      <dgm:t>
        <a:bodyPr/>
        <a:lstStyle/>
        <a:p>
          <a:endParaRPr lang="en-US"/>
        </a:p>
      </dgm:t>
    </dgm:pt>
    <dgm:pt modelId="{760D7C55-F83E-4D95-B7B5-CAECE2647027}">
      <dgm:prSet/>
      <dgm:spPr/>
      <dgm:t>
        <a:bodyPr/>
        <a:lstStyle/>
        <a:p>
          <a:r>
            <a:rPr lang="en-US"/>
            <a:t>B- Surgical treatment: </a:t>
          </a:r>
        </a:p>
      </dgm:t>
    </dgm:pt>
    <dgm:pt modelId="{E45C7347-70B9-4B5B-905B-54AA443A90CA}" type="parTrans" cxnId="{B6F4F679-6EB2-42DC-A673-24C920991892}">
      <dgm:prSet/>
      <dgm:spPr/>
      <dgm:t>
        <a:bodyPr/>
        <a:lstStyle/>
        <a:p>
          <a:endParaRPr lang="en-US"/>
        </a:p>
      </dgm:t>
    </dgm:pt>
    <dgm:pt modelId="{BA36BCDB-5078-46F2-A9B6-A7FF4CFCC675}" type="sibTrans" cxnId="{B6F4F679-6EB2-42DC-A673-24C920991892}">
      <dgm:prSet/>
      <dgm:spPr/>
      <dgm:t>
        <a:bodyPr/>
        <a:lstStyle/>
        <a:p>
          <a:endParaRPr lang="en-US"/>
        </a:p>
      </dgm:t>
    </dgm:pt>
    <dgm:pt modelId="{88608CB6-414B-46E1-80AE-AE13A042D196}">
      <dgm:prSet/>
      <dgm:spPr/>
      <dgm:t>
        <a:bodyPr/>
        <a:lstStyle/>
        <a:p>
          <a:r>
            <a:rPr lang="en-US"/>
            <a:t>(total thyroidectomv after preparation)</a:t>
          </a:r>
        </a:p>
      </dgm:t>
    </dgm:pt>
    <dgm:pt modelId="{7B74CB00-ADB1-407F-988C-E880257A5260}" type="parTrans" cxnId="{7F58A465-33F3-4363-AD55-2A7133FDD7D4}">
      <dgm:prSet/>
      <dgm:spPr/>
      <dgm:t>
        <a:bodyPr/>
        <a:lstStyle/>
        <a:p>
          <a:endParaRPr lang="en-US"/>
        </a:p>
      </dgm:t>
    </dgm:pt>
    <dgm:pt modelId="{0BBDB446-CE96-429C-9B87-A39C271566ED}" type="sibTrans" cxnId="{7F58A465-33F3-4363-AD55-2A7133FDD7D4}">
      <dgm:prSet/>
      <dgm:spPr/>
      <dgm:t>
        <a:bodyPr/>
        <a:lstStyle/>
        <a:p>
          <a:endParaRPr lang="en-US"/>
        </a:p>
      </dgm:t>
    </dgm:pt>
    <dgm:pt modelId="{5583B135-7444-47DE-AB1C-54996491C7A5}">
      <dgm:prSet/>
      <dgm:spPr/>
      <dgm:t>
        <a:bodyPr/>
        <a:lstStyle/>
        <a:p>
          <a:r>
            <a:rPr lang="en-US"/>
            <a:t>lndicated in: failure of medical treatment, RSG or huge sized goitre.</a:t>
          </a:r>
        </a:p>
      </dgm:t>
    </dgm:pt>
    <dgm:pt modelId="{58868BB0-96F3-4ED9-AC35-6C03D6F30580}" type="parTrans" cxnId="{CC4E965A-5973-4B94-B6D5-D12A52923436}">
      <dgm:prSet/>
      <dgm:spPr/>
      <dgm:t>
        <a:bodyPr/>
        <a:lstStyle/>
        <a:p>
          <a:endParaRPr lang="en-US"/>
        </a:p>
      </dgm:t>
    </dgm:pt>
    <dgm:pt modelId="{EE68349A-CC2D-4510-B351-D620941B6173}" type="sibTrans" cxnId="{CC4E965A-5973-4B94-B6D5-D12A52923436}">
      <dgm:prSet/>
      <dgm:spPr/>
      <dgm:t>
        <a:bodyPr/>
        <a:lstStyle/>
        <a:p>
          <a:endParaRPr lang="en-US"/>
        </a:p>
      </dgm:t>
    </dgm:pt>
    <dgm:pt modelId="{BC3DFCC2-F450-4DEA-A6E7-95FB32ABC72C}">
      <dgm:prSet/>
      <dgm:spPr/>
      <dgm:t>
        <a:bodyPr/>
        <a:lstStyle/>
        <a:p>
          <a:r>
            <a:rPr lang="it-IT"/>
            <a:t>C- Radioactive iodine :</a:t>
          </a:r>
          <a:endParaRPr lang="en-US"/>
        </a:p>
      </dgm:t>
    </dgm:pt>
    <dgm:pt modelId="{DB74D09C-EB00-456F-9E03-7D861880CEE4}" type="parTrans" cxnId="{2B3F6771-398A-497D-8A54-18C4F8F8B694}">
      <dgm:prSet/>
      <dgm:spPr/>
      <dgm:t>
        <a:bodyPr/>
        <a:lstStyle/>
        <a:p>
          <a:endParaRPr lang="en-US"/>
        </a:p>
      </dgm:t>
    </dgm:pt>
    <dgm:pt modelId="{A5543C21-6A7D-49DF-A02F-362176ADC1F5}" type="sibTrans" cxnId="{2B3F6771-398A-497D-8A54-18C4F8F8B694}">
      <dgm:prSet/>
      <dgm:spPr/>
      <dgm:t>
        <a:bodyPr/>
        <a:lstStyle/>
        <a:p>
          <a:endParaRPr lang="en-US"/>
        </a:p>
      </dgm:t>
    </dgm:pt>
    <dgm:pt modelId="{68936A38-606E-4A3F-A38A-BBF2117DD4B0}">
      <dgm:prSet/>
      <dgm:spPr/>
      <dgm:t>
        <a:bodyPr/>
        <a:lstStyle/>
        <a:p>
          <a:r>
            <a:rPr lang="en-US"/>
            <a:t>indicated in: failure of medical treatment in patient &gt; 45 years.</a:t>
          </a:r>
        </a:p>
      </dgm:t>
    </dgm:pt>
    <dgm:pt modelId="{5C40A46D-0D77-4329-AF7A-0601BBB11E2C}" type="parTrans" cxnId="{455A46DF-9B4F-43D2-AA8C-7EF7E01C78C4}">
      <dgm:prSet/>
      <dgm:spPr/>
      <dgm:t>
        <a:bodyPr/>
        <a:lstStyle/>
        <a:p>
          <a:endParaRPr lang="en-US"/>
        </a:p>
      </dgm:t>
    </dgm:pt>
    <dgm:pt modelId="{2E0D44A8-D21B-4727-ADF2-A5843E3F2320}" type="sibTrans" cxnId="{455A46DF-9B4F-43D2-AA8C-7EF7E01C78C4}">
      <dgm:prSet/>
      <dgm:spPr/>
      <dgm:t>
        <a:bodyPr/>
        <a:lstStyle/>
        <a:p>
          <a:endParaRPr lang="en-US"/>
        </a:p>
      </dgm:t>
    </dgm:pt>
    <dgm:pt modelId="{5341326F-93B8-CB4B-99A9-11492DE6EF50}" type="pres">
      <dgm:prSet presAssocID="{B11BFFDC-6B31-4BFD-9148-6FB6A92FFAB4}" presName="linear" presStyleCnt="0">
        <dgm:presLayoutVars>
          <dgm:animLvl val="lvl"/>
          <dgm:resizeHandles val="exact"/>
        </dgm:presLayoutVars>
      </dgm:prSet>
      <dgm:spPr/>
    </dgm:pt>
    <dgm:pt modelId="{52503302-1428-874C-B185-FFD02D534403}" type="pres">
      <dgm:prSet presAssocID="{B607CED1-829C-42D7-B3F9-694713CE5BD9}" presName="parentText" presStyleLbl="node1" presStyleIdx="0" presStyleCnt="5">
        <dgm:presLayoutVars>
          <dgm:chMax val="0"/>
          <dgm:bulletEnabled val="1"/>
        </dgm:presLayoutVars>
      </dgm:prSet>
      <dgm:spPr/>
    </dgm:pt>
    <dgm:pt modelId="{8BA06617-CCBB-B14F-BD8F-47A609A7AA56}" type="pres">
      <dgm:prSet presAssocID="{B607CED1-829C-42D7-B3F9-694713CE5BD9}" presName="childText" presStyleLbl="revTx" presStyleIdx="0" presStyleCnt="2">
        <dgm:presLayoutVars>
          <dgm:bulletEnabled val="1"/>
        </dgm:presLayoutVars>
      </dgm:prSet>
      <dgm:spPr/>
    </dgm:pt>
    <dgm:pt modelId="{A506B700-A194-D54F-9F95-0965F4E9BBCC}" type="pres">
      <dgm:prSet presAssocID="{760D7C55-F83E-4D95-B7B5-CAECE2647027}" presName="parentText" presStyleLbl="node1" presStyleIdx="1" presStyleCnt="5">
        <dgm:presLayoutVars>
          <dgm:chMax val="0"/>
          <dgm:bulletEnabled val="1"/>
        </dgm:presLayoutVars>
      </dgm:prSet>
      <dgm:spPr/>
    </dgm:pt>
    <dgm:pt modelId="{0071E8D8-61EF-9F46-AF6F-2ACFB3454CF8}" type="pres">
      <dgm:prSet presAssocID="{BA36BCDB-5078-46F2-A9B6-A7FF4CFCC675}" presName="spacer" presStyleCnt="0"/>
      <dgm:spPr/>
    </dgm:pt>
    <dgm:pt modelId="{4F455702-BFE6-1040-B458-33329B3D80AF}" type="pres">
      <dgm:prSet presAssocID="{88608CB6-414B-46E1-80AE-AE13A042D196}" presName="parentText" presStyleLbl="node1" presStyleIdx="2" presStyleCnt="5">
        <dgm:presLayoutVars>
          <dgm:chMax val="0"/>
          <dgm:bulletEnabled val="1"/>
        </dgm:presLayoutVars>
      </dgm:prSet>
      <dgm:spPr/>
    </dgm:pt>
    <dgm:pt modelId="{E6868EB4-2C5E-BF48-BD64-C081B7A5570D}" type="pres">
      <dgm:prSet presAssocID="{88608CB6-414B-46E1-80AE-AE13A042D196}" presName="childText" presStyleLbl="revTx" presStyleIdx="1" presStyleCnt="2">
        <dgm:presLayoutVars>
          <dgm:bulletEnabled val="1"/>
        </dgm:presLayoutVars>
      </dgm:prSet>
      <dgm:spPr/>
    </dgm:pt>
    <dgm:pt modelId="{F71BBF2E-89FD-AE42-B126-C91557C0ACF2}" type="pres">
      <dgm:prSet presAssocID="{BC3DFCC2-F450-4DEA-A6E7-95FB32ABC72C}" presName="parentText" presStyleLbl="node1" presStyleIdx="3" presStyleCnt="5">
        <dgm:presLayoutVars>
          <dgm:chMax val="0"/>
          <dgm:bulletEnabled val="1"/>
        </dgm:presLayoutVars>
      </dgm:prSet>
      <dgm:spPr/>
    </dgm:pt>
    <dgm:pt modelId="{F7A89191-4374-FC4E-A5D8-75962D6F3998}" type="pres">
      <dgm:prSet presAssocID="{A5543C21-6A7D-49DF-A02F-362176ADC1F5}" presName="spacer" presStyleCnt="0"/>
      <dgm:spPr/>
    </dgm:pt>
    <dgm:pt modelId="{EF21D7B4-A998-9B49-B974-93DF3956207A}" type="pres">
      <dgm:prSet presAssocID="{68936A38-606E-4A3F-A38A-BBF2117DD4B0}" presName="parentText" presStyleLbl="node1" presStyleIdx="4" presStyleCnt="5">
        <dgm:presLayoutVars>
          <dgm:chMax val="0"/>
          <dgm:bulletEnabled val="1"/>
        </dgm:presLayoutVars>
      </dgm:prSet>
      <dgm:spPr/>
    </dgm:pt>
  </dgm:ptLst>
  <dgm:cxnLst>
    <dgm:cxn modelId="{02D84103-D2FA-2A42-BF10-40E8264CF2E9}" type="presOf" srcId="{B11BFFDC-6B31-4BFD-9148-6FB6A92FFAB4}" destId="{5341326F-93B8-CB4B-99A9-11492DE6EF50}" srcOrd="0" destOrd="0" presId="urn:microsoft.com/office/officeart/2005/8/layout/vList2"/>
    <dgm:cxn modelId="{8EC4B016-95C7-4F3E-BC19-B9C3B0D20E31}" srcId="{B607CED1-829C-42D7-B3F9-694713CE5BD9}" destId="{885815F2-7338-41F1-A7E3-A9EFC4B8C216}" srcOrd="0" destOrd="0" parTransId="{78B4C12C-4BFE-4D09-833D-E2FBA3995B5F}" sibTransId="{D1C1A1CF-E1E3-4211-A4FB-F94CD1D95029}"/>
    <dgm:cxn modelId="{86AB8539-9985-46E7-932B-94292E1F9425}" srcId="{B11BFFDC-6B31-4BFD-9148-6FB6A92FFAB4}" destId="{B607CED1-829C-42D7-B3F9-694713CE5BD9}" srcOrd="0" destOrd="0" parTransId="{D7EB9889-0AAD-4E8B-AB5A-78529603A464}" sibTransId="{129A1695-1A3F-44F0-9CC7-C6837E52CC7E}"/>
    <dgm:cxn modelId="{E1A9E539-8123-E347-9325-3AE858A3A1EC}" type="presOf" srcId="{5583B135-7444-47DE-AB1C-54996491C7A5}" destId="{E6868EB4-2C5E-BF48-BD64-C081B7A5570D}" srcOrd="0" destOrd="0" presId="urn:microsoft.com/office/officeart/2005/8/layout/vList2"/>
    <dgm:cxn modelId="{6D40C458-4870-B84D-94D8-EB2DD009F791}" type="presOf" srcId="{BC3DFCC2-F450-4DEA-A6E7-95FB32ABC72C}" destId="{F71BBF2E-89FD-AE42-B126-C91557C0ACF2}" srcOrd="0" destOrd="0" presId="urn:microsoft.com/office/officeart/2005/8/layout/vList2"/>
    <dgm:cxn modelId="{CC4E965A-5973-4B94-B6D5-D12A52923436}" srcId="{88608CB6-414B-46E1-80AE-AE13A042D196}" destId="{5583B135-7444-47DE-AB1C-54996491C7A5}" srcOrd="0" destOrd="0" parTransId="{58868BB0-96F3-4ED9-AC35-6C03D6F30580}" sibTransId="{EE68349A-CC2D-4510-B351-D620941B6173}"/>
    <dgm:cxn modelId="{2C4FEC64-84F4-4393-AA95-2E8975CA7D4A}" srcId="{B607CED1-829C-42D7-B3F9-694713CE5BD9}" destId="{0435A7E4-ED05-4D33-8DFD-084BFCF39374}" srcOrd="1" destOrd="0" parTransId="{3977EE5F-F5BF-4B21-9240-A16FA8CEEDD0}" sibTransId="{276F28EA-33D0-4AD7-B620-972D791439F3}"/>
    <dgm:cxn modelId="{7F58A465-33F3-4363-AD55-2A7133FDD7D4}" srcId="{B11BFFDC-6B31-4BFD-9148-6FB6A92FFAB4}" destId="{88608CB6-414B-46E1-80AE-AE13A042D196}" srcOrd="2" destOrd="0" parTransId="{7B74CB00-ADB1-407F-988C-E880257A5260}" sibTransId="{0BBDB446-CE96-429C-9B87-A39C271566ED}"/>
    <dgm:cxn modelId="{50F7816A-FC43-2143-A30C-64837DCF098D}" type="presOf" srcId="{88608CB6-414B-46E1-80AE-AE13A042D196}" destId="{4F455702-BFE6-1040-B458-33329B3D80AF}" srcOrd="0" destOrd="0" presId="urn:microsoft.com/office/officeart/2005/8/layout/vList2"/>
    <dgm:cxn modelId="{2B3F6771-398A-497D-8A54-18C4F8F8B694}" srcId="{B11BFFDC-6B31-4BFD-9148-6FB6A92FFAB4}" destId="{BC3DFCC2-F450-4DEA-A6E7-95FB32ABC72C}" srcOrd="3" destOrd="0" parTransId="{DB74D09C-EB00-456F-9E03-7D861880CEE4}" sibTransId="{A5543C21-6A7D-49DF-A02F-362176ADC1F5}"/>
    <dgm:cxn modelId="{B6F4F679-6EB2-42DC-A673-24C920991892}" srcId="{B11BFFDC-6B31-4BFD-9148-6FB6A92FFAB4}" destId="{760D7C55-F83E-4D95-B7B5-CAECE2647027}" srcOrd="1" destOrd="0" parTransId="{E45C7347-70B9-4B5B-905B-54AA443A90CA}" sibTransId="{BA36BCDB-5078-46F2-A9B6-A7FF4CFCC675}"/>
    <dgm:cxn modelId="{4DEEB082-F5FA-A544-B24E-41B1235C65D8}" type="presOf" srcId="{0435A7E4-ED05-4D33-8DFD-084BFCF39374}" destId="{8BA06617-CCBB-B14F-BD8F-47A609A7AA56}" srcOrd="0" destOrd="1" presId="urn:microsoft.com/office/officeart/2005/8/layout/vList2"/>
    <dgm:cxn modelId="{95F07084-1388-6B46-A129-188778676305}" type="presOf" srcId="{B607CED1-829C-42D7-B3F9-694713CE5BD9}" destId="{52503302-1428-874C-B185-FFD02D534403}" srcOrd="0" destOrd="0" presId="urn:microsoft.com/office/officeart/2005/8/layout/vList2"/>
    <dgm:cxn modelId="{72CEDA8B-8D22-9C4D-940C-64D92D5EE6F4}" type="presOf" srcId="{68936A38-606E-4A3F-A38A-BBF2117DD4B0}" destId="{EF21D7B4-A998-9B49-B974-93DF3956207A}" srcOrd="0" destOrd="0" presId="urn:microsoft.com/office/officeart/2005/8/layout/vList2"/>
    <dgm:cxn modelId="{07F670CE-7F9A-A04A-BCE2-57CF307A026F}" type="presOf" srcId="{885815F2-7338-41F1-A7E3-A9EFC4B8C216}" destId="{8BA06617-CCBB-B14F-BD8F-47A609A7AA56}" srcOrd="0" destOrd="0" presId="urn:microsoft.com/office/officeart/2005/8/layout/vList2"/>
    <dgm:cxn modelId="{455A46DF-9B4F-43D2-AA8C-7EF7E01C78C4}" srcId="{B11BFFDC-6B31-4BFD-9148-6FB6A92FFAB4}" destId="{68936A38-606E-4A3F-A38A-BBF2117DD4B0}" srcOrd="4" destOrd="0" parTransId="{5C40A46D-0D77-4329-AF7A-0601BBB11E2C}" sibTransId="{2E0D44A8-D21B-4727-ADF2-A5843E3F2320}"/>
    <dgm:cxn modelId="{9E5D0AFD-2BF9-4244-A541-3680B02638D2}" type="presOf" srcId="{760D7C55-F83E-4D95-B7B5-CAECE2647027}" destId="{A506B700-A194-D54F-9F95-0965F4E9BBCC}" srcOrd="0" destOrd="0" presId="urn:microsoft.com/office/officeart/2005/8/layout/vList2"/>
    <dgm:cxn modelId="{23C609A4-C3BF-7B44-9AAB-6FA8D19B76C6}" type="presParOf" srcId="{5341326F-93B8-CB4B-99A9-11492DE6EF50}" destId="{52503302-1428-874C-B185-FFD02D534403}" srcOrd="0" destOrd="0" presId="urn:microsoft.com/office/officeart/2005/8/layout/vList2"/>
    <dgm:cxn modelId="{F4E47DF3-0C1E-1F4C-A440-F3FA011DBC35}" type="presParOf" srcId="{5341326F-93B8-CB4B-99A9-11492DE6EF50}" destId="{8BA06617-CCBB-B14F-BD8F-47A609A7AA56}" srcOrd="1" destOrd="0" presId="urn:microsoft.com/office/officeart/2005/8/layout/vList2"/>
    <dgm:cxn modelId="{CA1FA42B-CF6E-C646-B227-097676F87D15}" type="presParOf" srcId="{5341326F-93B8-CB4B-99A9-11492DE6EF50}" destId="{A506B700-A194-D54F-9F95-0965F4E9BBCC}" srcOrd="2" destOrd="0" presId="urn:microsoft.com/office/officeart/2005/8/layout/vList2"/>
    <dgm:cxn modelId="{21E20A85-D2CE-A742-8EB2-606E27CA5094}" type="presParOf" srcId="{5341326F-93B8-CB4B-99A9-11492DE6EF50}" destId="{0071E8D8-61EF-9F46-AF6F-2ACFB3454CF8}" srcOrd="3" destOrd="0" presId="urn:microsoft.com/office/officeart/2005/8/layout/vList2"/>
    <dgm:cxn modelId="{99CFE9F1-F451-664C-BFCC-42793B9C4D1E}" type="presParOf" srcId="{5341326F-93B8-CB4B-99A9-11492DE6EF50}" destId="{4F455702-BFE6-1040-B458-33329B3D80AF}" srcOrd="4" destOrd="0" presId="urn:microsoft.com/office/officeart/2005/8/layout/vList2"/>
    <dgm:cxn modelId="{4B3D0A6E-4924-3D47-8E3B-55741E875455}" type="presParOf" srcId="{5341326F-93B8-CB4B-99A9-11492DE6EF50}" destId="{E6868EB4-2C5E-BF48-BD64-C081B7A5570D}" srcOrd="5" destOrd="0" presId="urn:microsoft.com/office/officeart/2005/8/layout/vList2"/>
    <dgm:cxn modelId="{F92F14FE-1F27-8E48-8EBB-C431E0EB9CAF}" type="presParOf" srcId="{5341326F-93B8-CB4B-99A9-11492DE6EF50}" destId="{F71BBF2E-89FD-AE42-B126-C91557C0ACF2}" srcOrd="6" destOrd="0" presId="urn:microsoft.com/office/officeart/2005/8/layout/vList2"/>
    <dgm:cxn modelId="{CB6BB477-0D1A-5B43-8F92-71930EA4DE1A}" type="presParOf" srcId="{5341326F-93B8-CB4B-99A9-11492DE6EF50}" destId="{F7A89191-4374-FC4E-A5D8-75962D6F3998}" srcOrd="7" destOrd="0" presId="urn:microsoft.com/office/officeart/2005/8/layout/vList2"/>
    <dgm:cxn modelId="{B543BD72-8068-E040-973D-945A8EFF5912}" type="presParOf" srcId="{5341326F-93B8-CB4B-99A9-11492DE6EF50}" destId="{EF21D7B4-A998-9B49-B974-93DF3956207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379C0C1-E56B-43E5-87D5-11853726C0A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98CB63B-476C-41E8-92D5-D97F3668EEB3}">
      <dgm:prSet/>
      <dgm:spPr/>
      <dgm:t>
        <a:bodyPr/>
        <a:lstStyle/>
        <a:p>
          <a:r>
            <a:rPr lang="en-US"/>
            <a:t>Etiology</a:t>
          </a:r>
        </a:p>
      </dgm:t>
    </dgm:pt>
    <dgm:pt modelId="{32B04824-9AB3-4434-9377-663DE76F8ABF}" type="parTrans" cxnId="{88FFCAEB-1C90-4C50-856C-2BCB5A0566E5}">
      <dgm:prSet/>
      <dgm:spPr/>
      <dgm:t>
        <a:bodyPr/>
        <a:lstStyle/>
        <a:p>
          <a:endParaRPr lang="en-US"/>
        </a:p>
      </dgm:t>
    </dgm:pt>
    <dgm:pt modelId="{6305BE6E-C4AC-4A0F-842E-8FDE19DFDADD}" type="sibTrans" cxnId="{88FFCAEB-1C90-4C50-856C-2BCB5A0566E5}">
      <dgm:prSet/>
      <dgm:spPr/>
      <dgm:t>
        <a:bodyPr/>
        <a:lstStyle/>
        <a:p>
          <a:endParaRPr lang="en-US"/>
        </a:p>
      </dgm:t>
    </dgm:pt>
    <dgm:pt modelId="{0661B93A-DD57-42C2-9F68-33522271F3BE}">
      <dgm:prSet/>
      <dgm:spPr/>
      <dgm:t>
        <a:bodyPr/>
        <a:lstStyle/>
        <a:p>
          <a:r>
            <a:rPr lang="en-US"/>
            <a:t>Due to auto Ab to thyroglobulin &amp; microsome ͢ Ag-Ab reaction  ͢  destruction of thyroid follicle.</a:t>
          </a:r>
        </a:p>
      </dgm:t>
    </dgm:pt>
    <dgm:pt modelId="{DCA1A276-4586-467B-8476-B4CA6D743085}" type="parTrans" cxnId="{34BF2624-4231-42DB-8E91-07BDAEB21C9F}">
      <dgm:prSet/>
      <dgm:spPr/>
      <dgm:t>
        <a:bodyPr/>
        <a:lstStyle/>
        <a:p>
          <a:endParaRPr lang="en-US"/>
        </a:p>
      </dgm:t>
    </dgm:pt>
    <dgm:pt modelId="{4335C0AA-4F6E-4ABF-BEC7-D63856647561}" type="sibTrans" cxnId="{34BF2624-4231-42DB-8E91-07BDAEB21C9F}">
      <dgm:prSet/>
      <dgm:spPr/>
      <dgm:t>
        <a:bodyPr/>
        <a:lstStyle/>
        <a:p>
          <a:endParaRPr lang="en-US"/>
        </a:p>
      </dgm:t>
    </dgm:pt>
    <dgm:pt modelId="{7A9C4132-C41E-419C-B409-9C2B8F8942C4}">
      <dgm:prSet/>
      <dgm:spPr/>
      <dgm:t>
        <a:bodyPr/>
        <a:lstStyle/>
        <a:p>
          <a:r>
            <a:rPr lang="en-US"/>
            <a:t>Clinical picture</a:t>
          </a:r>
        </a:p>
      </dgm:t>
    </dgm:pt>
    <dgm:pt modelId="{6BEA3E09-B6A7-466E-8828-721B464F412A}" type="parTrans" cxnId="{DD8AF017-2080-4707-BFFB-CF2613640917}">
      <dgm:prSet/>
      <dgm:spPr/>
      <dgm:t>
        <a:bodyPr/>
        <a:lstStyle/>
        <a:p>
          <a:endParaRPr lang="en-US"/>
        </a:p>
      </dgm:t>
    </dgm:pt>
    <dgm:pt modelId="{EC05D285-5850-4877-9589-4E235ED47D10}" type="sibTrans" cxnId="{DD8AF017-2080-4707-BFFB-CF2613640917}">
      <dgm:prSet/>
      <dgm:spPr/>
      <dgm:t>
        <a:bodyPr/>
        <a:lstStyle/>
        <a:p>
          <a:endParaRPr lang="en-US"/>
        </a:p>
      </dgm:t>
    </dgm:pt>
    <dgm:pt modelId="{65E7597C-98FD-4B22-B1EA-420E4BA4FAEF}">
      <dgm:prSet/>
      <dgm:spPr/>
      <dgm:t>
        <a:bodyPr/>
        <a:lstStyle/>
        <a:p>
          <a:r>
            <a:rPr lang="en-US"/>
            <a:t>Manifestations of thyrotoxicosis in 5% of cases(in early stage)</a:t>
          </a:r>
        </a:p>
      </dgm:t>
    </dgm:pt>
    <dgm:pt modelId="{FB1E74BB-6780-4963-91D1-E665A0E1B825}" type="parTrans" cxnId="{6A484600-99C7-4F3C-B42C-5BF738DD94F4}">
      <dgm:prSet/>
      <dgm:spPr/>
      <dgm:t>
        <a:bodyPr/>
        <a:lstStyle/>
        <a:p>
          <a:endParaRPr lang="en-US"/>
        </a:p>
      </dgm:t>
    </dgm:pt>
    <dgm:pt modelId="{01EE70B9-EC8C-43A6-B4E9-8667413C5F7A}" type="sibTrans" cxnId="{6A484600-99C7-4F3C-B42C-5BF738DD94F4}">
      <dgm:prSet/>
      <dgm:spPr/>
      <dgm:t>
        <a:bodyPr/>
        <a:lstStyle/>
        <a:p>
          <a:endParaRPr lang="en-US"/>
        </a:p>
      </dgm:t>
    </dgm:pt>
    <dgm:pt modelId="{B4B88A6B-4C28-4517-9AF6-75A1A82C0F19}">
      <dgm:prSet/>
      <dgm:spPr/>
      <dgm:t>
        <a:bodyPr/>
        <a:lstStyle/>
        <a:p>
          <a:r>
            <a:rPr lang="en-US"/>
            <a:t>Manifestations of myxedmea.</a:t>
          </a:r>
        </a:p>
      </dgm:t>
    </dgm:pt>
    <dgm:pt modelId="{6E05C906-73F6-4DE2-BCC3-2095482B951A}" type="parTrans" cxnId="{E106E58B-F0B0-45DB-AB59-E117F98C62B3}">
      <dgm:prSet/>
      <dgm:spPr/>
      <dgm:t>
        <a:bodyPr/>
        <a:lstStyle/>
        <a:p>
          <a:endParaRPr lang="en-US"/>
        </a:p>
      </dgm:t>
    </dgm:pt>
    <dgm:pt modelId="{671562FB-D7AA-4221-8CF3-954B324FBC7E}" type="sibTrans" cxnId="{E106E58B-F0B0-45DB-AB59-E117F98C62B3}">
      <dgm:prSet/>
      <dgm:spPr/>
      <dgm:t>
        <a:bodyPr/>
        <a:lstStyle/>
        <a:p>
          <a:endParaRPr lang="en-US"/>
        </a:p>
      </dgm:t>
    </dgm:pt>
    <dgm:pt modelId="{B6373801-80D4-48E0-99EC-E879A1A7298C}">
      <dgm:prSet/>
      <dgm:spPr/>
      <dgm:t>
        <a:bodyPr/>
        <a:lstStyle/>
        <a:p>
          <a:r>
            <a:rPr lang="en-US"/>
            <a:t>Autoimmune manifestations e.g. erythema nodosum.</a:t>
          </a:r>
        </a:p>
      </dgm:t>
    </dgm:pt>
    <dgm:pt modelId="{9DA13AB6-40E1-4E25-8306-210F61D64EBF}" type="parTrans" cxnId="{C37C4003-08E9-4B01-AAA5-CFB8EB9E5D27}">
      <dgm:prSet/>
      <dgm:spPr/>
      <dgm:t>
        <a:bodyPr/>
        <a:lstStyle/>
        <a:p>
          <a:endParaRPr lang="en-US"/>
        </a:p>
      </dgm:t>
    </dgm:pt>
    <dgm:pt modelId="{AB0C9A70-5537-4C20-8895-82C5B0B72056}" type="sibTrans" cxnId="{C37C4003-08E9-4B01-AAA5-CFB8EB9E5D27}">
      <dgm:prSet/>
      <dgm:spPr/>
      <dgm:t>
        <a:bodyPr/>
        <a:lstStyle/>
        <a:p>
          <a:endParaRPr lang="en-US"/>
        </a:p>
      </dgm:t>
    </dgm:pt>
    <dgm:pt modelId="{58278439-39FC-498C-AEE6-5B948ED0173B}">
      <dgm:prSet/>
      <dgm:spPr/>
      <dgm:t>
        <a:bodyPr/>
        <a:lstStyle/>
        <a:p>
          <a:r>
            <a:rPr lang="en-US"/>
            <a:t>Other autoimmune disease e.g. vetilligo.</a:t>
          </a:r>
        </a:p>
      </dgm:t>
    </dgm:pt>
    <dgm:pt modelId="{AB1FA38D-2CAD-4E81-B46F-6690E511B52A}" type="parTrans" cxnId="{66794BD6-D021-496B-BCDC-EDC42C33E927}">
      <dgm:prSet/>
      <dgm:spPr/>
      <dgm:t>
        <a:bodyPr/>
        <a:lstStyle/>
        <a:p>
          <a:endParaRPr lang="en-US"/>
        </a:p>
      </dgm:t>
    </dgm:pt>
    <dgm:pt modelId="{CCAFE066-D548-4415-BA2C-215CF6149781}" type="sibTrans" cxnId="{66794BD6-D021-496B-BCDC-EDC42C33E927}">
      <dgm:prSet/>
      <dgm:spPr/>
      <dgm:t>
        <a:bodyPr/>
        <a:lstStyle/>
        <a:p>
          <a:endParaRPr lang="en-US"/>
        </a:p>
      </dgm:t>
    </dgm:pt>
    <dgm:pt modelId="{E048BCE1-FA1D-4376-8C16-0AD60496B535}">
      <dgm:prSet/>
      <dgm:spPr/>
      <dgm:t>
        <a:bodyPr/>
        <a:lstStyle/>
        <a:p>
          <a:r>
            <a:rPr lang="en-US"/>
            <a:t>The gland is asymmetrical large, firm and nodular.</a:t>
          </a:r>
        </a:p>
      </dgm:t>
    </dgm:pt>
    <dgm:pt modelId="{03744F3A-E6CB-49C2-890D-FC5B565A8882}" type="parTrans" cxnId="{E80A6AD3-4E4D-4E28-B8E8-855A87CEA7CE}">
      <dgm:prSet/>
      <dgm:spPr/>
      <dgm:t>
        <a:bodyPr/>
        <a:lstStyle/>
        <a:p>
          <a:endParaRPr lang="en-US"/>
        </a:p>
      </dgm:t>
    </dgm:pt>
    <dgm:pt modelId="{B634143C-756F-41A0-A72D-1FC808616C39}" type="sibTrans" cxnId="{E80A6AD3-4E4D-4E28-B8E8-855A87CEA7CE}">
      <dgm:prSet/>
      <dgm:spPr/>
      <dgm:t>
        <a:bodyPr/>
        <a:lstStyle/>
        <a:p>
          <a:endParaRPr lang="en-US"/>
        </a:p>
      </dgm:t>
    </dgm:pt>
    <dgm:pt modelId="{6CC43578-8BBC-3E4A-AC2D-49284522B3CB}" type="pres">
      <dgm:prSet presAssocID="{9379C0C1-E56B-43E5-87D5-11853726C0A4}" presName="linear" presStyleCnt="0">
        <dgm:presLayoutVars>
          <dgm:animLvl val="lvl"/>
          <dgm:resizeHandles val="exact"/>
        </dgm:presLayoutVars>
      </dgm:prSet>
      <dgm:spPr/>
    </dgm:pt>
    <dgm:pt modelId="{478A329B-9783-714F-83BB-C756810F9514}" type="pres">
      <dgm:prSet presAssocID="{F98CB63B-476C-41E8-92D5-D97F3668EEB3}" presName="parentText" presStyleLbl="node1" presStyleIdx="0" presStyleCnt="2">
        <dgm:presLayoutVars>
          <dgm:chMax val="0"/>
          <dgm:bulletEnabled val="1"/>
        </dgm:presLayoutVars>
      </dgm:prSet>
      <dgm:spPr/>
    </dgm:pt>
    <dgm:pt modelId="{4F0DB1EA-06B5-194A-BC73-356544AE6431}" type="pres">
      <dgm:prSet presAssocID="{F98CB63B-476C-41E8-92D5-D97F3668EEB3}" presName="childText" presStyleLbl="revTx" presStyleIdx="0" presStyleCnt="2">
        <dgm:presLayoutVars>
          <dgm:bulletEnabled val="1"/>
        </dgm:presLayoutVars>
      </dgm:prSet>
      <dgm:spPr/>
    </dgm:pt>
    <dgm:pt modelId="{A323E75A-1D29-9643-BE47-5DF6074E4AEA}" type="pres">
      <dgm:prSet presAssocID="{7A9C4132-C41E-419C-B409-9C2B8F8942C4}" presName="parentText" presStyleLbl="node1" presStyleIdx="1" presStyleCnt="2">
        <dgm:presLayoutVars>
          <dgm:chMax val="0"/>
          <dgm:bulletEnabled val="1"/>
        </dgm:presLayoutVars>
      </dgm:prSet>
      <dgm:spPr/>
    </dgm:pt>
    <dgm:pt modelId="{9965EF98-9222-A04F-9ACA-F1A35B26FD8B}" type="pres">
      <dgm:prSet presAssocID="{7A9C4132-C41E-419C-B409-9C2B8F8942C4}" presName="childText" presStyleLbl="revTx" presStyleIdx="1" presStyleCnt="2">
        <dgm:presLayoutVars>
          <dgm:bulletEnabled val="1"/>
        </dgm:presLayoutVars>
      </dgm:prSet>
      <dgm:spPr/>
    </dgm:pt>
  </dgm:ptLst>
  <dgm:cxnLst>
    <dgm:cxn modelId="{6A484600-99C7-4F3C-B42C-5BF738DD94F4}" srcId="{7A9C4132-C41E-419C-B409-9C2B8F8942C4}" destId="{65E7597C-98FD-4B22-B1EA-420E4BA4FAEF}" srcOrd="0" destOrd="0" parTransId="{FB1E74BB-6780-4963-91D1-E665A0E1B825}" sibTransId="{01EE70B9-EC8C-43A6-B4E9-8667413C5F7A}"/>
    <dgm:cxn modelId="{C37C4003-08E9-4B01-AAA5-CFB8EB9E5D27}" srcId="{7A9C4132-C41E-419C-B409-9C2B8F8942C4}" destId="{B6373801-80D4-48E0-99EC-E879A1A7298C}" srcOrd="2" destOrd="0" parTransId="{9DA13AB6-40E1-4E25-8306-210F61D64EBF}" sibTransId="{AB0C9A70-5537-4C20-8895-82C5B0B72056}"/>
    <dgm:cxn modelId="{DD8AF017-2080-4707-BFFB-CF2613640917}" srcId="{9379C0C1-E56B-43E5-87D5-11853726C0A4}" destId="{7A9C4132-C41E-419C-B409-9C2B8F8942C4}" srcOrd="1" destOrd="0" parTransId="{6BEA3E09-B6A7-466E-8828-721B464F412A}" sibTransId="{EC05D285-5850-4877-9589-4E235ED47D10}"/>
    <dgm:cxn modelId="{34BF2624-4231-42DB-8E91-07BDAEB21C9F}" srcId="{F98CB63B-476C-41E8-92D5-D97F3668EEB3}" destId="{0661B93A-DD57-42C2-9F68-33522271F3BE}" srcOrd="0" destOrd="0" parTransId="{DCA1A276-4586-467B-8476-B4CA6D743085}" sibTransId="{4335C0AA-4F6E-4ABF-BEC7-D63856647561}"/>
    <dgm:cxn modelId="{B4362657-1045-BF4E-8118-E71A29379CDE}" type="presOf" srcId="{65E7597C-98FD-4B22-B1EA-420E4BA4FAEF}" destId="{9965EF98-9222-A04F-9ACA-F1A35B26FD8B}" srcOrd="0" destOrd="0" presId="urn:microsoft.com/office/officeart/2005/8/layout/vList2"/>
    <dgm:cxn modelId="{00F59C81-FA22-904C-95F3-E07626419360}" type="presOf" srcId="{9379C0C1-E56B-43E5-87D5-11853726C0A4}" destId="{6CC43578-8BBC-3E4A-AC2D-49284522B3CB}" srcOrd="0" destOrd="0" presId="urn:microsoft.com/office/officeart/2005/8/layout/vList2"/>
    <dgm:cxn modelId="{8654A88A-90B8-864E-992F-95E21A8F8999}" type="presOf" srcId="{E048BCE1-FA1D-4376-8C16-0AD60496B535}" destId="{9965EF98-9222-A04F-9ACA-F1A35B26FD8B}" srcOrd="0" destOrd="4" presId="urn:microsoft.com/office/officeart/2005/8/layout/vList2"/>
    <dgm:cxn modelId="{E106E58B-F0B0-45DB-AB59-E117F98C62B3}" srcId="{7A9C4132-C41E-419C-B409-9C2B8F8942C4}" destId="{B4B88A6B-4C28-4517-9AF6-75A1A82C0F19}" srcOrd="1" destOrd="0" parTransId="{6E05C906-73F6-4DE2-BCC3-2095482B951A}" sibTransId="{671562FB-D7AA-4221-8CF3-954B324FBC7E}"/>
    <dgm:cxn modelId="{0A90B6A5-632D-7841-8AF9-1983D0E7B053}" type="presOf" srcId="{0661B93A-DD57-42C2-9F68-33522271F3BE}" destId="{4F0DB1EA-06B5-194A-BC73-356544AE6431}" srcOrd="0" destOrd="0" presId="urn:microsoft.com/office/officeart/2005/8/layout/vList2"/>
    <dgm:cxn modelId="{9B104FBB-2721-2348-8493-D2DC361EE709}" type="presOf" srcId="{58278439-39FC-498C-AEE6-5B948ED0173B}" destId="{9965EF98-9222-A04F-9ACA-F1A35B26FD8B}" srcOrd="0" destOrd="3" presId="urn:microsoft.com/office/officeart/2005/8/layout/vList2"/>
    <dgm:cxn modelId="{54617EBC-F751-9A4A-B181-6D23F447156B}" type="presOf" srcId="{F98CB63B-476C-41E8-92D5-D97F3668EEB3}" destId="{478A329B-9783-714F-83BB-C756810F9514}" srcOrd="0" destOrd="0" presId="urn:microsoft.com/office/officeart/2005/8/layout/vList2"/>
    <dgm:cxn modelId="{E80A6AD3-4E4D-4E28-B8E8-855A87CEA7CE}" srcId="{7A9C4132-C41E-419C-B409-9C2B8F8942C4}" destId="{E048BCE1-FA1D-4376-8C16-0AD60496B535}" srcOrd="4" destOrd="0" parTransId="{03744F3A-E6CB-49C2-890D-FC5B565A8882}" sibTransId="{B634143C-756F-41A0-A72D-1FC808616C39}"/>
    <dgm:cxn modelId="{66794BD6-D021-496B-BCDC-EDC42C33E927}" srcId="{7A9C4132-C41E-419C-B409-9C2B8F8942C4}" destId="{58278439-39FC-498C-AEE6-5B948ED0173B}" srcOrd="3" destOrd="0" parTransId="{AB1FA38D-2CAD-4E81-B46F-6690E511B52A}" sibTransId="{CCAFE066-D548-4415-BA2C-215CF6149781}"/>
    <dgm:cxn modelId="{F78FA7E8-7BB7-B44B-885D-EF9B70E77018}" type="presOf" srcId="{B6373801-80D4-48E0-99EC-E879A1A7298C}" destId="{9965EF98-9222-A04F-9ACA-F1A35B26FD8B}" srcOrd="0" destOrd="2" presId="urn:microsoft.com/office/officeart/2005/8/layout/vList2"/>
    <dgm:cxn modelId="{A26E54EB-C0B3-054D-BB74-A210FE5A9ACA}" type="presOf" srcId="{B4B88A6B-4C28-4517-9AF6-75A1A82C0F19}" destId="{9965EF98-9222-A04F-9ACA-F1A35B26FD8B}" srcOrd="0" destOrd="1" presId="urn:microsoft.com/office/officeart/2005/8/layout/vList2"/>
    <dgm:cxn modelId="{88FFCAEB-1C90-4C50-856C-2BCB5A0566E5}" srcId="{9379C0C1-E56B-43E5-87D5-11853726C0A4}" destId="{F98CB63B-476C-41E8-92D5-D97F3668EEB3}" srcOrd="0" destOrd="0" parTransId="{32B04824-9AB3-4434-9377-663DE76F8ABF}" sibTransId="{6305BE6E-C4AC-4A0F-842E-8FDE19DFDADD}"/>
    <dgm:cxn modelId="{8DC304FC-B44B-4148-AECF-CC9F81D5F259}" type="presOf" srcId="{7A9C4132-C41E-419C-B409-9C2B8F8942C4}" destId="{A323E75A-1D29-9643-BE47-5DF6074E4AEA}" srcOrd="0" destOrd="0" presId="urn:microsoft.com/office/officeart/2005/8/layout/vList2"/>
    <dgm:cxn modelId="{8E0394F8-FCA8-094B-951D-9E09B163E73C}" type="presParOf" srcId="{6CC43578-8BBC-3E4A-AC2D-49284522B3CB}" destId="{478A329B-9783-714F-83BB-C756810F9514}" srcOrd="0" destOrd="0" presId="urn:microsoft.com/office/officeart/2005/8/layout/vList2"/>
    <dgm:cxn modelId="{46BA46CC-14F0-0F4E-BE5A-B168BD622E7E}" type="presParOf" srcId="{6CC43578-8BBC-3E4A-AC2D-49284522B3CB}" destId="{4F0DB1EA-06B5-194A-BC73-356544AE6431}" srcOrd="1" destOrd="0" presId="urn:microsoft.com/office/officeart/2005/8/layout/vList2"/>
    <dgm:cxn modelId="{19F8101C-4D5F-4A4A-A1FC-B5F5D404B4FB}" type="presParOf" srcId="{6CC43578-8BBC-3E4A-AC2D-49284522B3CB}" destId="{A323E75A-1D29-9643-BE47-5DF6074E4AEA}" srcOrd="2" destOrd="0" presId="urn:microsoft.com/office/officeart/2005/8/layout/vList2"/>
    <dgm:cxn modelId="{54A77E49-1FF7-CB4A-ADA6-593DCE7212C5}" type="presParOf" srcId="{6CC43578-8BBC-3E4A-AC2D-49284522B3CB}" destId="{9965EF98-9222-A04F-9ACA-F1A35B26FD8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FEF39DE-ED7F-4138-B037-27F118504E1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BE4D9C2-3BA2-484C-BFE5-EE1B83BCEA70}">
      <dgm:prSet/>
      <dgm:spPr/>
      <dgm:t>
        <a:bodyPr/>
        <a:lstStyle/>
        <a:p>
          <a:r>
            <a:rPr lang="en-US"/>
            <a:t>Complication</a:t>
          </a:r>
        </a:p>
      </dgm:t>
    </dgm:pt>
    <dgm:pt modelId="{1D12D4D5-BBD4-445E-9738-796CA736197C}" type="parTrans" cxnId="{FA5F6151-1942-4B63-9CAF-E6CDCA0C9DEC}">
      <dgm:prSet/>
      <dgm:spPr/>
      <dgm:t>
        <a:bodyPr/>
        <a:lstStyle/>
        <a:p>
          <a:endParaRPr lang="en-US"/>
        </a:p>
      </dgm:t>
    </dgm:pt>
    <dgm:pt modelId="{35236512-BE36-4FA1-BCEB-DED48006E3EB}" type="sibTrans" cxnId="{FA5F6151-1942-4B63-9CAF-E6CDCA0C9DEC}">
      <dgm:prSet/>
      <dgm:spPr/>
      <dgm:t>
        <a:bodyPr/>
        <a:lstStyle/>
        <a:p>
          <a:endParaRPr lang="en-US"/>
        </a:p>
      </dgm:t>
    </dgm:pt>
    <dgm:pt modelId="{4CFD19E9-FC74-4DAC-AF07-EF3F4B931455}">
      <dgm:prSet/>
      <dgm:spPr/>
      <dgm:t>
        <a:bodyPr/>
        <a:lstStyle/>
        <a:p>
          <a:r>
            <a:rPr lang="en-US"/>
            <a:t>Myxedema</a:t>
          </a:r>
        </a:p>
      </dgm:t>
    </dgm:pt>
    <dgm:pt modelId="{C17AFD36-B0A3-40D4-B433-7D2F929EC0DD}" type="parTrans" cxnId="{A537F7A1-AC40-4A6E-8F6D-E772755E6FED}">
      <dgm:prSet/>
      <dgm:spPr/>
      <dgm:t>
        <a:bodyPr/>
        <a:lstStyle/>
        <a:p>
          <a:endParaRPr lang="en-US"/>
        </a:p>
      </dgm:t>
    </dgm:pt>
    <dgm:pt modelId="{5D9743C4-4C15-4EFA-BA2F-0A5C62B78AD0}" type="sibTrans" cxnId="{A537F7A1-AC40-4A6E-8F6D-E772755E6FED}">
      <dgm:prSet/>
      <dgm:spPr/>
      <dgm:t>
        <a:bodyPr/>
        <a:lstStyle/>
        <a:p>
          <a:endParaRPr lang="en-US"/>
        </a:p>
      </dgm:t>
    </dgm:pt>
    <dgm:pt modelId="{7E046A1A-1E93-4025-94DA-C6B382953591}">
      <dgm:prSet/>
      <dgm:spPr/>
      <dgm:t>
        <a:bodyPr/>
        <a:lstStyle/>
        <a:p>
          <a:r>
            <a:rPr lang="en-US"/>
            <a:t>Pressure effects</a:t>
          </a:r>
        </a:p>
      </dgm:t>
    </dgm:pt>
    <dgm:pt modelId="{F02B4FDE-8E7C-4EDB-B60B-44AD45F994A6}" type="parTrans" cxnId="{5576D503-9279-4A03-9BF9-01533D857B01}">
      <dgm:prSet/>
      <dgm:spPr/>
      <dgm:t>
        <a:bodyPr/>
        <a:lstStyle/>
        <a:p>
          <a:endParaRPr lang="en-US"/>
        </a:p>
      </dgm:t>
    </dgm:pt>
    <dgm:pt modelId="{9D14F6EB-B2D6-4BD7-904F-404D5A808755}" type="sibTrans" cxnId="{5576D503-9279-4A03-9BF9-01533D857B01}">
      <dgm:prSet/>
      <dgm:spPr/>
      <dgm:t>
        <a:bodyPr/>
        <a:lstStyle/>
        <a:p>
          <a:endParaRPr lang="en-US"/>
        </a:p>
      </dgm:t>
    </dgm:pt>
    <dgm:pt modelId="{88966C57-5C77-4803-8B90-86FF7CB2C0E3}">
      <dgm:prSet/>
      <dgm:spPr/>
      <dgm:t>
        <a:bodyPr/>
        <a:lstStyle/>
        <a:p>
          <a:r>
            <a:rPr lang="en-US"/>
            <a:t>Lymphoma</a:t>
          </a:r>
        </a:p>
      </dgm:t>
    </dgm:pt>
    <dgm:pt modelId="{64999930-D057-46E9-B8B6-23F1C2DEFBD5}" type="parTrans" cxnId="{29E82059-91EF-4B69-99D5-82F8F39F5F62}">
      <dgm:prSet/>
      <dgm:spPr/>
      <dgm:t>
        <a:bodyPr/>
        <a:lstStyle/>
        <a:p>
          <a:endParaRPr lang="en-US"/>
        </a:p>
      </dgm:t>
    </dgm:pt>
    <dgm:pt modelId="{3EC81B3D-21E0-4B8F-997E-413114CCD02E}" type="sibTrans" cxnId="{29E82059-91EF-4B69-99D5-82F8F39F5F62}">
      <dgm:prSet/>
      <dgm:spPr/>
      <dgm:t>
        <a:bodyPr/>
        <a:lstStyle/>
        <a:p>
          <a:endParaRPr lang="en-US"/>
        </a:p>
      </dgm:t>
    </dgm:pt>
    <dgm:pt modelId="{BBDE5FB8-DB43-4959-BF76-E660B38A9F50}">
      <dgm:prSet/>
      <dgm:spPr/>
      <dgm:t>
        <a:bodyPr/>
        <a:lstStyle/>
        <a:p>
          <a:r>
            <a:rPr lang="en-US"/>
            <a:t>Treatment</a:t>
          </a:r>
        </a:p>
      </dgm:t>
    </dgm:pt>
    <dgm:pt modelId="{BF39A3D7-5E87-47E4-B220-8B248C12F314}" type="parTrans" cxnId="{3194FD51-41DA-4A00-870D-270540FFF122}">
      <dgm:prSet/>
      <dgm:spPr/>
      <dgm:t>
        <a:bodyPr/>
        <a:lstStyle/>
        <a:p>
          <a:endParaRPr lang="en-US"/>
        </a:p>
      </dgm:t>
    </dgm:pt>
    <dgm:pt modelId="{F2831D27-6E98-4589-85D5-89B748ECDEA9}" type="sibTrans" cxnId="{3194FD51-41DA-4A00-870D-270540FFF122}">
      <dgm:prSet/>
      <dgm:spPr/>
      <dgm:t>
        <a:bodyPr/>
        <a:lstStyle/>
        <a:p>
          <a:endParaRPr lang="en-US"/>
        </a:p>
      </dgm:t>
    </dgm:pt>
    <dgm:pt modelId="{2780DD3A-B0D3-44C4-BFA9-18C7DB6BD63D}">
      <dgm:prSet/>
      <dgm:spPr/>
      <dgm:t>
        <a:bodyPr/>
        <a:lstStyle/>
        <a:p>
          <a:r>
            <a:rPr lang="en-US"/>
            <a:t>Medical : Cortisone +L- thyroxin.</a:t>
          </a:r>
        </a:p>
      </dgm:t>
    </dgm:pt>
    <dgm:pt modelId="{5841030A-1A5D-4FA1-9207-2F651ACB844D}" type="parTrans" cxnId="{D6A0193C-C0AF-4973-A9D8-32D2D555866B}">
      <dgm:prSet/>
      <dgm:spPr/>
      <dgm:t>
        <a:bodyPr/>
        <a:lstStyle/>
        <a:p>
          <a:endParaRPr lang="en-US"/>
        </a:p>
      </dgm:t>
    </dgm:pt>
    <dgm:pt modelId="{BE05AF36-DE8F-4A6A-8784-401F768DD114}" type="sibTrans" cxnId="{D6A0193C-C0AF-4973-A9D8-32D2D555866B}">
      <dgm:prSet/>
      <dgm:spPr/>
      <dgm:t>
        <a:bodyPr/>
        <a:lstStyle/>
        <a:p>
          <a:endParaRPr lang="en-US"/>
        </a:p>
      </dgm:t>
    </dgm:pt>
    <dgm:pt modelId="{EEC0A82F-A06C-44ED-9B12-BBDCCE206100}">
      <dgm:prSet/>
      <dgm:spPr/>
      <dgm:t>
        <a:bodyPr/>
        <a:lstStyle/>
        <a:p>
          <a:r>
            <a:rPr lang="en-US"/>
            <a:t>Surgery : if Large with pressure manifestations Or suspicious of malignancy.</a:t>
          </a:r>
        </a:p>
      </dgm:t>
    </dgm:pt>
    <dgm:pt modelId="{4CAB5A77-0281-4409-AE9E-F15840638ACD}" type="parTrans" cxnId="{22CFAEFD-6480-44C3-A181-D2307073139C}">
      <dgm:prSet/>
      <dgm:spPr/>
      <dgm:t>
        <a:bodyPr/>
        <a:lstStyle/>
        <a:p>
          <a:endParaRPr lang="en-US"/>
        </a:p>
      </dgm:t>
    </dgm:pt>
    <dgm:pt modelId="{5448857A-1381-45F3-B098-025D9C64FB2A}" type="sibTrans" cxnId="{22CFAEFD-6480-44C3-A181-D2307073139C}">
      <dgm:prSet/>
      <dgm:spPr/>
      <dgm:t>
        <a:bodyPr/>
        <a:lstStyle/>
        <a:p>
          <a:endParaRPr lang="en-US"/>
        </a:p>
      </dgm:t>
    </dgm:pt>
    <dgm:pt modelId="{11CC4194-DA46-0446-B4FE-C9EF6E99F962}" type="pres">
      <dgm:prSet presAssocID="{CFEF39DE-ED7F-4138-B037-27F118504E1A}" presName="linear" presStyleCnt="0">
        <dgm:presLayoutVars>
          <dgm:animLvl val="lvl"/>
          <dgm:resizeHandles val="exact"/>
        </dgm:presLayoutVars>
      </dgm:prSet>
      <dgm:spPr/>
    </dgm:pt>
    <dgm:pt modelId="{0BCCD759-EE24-C64F-A3C9-7C9EC7D6B60E}" type="pres">
      <dgm:prSet presAssocID="{1BE4D9C2-3BA2-484C-BFE5-EE1B83BCEA70}" presName="parentText" presStyleLbl="node1" presStyleIdx="0" presStyleCnt="2">
        <dgm:presLayoutVars>
          <dgm:chMax val="0"/>
          <dgm:bulletEnabled val="1"/>
        </dgm:presLayoutVars>
      </dgm:prSet>
      <dgm:spPr/>
    </dgm:pt>
    <dgm:pt modelId="{129ACD9E-8EF0-4C41-BCBC-104862D6C4E0}" type="pres">
      <dgm:prSet presAssocID="{1BE4D9C2-3BA2-484C-BFE5-EE1B83BCEA70}" presName="childText" presStyleLbl="revTx" presStyleIdx="0" presStyleCnt="2">
        <dgm:presLayoutVars>
          <dgm:bulletEnabled val="1"/>
        </dgm:presLayoutVars>
      </dgm:prSet>
      <dgm:spPr/>
    </dgm:pt>
    <dgm:pt modelId="{7FB7F685-D4E8-CA4F-BAE3-ADAAD273636B}" type="pres">
      <dgm:prSet presAssocID="{BBDE5FB8-DB43-4959-BF76-E660B38A9F50}" presName="parentText" presStyleLbl="node1" presStyleIdx="1" presStyleCnt="2">
        <dgm:presLayoutVars>
          <dgm:chMax val="0"/>
          <dgm:bulletEnabled val="1"/>
        </dgm:presLayoutVars>
      </dgm:prSet>
      <dgm:spPr/>
    </dgm:pt>
    <dgm:pt modelId="{1897FE1A-A98E-DA4D-985D-25B9F19A73B5}" type="pres">
      <dgm:prSet presAssocID="{BBDE5FB8-DB43-4959-BF76-E660B38A9F50}" presName="childText" presStyleLbl="revTx" presStyleIdx="1" presStyleCnt="2">
        <dgm:presLayoutVars>
          <dgm:bulletEnabled val="1"/>
        </dgm:presLayoutVars>
      </dgm:prSet>
      <dgm:spPr/>
    </dgm:pt>
  </dgm:ptLst>
  <dgm:cxnLst>
    <dgm:cxn modelId="{5576D503-9279-4A03-9BF9-01533D857B01}" srcId="{1BE4D9C2-3BA2-484C-BFE5-EE1B83BCEA70}" destId="{7E046A1A-1E93-4025-94DA-C6B382953591}" srcOrd="1" destOrd="0" parTransId="{F02B4FDE-8E7C-4EDB-B60B-44AD45F994A6}" sibTransId="{9D14F6EB-B2D6-4BD7-904F-404D5A808755}"/>
    <dgm:cxn modelId="{B99B5104-E822-234B-93C7-E58D0B5F7F21}" type="presOf" srcId="{2780DD3A-B0D3-44C4-BFA9-18C7DB6BD63D}" destId="{1897FE1A-A98E-DA4D-985D-25B9F19A73B5}" srcOrd="0" destOrd="0" presId="urn:microsoft.com/office/officeart/2005/8/layout/vList2"/>
    <dgm:cxn modelId="{04C2791B-4463-904D-844E-8CC321CA46DF}" type="presOf" srcId="{CFEF39DE-ED7F-4138-B037-27F118504E1A}" destId="{11CC4194-DA46-0446-B4FE-C9EF6E99F962}" srcOrd="0" destOrd="0" presId="urn:microsoft.com/office/officeart/2005/8/layout/vList2"/>
    <dgm:cxn modelId="{D6A0193C-C0AF-4973-A9D8-32D2D555866B}" srcId="{BBDE5FB8-DB43-4959-BF76-E660B38A9F50}" destId="{2780DD3A-B0D3-44C4-BFA9-18C7DB6BD63D}" srcOrd="0" destOrd="0" parTransId="{5841030A-1A5D-4FA1-9207-2F651ACB844D}" sibTransId="{BE05AF36-DE8F-4A6A-8784-401F768DD114}"/>
    <dgm:cxn modelId="{FA12E53F-3EA2-8C42-B95F-D04B226BCB63}" type="presOf" srcId="{7E046A1A-1E93-4025-94DA-C6B382953591}" destId="{129ACD9E-8EF0-4C41-BCBC-104862D6C4E0}" srcOrd="0" destOrd="1" presId="urn:microsoft.com/office/officeart/2005/8/layout/vList2"/>
    <dgm:cxn modelId="{FA5F6151-1942-4B63-9CAF-E6CDCA0C9DEC}" srcId="{CFEF39DE-ED7F-4138-B037-27F118504E1A}" destId="{1BE4D9C2-3BA2-484C-BFE5-EE1B83BCEA70}" srcOrd="0" destOrd="0" parTransId="{1D12D4D5-BBD4-445E-9738-796CA736197C}" sibTransId="{35236512-BE36-4FA1-BCEB-DED48006E3EB}"/>
    <dgm:cxn modelId="{3194FD51-41DA-4A00-870D-270540FFF122}" srcId="{CFEF39DE-ED7F-4138-B037-27F118504E1A}" destId="{BBDE5FB8-DB43-4959-BF76-E660B38A9F50}" srcOrd="1" destOrd="0" parTransId="{BF39A3D7-5E87-47E4-B220-8B248C12F314}" sibTransId="{F2831D27-6E98-4589-85D5-89B748ECDEA9}"/>
    <dgm:cxn modelId="{29E82059-91EF-4B69-99D5-82F8F39F5F62}" srcId="{1BE4D9C2-3BA2-484C-BFE5-EE1B83BCEA70}" destId="{88966C57-5C77-4803-8B90-86FF7CB2C0E3}" srcOrd="2" destOrd="0" parTransId="{64999930-D057-46E9-B8B6-23F1C2DEFBD5}" sibTransId="{3EC81B3D-21E0-4B8F-997E-413114CCD02E}"/>
    <dgm:cxn modelId="{BA82EE85-E66D-9041-A29A-008CFE93D231}" type="presOf" srcId="{88966C57-5C77-4803-8B90-86FF7CB2C0E3}" destId="{129ACD9E-8EF0-4C41-BCBC-104862D6C4E0}" srcOrd="0" destOrd="2" presId="urn:microsoft.com/office/officeart/2005/8/layout/vList2"/>
    <dgm:cxn modelId="{96CA2596-F801-E34B-90B5-61BFBE6AAB29}" type="presOf" srcId="{1BE4D9C2-3BA2-484C-BFE5-EE1B83BCEA70}" destId="{0BCCD759-EE24-C64F-A3C9-7C9EC7D6B60E}" srcOrd="0" destOrd="0" presId="urn:microsoft.com/office/officeart/2005/8/layout/vList2"/>
    <dgm:cxn modelId="{A537F7A1-AC40-4A6E-8F6D-E772755E6FED}" srcId="{1BE4D9C2-3BA2-484C-BFE5-EE1B83BCEA70}" destId="{4CFD19E9-FC74-4DAC-AF07-EF3F4B931455}" srcOrd="0" destOrd="0" parTransId="{C17AFD36-B0A3-40D4-B433-7D2F929EC0DD}" sibTransId="{5D9743C4-4C15-4EFA-BA2F-0A5C62B78AD0}"/>
    <dgm:cxn modelId="{3D1A56A7-63BA-B04C-9C35-E578CBFEE2CF}" type="presOf" srcId="{4CFD19E9-FC74-4DAC-AF07-EF3F4B931455}" destId="{129ACD9E-8EF0-4C41-BCBC-104862D6C4E0}" srcOrd="0" destOrd="0" presId="urn:microsoft.com/office/officeart/2005/8/layout/vList2"/>
    <dgm:cxn modelId="{4FBD27D3-1F09-3E46-A179-1567AA59F309}" type="presOf" srcId="{BBDE5FB8-DB43-4959-BF76-E660B38A9F50}" destId="{7FB7F685-D4E8-CA4F-BAE3-ADAAD273636B}" srcOrd="0" destOrd="0" presId="urn:microsoft.com/office/officeart/2005/8/layout/vList2"/>
    <dgm:cxn modelId="{B24C38F9-81A3-9C48-8356-1344B75EC8D3}" type="presOf" srcId="{EEC0A82F-A06C-44ED-9B12-BBDCCE206100}" destId="{1897FE1A-A98E-DA4D-985D-25B9F19A73B5}" srcOrd="0" destOrd="1" presId="urn:microsoft.com/office/officeart/2005/8/layout/vList2"/>
    <dgm:cxn modelId="{22CFAEFD-6480-44C3-A181-D2307073139C}" srcId="{BBDE5FB8-DB43-4959-BF76-E660B38A9F50}" destId="{EEC0A82F-A06C-44ED-9B12-BBDCCE206100}" srcOrd="1" destOrd="0" parTransId="{4CAB5A77-0281-4409-AE9E-F15840638ACD}" sibTransId="{5448857A-1381-45F3-B098-025D9C64FB2A}"/>
    <dgm:cxn modelId="{FD5B7163-94F0-F142-A430-502D829C2E2A}" type="presParOf" srcId="{11CC4194-DA46-0446-B4FE-C9EF6E99F962}" destId="{0BCCD759-EE24-C64F-A3C9-7C9EC7D6B60E}" srcOrd="0" destOrd="0" presId="urn:microsoft.com/office/officeart/2005/8/layout/vList2"/>
    <dgm:cxn modelId="{29F1F9AB-0C93-A944-B91D-ED4E0545DBEC}" type="presParOf" srcId="{11CC4194-DA46-0446-B4FE-C9EF6E99F962}" destId="{129ACD9E-8EF0-4C41-BCBC-104862D6C4E0}" srcOrd="1" destOrd="0" presId="urn:microsoft.com/office/officeart/2005/8/layout/vList2"/>
    <dgm:cxn modelId="{C324A1F2-B8A8-C344-A377-BAF68F2B0F6F}" type="presParOf" srcId="{11CC4194-DA46-0446-B4FE-C9EF6E99F962}" destId="{7FB7F685-D4E8-CA4F-BAE3-ADAAD273636B}" srcOrd="2" destOrd="0" presId="urn:microsoft.com/office/officeart/2005/8/layout/vList2"/>
    <dgm:cxn modelId="{8AEE8438-5F59-3048-AB63-5BE220442F67}" type="presParOf" srcId="{11CC4194-DA46-0446-B4FE-C9EF6E99F962}" destId="{1897FE1A-A98E-DA4D-985D-25B9F19A73B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D1BF72D-E9AB-49ED-96F7-2C208FC03FCE}"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BFC88D16-C40A-4ACA-9CFB-78C3FEE37F8B}">
      <dgm:prSet/>
      <dgm:spPr/>
      <dgm:t>
        <a:bodyPr/>
        <a:lstStyle/>
        <a:p>
          <a:r>
            <a:rPr lang="en-US"/>
            <a:t>Benign: </a:t>
          </a:r>
        </a:p>
      </dgm:t>
    </dgm:pt>
    <dgm:pt modelId="{0E71A1AB-05AD-4B73-A363-7F59E97159D3}" type="parTrans" cxnId="{FF206BAD-4627-4F28-B0B4-4DB6021839E3}">
      <dgm:prSet/>
      <dgm:spPr/>
      <dgm:t>
        <a:bodyPr/>
        <a:lstStyle/>
        <a:p>
          <a:endParaRPr lang="en-US"/>
        </a:p>
      </dgm:t>
    </dgm:pt>
    <dgm:pt modelId="{14D15597-DBB0-47D3-A999-4BEFE3EE165E}" type="sibTrans" cxnId="{FF206BAD-4627-4F28-B0B4-4DB6021839E3}">
      <dgm:prSet/>
      <dgm:spPr/>
      <dgm:t>
        <a:bodyPr/>
        <a:lstStyle/>
        <a:p>
          <a:endParaRPr lang="en-US"/>
        </a:p>
      </dgm:t>
    </dgm:pt>
    <dgm:pt modelId="{5AAC5540-1063-4FB7-9C52-48245D779681}">
      <dgm:prSet/>
      <dgm:spPr/>
      <dgm:t>
        <a:bodyPr/>
        <a:lstStyle/>
        <a:p>
          <a:r>
            <a:rPr lang="en-US"/>
            <a:t>papillary adenoma, follicular adenoma </a:t>
          </a:r>
        </a:p>
      </dgm:t>
    </dgm:pt>
    <dgm:pt modelId="{F8222E8C-E254-4C00-B74D-F5DF9BE52215}" type="parTrans" cxnId="{C8B9E004-32CD-4AAA-B6EF-185144DD052A}">
      <dgm:prSet/>
      <dgm:spPr/>
      <dgm:t>
        <a:bodyPr/>
        <a:lstStyle/>
        <a:p>
          <a:endParaRPr lang="en-US"/>
        </a:p>
      </dgm:t>
    </dgm:pt>
    <dgm:pt modelId="{753D55AC-6AB3-4D3F-B8E7-DF6C2F9BCF0D}" type="sibTrans" cxnId="{C8B9E004-32CD-4AAA-B6EF-185144DD052A}">
      <dgm:prSet/>
      <dgm:spPr/>
      <dgm:t>
        <a:bodyPr/>
        <a:lstStyle/>
        <a:p>
          <a:endParaRPr lang="en-US"/>
        </a:p>
      </dgm:t>
    </dgm:pt>
    <dgm:pt modelId="{29C99EA6-49F3-41FA-9A3B-CB4148FD1D8A}">
      <dgm:prSet/>
      <dgm:spPr/>
      <dgm:t>
        <a:bodyPr/>
        <a:lstStyle/>
        <a:p>
          <a:r>
            <a:rPr lang="en-US"/>
            <a:t>Malignant:</a:t>
          </a:r>
        </a:p>
      </dgm:t>
    </dgm:pt>
    <dgm:pt modelId="{F7B08287-5A34-4C4A-895F-DBE346331801}" type="parTrans" cxnId="{7124DF8A-8950-4B80-9139-1C1998F6BD4A}">
      <dgm:prSet/>
      <dgm:spPr/>
      <dgm:t>
        <a:bodyPr/>
        <a:lstStyle/>
        <a:p>
          <a:endParaRPr lang="en-US"/>
        </a:p>
      </dgm:t>
    </dgm:pt>
    <dgm:pt modelId="{81721CA2-56F9-4960-8FB9-6F6B96D53443}" type="sibTrans" cxnId="{7124DF8A-8950-4B80-9139-1C1998F6BD4A}">
      <dgm:prSet/>
      <dgm:spPr/>
      <dgm:t>
        <a:bodyPr/>
        <a:lstStyle/>
        <a:p>
          <a:endParaRPr lang="en-US"/>
        </a:p>
      </dgm:t>
    </dgm:pt>
    <dgm:pt modelId="{071DDF95-C346-404B-B6B3-F3B25480A53E}">
      <dgm:prSet/>
      <dgm:spPr/>
      <dgm:t>
        <a:bodyPr/>
        <a:lstStyle/>
        <a:p>
          <a:r>
            <a:rPr lang="en-US"/>
            <a:t>Primary: </a:t>
          </a:r>
        </a:p>
      </dgm:t>
    </dgm:pt>
    <dgm:pt modelId="{7E78FCB9-BF68-48B0-8C23-3AF6540005DA}" type="parTrans" cxnId="{3234AA8E-EBB0-43BE-B654-23F97DE79E8A}">
      <dgm:prSet/>
      <dgm:spPr/>
      <dgm:t>
        <a:bodyPr/>
        <a:lstStyle/>
        <a:p>
          <a:endParaRPr lang="en-US"/>
        </a:p>
      </dgm:t>
    </dgm:pt>
    <dgm:pt modelId="{347AE19A-314D-4719-B49E-6FC7EF57EC33}" type="sibTrans" cxnId="{3234AA8E-EBB0-43BE-B654-23F97DE79E8A}">
      <dgm:prSet/>
      <dgm:spPr/>
      <dgm:t>
        <a:bodyPr/>
        <a:lstStyle/>
        <a:p>
          <a:endParaRPr lang="en-US"/>
        </a:p>
      </dgm:t>
    </dgm:pt>
    <dgm:pt modelId="{C5CECD1E-209B-4F8A-9FE8-2996E6D25736}">
      <dgm:prSet/>
      <dgm:spPr/>
      <dgm:t>
        <a:bodyPr/>
        <a:lstStyle/>
        <a:p>
          <a:r>
            <a:rPr lang="en-US"/>
            <a:t>papillary carcinoma</a:t>
          </a:r>
        </a:p>
      </dgm:t>
    </dgm:pt>
    <dgm:pt modelId="{00700C1D-69D1-4D4F-82B6-3E14961CEF23}" type="parTrans" cxnId="{1AA90F7B-CCED-4D4F-816E-BB06B9AE523F}">
      <dgm:prSet/>
      <dgm:spPr/>
      <dgm:t>
        <a:bodyPr/>
        <a:lstStyle/>
        <a:p>
          <a:endParaRPr lang="en-US"/>
        </a:p>
      </dgm:t>
    </dgm:pt>
    <dgm:pt modelId="{F31751D2-8177-4DFE-861E-5D61F5A0DBA5}" type="sibTrans" cxnId="{1AA90F7B-CCED-4D4F-816E-BB06B9AE523F}">
      <dgm:prSet/>
      <dgm:spPr/>
      <dgm:t>
        <a:bodyPr/>
        <a:lstStyle/>
        <a:p>
          <a:endParaRPr lang="en-US"/>
        </a:p>
      </dgm:t>
    </dgm:pt>
    <dgm:pt modelId="{EA5315F1-DDAF-4970-B356-173033DE4FEE}">
      <dgm:prSet/>
      <dgm:spPr/>
      <dgm:t>
        <a:bodyPr/>
        <a:lstStyle/>
        <a:p>
          <a:r>
            <a:rPr lang="en-US"/>
            <a:t>follicular carcinoma </a:t>
          </a:r>
        </a:p>
      </dgm:t>
    </dgm:pt>
    <dgm:pt modelId="{49018A8B-5882-4300-BCEA-56D206F544B1}" type="parTrans" cxnId="{5FE9ABC4-43BF-455B-98DE-047F2F69657E}">
      <dgm:prSet/>
      <dgm:spPr/>
      <dgm:t>
        <a:bodyPr/>
        <a:lstStyle/>
        <a:p>
          <a:endParaRPr lang="en-US"/>
        </a:p>
      </dgm:t>
    </dgm:pt>
    <dgm:pt modelId="{5D2BB007-C1E8-460B-BFCE-2329A15D07E3}" type="sibTrans" cxnId="{5FE9ABC4-43BF-455B-98DE-047F2F69657E}">
      <dgm:prSet/>
      <dgm:spPr/>
      <dgm:t>
        <a:bodyPr/>
        <a:lstStyle/>
        <a:p>
          <a:endParaRPr lang="en-US"/>
        </a:p>
      </dgm:t>
    </dgm:pt>
    <dgm:pt modelId="{C1F0F9EE-4AB8-4272-856E-1769ACB238FE}">
      <dgm:prSet/>
      <dgm:spPr/>
      <dgm:t>
        <a:bodyPr/>
        <a:lstStyle/>
        <a:p>
          <a:r>
            <a:rPr lang="en-US"/>
            <a:t>anaplastic carcinoma</a:t>
          </a:r>
        </a:p>
      </dgm:t>
    </dgm:pt>
    <dgm:pt modelId="{570631CF-D2B1-43B9-945C-7B4AE32C458D}" type="parTrans" cxnId="{F6BC9D7C-CE1A-4899-B6A3-BD3757DA30E3}">
      <dgm:prSet/>
      <dgm:spPr/>
      <dgm:t>
        <a:bodyPr/>
        <a:lstStyle/>
        <a:p>
          <a:endParaRPr lang="en-US"/>
        </a:p>
      </dgm:t>
    </dgm:pt>
    <dgm:pt modelId="{AB915447-CAE5-4F27-A5E5-79348A254D38}" type="sibTrans" cxnId="{F6BC9D7C-CE1A-4899-B6A3-BD3757DA30E3}">
      <dgm:prSet/>
      <dgm:spPr/>
      <dgm:t>
        <a:bodyPr/>
        <a:lstStyle/>
        <a:p>
          <a:endParaRPr lang="en-US"/>
        </a:p>
      </dgm:t>
    </dgm:pt>
    <dgm:pt modelId="{489300CD-9D43-4AD5-AD3B-81E8C4F68E6B}">
      <dgm:prSet/>
      <dgm:spPr/>
      <dgm:t>
        <a:bodyPr/>
        <a:lstStyle/>
        <a:p>
          <a:r>
            <a:rPr lang="en-US"/>
            <a:t>medullary carcinoma</a:t>
          </a:r>
        </a:p>
      </dgm:t>
    </dgm:pt>
    <dgm:pt modelId="{1C6F6BB2-D7FE-4AB4-8443-A678C3B12344}" type="parTrans" cxnId="{CF09DDE3-37B3-4FB8-B88B-9687B0BCFE16}">
      <dgm:prSet/>
      <dgm:spPr/>
      <dgm:t>
        <a:bodyPr/>
        <a:lstStyle/>
        <a:p>
          <a:endParaRPr lang="en-US"/>
        </a:p>
      </dgm:t>
    </dgm:pt>
    <dgm:pt modelId="{4BBA63D5-035C-4D86-8301-97017675B9D4}" type="sibTrans" cxnId="{CF09DDE3-37B3-4FB8-B88B-9687B0BCFE16}">
      <dgm:prSet/>
      <dgm:spPr/>
      <dgm:t>
        <a:bodyPr/>
        <a:lstStyle/>
        <a:p>
          <a:endParaRPr lang="en-US"/>
        </a:p>
      </dgm:t>
    </dgm:pt>
    <dgm:pt modelId="{5EAC3A63-8CF6-43F3-B414-65DC5B472782}">
      <dgm:prSet/>
      <dgm:spPr/>
      <dgm:t>
        <a:bodyPr/>
        <a:lstStyle/>
        <a:p>
          <a:r>
            <a:rPr lang="en-US"/>
            <a:t>lymphoma.</a:t>
          </a:r>
        </a:p>
      </dgm:t>
    </dgm:pt>
    <dgm:pt modelId="{8C48C5F5-E974-493D-A467-867F2319A7BC}" type="parTrans" cxnId="{44290813-9D2E-49BA-AEB9-769D87ADA8C7}">
      <dgm:prSet/>
      <dgm:spPr/>
      <dgm:t>
        <a:bodyPr/>
        <a:lstStyle/>
        <a:p>
          <a:endParaRPr lang="en-US"/>
        </a:p>
      </dgm:t>
    </dgm:pt>
    <dgm:pt modelId="{3372AD55-2ACF-411E-9EEB-F75274045AB0}" type="sibTrans" cxnId="{44290813-9D2E-49BA-AEB9-769D87ADA8C7}">
      <dgm:prSet/>
      <dgm:spPr/>
      <dgm:t>
        <a:bodyPr/>
        <a:lstStyle/>
        <a:p>
          <a:endParaRPr lang="en-US"/>
        </a:p>
      </dgm:t>
    </dgm:pt>
    <dgm:pt modelId="{6A36B9A5-2B90-475B-9375-EBA759CF4C06}">
      <dgm:prSet/>
      <dgm:spPr/>
      <dgm:t>
        <a:bodyPr/>
        <a:lstStyle/>
        <a:p>
          <a:r>
            <a:rPr lang="en-US"/>
            <a:t>Secondary : from direct or blood born</a:t>
          </a:r>
        </a:p>
      </dgm:t>
    </dgm:pt>
    <dgm:pt modelId="{534BC2B0-FA31-4F17-BEF8-D67AF22EB944}" type="parTrans" cxnId="{D38188AE-0092-4E0B-9548-1DBCD2EAEC74}">
      <dgm:prSet/>
      <dgm:spPr/>
      <dgm:t>
        <a:bodyPr/>
        <a:lstStyle/>
        <a:p>
          <a:endParaRPr lang="en-US"/>
        </a:p>
      </dgm:t>
    </dgm:pt>
    <dgm:pt modelId="{4D097445-FF2A-4081-B5D5-72927B4E0574}" type="sibTrans" cxnId="{D38188AE-0092-4E0B-9548-1DBCD2EAEC74}">
      <dgm:prSet/>
      <dgm:spPr/>
      <dgm:t>
        <a:bodyPr/>
        <a:lstStyle/>
        <a:p>
          <a:endParaRPr lang="en-US"/>
        </a:p>
      </dgm:t>
    </dgm:pt>
    <dgm:pt modelId="{DCA865E3-27E2-5444-8B8C-4C67A4FEE248}" type="pres">
      <dgm:prSet presAssocID="{AD1BF72D-E9AB-49ED-96F7-2C208FC03FCE}" presName="linear" presStyleCnt="0">
        <dgm:presLayoutVars>
          <dgm:dir/>
          <dgm:animLvl val="lvl"/>
          <dgm:resizeHandles val="exact"/>
        </dgm:presLayoutVars>
      </dgm:prSet>
      <dgm:spPr/>
    </dgm:pt>
    <dgm:pt modelId="{A328E99D-19CE-154F-BF92-A5D68589F721}" type="pres">
      <dgm:prSet presAssocID="{BFC88D16-C40A-4ACA-9CFB-78C3FEE37F8B}" presName="parentLin" presStyleCnt="0"/>
      <dgm:spPr/>
    </dgm:pt>
    <dgm:pt modelId="{8AE01365-1729-C74C-AF6A-E0252F1D68CF}" type="pres">
      <dgm:prSet presAssocID="{BFC88D16-C40A-4ACA-9CFB-78C3FEE37F8B}" presName="parentLeftMargin" presStyleLbl="node1" presStyleIdx="0" presStyleCnt="2"/>
      <dgm:spPr/>
    </dgm:pt>
    <dgm:pt modelId="{3A26EED0-68E8-D242-A97F-061497B57A34}" type="pres">
      <dgm:prSet presAssocID="{BFC88D16-C40A-4ACA-9CFB-78C3FEE37F8B}" presName="parentText" presStyleLbl="node1" presStyleIdx="0" presStyleCnt="2">
        <dgm:presLayoutVars>
          <dgm:chMax val="0"/>
          <dgm:bulletEnabled val="1"/>
        </dgm:presLayoutVars>
      </dgm:prSet>
      <dgm:spPr/>
    </dgm:pt>
    <dgm:pt modelId="{87BF4615-BF35-184B-9483-AF4B184316D7}" type="pres">
      <dgm:prSet presAssocID="{BFC88D16-C40A-4ACA-9CFB-78C3FEE37F8B}" presName="negativeSpace" presStyleCnt="0"/>
      <dgm:spPr/>
    </dgm:pt>
    <dgm:pt modelId="{7E0A1FF5-6FF2-5949-A013-764466EBDC3D}" type="pres">
      <dgm:prSet presAssocID="{BFC88D16-C40A-4ACA-9CFB-78C3FEE37F8B}" presName="childText" presStyleLbl="conFgAcc1" presStyleIdx="0" presStyleCnt="2">
        <dgm:presLayoutVars>
          <dgm:bulletEnabled val="1"/>
        </dgm:presLayoutVars>
      </dgm:prSet>
      <dgm:spPr/>
    </dgm:pt>
    <dgm:pt modelId="{8B2491FC-D085-654C-A009-DB1573D36FA0}" type="pres">
      <dgm:prSet presAssocID="{14D15597-DBB0-47D3-A999-4BEFE3EE165E}" presName="spaceBetweenRectangles" presStyleCnt="0"/>
      <dgm:spPr/>
    </dgm:pt>
    <dgm:pt modelId="{FEA745B4-0092-6943-BD1B-06FB8D0EA9BB}" type="pres">
      <dgm:prSet presAssocID="{29C99EA6-49F3-41FA-9A3B-CB4148FD1D8A}" presName="parentLin" presStyleCnt="0"/>
      <dgm:spPr/>
    </dgm:pt>
    <dgm:pt modelId="{A812A6AD-0CBE-6E47-8EBE-34E07650FF26}" type="pres">
      <dgm:prSet presAssocID="{29C99EA6-49F3-41FA-9A3B-CB4148FD1D8A}" presName="parentLeftMargin" presStyleLbl="node1" presStyleIdx="0" presStyleCnt="2"/>
      <dgm:spPr/>
    </dgm:pt>
    <dgm:pt modelId="{536E4389-08B7-3140-B328-97969A004383}" type="pres">
      <dgm:prSet presAssocID="{29C99EA6-49F3-41FA-9A3B-CB4148FD1D8A}" presName="parentText" presStyleLbl="node1" presStyleIdx="1" presStyleCnt="2">
        <dgm:presLayoutVars>
          <dgm:chMax val="0"/>
          <dgm:bulletEnabled val="1"/>
        </dgm:presLayoutVars>
      </dgm:prSet>
      <dgm:spPr/>
    </dgm:pt>
    <dgm:pt modelId="{67A4B36B-CA68-5248-82A5-23E232A02003}" type="pres">
      <dgm:prSet presAssocID="{29C99EA6-49F3-41FA-9A3B-CB4148FD1D8A}" presName="negativeSpace" presStyleCnt="0"/>
      <dgm:spPr/>
    </dgm:pt>
    <dgm:pt modelId="{E6B56277-B223-694A-A3EB-B560A9AA8C7F}" type="pres">
      <dgm:prSet presAssocID="{29C99EA6-49F3-41FA-9A3B-CB4148FD1D8A}" presName="childText" presStyleLbl="conFgAcc1" presStyleIdx="1" presStyleCnt="2">
        <dgm:presLayoutVars>
          <dgm:bulletEnabled val="1"/>
        </dgm:presLayoutVars>
      </dgm:prSet>
      <dgm:spPr/>
    </dgm:pt>
  </dgm:ptLst>
  <dgm:cxnLst>
    <dgm:cxn modelId="{C8B9E004-32CD-4AAA-B6EF-185144DD052A}" srcId="{BFC88D16-C40A-4ACA-9CFB-78C3FEE37F8B}" destId="{5AAC5540-1063-4FB7-9C52-48245D779681}" srcOrd="0" destOrd="0" parTransId="{F8222E8C-E254-4C00-B74D-F5DF9BE52215}" sibTransId="{753D55AC-6AB3-4D3F-B8E7-DF6C2F9BCF0D}"/>
    <dgm:cxn modelId="{44290813-9D2E-49BA-AEB9-769D87ADA8C7}" srcId="{071DDF95-C346-404B-B6B3-F3B25480A53E}" destId="{5EAC3A63-8CF6-43F3-B414-65DC5B472782}" srcOrd="4" destOrd="0" parTransId="{8C48C5F5-E974-493D-A467-867F2319A7BC}" sibTransId="{3372AD55-2ACF-411E-9EEB-F75274045AB0}"/>
    <dgm:cxn modelId="{C2F4063A-05EA-274F-A8D4-B8431CA1F23A}" type="presOf" srcId="{BFC88D16-C40A-4ACA-9CFB-78C3FEE37F8B}" destId="{3A26EED0-68E8-D242-A97F-061497B57A34}" srcOrd="1" destOrd="0" presId="urn:microsoft.com/office/officeart/2005/8/layout/list1"/>
    <dgm:cxn modelId="{731F3055-9A05-0946-9822-89138D8C7985}" type="presOf" srcId="{5AAC5540-1063-4FB7-9C52-48245D779681}" destId="{7E0A1FF5-6FF2-5949-A013-764466EBDC3D}" srcOrd="0" destOrd="0" presId="urn:microsoft.com/office/officeart/2005/8/layout/list1"/>
    <dgm:cxn modelId="{80AC5364-E9B5-9A4C-83F4-5AE512E380B3}" type="presOf" srcId="{29C99EA6-49F3-41FA-9A3B-CB4148FD1D8A}" destId="{A812A6AD-0CBE-6E47-8EBE-34E07650FF26}" srcOrd="0" destOrd="0" presId="urn:microsoft.com/office/officeart/2005/8/layout/list1"/>
    <dgm:cxn modelId="{1AA90F7B-CCED-4D4F-816E-BB06B9AE523F}" srcId="{071DDF95-C346-404B-B6B3-F3B25480A53E}" destId="{C5CECD1E-209B-4F8A-9FE8-2996E6D25736}" srcOrd="0" destOrd="0" parTransId="{00700C1D-69D1-4D4F-82B6-3E14961CEF23}" sibTransId="{F31751D2-8177-4DFE-861E-5D61F5A0DBA5}"/>
    <dgm:cxn modelId="{F6BC9D7C-CE1A-4899-B6A3-BD3757DA30E3}" srcId="{071DDF95-C346-404B-B6B3-F3B25480A53E}" destId="{C1F0F9EE-4AB8-4272-856E-1769ACB238FE}" srcOrd="2" destOrd="0" parTransId="{570631CF-D2B1-43B9-945C-7B4AE32C458D}" sibTransId="{AB915447-CAE5-4F27-A5E5-79348A254D38}"/>
    <dgm:cxn modelId="{7124DF8A-8950-4B80-9139-1C1998F6BD4A}" srcId="{AD1BF72D-E9AB-49ED-96F7-2C208FC03FCE}" destId="{29C99EA6-49F3-41FA-9A3B-CB4148FD1D8A}" srcOrd="1" destOrd="0" parTransId="{F7B08287-5A34-4C4A-895F-DBE346331801}" sibTransId="{81721CA2-56F9-4960-8FB9-6F6B96D53443}"/>
    <dgm:cxn modelId="{4BBECF8C-5F74-F14C-B42D-7889EE3F812A}" type="presOf" srcId="{071DDF95-C346-404B-B6B3-F3B25480A53E}" destId="{E6B56277-B223-694A-A3EB-B560A9AA8C7F}" srcOrd="0" destOrd="0" presId="urn:microsoft.com/office/officeart/2005/8/layout/list1"/>
    <dgm:cxn modelId="{635A568E-6489-524B-94DF-61F94F4D75D6}" type="presOf" srcId="{BFC88D16-C40A-4ACA-9CFB-78C3FEE37F8B}" destId="{8AE01365-1729-C74C-AF6A-E0252F1D68CF}" srcOrd="0" destOrd="0" presId="urn:microsoft.com/office/officeart/2005/8/layout/list1"/>
    <dgm:cxn modelId="{3234AA8E-EBB0-43BE-B654-23F97DE79E8A}" srcId="{29C99EA6-49F3-41FA-9A3B-CB4148FD1D8A}" destId="{071DDF95-C346-404B-B6B3-F3B25480A53E}" srcOrd="0" destOrd="0" parTransId="{7E78FCB9-BF68-48B0-8C23-3AF6540005DA}" sibTransId="{347AE19A-314D-4719-B49E-6FC7EF57EC33}"/>
    <dgm:cxn modelId="{D337FC8F-EA0D-4D40-9F22-B90C61E520DC}" type="presOf" srcId="{C5CECD1E-209B-4F8A-9FE8-2996E6D25736}" destId="{E6B56277-B223-694A-A3EB-B560A9AA8C7F}" srcOrd="0" destOrd="1" presId="urn:microsoft.com/office/officeart/2005/8/layout/list1"/>
    <dgm:cxn modelId="{F0183695-D031-A441-A35F-555EC3F9E3A5}" type="presOf" srcId="{5EAC3A63-8CF6-43F3-B414-65DC5B472782}" destId="{E6B56277-B223-694A-A3EB-B560A9AA8C7F}" srcOrd="0" destOrd="5" presId="urn:microsoft.com/office/officeart/2005/8/layout/list1"/>
    <dgm:cxn modelId="{E1C99D9A-EAA0-E24A-9553-72078108E7F2}" type="presOf" srcId="{AD1BF72D-E9AB-49ED-96F7-2C208FC03FCE}" destId="{DCA865E3-27E2-5444-8B8C-4C67A4FEE248}" srcOrd="0" destOrd="0" presId="urn:microsoft.com/office/officeart/2005/8/layout/list1"/>
    <dgm:cxn modelId="{B74BB0A4-6CBE-2B44-90BF-53191B784BF2}" type="presOf" srcId="{6A36B9A5-2B90-475B-9375-EBA759CF4C06}" destId="{E6B56277-B223-694A-A3EB-B560A9AA8C7F}" srcOrd="0" destOrd="6" presId="urn:microsoft.com/office/officeart/2005/8/layout/list1"/>
    <dgm:cxn modelId="{0EE910A6-2F3D-5848-89CD-6C6AC932F129}" type="presOf" srcId="{29C99EA6-49F3-41FA-9A3B-CB4148FD1D8A}" destId="{536E4389-08B7-3140-B328-97969A004383}" srcOrd="1" destOrd="0" presId="urn:microsoft.com/office/officeart/2005/8/layout/list1"/>
    <dgm:cxn modelId="{FF206BAD-4627-4F28-B0B4-4DB6021839E3}" srcId="{AD1BF72D-E9AB-49ED-96F7-2C208FC03FCE}" destId="{BFC88D16-C40A-4ACA-9CFB-78C3FEE37F8B}" srcOrd="0" destOrd="0" parTransId="{0E71A1AB-05AD-4B73-A363-7F59E97159D3}" sibTransId="{14D15597-DBB0-47D3-A999-4BEFE3EE165E}"/>
    <dgm:cxn modelId="{D38188AE-0092-4E0B-9548-1DBCD2EAEC74}" srcId="{29C99EA6-49F3-41FA-9A3B-CB4148FD1D8A}" destId="{6A36B9A5-2B90-475B-9375-EBA759CF4C06}" srcOrd="1" destOrd="0" parTransId="{534BC2B0-FA31-4F17-BEF8-D67AF22EB944}" sibTransId="{4D097445-FF2A-4081-B5D5-72927B4E0574}"/>
    <dgm:cxn modelId="{5FE9ABC4-43BF-455B-98DE-047F2F69657E}" srcId="{071DDF95-C346-404B-B6B3-F3B25480A53E}" destId="{EA5315F1-DDAF-4970-B356-173033DE4FEE}" srcOrd="1" destOrd="0" parTransId="{49018A8B-5882-4300-BCEA-56D206F544B1}" sibTransId="{5D2BB007-C1E8-460B-BFCE-2329A15D07E3}"/>
    <dgm:cxn modelId="{D80302C6-95AF-E94F-BCBB-C1E4540A9421}" type="presOf" srcId="{C1F0F9EE-4AB8-4272-856E-1769ACB238FE}" destId="{E6B56277-B223-694A-A3EB-B560A9AA8C7F}" srcOrd="0" destOrd="3" presId="urn:microsoft.com/office/officeart/2005/8/layout/list1"/>
    <dgm:cxn modelId="{14A5CFE1-EA1C-9149-9D2A-AE3DCD8CFB11}" type="presOf" srcId="{EA5315F1-DDAF-4970-B356-173033DE4FEE}" destId="{E6B56277-B223-694A-A3EB-B560A9AA8C7F}" srcOrd="0" destOrd="2" presId="urn:microsoft.com/office/officeart/2005/8/layout/list1"/>
    <dgm:cxn modelId="{CF09DDE3-37B3-4FB8-B88B-9687B0BCFE16}" srcId="{071DDF95-C346-404B-B6B3-F3B25480A53E}" destId="{489300CD-9D43-4AD5-AD3B-81E8C4F68E6B}" srcOrd="3" destOrd="0" parTransId="{1C6F6BB2-D7FE-4AB4-8443-A678C3B12344}" sibTransId="{4BBA63D5-035C-4D86-8301-97017675B9D4}"/>
    <dgm:cxn modelId="{FDE75EF9-8550-884C-9B8E-438C248A3500}" type="presOf" srcId="{489300CD-9D43-4AD5-AD3B-81E8C4F68E6B}" destId="{E6B56277-B223-694A-A3EB-B560A9AA8C7F}" srcOrd="0" destOrd="4" presId="urn:microsoft.com/office/officeart/2005/8/layout/list1"/>
    <dgm:cxn modelId="{12CACD93-1C5C-F040-B776-AF70EDE953F6}" type="presParOf" srcId="{DCA865E3-27E2-5444-8B8C-4C67A4FEE248}" destId="{A328E99D-19CE-154F-BF92-A5D68589F721}" srcOrd="0" destOrd="0" presId="urn:microsoft.com/office/officeart/2005/8/layout/list1"/>
    <dgm:cxn modelId="{5AA13CEF-C8B6-6A4E-B434-2A5006C9590B}" type="presParOf" srcId="{A328E99D-19CE-154F-BF92-A5D68589F721}" destId="{8AE01365-1729-C74C-AF6A-E0252F1D68CF}" srcOrd="0" destOrd="0" presId="urn:microsoft.com/office/officeart/2005/8/layout/list1"/>
    <dgm:cxn modelId="{63162069-1CF4-9641-9D3A-AB3AA264A342}" type="presParOf" srcId="{A328E99D-19CE-154F-BF92-A5D68589F721}" destId="{3A26EED0-68E8-D242-A97F-061497B57A34}" srcOrd="1" destOrd="0" presId="urn:microsoft.com/office/officeart/2005/8/layout/list1"/>
    <dgm:cxn modelId="{F2B71BB4-5E10-6F47-A21B-B0C4E3612E82}" type="presParOf" srcId="{DCA865E3-27E2-5444-8B8C-4C67A4FEE248}" destId="{87BF4615-BF35-184B-9483-AF4B184316D7}" srcOrd="1" destOrd="0" presId="urn:microsoft.com/office/officeart/2005/8/layout/list1"/>
    <dgm:cxn modelId="{1FCD6F45-07EA-FD44-866B-1709A6212B8B}" type="presParOf" srcId="{DCA865E3-27E2-5444-8B8C-4C67A4FEE248}" destId="{7E0A1FF5-6FF2-5949-A013-764466EBDC3D}" srcOrd="2" destOrd="0" presId="urn:microsoft.com/office/officeart/2005/8/layout/list1"/>
    <dgm:cxn modelId="{4943A136-37B7-9544-9B62-7F6EBEA9DA64}" type="presParOf" srcId="{DCA865E3-27E2-5444-8B8C-4C67A4FEE248}" destId="{8B2491FC-D085-654C-A009-DB1573D36FA0}" srcOrd="3" destOrd="0" presId="urn:microsoft.com/office/officeart/2005/8/layout/list1"/>
    <dgm:cxn modelId="{951040A2-3658-1147-8504-57D4DA182AAA}" type="presParOf" srcId="{DCA865E3-27E2-5444-8B8C-4C67A4FEE248}" destId="{FEA745B4-0092-6943-BD1B-06FB8D0EA9BB}" srcOrd="4" destOrd="0" presId="urn:microsoft.com/office/officeart/2005/8/layout/list1"/>
    <dgm:cxn modelId="{C2F90ED1-1E96-A949-BE34-353D1CBFF8E7}" type="presParOf" srcId="{FEA745B4-0092-6943-BD1B-06FB8D0EA9BB}" destId="{A812A6AD-0CBE-6E47-8EBE-34E07650FF26}" srcOrd="0" destOrd="0" presId="urn:microsoft.com/office/officeart/2005/8/layout/list1"/>
    <dgm:cxn modelId="{DC500703-F79B-6549-B901-2AB607337F3D}" type="presParOf" srcId="{FEA745B4-0092-6943-BD1B-06FB8D0EA9BB}" destId="{536E4389-08B7-3140-B328-97969A004383}" srcOrd="1" destOrd="0" presId="urn:microsoft.com/office/officeart/2005/8/layout/list1"/>
    <dgm:cxn modelId="{E2F901CE-3E2A-2244-98E5-576AC36437B5}" type="presParOf" srcId="{DCA865E3-27E2-5444-8B8C-4C67A4FEE248}" destId="{67A4B36B-CA68-5248-82A5-23E232A02003}" srcOrd="5" destOrd="0" presId="urn:microsoft.com/office/officeart/2005/8/layout/list1"/>
    <dgm:cxn modelId="{F3F56027-5178-724C-A5EF-A75BAC046D52}" type="presParOf" srcId="{DCA865E3-27E2-5444-8B8C-4C67A4FEE248}" destId="{E6B56277-B223-694A-A3EB-B560A9AA8C7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BEB6B79-FE65-4DC0-ACD5-CC076A940C9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51C9BBD-8997-4BDA-B9A8-EA62C4D02826}">
      <dgm:prSet/>
      <dgm:spPr/>
      <dgm:t>
        <a:bodyPr/>
        <a:lstStyle/>
        <a:p>
          <a:r>
            <a:rPr lang="en-US"/>
            <a:t>1. Prophylactic : </a:t>
          </a:r>
        </a:p>
      </dgm:t>
    </dgm:pt>
    <dgm:pt modelId="{BA3551D8-7F75-4F79-A8D6-03B535AB0825}" type="parTrans" cxnId="{0C3F0C55-CC78-4357-B596-E64802049243}">
      <dgm:prSet/>
      <dgm:spPr/>
      <dgm:t>
        <a:bodyPr/>
        <a:lstStyle/>
        <a:p>
          <a:endParaRPr lang="en-US"/>
        </a:p>
      </dgm:t>
    </dgm:pt>
    <dgm:pt modelId="{3DCE3619-9253-4CC1-B118-59FE013F9C95}" type="sibTrans" cxnId="{0C3F0C55-CC78-4357-B596-E64802049243}">
      <dgm:prSet/>
      <dgm:spPr/>
      <dgm:t>
        <a:bodyPr/>
        <a:lstStyle/>
        <a:p>
          <a:endParaRPr lang="en-US"/>
        </a:p>
      </dgm:t>
    </dgm:pt>
    <dgm:pt modelId="{D208B5C2-CFB6-4CA3-9D6F-519B612AF30B}">
      <dgm:prSet/>
      <dgm:spPr/>
      <dgm:t>
        <a:bodyPr/>
        <a:lstStyle/>
        <a:p>
          <a:r>
            <a:rPr lang="en-US"/>
            <a:t>avoid predisposing factors as neck irradiation</a:t>
          </a:r>
        </a:p>
      </dgm:t>
    </dgm:pt>
    <dgm:pt modelId="{B93F05B9-05F2-4AD8-9FA7-84ED7DAEB39C}" type="parTrans" cxnId="{E861F757-AD40-4D1A-832B-66B4E2FB3D71}">
      <dgm:prSet/>
      <dgm:spPr/>
      <dgm:t>
        <a:bodyPr/>
        <a:lstStyle/>
        <a:p>
          <a:endParaRPr lang="en-US"/>
        </a:p>
      </dgm:t>
    </dgm:pt>
    <dgm:pt modelId="{7B6CF17F-8DAB-4945-8467-E05CAE637DBA}" type="sibTrans" cxnId="{E861F757-AD40-4D1A-832B-66B4E2FB3D71}">
      <dgm:prSet/>
      <dgm:spPr/>
      <dgm:t>
        <a:bodyPr/>
        <a:lstStyle/>
        <a:p>
          <a:endParaRPr lang="en-US"/>
        </a:p>
      </dgm:t>
    </dgm:pt>
    <dgm:pt modelId="{7BB3B71C-F556-4200-AF13-13D8A7C9EBB2}">
      <dgm:prSet/>
      <dgm:spPr/>
      <dgm:t>
        <a:bodyPr/>
        <a:lstStyle/>
        <a:p>
          <a:r>
            <a:rPr lang="en-US"/>
            <a:t>2. Treatment of the tumor:</a:t>
          </a:r>
        </a:p>
      </dgm:t>
    </dgm:pt>
    <dgm:pt modelId="{C40B2567-EB0C-4F6C-83DC-321552858D98}" type="parTrans" cxnId="{3F12C058-9724-41DD-ADE1-0A6E6F4102FD}">
      <dgm:prSet/>
      <dgm:spPr/>
      <dgm:t>
        <a:bodyPr/>
        <a:lstStyle/>
        <a:p>
          <a:endParaRPr lang="en-US"/>
        </a:p>
      </dgm:t>
    </dgm:pt>
    <dgm:pt modelId="{8D47D420-F43D-4F94-8175-C07B683F04C6}" type="sibTrans" cxnId="{3F12C058-9724-41DD-ADE1-0A6E6F4102FD}">
      <dgm:prSet/>
      <dgm:spPr/>
      <dgm:t>
        <a:bodyPr/>
        <a:lstStyle/>
        <a:p>
          <a:endParaRPr lang="en-US"/>
        </a:p>
      </dgm:t>
    </dgm:pt>
    <dgm:pt modelId="{B4D79BF6-D842-400F-B99B-D1A53812F8A9}">
      <dgm:prSet/>
      <dgm:spPr/>
      <dgm:t>
        <a:bodyPr/>
        <a:lstStyle/>
        <a:p>
          <a:r>
            <a:rPr lang="en-US"/>
            <a:t>A. Differentiated carcinoma(Follicular&amp; papillary):</a:t>
          </a:r>
        </a:p>
      </dgm:t>
    </dgm:pt>
    <dgm:pt modelId="{5F6D0FDB-C186-48B7-94D6-6AE723A6C726}" type="parTrans" cxnId="{C8EFE9AE-513E-42DF-ABD1-E276FD5153AA}">
      <dgm:prSet/>
      <dgm:spPr/>
      <dgm:t>
        <a:bodyPr/>
        <a:lstStyle/>
        <a:p>
          <a:endParaRPr lang="en-US"/>
        </a:p>
      </dgm:t>
    </dgm:pt>
    <dgm:pt modelId="{6FCA83E2-356D-4F84-B55F-096B024F83CB}" type="sibTrans" cxnId="{C8EFE9AE-513E-42DF-ABD1-E276FD5153AA}">
      <dgm:prSet/>
      <dgm:spPr/>
      <dgm:t>
        <a:bodyPr/>
        <a:lstStyle/>
        <a:p>
          <a:endParaRPr lang="en-US"/>
        </a:p>
      </dgm:t>
    </dgm:pt>
    <dgm:pt modelId="{9F767D66-840A-490C-B232-5384CA2BE51D}">
      <dgm:prSet/>
      <dgm:spPr/>
      <dgm:t>
        <a:bodyPr/>
        <a:lstStyle/>
        <a:p>
          <a:r>
            <a:rPr lang="en-US"/>
            <a:t>1-Surgical:Total thyroidectomy +block dissection of neck LNs +L-thyroxin replacement (preserve parathyroid).</a:t>
          </a:r>
        </a:p>
      </dgm:t>
    </dgm:pt>
    <dgm:pt modelId="{F626B0ED-D213-4704-9F22-E972850157A2}" type="parTrans" cxnId="{B5A70BE8-D51D-45DC-A2F6-D83F9BCD1667}">
      <dgm:prSet/>
      <dgm:spPr/>
      <dgm:t>
        <a:bodyPr/>
        <a:lstStyle/>
        <a:p>
          <a:endParaRPr lang="en-US"/>
        </a:p>
      </dgm:t>
    </dgm:pt>
    <dgm:pt modelId="{446F58B4-EAAD-4A2A-B442-8A5445E016FA}" type="sibTrans" cxnId="{B5A70BE8-D51D-45DC-A2F6-D83F9BCD1667}">
      <dgm:prSet/>
      <dgm:spPr/>
      <dgm:t>
        <a:bodyPr/>
        <a:lstStyle/>
        <a:p>
          <a:endParaRPr lang="en-US"/>
        </a:p>
      </dgm:t>
    </dgm:pt>
    <dgm:pt modelId="{33DD0AF2-26A5-4903-88F3-60282AA14FCB}">
      <dgm:prSet/>
      <dgm:spPr/>
      <dgm:t>
        <a:bodyPr/>
        <a:lstStyle/>
        <a:p>
          <a:r>
            <a:rPr lang="en-US"/>
            <a:t>2-Radioactive iodine: to destroy any remnant+ ablate any metastasis.</a:t>
          </a:r>
        </a:p>
      </dgm:t>
    </dgm:pt>
    <dgm:pt modelId="{E1C0AF85-32FC-494A-BEEF-9DD5A7253BD0}" type="parTrans" cxnId="{85447553-F43A-4F0B-8855-672CDD58F01C}">
      <dgm:prSet/>
      <dgm:spPr/>
      <dgm:t>
        <a:bodyPr/>
        <a:lstStyle/>
        <a:p>
          <a:endParaRPr lang="en-US"/>
        </a:p>
      </dgm:t>
    </dgm:pt>
    <dgm:pt modelId="{4973F6D0-65E3-49BC-9D3F-D847B208CB68}" type="sibTrans" cxnId="{85447553-F43A-4F0B-8855-672CDD58F01C}">
      <dgm:prSet/>
      <dgm:spPr/>
      <dgm:t>
        <a:bodyPr/>
        <a:lstStyle/>
        <a:p>
          <a:endParaRPr lang="en-US"/>
        </a:p>
      </dgm:t>
    </dgm:pt>
    <dgm:pt modelId="{EC9E376F-4B73-E74F-A84F-A6AA5F3C7747}" type="pres">
      <dgm:prSet presAssocID="{BBEB6B79-FE65-4DC0-ACD5-CC076A940C90}" presName="linear" presStyleCnt="0">
        <dgm:presLayoutVars>
          <dgm:animLvl val="lvl"/>
          <dgm:resizeHandles val="exact"/>
        </dgm:presLayoutVars>
      </dgm:prSet>
      <dgm:spPr/>
    </dgm:pt>
    <dgm:pt modelId="{80133A36-255A-824E-8D63-ADBE64A1E96D}" type="pres">
      <dgm:prSet presAssocID="{651C9BBD-8997-4BDA-B9A8-EA62C4D02826}" presName="parentText" presStyleLbl="node1" presStyleIdx="0" presStyleCnt="2">
        <dgm:presLayoutVars>
          <dgm:chMax val="0"/>
          <dgm:bulletEnabled val="1"/>
        </dgm:presLayoutVars>
      </dgm:prSet>
      <dgm:spPr/>
    </dgm:pt>
    <dgm:pt modelId="{407C2D2E-E0E6-8D47-84E3-5C5B93A8614C}" type="pres">
      <dgm:prSet presAssocID="{651C9BBD-8997-4BDA-B9A8-EA62C4D02826}" presName="childText" presStyleLbl="revTx" presStyleIdx="0" presStyleCnt="2">
        <dgm:presLayoutVars>
          <dgm:bulletEnabled val="1"/>
        </dgm:presLayoutVars>
      </dgm:prSet>
      <dgm:spPr/>
    </dgm:pt>
    <dgm:pt modelId="{8262138B-68E1-BD4B-89DD-285856E2CC08}" type="pres">
      <dgm:prSet presAssocID="{7BB3B71C-F556-4200-AF13-13D8A7C9EBB2}" presName="parentText" presStyleLbl="node1" presStyleIdx="1" presStyleCnt="2">
        <dgm:presLayoutVars>
          <dgm:chMax val="0"/>
          <dgm:bulletEnabled val="1"/>
        </dgm:presLayoutVars>
      </dgm:prSet>
      <dgm:spPr/>
    </dgm:pt>
    <dgm:pt modelId="{1F6C7862-ED94-7B42-AE7D-9CB3627BDABE}" type="pres">
      <dgm:prSet presAssocID="{7BB3B71C-F556-4200-AF13-13D8A7C9EBB2}" presName="childText" presStyleLbl="revTx" presStyleIdx="1" presStyleCnt="2">
        <dgm:presLayoutVars>
          <dgm:bulletEnabled val="1"/>
        </dgm:presLayoutVars>
      </dgm:prSet>
      <dgm:spPr/>
    </dgm:pt>
  </dgm:ptLst>
  <dgm:cxnLst>
    <dgm:cxn modelId="{0FEE2008-04F2-0448-A1C9-519373F60410}" type="presOf" srcId="{33DD0AF2-26A5-4903-88F3-60282AA14FCB}" destId="{1F6C7862-ED94-7B42-AE7D-9CB3627BDABE}" srcOrd="0" destOrd="2" presId="urn:microsoft.com/office/officeart/2005/8/layout/vList2"/>
    <dgm:cxn modelId="{4520A818-98FF-0045-9EC2-10EC14722433}" type="presOf" srcId="{BBEB6B79-FE65-4DC0-ACD5-CC076A940C90}" destId="{EC9E376F-4B73-E74F-A84F-A6AA5F3C7747}" srcOrd="0" destOrd="0" presId="urn:microsoft.com/office/officeart/2005/8/layout/vList2"/>
    <dgm:cxn modelId="{8480B138-85E7-474B-940B-A4766E4585F5}" type="presOf" srcId="{9F767D66-840A-490C-B232-5384CA2BE51D}" destId="{1F6C7862-ED94-7B42-AE7D-9CB3627BDABE}" srcOrd="0" destOrd="1" presId="urn:microsoft.com/office/officeart/2005/8/layout/vList2"/>
    <dgm:cxn modelId="{85447553-F43A-4F0B-8855-672CDD58F01C}" srcId="{B4D79BF6-D842-400F-B99B-D1A53812F8A9}" destId="{33DD0AF2-26A5-4903-88F3-60282AA14FCB}" srcOrd="1" destOrd="0" parTransId="{E1C0AF85-32FC-494A-BEEF-9DD5A7253BD0}" sibTransId="{4973F6D0-65E3-49BC-9D3F-D847B208CB68}"/>
    <dgm:cxn modelId="{0C3F0C55-CC78-4357-B596-E64802049243}" srcId="{BBEB6B79-FE65-4DC0-ACD5-CC076A940C90}" destId="{651C9BBD-8997-4BDA-B9A8-EA62C4D02826}" srcOrd="0" destOrd="0" parTransId="{BA3551D8-7F75-4F79-A8D6-03B535AB0825}" sibTransId="{3DCE3619-9253-4CC1-B118-59FE013F9C95}"/>
    <dgm:cxn modelId="{E861F757-AD40-4D1A-832B-66B4E2FB3D71}" srcId="{651C9BBD-8997-4BDA-B9A8-EA62C4D02826}" destId="{D208B5C2-CFB6-4CA3-9D6F-519B612AF30B}" srcOrd="0" destOrd="0" parTransId="{B93F05B9-05F2-4AD8-9FA7-84ED7DAEB39C}" sibTransId="{7B6CF17F-8DAB-4945-8467-E05CAE637DBA}"/>
    <dgm:cxn modelId="{3F12C058-9724-41DD-ADE1-0A6E6F4102FD}" srcId="{BBEB6B79-FE65-4DC0-ACD5-CC076A940C90}" destId="{7BB3B71C-F556-4200-AF13-13D8A7C9EBB2}" srcOrd="1" destOrd="0" parTransId="{C40B2567-EB0C-4F6C-83DC-321552858D98}" sibTransId="{8D47D420-F43D-4F94-8175-C07B683F04C6}"/>
    <dgm:cxn modelId="{2A468681-07F1-D04A-B8DE-70A688E3A919}" type="presOf" srcId="{D208B5C2-CFB6-4CA3-9D6F-519B612AF30B}" destId="{407C2D2E-E0E6-8D47-84E3-5C5B93A8614C}" srcOrd="0" destOrd="0" presId="urn:microsoft.com/office/officeart/2005/8/layout/vList2"/>
    <dgm:cxn modelId="{6ABC3FAD-B3AE-A448-B852-C2F3BF55E109}" type="presOf" srcId="{B4D79BF6-D842-400F-B99B-D1A53812F8A9}" destId="{1F6C7862-ED94-7B42-AE7D-9CB3627BDABE}" srcOrd="0" destOrd="0" presId="urn:microsoft.com/office/officeart/2005/8/layout/vList2"/>
    <dgm:cxn modelId="{C8EFE9AE-513E-42DF-ABD1-E276FD5153AA}" srcId="{7BB3B71C-F556-4200-AF13-13D8A7C9EBB2}" destId="{B4D79BF6-D842-400F-B99B-D1A53812F8A9}" srcOrd="0" destOrd="0" parTransId="{5F6D0FDB-C186-48B7-94D6-6AE723A6C726}" sibTransId="{6FCA83E2-356D-4F84-B55F-096B024F83CB}"/>
    <dgm:cxn modelId="{3D5A61D6-6E94-1E4E-B674-13EF1DA06D82}" type="presOf" srcId="{651C9BBD-8997-4BDA-B9A8-EA62C4D02826}" destId="{80133A36-255A-824E-8D63-ADBE64A1E96D}" srcOrd="0" destOrd="0" presId="urn:microsoft.com/office/officeart/2005/8/layout/vList2"/>
    <dgm:cxn modelId="{B5A70BE8-D51D-45DC-A2F6-D83F9BCD1667}" srcId="{B4D79BF6-D842-400F-B99B-D1A53812F8A9}" destId="{9F767D66-840A-490C-B232-5384CA2BE51D}" srcOrd="0" destOrd="0" parTransId="{F626B0ED-D213-4704-9F22-E972850157A2}" sibTransId="{446F58B4-EAAD-4A2A-B442-8A5445E016FA}"/>
    <dgm:cxn modelId="{4B8DF0F6-E2DB-2D49-B806-C0C8A68A44EC}" type="presOf" srcId="{7BB3B71C-F556-4200-AF13-13D8A7C9EBB2}" destId="{8262138B-68E1-BD4B-89DD-285856E2CC08}" srcOrd="0" destOrd="0" presId="urn:microsoft.com/office/officeart/2005/8/layout/vList2"/>
    <dgm:cxn modelId="{B5E4EB81-47B5-A543-89FC-6D7F56FA3E99}" type="presParOf" srcId="{EC9E376F-4B73-E74F-A84F-A6AA5F3C7747}" destId="{80133A36-255A-824E-8D63-ADBE64A1E96D}" srcOrd="0" destOrd="0" presId="urn:microsoft.com/office/officeart/2005/8/layout/vList2"/>
    <dgm:cxn modelId="{038537FE-EF5B-8747-A6F9-5674D0465617}" type="presParOf" srcId="{EC9E376F-4B73-E74F-A84F-A6AA5F3C7747}" destId="{407C2D2E-E0E6-8D47-84E3-5C5B93A8614C}" srcOrd="1" destOrd="0" presId="urn:microsoft.com/office/officeart/2005/8/layout/vList2"/>
    <dgm:cxn modelId="{F991BC90-173A-884C-B8D6-E07553E27033}" type="presParOf" srcId="{EC9E376F-4B73-E74F-A84F-A6AA5F3C7747}" destId="{8262138B-68E1-BD4B-89DD-285856E2CC08}" srcOrd="2" destOrd="0" presId="urn:microsoft.com/office/officeart/2005/8/layout/vList2"/>
    <dgm:cxn modelId="{CD58F0FB-3CAD-0046-8548-7D80BD11271F}" type="presParOf" srcId="{EC9E376F-4B73-E74F-A84F-A6AA5F3C7747}" destId="{1F6C7862-ED94-7B42-AE7D-9CB3627BDAB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53A6E8C-DB27-4442-8CD1-246ED1D303D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A6B5C8A-702B-477B-B239-3B938E83BC85}">
      <dgm:prSet/>
      <dgm:spPr/>
      <dgm:t>
        <a:bodyPr/>
        <a:lstStyle/>
        <a:p>
          <a:r>
            <a:rPr lang="en-US"/>
            <a:t>B- Anaplastic carcinoma:</a:t>
          </a:r>
        </a:p>
      </dgm:t>
    </dgm:pt>
    <dgm:pt modelId="{9A9836F0-EC95-4CDE-9399-2340462F5C5D}" type="parTrans" cxnId="{F0C87114-0DCC-42E8-9439-4D4807C0B39B}">
      <dgm:prSet/>
      <dgm:spPr/>
      <dgm:t>
        <a:bodyPr/>
        <a:lstStyle/>
        <a:p>
          <a:endParaRPr lang="en-US"/>
        </a:p>
      </dgm:t>
    </dgm:pt>
    <dgm:pt modelId="{E86BEEBA-2368-4429-9AF5-3AAA70AF88F9}" type="sibTrans" cxnId="{F0C87114-0DCC-42E8-9439-4D4807C0B39B}">
      <dgm:prSet/>
      <dgm:spPr/>
      <dgm:t>
        <a:bodyPr/>
        <a:lstStyle/>
        <a:p>
          <a:endParaRPr lang="en-US"/>
        </a:p>
      </dgm:t>
    </dgm:pt>
    <dgm:pt modelId="{5564C602-8F2D-4F3A-A935-17FDEDC78B2F}">
      <dgm:prSet/>
      <dgm:spPr/>
      <dgm:t>
        <a:bodyPr/>
        <a:lstStyle/>
        <a:p>
          <a:r>
            <a:rPr lang="en-US"/>
            <a:t>1- The majority of cases are irresectable at time of presentation, so ttt. Is palliative:</a:t>
          </a:r>
        </a:p>
      </dgm:t>
    </dgm:pt>
    <dgm:pt modelId="{D19143BD-621A-448E-BC71-6B4E802C94A3}" type="parTrans" cxnId="{3238FC8D-3E83-4C75-A2F5-15F4AB1412C3}">
      <dgm:prSet/>
      <dgm:spPr/>
      <dgm:t>
        <a:bodyPr/>
        <a:lstStyle/>
        <a:p>
          <a:endParaRPr lang="en-US"/>
        </a:p>
      </dgm:t>
    </dgm:pt>
    <dgm:pt modelId="{73AA2B56-712F-46F8-8A44-7BCCAB4B6363}" type="sibTrans" cxnId="{3238FC8D-3E83-4C75-A2F5-15F4AB1412C3}">
      <dgm:prSet/>
      <dgm:spPr/>
      <dgm:t>
        <a:bodyPr/>
        <a:lstStyle/>
        <a:p>
          <a:endParaRPr lang="en-US"/>
        </a:p>
      </dgm:t>
    </dgm:pt>
    <dgm:pt modelId="{BF618D75-F122-4F28-8E5E-B03843865671}">
      <dgm:prSet/>
      <dgm:spPr/>
      <dgm:t>
        <a:bodyPr/>
        <a:lstStyle/>
        <a:p>
          <a:r>
            <a:rPr lang="en-US"/>
            <a:t>Tracheostomy, isthmus resection or surgical debulking.</a:t>
          </a:r>
        </a:p>
      </dgm:t>
    </dgm:pt>
    <dgm:pt modelId="{C4444877-3425-4407-A298-5601151F2758}" type="parTrans" cxnId="{CE3119DC-A719-418B-AF0D-E9991F04F724}">
      <dgm:prSet/>
      <dgm:spPr/>
      <dgm:t>
        <a:bodyPr/>
        <a:lstStyle/>
        <a:p>
          <a:endParaRPr lang="en-US"/>
        </a:p>
      </dgm:t>
    </dgm:pt>
    <dgm:pt modelId="{190BC5D8-D8E4-4AAA-B3A7-39946EA41E8F}" type="sibTrans" cxnId="{CE3119DC-A719-418B-AF0D-E9991F04F724}">
      <dgm:prSet/>
      <dgm:spPr/>
      <dgm:t>
        <a:bodyPr/>
        <a:lstStyle/>
        <a:p>
          <a:endParaRPr lang="en-US"/>
        </a:p>
      </dgm:t>
    </dgm:pt>
    <dgm:pt modelId="{D3675483-CBC4-4911-9B0C-E90C6ACD2132}">
      <dgm:prSet/>
      <dgm:spPr/>
      <dgm:t>
        <a:bodyPr/>
        <a:lstStyle/>
        <a:p>
          <a:r>
            <a:rPr lang="en-US"/>
            <a:t>Radiotherapy and chemotherapy.</a:t>
          </a:r>
        </a:p>
      </dgm:t>
    </dgm:pt>
    <dgm:pt modelId="{EADA7F3A-6B8E-46BF-8820-BFD58666493E}" type="parTrans" cxnId="{9DFE4ABC-E3E2-42F4-B3AF-53CB40CE7FBD}">
      <dgm:prSet/>
      <dgm:spPr/>
      <dgm:t>
        <a:bodyPr/>
        <a:lstStyle/>
        <a:p>
          <a:endParaRPr lang="en-US"/>
        </a:p>
      </dgm:t>
    </dgm:pt>
    <dgm:pt modelId="{F711F6F0-A79C-4373-8166-D5F26B39A5C7}" type="sibTrans" cxnId="{9DFE4ABC-E3E2-42F4-B3AF-53CB40CE7FBD}">
      <dgm:prSet/>
      <dgm:spPr/>
      <dgm:t>
        <a:bodyPr/>
        <a:lstStyle/>
        <a:p>
          <a:endParaRPr lang="en-US"/>
        </a:p>
      </dgm:t>
    </dgm:pt>
    <dgm:pt modelId="{F0CCFA29-49E3-431A-837F-A189451A8DB2}">
      <dgm:prSet/>
      <dgm:spPr/>
      <dgm:t>
        <a:bodyPr/>
        <a:lstStyle/>
        <a:p>
          <a:r>
            <a:rPr lang="en-US"/>
            <a:t>Rare cases are operable:total thyroidectomy followed by radio &amp; chemotherapy.</a:t>
          </a:r>
        </a:p>
      </dgm:t>
    </dgm:pt>
    <dgm:pt modelId="{A1B12BA4-7C12-4E96-99C3-5D7518B8B05D}" type="parTrans" cxnId="{4C9626B0-22EC-4861-A92F-60FF28411C10}">
      <dgm:prSet/>
      <dgm:spPr/>
      <dgm:t>
        <a:bodyPr/>
        <a:lstStyle/>
        <a:p>
          <a:endParaRPr lang="en-US"/>
        </a:p>
      </dgm:t>
    </dgm:pt>
    <dgm:pt modelId="{F04A51C6-8D29-4F9D-A310-65B9ECB36221}" type="sibTrans" cxnId="{4C9626B0-22EC-4861-A92F-60FF28411C10}">
      <dgm:prSet/>
      <dgm:spPr/>
      <dgm:t>
        <a:bodyPr/>
        <a:lstStyle/>
        <a:p>
          <a:endParaRPr lang="en-US"/>
        </a:p>
      </dgm:t>
    </dgm:pt>
    <dgm:pt modelId="{9DF4B5FD-2806-4D9B-BAF5-DFAD008591C4}">
      <dgm:prSet/>
      <dgm:spPr/>
      <dgm:t>
        <a:bodyPr/>
        <a:lstStyle/>
        <a:p>
          <a:r>
            <a:rPr lang="en-US"/>
            <a:t>Post operative follow up:</a:t>
          </a:r>
        </a:p>
      </dgm:t>
    </dgm:pt>
    <dgm:pt modelId="{E6DC311B-4785-4060-A1D9-45ACAD8C02A8}" type="parTrans" cxnId="{EF5001FC-3C7C-47AE-98EF-897142ADA4FC}">
      <dgm:prSet/>
      <dgm:spPr/>
      <dgm:t>
        <a:bodyPr/>
        <a:lstStyle/>
        <a:p>
          <a:endParaRPr lang="en-US"/>
        </a:p>
      </dgm:t>
    </dgm:pt>
    <dgm:pt modelId="{F70EDDD6-8589-4CE9-9CF6-8F49509BCCBB}" type="sibTrans" cxnId="{EF5001FC-3C7C-47AE-98EF-897142ADA4FC}">
      <dgm:prSet/>
      <dgm:spPr/>
      <dgm:t>
        <a:bodyPr/>
        <a:lstStyle/>
        <a:p>
          <a:endParaRPr lang="en-US"/>
        </a:p>
      </dgm:t>
    </dgm:pt>
    <dgm:pt modelId="{947C185B-9EF5-4306-ADC6-D6435D3E3129}">
      <dgm:prSet/>
      <dgm:spPr/>
      <dgm:t>
        <a:bodyPr/>
        <a:lstStyle/>
        <a:p>
          <a:r>
            <a:rPr lang="en-US"/>
            <a:t>Every 3 month by thyroid scanning, clinical examination and tumor marker.</a:t>
          </a:r>
        </a:p>
      </dgm:t>
    </dgm:pt>
    <dgm:pt modelId="{652ADF16-7D06-4C1D-B3A3-5F598FD80303}" type="parTrans" cxnId="{E40CA76B-EA4A-451E-A3E8-E8472BA5C38C}">
      <dgm:prSet/>
      <dgm:spPr/>
      <dgm:t>
        <a:bodyPr/>
        <a:lstStyle/>
        <a:p>
          <a:endParaRPr lang="en-US"/>
        </a:p>
      </dgm:t>
    </dgm:pt>
    <dgm:pt modelId="{86BB8819-9274-424C-ACDA-A6F23250DAFE}" type="sibTrans" cxnId="{E40CA76B-EA4A-451E-A3E8-E8472BA5C38C}">
      <dgm:prSet/>
      <dgm:spPr/>
      <dgm:t>
        <a:bodyPr/>
        <a:lstStyle/>
        <a:p>
          <a:endParaRPr lang="en-US"/>
        </a:p>
      </dgm:t>
    </dgm:pt>
    <dgm:pt modelId="{FAB05DC1-EA4D-F644-8409-E711047DF923}" type="pres">
      <dgm:prSet presAssocID="{253A6E8C-DB27-4442-8CD1-246ED1D303D9}" presName="linear" presStyleCnt="0">
        <dgm:presLayoutVars>
          <dgm:animLvl val="lvl"/>
          <dgm:resizeHandles val="exact"/>
        </dgm:presLayoutVars>
      </dgm:prSet>
      <dgm:spPr/>
    </dgm:pt>
    <dgm:pt modelId="{A06103C8-C97C-0B41-A8D7-309F7E39A947}" type="pres">
      <dgm:prSet presAssocID="{9A6B5C8A-702B-477B-B239-3B938E83BC85}" presName="parentText" presStyleLbl="node1" presStyleIdx="0" presStyleCnt="2">
        <dgm:presLayoutVars>
          <dgm:chMax val="0"/>
          <dgm:bulletEnabled val="1"/>
        </dgm:presLayoutVars>
      </dgm:prSet>
      <dgm:spPr/>
    </dgm:pt>
    <dgm:pt modelId="{8BDC1A81-B1DC-8F40-8EE2-A7D4489231B9}" type="pres">
      <dgm:prSet presAssocID="{9A6B5C8A-702B-477B-B239-3B938E83BC85}" presName="childText" presStyleLbl="revTx" presStyleIdx="0" presStyleCnt="2">
        <dgm:presLayoutVars>
          <dgm:bulletEnabled val="1"/>
        </dgm:presLayoutVars>
      </dgm:prSet>
      <dgm:spPr/>
    </dgm:pt>
    <dgm:pt modelId="{50AC0AA4-A715-DA43-81C3-1DF9A1E6A6A3}" type="pres">
      <dgm:prSet presAssocID="{9DF4B5FD-2806-4D9B-BAF5-DFAD008591C4}" presName="parentText" presStyleLbl="node1" presStyleIdx="1" presStyleCnt="2">
        <dgm:presLayoutVars>
          <dgm:chMax val="0"/>
          <dgm:bulletEnabled val="1"/>
        </dgm:presLayoutVars>
      </dgm:prSet>
      <dgm:spPr/>
    </dgm:pt>
    <dgm:pt modelId="{027F754E-9F2F-DA44-97FB-4752BAF93334}" type="pres">
      <dgm:prSet presAssocID="{9DF4B5FD-2806-4D9B-BAF5-DFAD008591C4}" presName="childText" presStyleLbl="revTx" presStyleIdx="1" presStyleCnt="2">
        <dgm:presLayoutVars>
          <dgm:bulletEnabled val="1"/>
        </dgm:presLayoutVars>
      </dgm:prSet>
      <dgm:spPr/>
    </dgm:pt>
  </dgm:ptLst>
  <dgm:cxnLst>
    <dgm:cxn modelId="{EF1F5206-BA18-1A4A-86A3-1B99AF2A3E1E}" type="presOf" srcId="{D3675483-CBC4-4911-9B0C-E90C6ACD2132}" destId="{8BDC1A81-B1DC-8F40-8EE2-A7D4489231B9}" srcOrd="0" destOrd="2" presId="urn:microsoft.com/office/officeart/2005/8/layout/vList2"/>
    <dgm:cxn modelId="{F0C87114-0DCC-42E8-9439-4D4807C0B39B}" srcId="{253A6E8C-DB27-4442-8CD1-246ED1D303D9}" destId="{9A6B5C8A-702B-477B-B239-3B938E83BC85}" srcOrd="0" destOrd="0" parTransId="{9A9836F0-EC95-4CDE-9399-2340462F5C5D}" sibTransId="{E86BEEBA-2368-4429-9AF5-3AAA70AF88F9}"/>
    <dgm:cxn modelId="{7767763F-DB07-0047-83F0-C186B4616FB3}" type="presOf" srcId="{9DF4B5FD-2806-4D9B-BAF5-DFAD008591C4}" destId="{50AC0AA4-A715-DA43-81C3-1DF9A1E6A6A3}" srcOrd="0" destOrd="0" presId="urn:microsoft.com/office/officeart/2005/8/layout/vList2"/>
    <dgm:cxn modelId="{F1015C4B-464C-C446-9960-007E001169A1}" type="presOf" srcId="{F0CCFA29-49E3-431A-837F-A189451A8DB2}" destId="{8BDC1A81-B1DC-8F40-8EE2-A7D4489231B9}" srcOrd="0" destOrd="3" presId="urn:microsoft.com/office/officeart/2005/8/layout/vList2"/>
    <dgm:cxn modelId="{E40CA76B-EA4A-451E-A3E8-E8472BA5C38C}" srcId="{9DF4B5FD-2806-4D9B-BAF5-DFAD008591C4}" destId="{947C185B-9EF5-4306-ADC6-D6435D3E3129}" srcOrd="0" destOrd="0" parTransId="{652ADF16-7D06-4C1D-B3A3-5F598FD80303}" sibTransId="{86BB8819-9274-424C-ACDA-A6F23250DAFE}"/>
    <dgm:cxn modelId="{CEA5986C-F8CD-BD45-BAB9-4C8BED9C8322}" type="presOf" srcId="{947C185B-9EF5-4306-ADC6-D6435D3E3129}" destId="{027F754E-9F2F-DA44-97FB-4752BAF93334}" srcOrd="0" destOrd="0" presId="urn:microsoft.com/office/officeart/2005/8/layout/vList2"/>
    <dgm:cxn modelId="{B6139585-9329-0C43-A33D-46287301EC1F}" type="presOf" srcId="{253A6E8C-DB27-4442-8CD1-246ED1D303D9}" destId="{FAB05DC1-EA4D-F644-8409-E711047DF923}" srcOrd="0" destOrd="0" presId="urn:microsoft.com/office/officeart/2005/8/layout/vList2"/>
    <dgm:cxn modelId="{3238FC8D-3E83-4C75-A2F5-15F4AB1412C3}" srcId="{9A6B5C8A-702B-477B-B239-3B938E83BC85}" destId="{5564C602-8F2D-4F3A-A935-17FDEDC78B2F}" srcOrd="0" destOrd="0" parTransId="{D19143BD-621A-448E-BC71-6B4E802C94A3}" sibTransId="{73AA2B56-712F-46F8-8A44-7BCCAB4B6363}"/>
    <dgm:cxn modelId="{90C2129C-1F2F-D64B-AAA4-047A3FF33D31}" type="presOf" srcId="{BF618D75-F122-4F28-8E5E-B03843865671}" destId="{8BDC1A81-B1DC-8F40-8EE2-A7D4489231B9}" srcOrd="0" destOrd="1" presId="urn:microsoft.com/office/officeart/2005/8/layout/vList2"/>
    <dgm:cxn modelId="{4C9626B0-22EC-4861-A92F-60FF28411C10}" srcId="{9A6B5C8A-702B-477B-B239-3B938E83BC85}" destId="{F0CCFA29-49E3-431A-837F-A189451A8DB2}" srcOrd="3" destOrd="0" parTransId="{A1B12BA4-7C12-4E96-99C3-5D7518B8B05D}" sibTransId="{F04A51C6-8D29-4F9D-A310-65B9ECB36221}"/>
    <dgm:cxn modelId="{9DFE4ABC-E3E2-42F4-B3AF-53CB40CE7FBD}" srcId="{9A6B5C8A-702B-477B-B239-3B938E83BC85}" destId="{D3675483-CBC4-4911-9B0C-E90C6ACD2132}" srcOrd="2" destOrd="0" parTransId="{EADA7F3A-6B8E-46BF-8820-BFD58666493E}" sibTransId="{F711F6F0-A79C-4373-8166-D5F26B39A5C7}"/>
    <dgm:cxn modelId="{CE3119DC-A719-418B-AF0D-E9991F04F724}" srcId="{9A6B5C8A-702B-477B-B239-3B938E83BC85}" destId="{BF618D75-F122-4F28-8E5E-B03843865671}" srcOrd="1" destOrd="0" parTransId="{C4444877-3425-4407-A298-5601151F2758}" sibTransId="{190BC5D8-D8E4-4AAA-B3A7-39946EA41E8F}"/>
    <dgm:cxn modelId="{5AD947E0-FAF2-DA48-AE74-9F492523017F}" type="presOf" srcId="{9A6B5C8A-702B-477B-B239-3B938E83BC85}" destId="{A06103C8-C97C-0B41-A8D7-309F7E39A947}" srcOrd="0" destOrd="0" presId="urn:microsoft.com/office/officeart/2005/8/layout/vList2"/>
    <dgm:cxn modelId="{4FEFB9F3-792B-384C-A940-5AF1263CC0CB}" type="presOf" srcId="{5564C602-8F2D-4F3A-A935-17FDEDC78B2F}" destId="{8BDC1A81-B1DC-8F40-8EE2-A7D4489231B9}" srcOrd="0" destOrd="0" presId="urn:microsoft.com/office/officeart/2005/8/layout/vList2"/>
    <dgm:cxn modelId="{EF5001FC-3C7C-47AE-98EF-897142ADA4FC}" srcId="{253A6E8C-DB27-4442-8CD1-246ED1D303D9}" destId="{9DF4B5FD-2806-4D9B-BAF5-DFAD008591C4}" srcOrd="1" destOrd="0" parTransId="{E6DC311B-4785-4060-A1D9-45ACAD8C02A8}" sibTransId="{F70EDDD6-8589-4CE9-9CF6-8F49509BCCBB}"/>
    <dgm:cxn modelId="{B5E6800F-724C-404C-AB61-3F271CD840A5}" type="presParOf" srcId="{FAB05DC1-EA4D-F644-8409-E711047DF923}" destId="{A06103C8-C97C-0B41-A8D7-309F7E39A947}" srcOrd="0" destOrd="0" presId="urn:microsoft.com/office/officeart/2005/8/layout/vList2"/>
    <dgm:cxn modelId="{05627271-5088-6949-A0FE-132F5A33503C}" type="presParOf" srcId="{FAB05DC1-EA4D-F644-8409-E711047DF923}" destId="{8BDC1A81-B1DC-8F40-8EE2-A7D4489231B9}" srcOrd="1" destOrd="0" presId="urn:microsoft.com/office/officeart/2005/8/layout/vList2"/>
    <dgm:cxn modelId="{B3849E3B-639E-8347-A2D8-4BF5EBD8CC3E}" type="presParOf" srcId="{FAB05DC1-EA4D-F644-8409-E711047DF923}" destId="{50AC0AA4-A715-DA43-81C3-1DF9A1E6A6A3}" srcOrd="2" destOrd="0" presId="urn:microsoft.com/office/officeart/2005/8/layout/vList2"/>
    <dgm:cxn modelId="{612FC982-E03F-0248-A04C-32F8D524C710}" type="presParOf" srcId="{FAB05DC1-EA4D-F644-8409-E711047DF923}" destId="{027F754E-9F2F-DA44-97FB-4752BAF9333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F3BA762-BC32-46BF-843D-D1E3F3A7B9BC}"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4645094F-7C00-460B-8CCE-D90DEF0FB938}">
      <dgm:prSet/>
      <dgm:spPr/>
      <dgm:t>
        <a:bodyPr/>
        <a:lstStyle/>
        <a:p>
          <a:r>
            <a:rPr lang="en-US" b="1"/>
            <a:t>Origin</a:t>
          </a:r>
          <a:r>
            <a:rPr lang="en-US"/>
            <a:t>: </a:t>
          </a:r>
        </a:p>
      </dgm:t>
    </dgm:pt>
    <dgm:pt modelId="{FB4C1347-23BB-4F27-AA6E-077A05A731D0}" type="parTrans" cxnId="{042E238C-5767-457D-A3C6-53338DC5DC96}">
      <dgm:prSet/>
      <dgm:spPr/>
      <dgm:t>
        <a:bodyPr/>
        <a:lstStyle/>
        <a:p>
          <a:endParaRPr lang="en-US"/>
        </a:p>
      </dgm:t>
    </dgm:pt>
    <dgm:pt modelId="{F6CD1EBF-3DD5-4992-B9DB-EC83476A2EBE}" type="sibTrans" cxnId="{042E238C-5767-457D-A3C6-53338DC5DC96}">
      <dgm:prSet/>
      <dgm:spPr/>
      <dgm:t>
        <a:bodyPr/>
        <a:lstStyle/>
        <a:p>
          <a:endParaRPr lang="en-US"/>
        </a:p>
      </dgm:t>
    </dgm:pt>
    <dgm:pt modelId="{8A64A912-5446-43C6-B2ED-53678A1F2C25}">
      <dgm:prSet/>
      <dgm:spPr/>
      <dgm:t>
        <a:bodyPr/>
        <a:lstStyle/>
        <a:p>
          <a:r>
            <a:rPr lang="en-US"/>
            <a:t>From parafollicular C cells.</a:t>
          </a:r>
        </a:p>
      </dgm:t>
    </dgm:pt>
    <dgm:pt modelId="{79587554-2119-4368-9A52-10DAD293F38D}" type="parTrans" cxnId="{4DE7FCF8-6337-45E2-845F-D33406982787}">
      <dgm:prSet/>
      <dgm:spPr/>
      <dgm:t>
        <a:bodyPr/>
        <a:lstStyle/>
        <a:p>
          <a:endParaRPr lang="en-US"/>
        </a:p>
      </dgm:t>
    </dgm:pt>
    <dgm:pt modelId="{BDF38D82-1E07-4F80-81CD-B0EF5C116C41}" type="sibTrans" cxnId="{4DE7FCF8-6337-45E2-845F-D33406982787}">
      <dgm:prSet/>
      <dgm:spPr/>
      <dgm:t>
        <a:bodyPr/>
        <a:lstStyle/>
        <a:p>
          <a:endParaRPr lang="en-US"/>
        </a:p>
      </dgm:t>
    </dgm:pt>
    <dgm:pt modelId="{8BAF0BB7-B096-4DFC-A913-C4F80F40FA05}">
      <dgm:prSet/>
      <dgm:spPr/>
      <dgm:t>
        <a:bodyPr/>
        <a:lstStyle/>
        <a:p>
          <a:r>
            <a:rPr lang="en-US" b="1"/>
            <a:t>Pathology</a:t>
          </a:r>
          <a:r>
            <a:rPr lang="en-US"/>
            <a:t>:</a:t>
          </a:r>
        </a:p>
      </dgm:t>
    </dgm:pt>
    <dgm:pt modelId="{1D9D7207-79D3-4E43-B86C-CB6A1D23079A}" type="parTrans" cxnId="{C2218039-72DA-47D9-9E71-14F6BE3CD4AB}">
      <dgm:prSet/>
      <dgm:spPr/>
      <dgm:t>
        <a:bodyPr/>
        <a:lstStyle/>
        <a:p>
          <a:endParaRPr lang="en-US"/>
        </a:p>
      </dgm:t>
    </dgm:pt>
    <dgm:pt modelId="{31754070-696E-4C96-8A97-507349C5A1CA}" type="sibTrans" cxnId="{C2218039-72DA-47D9-9E71-14F6BE3CD4AB}">
      <dgm:prSet/>
      <dgm:spPr/>
      <dgm:t>
        <a:bodyPr/>
        <a:lstStyle/>
        <a:p>
          <a:endParaRPr lang="en-US"/>
        </a:p>
      </dgm:t>
    </dgm:pt>
    <dgm:pt modelId="{2C882CA3-0378-40AD-94CF-EF66C135BE42}">
      <dgm:prSet/>
      <dgm:spPr/>
      <dgm:t>
        <a:bodyPr/>
        <a:lstStyle/>
        <a:p>
          <a:r>
            <a:rPr lang="en-US"/>
            <a:t>It has amyloid substance in the stroma</a:t>
          </a:r>
        </a:p>
      </dgm:t>
    </dgm:pt>
    <dgm:pt modelId="{46824BCE-C23F-45AA-B8DF-D684B3E6806E}" type="parTrans" cxnId="{965194D7-DF58-489A-89D4-5F4141F79012}">
      <dgm:prSet/>
      <dgm:spPr/>
      <dgm:t>
        <a:bodyPr/>
        <a:lstStyle/>
        <a:p>
          <a:endParaRPr lang="en-US"/>
        </a:p>
      </dgm:t>
    </dgm:pt>
    <dgm:pt modelId="{79614DED-2909-4B16-84B8-A216A6BA4E2D}" type="sibTrans" cxnId="{965194D7-DF58-489A-89D4-5F4141F79012}">
      <dgm:prSet/>
      <dgm:spPr/>
      <dgm:t>
        <a:bodyPr/>
        <a:lstStyle/>
        <a:p>
          <a:endParaRPr lang="en-US"/>
        </a:p>
      </dgm:t>
    </dgm:pt>
    <dgm:pt modelId="{5B7BD6C9-6FD7-4F70-8300-8CD1AA921C6F}">
      <dgm:prSet/>
      <dgm:spPr/>
      <dgm:t>
        <a:bodyPr/>
        <a:lstStyle/>
        <a:p>
          <a:r>
            <a:rPr lang="it-IT" b="1"/>
            <a:t>Etiology</a:t>
          </a:r>
          <a:r>
            <a:rPr lang="it-IT"/>
            <a:t>: </a:t>
          </a:r>
          <a:endParaRPr lang="en-US"/>
        </a:p>
      </dgm:t>
    </dgm:pt>
    <dgm:pt modelId="{E2D63C56-14CC-4223-8987-949DC068373F}" type="parTrans" cxnId="{162538C1-400C-4202-819C-618796479993}">
      <dgm:prSet/>
      <dgm:spPr/>
      <dgm:t>
        <a:bodyPr/>
        <a:lstStyle/>
        <a:p>
          <a:endParaRPr lang="en-US"/>
        </a:p>
      </dgm:t>
    </dgm:pt>
    <dgm:pt modelId="{8E88690B-18BF-45B3-B5BF-9FD3529B2A2B}" type="sibTrans" cxnId="{162538C1-400C-4202-819C-618796479993}">
      <dgm:prSet/>
      <dgm:spPr/>
      <dgm:t>
        <a:bodyPr/>
        <a:lstStyle/>
        <a:p>
          <a:endParaRPr lang="en-US"/>
        </a:p>
      </dgm:t>
    </dgm:pt>
    <dgm:pt modelId="{58256E16-D263-40FF-86BF-E2EBE0F73C33}">
      <dgm:prSet/>
      <dgm:spPr/>
      <dgm:t>
        <a:bodyPr/>
        <a:lstStyle/>
        <a:p>
          <a:r>
            <a:rPr lang="it-IT"/>
            <a:t>sporadic Or familial (MEN ll ) hyperparathyroidism , </a:t>
          </a:r>
          <a:r>
            <a:rPr lang="en-US"/>
            <a:t>Pheochromocytoma &amp; medullary C.)</a:t>
          </a:r>
        </a:p>
      </dgm:t>
    </dgm:pt>
    <dgm:pt modelId="{B85B985E-449A-41CE-ADFF-564D37C17221}" type="parTrans" cxnId="{E3E91F46-1A5A-4708-A354-F2530E29A69B}">
      <dgm:prSet/>
      <dgm:spPr/>
      <dgm:t>
        <a:bodyPr/>
        <a:lstStyle/>
        <a:p>
          <a:endParaRPr lang="en-US"/>
        </a:p>
      </dgm:t>
    </dgm:pt>
    <dgm:pt modelId="{9C189A4B-5C5C-438A-A39F-5F9A9BBEFF2C}" type="sibTrans" cxnId="{E3E91F46-1A5A-4708-A354-F2530E29A69B}">
      <dgm:prSet/>
      <dgm:spPr/>
      <dgm:t>
        <a:bodyPr/>
        <a:lstStyle/>
        <a:p>
          <a:endParaRPr lang="en-US"/>
        </a:p>
      </dgm:t>
    </dgm:pt>
    <dgm:pt modelId="{744D359A-36AB-4E29-96C5-4403CECB3560}">
      <dgm:prSet/>
      <dgm:spPr/>
      <dgm:t>
        <a:bodyPr/>
        <a:lstStyle/>
        <a:p>
          <a:r>
            <a:rPr lang="en-US" b="1"/>
            <a:t>Presentation”</a:t>
          </a:r>
          <a:endParaRPr lang="en-US"/>
        </a:p>
      </dgm:t>
    </dgm:pt>
    <dgm:pt modelId="{7C067C1C-AB63-4501-A47C-A6F5C66B97EE}" type="parTrans" cxnId="{42C6ACD5-559D-4A0C-8AE7-692253A87ADA}">
      <dgm:prSet/>
      <dgm:spPr/>
      <dgm:t>
        <a:bodyPr/>
        <a:lstStyle/>
        <a:p>
          <a:endParaRPr lang="en-US"/>
        </a:p>
      </dgm:t>
    </dgm:pt>
    <dgm:pt modelId="{900EA777-F094-4525-B3F6-BFE5F9DA9E9F}" type="sibTrans" cxnId="{42C6ACD5-559D-4A0C-8AE7-692253A87ADA}">
      <dgm:prSet/>
      <dgm:spPr/>
      <dgm:t>
        <a:bodyPr/>
        <a:lstStyle/>
        <a:p>
          <a:endParaRPr lang="en-US"/>
        </a:p>
      </dgm:t>
    </dgm:pt>
    <dgm:pt modelId="{03D27639-E764-4430-B161-D103DF9C4721}">
      <dgm:prSet/>
      <dgm:spPr/>
      <dgm:t>
        <a:bodyPr/>
        <a:lstStyle/>
        <a:p>
          <a:r>
            <a:rPr lang="en-US"/>
            <a:t>It is characterized by Secretion of calcitonin, prostaglandins, serotonin in the blood  ͢ diarrhea , flushing &amp;bronchospasm.</a:t>
          </a:r>
        </a:p>
      </dgm:t>
    </dgm:pt>
    <dgm:pt modelId="{1BDA6D30-ACE6-49E9-B759-D7A37232DDF1}" type="parTrans" cxnId="{0BD1770E-E103-43B5-9F9E-72980E9257BD}">
      <dgm:prSet/>
      <dgm:spPr/>
      <dgm:t>
        <a:bodyPr/>
        <a:lstStyle/>
        <a:p>
          <a:endParaRPr lang="en-US"/>
        </a:p>
      </dgm:t>
    </dgm:pt>
    <dgm:pt modelId="{8FFC7FA6-0CB2-4477-944A-D7C674229EAB}" type="sibTrans" cxnId="{0BD1770E-E103-43B5-9F9E-72980E9257BD}">
      <dgm:prSet/>
      <dgm:spPr/>
      <dgm:t>
        <a:bodyPr/>
        <a:lstStyle/>
        <a:p>
          <a:endParaRPr lang="en-US"/>
        </a:p>
      </dgm:t>
    </dgm:pt>
    <dgm:pt modelId="{6B7C7700-C9CF-814E-9A9D-094944B68F7D}" type="pres">
      <dgm:prSet presAssocID="{6F3BA762-BC32-46BF-843D-D1E3F3A7B9BC}" presName="Name0" presStyleCnt="0">
        <dgm:presLayoutVars>
          <dgm:dir/>
          <dgm:animLvl val="lvl"/>
          <dgm:resizeHandles val="exact"/>
        </dgm:presLayoutVars>
      </dgm:prSet>
      <dgm:spPr/>
    </dgm:pt>
    <dgm:pt modelId="{8C526EB6-E2FA-BE4C-8672-DAA0F5C2EBE6}" type="pres">
      <dgm:prSet presAssocID="{4645094F-7C00-460B-8CCE-D90DEF0FB938}" presName="linNode" presStyleCnt="0"/>
      <dgm:spPr/>
    </dgm:pt>
    <dgm:pt modelId="{11B21450-F29B-524F-9E77-51EEAA9129CF}" type="pres">
      <dgm:prSet presAssocID="{4645094F-7C00-460B-8CCE-D90DEF0FB938}" presName="parentText" presStyleLbl="node1" presStyleIdx="0" presStyleCnt="4">
        <dgm:presLayoutVars>
          <dgm:chMax val="1"/>
          <dgm:bulletEnabled val="1"/>
        </dgm:presLayoutVars>
      </dgm:prSet>
      <dgm:spPr/>
    </dgm:pt>
    <dgm:pt modelId="{32EE7EA9-C4CB-6242-BEE6-6BB487D16C47}" type="pres">
      <dgm:prSet presAssocID="{4645094F-7C00-460B-8CCE-D90DEF0FB938}" presName="descendantText" presStyleLbl="alignAccFollowNode1" presStyleIdx="0" presStyleCnt="4">
        <dgm:presLayoutVars>
          <dgm:bulletEnabled val="1"/>
        </dgm:presLayoutVars>
      </dgm:prSet>
      <dgm:spPr/>
    </dgm:pt>
    <dgm:pt modelId="{B991B790-84E0-E64A-85F1-8CCEF6A4D389}" type="pres">
      <dgm:prSet presAssocID="{F6CD1EBF-3DD5-4992-B9DB-EC83476A2EBE}" presName="sp" presStyleCnt="0"/>
      <dgm:spPr/>
    </dgm:pt>
    <dgm:pt modelId="{EAE1506E-F3E5-E449-980B-E8F83F7FCB04}" type="pres">
      <dgm:prSet presAssocID="{8BAF0BB7-B096-4DFC-A913-C4F80F40FA05}" presName="linNode" presStyleCnt="0"/>
      <dgm:spPr/>
    </dgm:pt>
    <dgm:pt modelId="{9D5DA5BB-E580-D74D-A1D8-B29549368B80}" type="pres">
      <dgm:prSet presAssocID="{8BAF0BB7-B096-4DFC-A913-C4F80F40FA05}" presName="parentText" presStyleLbl="node1" presStyleIdx="1" presStyleCnt="4">
        <dgm:presLayoutVars>
          <dgm:chMax val="1"/>
          <dgm:bulletEnabled val="1"/>
        </dgm:presLayoutVars>
      </dgm:prSet>
      <dgm:spPr/>
    </dgm:pt>
    <dgm:pt modelId="{BB69777F-5C3D-8A47-889F-278DFF229913}" type="pres">
      <dgm:prSet presAssocID="{8BAF0BB7-B096-4DFC-A913-C4F80F40FA05}" presName="descendantText" presStyleLbl="alignAccFollowNode1" presStyleIdx="1" presStyleCnt="4">
        <dgm:presLayoutVars>
          <dgm:bulletEnabled val="1"/>
        </dgm:presLayoutVars>
      </dgm:prSet>
      <dgm:spPr/>
    </dgm:pt>
    <dgm:pt modelId="{35985AEB-4617-914E-A540-63F14FE7F2A4}" type="pres">
      <dgm:prSet presAssocID="{31754070-696E-4C96-8A97-507349C5A1CA}" presName="sp" presStyleCnt="0"/>
      <dgm:spPr/>
    </dgm:pt>
    <dgm:pt modelId="{434640A7-4E5E-BB45-8544-24D1991D4A61}" type="pres">
      <dgm:prSet presAssocID="{5B7BD6C9-6FD7-4F70-8300-8CD1AA921C6F}" presName="linNode" presStyleCnt="0"/>
      <dgm:spPr/>
    </dgm:pt>
    <dgm:pt modelId="{F3C58C71-222C-5040-8B47-A56435968666}" type="pres">
      <dgm:prSet presAssocID="{5B7BD6C9-6FD7-4F70-8300-8CD1AA921C6F}" presName="parentText" presStyleLbl="node1" presStyleIdx="2" presStyleCnt="4">
        <dgm:presLayoutVars>
          <dgm:chMax val="1"/>
          <dgm:bulletEnabled val="1"/>
        </dgm:presLayoutVars>
      </dgm:prSet>
      <dgm:spPr/>
    </dgm:pt>
    <dgm:pt modelId="{32C4511B-EE19-C047-9E74-6344920EED33}" type="pres">
      <dgm:prSet presAssocID="{5B7BD6C9-6FD7-4F70-8300-8CD1AA921C6F}" presName="descendantText" presStyleLbl="alignAccFollowNode1" presStyleIdx="2" presStyleCnt="4">
        <dgm:presLayoutVars>
          <dgm:bulletEnabled val="1"/>
        </dgm:presLayoutVars>
      </dgm:prSet>
      <dgm:spPr/>
    </dgm:pt>
    <dgm:pt modelId="{BA386215-296A-6748-825E-D0B29C17F9B1}" type="pres">
      <dgm:prSet presAssocID="{8E88690B-18BF-45B3-B5BF-9FD3529B2A2B}" presName="sp" presStyleCnt="0"/>
      <dgm:spPr/>
    </dgm:pt>
    <dgm:pt modelId="{52D3148C-1152-3D40-AF8D-2D51B0AA1AE3}" type="pres">
      <dgm:prSet presAssocID="{744D359A-36AB-4E29-96C5-4403CECB3560}" presName="linNode" presStyleCnt="0"/>
      <dgm:spPr/>
    </dgm:pt>
    <dgm:pt modelId="{D255B012-4858-B14A-AEAB-EF6F26BBC35F}" type="pres">
      <dgm:prSet presAssocID="{744D359A-36AB-4E29-96C5-4403CECB3560}" presName="parentText" presStyleLbl="node1" presStyleIdx="3" presStyleCnt="4">
        <dgm:presLayoutVars>
          <dgm:chMax val="1"/>
          <dgm:bulletEnabled val="1"/>
        </dgm:presLayoutVars>
      </dgm:prSet>
      <dgm:spPr/>
    </dgm:pt>
    <dgm:pt modelId="{26352284-EE2A-754C-861E-5C3B180AD3AC}" type="pres">
      <dgm:prSet presAssocID="{744D359A-36AB-4E29-96C5-4403CECB3560}" presName="descendantText" presStyleLbl="alignAccFollowNode1" presStyleIdx="3" presStyleCnt="4">
        <dgm:presLayoutVars>
          <dgm:bulletEnabled val="1"/>
        </dgm:presLayoutVars>
      </dgm:prSet>
      <dgm:spPr/>
    </dgm:pt>
  </dgm:ptLst>
  <dgm:cxnLst>
    <dgm:cxn modelId="{0BD1770E-E103-43B5-9F9E-72980E9257BD}" srcId="{744D359A-36AB-4E29-96C5-4403CECB3560}" destId="{03D27639-E764-4430-B161-D103DF9C4721}" srcOrd="0" destOrd="0" parTransId="{1BDA6D30-ACE6-49E9-B759-D7A37232DDF1}" sibTransId="{8FFC7FA6-0CB2-4477-944A-D7C674229EAB}"/>
    <dgm:cxn modelId="{664E1F1A-5227-A144-B557-6C2EE2F9BFEF}" type="presOf" srcId="{58256E16-D263-40FF-86BF-E2EBE0F73C33}" destId="{32C4511B-EE19-C047-9E74-6344920EED33}" srcOrd="0" destOrd="0" presId="urn:microsoft.com/office/officeart/2005/8/layout/vList5"/>
    <dgm:cxn modelId="{C2218039-72DA-47D9-9E71-14F6BE3CD4AB}" srcId="{6F3BA762-BC32-46BF-843D-D1E3F3A7B9BC}" destId="{8BAF0BB7-B096-4DFC-A913-C4F80F40FA05}" srcOrd="1" destOrd="0" parTransId="{1D9D7207-79D3-4E43-B86C-CB6A1D23079A}" sibTransId="{31754070-696E-4C96-8A97-507349C5A1CA}"/>
    <dgm:cxn modelId="{E3E91F46-1A5A-4708-A354-F2530E29A69B}" srcId="{5B7BD6C9-6FD7-4F70-8300-8CD1AA921C6F}" destId="{58256E16-D263-40FF-86BF-E2EBE0F73C33}" srcOrd="0" destOrd="0" parTransId="{B85B985E-449A-41CE-ADFF-564D37C17221}" sibTransId="{9C189A4B-5C5C-438A-A39F-5F9A9BBEFF2C}"/>
    <dgm:cxn modelId="{E1635468-61BF-8748-8ECA-99A6AD151861}" type="presOf" srcId="{03D27639-E764-4430-B161-D103DF9C4721}" destId="{26352284-EE2A-754C-861E-5C3B180AD3AC}" srcOrd="0" destOrd="0" presId="urn:microsoft.com/office/officeart/2005/8/layout/vList5"/>
    <dgm:cxn modelId="{E1B54C6D-B677-AF46-B4F1-0AC7C97B1B56}" type="presOf" srcId="{744D359A-36AB-4E29-96C5-4403CECB3560}" destId="{D255B012-4858-B14A-AEAB-EF6F26BBC35F}" srcOrd="0" destOrd="0" presId="urn:microsoft.com/office/officeart/2005/8/layout/vList5"/>
    <dgm:cxn modelId="{12385881-5667-6C42-AFDF-45C588ECD508}" type="presOf" srcId="{8A64A912-5446-43C6-B2ED-53678A1F2C25}" destId="{32EE7EA9-C4CB-6242-BEE6-6BB487D16C47}" srcOrd="0" destOrd="0" presId="urn:microsoft.com/office/officeart/2005/8/layout/vList5"/>
    <dgm:cxn modelId="{042E238C-5767-457D-A3C6-53338DC5DC96}" srcId="{6F3BA762-BC32-46BF-843D-D1E3F3A7B9BC}" destId="{4645094F-7C00-460B-8CCE-D90DEF0FB938}" srcOrd="0" destOrd="0" parTransId="{FB4C1347-23BB-4F27-AA6E-077A05A731D0}" sibTransId="{F6CD1EBF-3DD5-4992-B9DB-EC83476A2EBE}"/>
    <dgm:cxn modelId="{268BFEAC-D7B5-8B40-8741-3C9F132B38DE}" type="presOf" srcId="{8BAF0BB7-B096-4DFC-A913-C4F80F40FA05}" destId="{9D5DA5BB-E580-D74D-A1D8-B29549368B80}" srcOrd="0" destOrd="0" presId="urn:microsoft.com/office/officeart/2005/8/layout/vList5"/>
    <dgm:cxn modelId="{2DCC75B4-3E1D-4A49-ABA5-C5ED3ADE84C0}" type="presOf" srcId="{4645094F-7C00-460B-8CCE-D90DEF0FB938}" destId="{11B21450-F29B-524F-9E77-51EEAA9129CF}" srcOrd="0" destOrd="0" presId="urn:microsoft.com/office/officeart/2005/8/layout/vList5"/>
    <dgm:cxn modelId="{162538C1-400C-4202-819C-618796479993}" srcId="{6F3BA762-BC32-46BF-843D-D1E3F3A7B9BC}" destId="{5B7BD6C9-6FD7-4F70-8300-8CD1AA921C6F}" srcOrd="2" destOrd="0" parTransId="{E2D63C56-14CC-4223-8987-949DC068373F}" sibTransId="{8E88690B-18BF-45B3-B5BF-9FD3529B2A2B}"/>
    <dgm:cxn modelId="{E6A7C1CC-898F-3542-901E-A0F938000B5D}" type="presOf" srcId="{5B7BD6C9-6FD7-4F70-8300-8CD1AA921C6F}" destId="{F3C58C71-222C-5040-8B47-A56435968666}" srcOrd="0" destOrd="0" presId="urn:microsoft.com/office/officeart/2005/8/layout/vList5"/>
    <dgm:cxn modelId="{B47B8ED1-4AED-7444-B266-ED4C12EA9655}" type="presOf" srcId="{2C882CA3-0378-40AD-94CF-EF66C135BE42}" destId="{BB69777F-5C3D-8A47-889F-278DFF229913}" srcOrd="0" destOrd="0" presId="urn:microsoft.com/office/officeart/2005/8/layout/vList5"/>
    <dgm:cxn modelId="{42C6ACD5-559D-4A0C-8AE7-692253A87ADA}" srcId="{6F3BA762-BC32-46BF-843D-D1E3F3A7B9BC}" destId="{744D359A-36AB-4E29-96C5-4403CECB3560}" srcOrd="3" destOrd="0" parTransId="{7C067C1C-AB63-4501-A47C-A6F5C66B97EE}" sibTransId="{900EA777-F094-4525-B3F6-BFE5F9DA9E9F}"/>
    <dgm:cxn modelId="{965194D7-DF58-489A-89D4-5F4141F79012}" srcId="{8BAF0BB7-B096-4DFC-A913-C4F80F40FA05}" destId="{2C882CA3-0378-40AD-94CF-EF66C135BE42}" srcOrd="0" destOrd="0" parTransId="{46824BCE-C23F-45AA-B8DF-D684B3E6806E}" sibTransId="{79614DED-2909-4B16-84B8-A216A6BA4E2D}"/>
    <dgm:cxn modelId="{60F7E3F3-D7CD-A742-8E35-089DF627B857}" type="presOf" srcId="{6F3BA762-BC32-46BF-843D-D1E3F3A7B9BC}" destId="{6B7C7700-C9CF-814E-9A9D-094944B68F7D}" srcOrd="0" destOrd="0" presId="urn:microsoft.com/office/officeart/2005/8/layout/vList5"/>
    <dgm:cxn modelId="{4DE7FCF8-6337-45E2-845F-D33406982787}" srcId="{4645094F-7C00-460B-8CCE-D90DEF0FB938}" destId="{8A64A912-5446-43C6-B2ED-53678A1F2C25}" srcOrd="0" destOrd="0" parTransId="{79587554-2119-4368-9A52-10DAD293F38D}" sibTransId="{BDF38D82-1E07-4F80-81CD-B0EF5C116C41}"/>
    <dgm:cxn modelId="{2E2D181F-A507-2D4D-8B32-AEC422E4CD8E}" type="presParOf" srcId="{6B7C7700-C9CF-814E-9A9D-094944B68F7D}" destId="{8C526EB6-E2FA-BE4C-8672-DAA0F5C2EBE6}" srcOrd="0" destOrd="0" presId="urn:microsoft.com/office/officeart/2005/8/layout/vList5"/>
    <dgm:cxn modelId="{64309C84-E0C2-244A-92ED-245670F3C262}" type="presParOf" srcId="{8C526EB6-E2FA-BE4C-8672-DAA0F5C2EBE6}" destId="{11B21450-F29B-524F-9E77-51EEAA9129CF}" srcOrd="0" destOrd="0" presId="urn:microsoft.com/office/officeart/2005/8/layout/vList5"/>
    <dgm:cxn modelId="{F4137C39-DB89-294F-B40D-6FFFA8160ED2}" type="presParOf" srcId="{8C526EB6-E2FA-BE4C-8672-DAA0F5C2EBE6}" destId="{32EE7EA9-C4CB-6242-BEE6-6BB487D16C47}" srcOrd="1" destOrd="0" presId="urn:microsoft.com/office/officeart/2005/8/layout/vList5"/>
    <dgm:cxn modelId="{34A40C2E-575C-814D-B136-6127408A3159}" type="presParOf" srcId="{6B7C7700-C9CF-814E-9A9D-094944B68F7D}" destId="{B991B790-84E0-E64A-85F1-8CCEF6A4D389}" srcOrd="1" destOrd="0" presId="urn:microsoft.com/office/officeart/2005/8/layout/vList5"/>
    <dgm:cxn modelId="{8BA92BA1-D7F6-894C-AF28-E63AA6A966E2}" type="presParOf" srcId="{6B7C7700-C9CF-814E-9A9D-094944B68F7D}" destId="{EAE1506E-F3E5-E449-980B-E8F83F7FCB04}" srcOrd="2" destOrd="0" presId="urn:microsoft.com/office/officeart/2005/8/layout/vList5"/>
    <dgm:cxn modelId="{A101A797-E925-B142-8913-C9A62776B0AC}" type="presParOf" srcId="{EAE1506E-F3E5-E449-980B-E8F83F7FCB04}" destId="{9D5DA5BB-E580-D74D-A1D8-B29549368B80}" srcOrd="0" destOrd="0" presId="urn:microsoft.com/office/officeart/2005/8/layout/vList5"/>
    <dgm:cxn modelId="{BEBBA1CF-342D-D748-AC08-AABA452B50DC}" type="presParOf" srcId="{EAE1506E-F3E5-E449-980B-E8F83F7FCB04}" destId="{BB69777F-5C3D-8A47-889F-278DFF229913}" srcOrd="1" destOrd="0" presId="urn:microsoft.com/office/officeart/2005/8/layout/vList5"/>
    <dgm:cxn modelId="{2B5B3D48-8113-FE49-A50C-06CBCCF76B31}" type="presParOf" srcId="{6B7C7700-C9CF-814E-9A9D-094944B68F7D}" destId="{35985AEB-4617-914E-A540-63F14FE7F2A4}" srcOrd="3" destOrd="0" presId="urn:microsoft.com/office/officeart/2005/8/layout/vList5"/>
    <dgm:cxn modelId="{CEF33118-393C-1B43-827C-F5696808C197}" type="presParOf" srcId="{6B7C7700-C9CF-814E-9A9D-094944B68F7D}" destId="{434640A7-4E5E-BB45-8544-24D1991D4A61}" srcOrd="4" destOrd="0" presId="urn:microsoft.com/office/officeart/2005/8/layout/vList5"/>
    <dgm:cxn modelId="{530AFC52-5C14-EF46-B7B8-58BA7B4208D3}" type="presParOf" srcId="{434640A7-4E5E-BB45-8544-24D1991D4A61}" destId="{F3C58C71-222C-5040-8B47-A56435968666}" srcOrd="0" destOrd="0" presId="urn:microsoft.com/office/officeart/2005/8/layout/vList5"/>
    <dgm:cxn modelId="{3E3A9314-8FC2-2B49-8BE0-6E59B9A0863D}" type="presParOf" srcId="{434640A7-4E5E-BB45-8544-24D1991D4A61}" destId="{32C4511B-EE19-C047-9E74-6344920EED33}" srcOrd="1" destOrd="0" presId="urn:microsoft.com/office/officeart/2005/8/layout/vList5"/>
    <dgm:cxn modelId="{700AA31F-FF67-A246-934B-F7F94F8677A7}" type="presParOf" srcId="{6B7C7700-C9CF-814E-9A9D-094944B68F7D}" destId="{BA386215-296A-6748-825E-D0B29C17F9B1}" srcOrd="5" destOrd="0" presId="urn:microsoft.com/office/officeart/2005/8/layout/vList5"/>
    <dgm:cxn modelId="{AF06D50B-4E47-E444-9862-DFBF65E172EB}" type="presParOf" srcId="{6B7C7700-C9CF-814E-9A9D-094944B68F7D}" destId="{52D3148C-1152-3D40-AF8D-2D51B0AA1AE3}" srcOrd="6" destOrd="0" presId="urn:microsoft.com/office/officeart/2005/8/layout/vList5"/>
    <dgm:cxn modelId="{6F4DA916-4EAB-7D47-A8B8-3C56759CE7E9}" type="presParOf" srcId="{52D3148C-1152-3D40-AF8D-2D51B0AA1AE3}" destId="{D255B012-4858-B14A-AEAB-EF6F26BBC35F}" srcOrd="0" destOrd="0" presId="urn:microsoft.com/office/officeart/2005/8/layout/vList5"/>
    <dgm:cxn modelId="{B0DED43F-9D19-834E-A759-CD05F514B83C}" type="presParOf" srcId="{52D3148C-1152-3D40-AF8D-2D51B0AA1AE3}" destId="{26352284-EE2A-754C-861E-5C3B180AD3A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18E82A5-8A4D-4AB4-B0A8-33AB8D13ED3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8B108A5-3CE0-4D85-89C7-C4FE59228A11}">
      <dgm:prSet/>
      <dgm:spPr/>
      <dgm:t>
        <a:bodyPr/>
        <a:lstStyle/>
        <a:p>
          <a:r>
            <a:rPr lang="en-US" b="1"/>
            <a:t>Investigations</a:t>
          </a:r>
          <a:r>
            <a:rPr lang="en-US"/>
            <a:t> :</a:t>
          </a:r>
        </a:p>
      </dgm:t>
    </dgm:pt>
    <dgm:pt modelId="{7926A97B-AE31-49BB-BE52-2F763E0B1EEC}" type="parTrans" cxnId="{B44C8812-0690-426F-8812-84F002846D90}">
      <dgm:prSet/>
      <dgm:spPr/>
      <dgm:t>
        <a:bodyPr/>
        <a:lstStyle/>
        <a:p>
          <a:endParaRPr lang="en-US"/>
        </a:p>
      </dgm:t>
    </dgm:pt>
    <dgm:pt modelId="{67FCB63D-2525-4F61-AECB-36E65AEF68C3}" type="sibTrans" cxnId="{B44C8812-0690-426F-8812-84F002846D90}">
      <dgm:prSet/>
      <dgm:spPr/>
      <dgm:t>
        <a:bodyPr/>
        <a:lstStyle/>
        <a:p>
          <a:endParaRPr lang="en-US"/>
        </a:p>
      </dgm:t>
    </dgm:pt>
    <dgm:pt modelId="{B9FB7C12-4933-45EE-A3C7-E4F4F3D399A1}">
      <dgm:prSet/>
      <dgm:spPr/>
      <dgm:t>
        <a:bodyPr/>
        <a:lstStyle/>
        <a:p>
          <a:r>
            <a:rPr lang="en-US"/>
            <a:t>as before+</a:t>
          </a:r>
        </a:p>
      </dgm:t>
    </dgm:pt>
    <dgm:pt modelId="{3FD094BD-A0AF-46A7-8805-DF83EA0AC49A}" type="parTrans" cxnId="{9C4083D6-C011-447D-93FF-804C07C5705E}">
      <dgm:prSet/>
      <dgm:spPr/>
      <dgm:t>
        <a:bodyPr/>
        <a:lstStyle/>
        <a:p>
          <a:endParaRPr lang="en-US"/>
        </a:p>
      </dgm:t>
    </dgm:pt>
    <dgm:pt modelId="{41A881C7-F268-4CA8-86CD-1F6CCEC936EC}" type="sibTrans" cxnId="{9C4083D6-C011-447D-93FF-804C07C5705E}">
      <dgm:prSet/>
      <dgm:spPr/>
      <dgm:t>
        <a:bodyPr/>
        <a:lstStyle/>
        <a:p>
          <a:endParaRPr lang="en-US"/>
        </a:p>
      </dgm:t>
    </dgm:pt>
    <dgm:pt modelId="{F1F3F6C1-DB84-4731-A527-EE77A5912E06}">
      <dgm:prSet/>
      <dgm:spPr/>
      <dgm:t>
        <a:bodyPr/>
        <a:lstStyle/>
        <a:p>
          <a:r>
            <a:rPr lang="en-US"/>
            <a:t>for screening: in familial type͢   Calcitonin ͢    if high in patient.(used as a tumor marker).</a:t>
          </a:r>
        </a:p>
      </dgm:t>
    </dgm:pt>
    <dgm:pt modelId="{D2DF5CA7-5C1E-4914-96B1-2C6E1F79EC1B}" type="parTrans" cxnId="{A9ADD662-A2D5-4824-A0F2-5D5872C5E40B}">
      <dgm:prSet/>
      <dgm:spPr/>
      <dgm:t>
        <a:bodyPr/>
        <a:lstStyle/>
        <a:p>
          <a:endParaRPr lang="en-US"/>
        </a:p>
      </dgm:t>
    </dgm:pt>
    <dgm:pt modelId="{AB6F3D76-4923-4A73-88D9-39F55C168DE1}" type="sibTrans" cxnId="{A9ADD662-A2D5-4824-A0F2-5D5872C5E40B}">
      <dgm:prSet/>
      <dgm:spPr/>
      <dgm:t>
        <a:bodyPr/>
        <a:lstStyle/>
        <a:p>
          <a:endParaRPr lang="en-US"/>
        </a:p>
      </dgm:t>
    </dgm:pt>
    <dgm:pt modelId="{1FB1157D-391F-4DBB-AB2C-71B7B8EAB295}">
      <dgm:prSet/>
      <dgm:spPr/>
      <dgm:t>
        <a:bodyPr/>
        <a:lstStyle/>
        <a:p>
          <a:r>
            <a:rPr lang="en-US" b="1"/>
            <a:t>Treatment :</a:t>
          </a:r>
          <a:endParaRPr lang="en-US"/>
        </a:p>
      </dgm:t>
    </dgm:pt>
    <dgm:pt modelId="{E70EC058-D1A8-448C-A0F2-70CB5209B376}" type="parTrans" cxnId="{3DF1E5A4-DC37-4867-BD8C-5670FB1D8FE1}">
      <dgm:prSet/>
      <dgm:spPr/>
      <dgm:t>
        <a:bodyPr/>
        <a:lstStyle/>
        <a:p>
          <a:endParaRPr lang="en-US"/>
        </a:p>
      </dgm:t>
    </dgm:pt>
    <dgm:pt modelId="{09F49B4A-860A-464A-AF99-49E2E551766E}" type="sibTrans" cxnId="{3DF1E5A4-DC37-4867-BD8C-5670FB1D8FE1}">
      <dgm:prSet/>
      <dgm:spPr/>
      <dgm:t>
        <a:bodyPr/>
        <a:lstStyle/>
        <a:p>
          <a:endParaRPr lang="en-US"/>
        </a:p>
      </dgm:t>
    </dgm:pt>
    <dgm:pt modelId="{D85BA387-C227-4ED1-AF9B-BBB12F14ADB4}">
      <dgm:prSet/>
      <dgm:spPr/>
      <dgm:t>
        <a:bodyPr/>
        <a:lstStyle/>
        <a:p>
          <a:r>
            <a:rPr lang="en-US"/>
            <a:t>Thyroid : Total thyroidectomy &amp; block dissection of LN.</a:t>
          </a:r>
        </a:p>
      </dgm:t>
    </dgm:pt>
    <dgm:pt modelId="{A8FF4F8F-D57C-4F8D-91C1-78549A5EEC1C}" type="parTrans" cxnId="{AF5C2A6F-E93D-4736-A786-579682A23EE3}">
      <dgm:prSet/>
      <dgm:spPr/>
      <dgm:t>
        <a:bodyPr/>
        <a:lstStyle/>
        <a:p>
          <a:endParaRPr lang="en-US"/>
        </a:p>
      </dgm:t>
    </dgm:pt>
    <dgm:pt modelId="{3E23D25A-0CBD-4308-B63C-5264B6476AA5}" type="sibTrans" cxnId="{AF5C2A6F-E93D-4736-A786-579682A23EE3}">
      <dgm:prSet/>
      <dgm:spPr/>
      <dgm:t>
        <a:bodyPr/>
        <a:lstStyle/>
        <a:p>
          <a:endParaRPr lang="en-US"/>
        </a:p>
      </dgm:t>
    </dgm:pt>
    <dgm:pt modelId="{0160498D-8DA4-4A55-A9D8-286A677AE03A}">
      <dgm:prSet/>
      <dgm:spPr/>
      <dgm:t>
        <a:bodyPr/>
        <a:lstStyle/>
        <a:p>
          <a:r>
            <a:rPr lang="en-US"/>
            <a:t>Parathyroid: If sporadic: preserve all parathyroid glands</a:t>
          </a:r>
        </a:p>
      </dgm:t>
    </dgm:pt>
    <dgm:pt modelId="{BBA5F685-578E-4B0E-B3DA-C0D8240B790C}" type="parTrans" cxnId="{4AA5904B-CE1E-4962-9B8A-3AB31007D971}">
      <dgm:prSet/>
      <dgm:spPr/>
      <dgm:t>
        <a:bodyPr/>
        <a:lstStyle/>
        <a:p>
          <a:endParaRPr lang="en-US"/>
        </a:p>
      </dgm:t>
    </dgm:pt>
    <dgm:pt modelId="{6E9F4534-22B0-4F7F-9239-7DA4BBF9EA2A}" type="sibTrans" cxnId="{4AA5904B-CE1E-4962-9B8A-3AB31007D971}">
      <dgm:prSet/>
      <dgm:spPr/>
      <dgm:t>
        <a:bodyPr/>
        <a:lstStyle/>
        <a:p>
          <a:endParaRPr lang="en-US"/>
        </a:p>
      </dgm:t>
    </dgm:pt>
    <dgm:pt modelId="{E33823CF-DE91-49B6-AB8D-0A95060968A6}">
      <dgm:prSet/>
      <dgm:spPr/>
      <dgm:t>
        <a:bodyPr/>
        <a:lstStyle/>
        <a:p>
          <a:r>
            <a:rPr lang="en-US"/>
            <a:t>lf familial: preserve only 1/2 parathyroid gland</a:t>
          </a:r>
        </a:p>
      </dgm:t>
    </dgm:pt>
    <dgm:pt modelId="{102F0B2A-A90A-4A1F-9AFD-0C618B2E4BDE}" type="parTrans" cxnId="{33A1E38A-A316-4827-AF4E-7C8DAEC84240}">
      <dgm:prSet/>
      <dgm:spPr/>
      <dgm:t>
        <a:bodyPr/>
        <a:lstStyle/>
        <a:p>
          <a:endParaRPr lang="en-US"/>
        </a:p>
      </dgm:t>
    </dgm:pt>
    <dgm:pt modelId="{A8214DDC-5AF4-4702-851C-5E97B29C1627}" type="sibTrans" cxnId="{33A1E38A-A316-4827-AF4E-7C8DAEC84240}">
      <dgm:prSet/>
      <dgm:spPr/>
      <dgm:t>
        <a:bodyPr/>
        <a:lstStyle/>
        <a:p>
          <a:endParaRPr lang="en-US"/>
        </a:p>
      </dgm:t>
    </dgm:pt>
    <dgm:pt modelId="{D106FB6F-2B4B-894A-BC99-73F75CF49209}" type="pres">
      <dgm:prSet presAssocID="{E18E82A5-8A4D-4AB4-B0A8-33AB8D13ED38}" presName="linear" presStyleCnt="0">
        <dgm:presLayoutVars>
          <dgm:animLvl val="lvl"/>
          <dgm:resizeHandles val="exact"/>
        </dgm:presLayoutVars>
      </dgm:prSet>
      <dgm:spPr/>
    </dgm:pt>
    <dgm:pt modelId="{50B90888-4192-D647-AFBB-1A6C69563223}" type="pres">
      <dgm:prSet presAssocID="{48B108A5-3CE0-4D85-89C7-C4FE59228A11}" presName="parentText" presStyleLbl="node1" presStyleIdx="0" presStyleCnt="2">
        <dgm:presLayoutVars>
          <dgm:chMax val="0"/>
          <dgm:bulletEnabled val="1"/>
        </dgm:presLayoutVars>
      </dgm:prSet>
      <dgm:spPr/>
    </dgm:pt>
    <dgm:pt modelId="{8C867154-20BB-634C-BF15-5E4CE5E0B4E8}" type="pres">
      <dgm:prSet presAssocID="{48B108A5-3CE0-4D85-89C7-C4FE59228A11}" presName="childText" presStyleLbl="revTx" presStyleIdx="0" presStyleCnt="2">
        <dgm:presLayoutVars>
          <dgm:bulletEnabled val="1"/>
        </dgm:presLayoutVars>
      </dgm:prSet>
      <dgm:spPr/>
    </dgm:pt>
    <dgm:pt modelId="{209AAA24-8FBA-A345-8D2D-07A6739C06FC}" type="pres">
      <dgm:prSet presAssocID="{1FB1157D-391F-4DBB-AB2C-71B7B8EAB295}" presName="parentText" presStyleLbl="node1" presStyleIdx="1" presStyleCnt="2">
        <dgm:presLayoutVars>
          <dgm:chMax val="0"/>
          <dgm:bulletEnabled val="1"/>
        </dgm:presLayoutVars>
      </dgm:prSet>
      <dgm:spPr/>
    </dgm:pt>
    <dgm:pt modelId="{687309EA-9D58-7A45-B739-EBC7CCC0B0FF}" type="pres">
      <dgm:prSet presAssocID="{1FB1157D-391F-4DBB-AB2C-71B7B8EAB295}" presName="childText" presStyleLbl="revTx" presStyleIdx="1" presStyleCnt="2">
        <dgm:presLayoutVars>
          <dgm:bulletEnabled val="1"/>
        </dgm:presLayoutVars>
      </dgm:prSet>
      <dgm:spPr/>
    </dgm:pt>
  </dgm:ptLst>
  <dgm:cxnLst>
    <dgm:cxn modelId="{C86E790D-8E6A-F747-9356-718273A39EC1}" type="presOf" srcId="{48B108A5-3CE0-4D85-89C7-C4FE59228A11}" destId="{50B90888-4192-D647-AFBB-1A6C69563223}" srcOrd="0" destOrd="0" presId="urn:microsoft.com/office/officeart/2005/8/layout/vList2"/>
    <dgm:cxn modelId="{B44C8812-0690-426F-8812-84F002846D90}" srcId="{E18E82A5-8A4D-4AB4-B0A8-33AB8D13ED38}" destId="{48B108A5-3CE0-4D85-89C7-C4FE59228A11}" srcOrd="0" destOrd="0" parTransId="{7926A97B-AE31-49BB-BE52-2F763E0B1EEC}" sibTransId="{67FCB63D-2525-4F61-AECB-36E65AEF68C3}"/>
    <dgm:cxn modelId="{A7C5C613-2E37-9B41-B76C-B0C3F002466C}" type="presOf" srcId="{0160498D-8DA4-4A55-A9D8-286A677AE03A}" destId="{687309EA-9D58-7A45-B739-EBC7CCC0B0FF}" srcOrd="0" destOrd="1" presId="urn:microsoft.com/office/officeart/2005/8/layout/vList2"/>
    <dgm:cxn modelId="{9BC8A917-F8E4-C24F-98B2-760AD2284B44}" type="presOf" srcId="{E33823CF-DE91-49B6-AB8D-0A95060968A6}" destId="{687309EA-9D58-7A45-B739-EBC7CCC0B0FF}" srcOrd="0" destOrd="2" presId="urn:microsoft.com/office/officeart/2005/8/layout/vList2"/>
    <dgm:cxn modelId="{8162B637-278B-C049-9886-E9176FDB29A3}" type="presOf" srcId="{F1F3F6C1-DB84-4731-A527-EE77A5912E06}" destId="{8C867154-20BB-634C-BF15-5E4CE5E0B4E8}" srcOrd="0" destOrd="1" presId="urn:microsoft.com/office/officeart/2005/8/layout/vList2"/>
    <dgm:cxn modelId="{B2243742-818B-FC4E-8561-F789698E093D}" type="presOf" srcId="{E18E82A5-8A4D-4AB4-B0A8-33AB8D13ED38}" destId="{D106FB6F-2B4B-894A-BC99-73F75CF49209}" srcOrd="0" destOrd="0" presId="urn:microsoft.com/office/officeart/2005/8/layout/vList2"/>
    <dgm:cxn modelId="{4AA5904B-CE1E-4962-9B8A-3AB31007D971}" srcId="{1FB1157D-391F-4DBB-AB2C-71B7B8EAB295}" destId="{0160498D-8DA4-4A55-A9D8-286A677AE03A}" srcOrd="1" destOrd="0" parTransId="{BBA5F685-578E-4B0E-B3DA-C0D8240B790C}" sibTransId="{6E9F4534-22B0-4F7F-9239-7DA4BBF9EA2A}"/>
    <dgm:cxn modelId="{A9ADD662-A2D5-4824-A0F2-5D5872C5E40B}" srcId="{48B108A5-3CE0-4D85-89C7-C4FE59228A11}" destId="{F1F3F6C1-DB84-4731-A527-EE77A5912E06}" srcOrd="1" destOrd="0" parTransId="{D2DF5CA7-5C1E-4914-96B1-2C6E1F79EC1B}" sibTransId="{AB6F3D76-4923-4A73-88D9-39F55C168DE1}"/>
    <dgm:cxn modelId="{AF5C2A6F-E93D-4736-A786-579682A23EE3}" srcId="{1FB1157D-391F-4DBB-AB2C-71B7B8EAB295}" destId="{D85BA387-C227-4ED1-AF9B-BBB12F14ADB4}" srcOrd="0" destOrd="0" parTransId="{A8FF4F8F-D57C-4F8D-91C1-78549A5EEC1C}" sibTransId="{3E23D25A-0CBD-4308-B63C-5264B6476AA5}"/>
    <dgm:cxn modelId="{7E4BCD78-72C3-E14E-88B9-5F4A90C60799}" type="presOf" srcId="{B9FB7C12-4933-45EE-A3C7-E4F4F3D399A1}" destId="{8C867154-20BB-634C-BF15-5E4CE5E0B4E8}" srcOrd="0" destOrd="0" presId="urn:microsoft.com/office/officeart/2005/8/layout/vList2"/>
    <dgm:cxn modelId="{1E6C0987-538C-C447-B33A-B83CEA110CAC}" type="presOf" srcId="{1FB1157D-391F-4DBB-AB2C-71B7B8EAB295}" destId="{209AAA24-8FBA-A345-8D2D-07A6739C06FC}" srcOrd="0" destOrd="0" presId="urn:microsoft.com/office/officeart/2005/8/layout/vList2"/>
    <dgm:cxn modelId="{33A1E38A-A316-4827-AF4E-7C8DAEC84240}" srcId="{1FB1157D-391F-4DBB-AB2C-71B7B8EAB295}" destId="{E33823CF-DE91-49B6-AB8D-0A95060968A6}" srcOrd="2" destOrd="0" parTransId="{102F0B2A-A90A-4A1F-9AFD-0C618B2E4BDE}" sibTransId="{A8214DDC-5AF4-4702-851C-5E97B29C1627}"/>
    <dgm:cxn modelId="{F81B389E-C1DF-3047-A660-69288DA5E9A6}" type="presOf" srcId="{D85BA387-C227-4ED1-AF9B-BBB12F14ADB4}" destId="{687309EA-9D58-7A45-B739-EBC7CCC0B0FF}" srcOrd="0" destOrd="0" presId="urn:microsoft.com/office/officeart/2005/8/layout/vList2"/>
    <dgm:cxn modelId="{3DF1E5A4-DC37-4867-BD8C-5670FB1D8FE1}" srcId="{E18E82A5-8A4D-4AB4-B0A8-33AB8D13ED38}" destId="{1FB1157D-391F-4DBB-AB2C-71B7B8EAB295}" srcOrd="1" destOrd="0" parTransId="{E70EC058-D1A8-448C-A0F2-70CB5209B376}" sibTransId="{09F49B4A-860A-464A-AF99-49E2E551766E}"/>
    <dgm:cxn modelId="{9C4083D6-C011-447D-93FF-804C07C5705E}" srcId="{48B108A5-3CE0-4D85-89C7-C4FE59228A11}" destId="{B9FB7C12-4933-45EE-A3C7-E4F4F3D399A1}" srcOrd="0" destOrd="0" parTransId="{3FD094BD-A0AF-46A7-8805-DF83EA0AC49A}" sibTransId="{41A881C7-F268-4CA8-86CD-1F6CCEC936EC}"/>
    <dgm:cxn modelId="{334B39EE-2115-C642-B77C-11C1890198FD}" type="presParOf" srcId="{D106FB6F-2B4B-894A-BC99-73F75CF49209}" destId="{50B90888-4192-D647-AFBB-1A6C69563223}" srcOrd="0" destOrd="0" presId="urn:microsoft.com/office/officeart/2005/8/layout/vList2"/>
    <dgm:cxn modelId="{5FD01125-3D16-EA4C-AD86-A76307A77CEA}" type="presParOf" srcId="{D106FB6F-2B4B-894A-BC99-73F75CF49209}" destId="{8C867154-20BB-634C-BF15-5E4CE5E0B4E8}" srcOrd="1" destOrd="0" presId="urn:microsoft.com/office/officeart/2005/8/layout/vList2"/>
    <dgm:cxn modelId="{388B3716-167A-E544-B81E-AB9E605E3A93}" type="presParOf" srcId="{D106FB6F-2B4B-894A-BC99-73F75CF49209}" destId="{209AAA24-8FBA-A345-8D2D-07A6739C06FC}" srcOrd="2" destOrd="0" presId="urn:microsoft.com/office/officeart/2005/8/layout/vList2"/>
    <dgm:cxn modelId="{3C7EF95C-6BB9-D642-855E-8A633C4967EE}" type="presParOf" srcId="{D106FB6F-2B4B-894A-BC99-73F75CF49209}" destId="{687309EA-9D58-7A45-B739-EBC7CCC0B0F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F84EB6-CE61-405B-9947-7377C6FCF89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5D6CC1B-DBD9-4B13-9D89-706A39EB4848}">
      <dgm:prSet/>
      <dgm:spPr/>
      <dgm:t>
        <a:bodyPr/>
        <a:lstStyle/>
        <a:p>
          <a:r>
            <a:rPr lang="en-US" dirty="0"/>
            <a:t>The thyroid is supplied with arterial blood from the superior thyroid artery, and the inferior thyroid artery, a branch of the thyrocervical trunk, and sometimes by thyroid </a:t>
          </a:r>
          <a:r>
            <a:rPr lang="en-US" dirty="0" err="1"/>
            <a:t>ima</a:t>
          </a:r>
          <a:r>
            <a:rPr lang="en-US" dirty="0"/>
            <a:t> </a:t>
          </a:r>
          <a:r>
            <a:rPr lang="en-US" dirty="0" err="1"/>
            <a:t>artery,which</a:t>
          </a:r>
          <a:r>
            <a:rPr lang="en-US" dirty="0"/>
            <a:t> has a variable origin. </a:t>
          </a:r>
        </a:p>
      </dgm:t>
    </dgm:pt>
    <dgm:pt modelId="{109F8A1F-0F63-45F1-8494-CA2F8E967974}" type="parTrans" cxnId="{402AA323-794F-4250-838B-4B89137BF839}">
      <dgm:prSet/>
      <dgm:spPr/>
      <dgm:t>
        <a:bodyPr/>
        <a:lstStyle/>
        <a:p>
          <a:endParaRPr lang="en-US"/>
        </a:p>
      </dgm:t>
    </dgm:pt>
    <dgm:pt modelId="{265C8070-F613-465D-9B14-A443E27536B1}" type="sibTrans" cxnId="{402AA323-794F-4250-838B-4B89137BF839}">
      <dgm:prSet/>
      <dgm:spPr/>
      <dgm:t>
        <a:bodyPr/>
        <a:lstStyle/>
        <a:p>
          <a:endParaRPr lang="en-US"/>
        </a:p>
      </dgm:t>
    </dgm:pt>
    <dgm:pt modelId="{A20AF45A-7E36-48F8-863D-73E967379D1A}">
      <dgm:prSet/>
      <dgm:spPr/>
      <dgm:t>
        <a:bodyPr/>
        <a:lstStyle/>
        <a:p>
          <a:r>
            <a:rPr lang="en-US"/>
            <a:t>The venous blood is drained by superior and middle thyroid veins, which drain to the internal jugular vein, and via the inferior thyroid veins drain into the left and right brachiocephalic  veins.</a:t>
          </a:r>
        </a:p>
      </dgm:t>
    </dgm:pt>
    <dgm:pt modelId="{CAB6379B-8851-40B4-9318-B29C197AF48A}" type="parTrans" cxnId="{34C67E86-0F1D-42A5-BB88-D97BFF647115}">
      <dgm:prSet/>
      <dgm:spPr/>
      <dgm:t>
        <a:bodyPr/>
        <a:lstStyle/>
        <a:p>
          <a:endParaRPr lang="en-US"/>
        </a:p>
      </dgm:t>
    </dgm:pt>
    <dgm:pt modelId="{DDDEA680-C3AB-4EB0-AAD3-1C5DDE2F6B13}" type="sibTrans" cxnId="{34C67E86-0F1D-42A5-BB88-D97BFF647115}">
      <dgm:prSet/>
      <dgm:spPr/>
      <dgm:t>
        <a:bodyPr/>
        <a:lstStyle/>
        <a:p>
          <a:endParaRPr lang="en-US"/>
        </a:p>
      </dgm:t>
    </dgm:pt>
    <dgm:pt modelId="{A4CC9E92-BFC2-45E4-A944-42C65C2AD832}">
      <dgm:prSet/>
      <dgm:spPr/>
      <dgm:t>
        <a:bodyPr/>
        <a:lstStyle/>
        <a:p>
          <a:r>
            <a:rPr lang="en-US" b="1"/>
            <a:t>Lymphatic drainage </a:t>
          </a:r>
          <a:r>
            <a:rPr lang="en-US"/>
            <a:t>frequently passes to the  prelaryngeal lymph nodes (located just above the isthmus), and the pretracheal and paratracheal lymph nodes. </a:t>
          </a:r>
        </a:p>
      </dgm:t>
    </dgm:pt>
    <dgm:pt modelId="{F364B6CE-4A7E-4A97-AE5F-BB54651C229D}" type="parTrans" cxnId="{A95F0DB3-C5A2-4BD7-BAB2-70D0D9A3A779}">
      <dgm:prSet/>
      <dgm:spPr/>
      <dgm:t>
        <a:bodyPr/>
        <a:lstStyle/>
        <a:p>
          <a:endParaRPr lang="en-US"/>
        </a:p>
      </dgm:t>
    </dgm:pt>
    <dgm:pt modelId="{517221EF-A429-4E2B-8A2D-D611CC69C69F}" type="sibTrans" cxnId="{A95F0DB3-C5A2-4BD7-BAB2-70D0D9A3A779}">
      <dgm:prSet/>
      <dgm:spPr/>
      <dgm:t>
        <a:bodyPr/>
        <a:lstStyle/>
        <a:p>
          <a:endParaRPr lang="en-US"/>
        </a:p>
      </dgm:t>
    </dgm:pt>
    <dgm:pt modelId="{26592B47-F7D7-E342-ADF8-1F0F7EA49E92}" type="pres">
      <dgm:prSet presAssocID="{E3F84EB6-CE61-405B-9947-7377C6FCF897}" presName="linear" presStyleCnt="0">
        <dgm:presLayoutVars>
          <dgm:animLvl val="lvl"/>
          <dgm:resizeHandles val="exact"/>
        </dgm:presLayoutVars>
      </dgm:prSet>
      <dgm:spPr/>
    </dgm:pt>
    <dgm:pt modelId="{05D7A76B-6830-6046-9FBF-C7BC87604248}" type="pres">
      <dgm:prSet presAssocID="{65D6CC1B-DBD9-4B13-9D89-706A39EB4848}" presName="parentText" presStyleLbl="node1" presStyleIdx="0" presStyleCnt="3">
        <dgm:presLayoutVars>
          <dgm:chMax val="0"/>
          <dgm:bulletEnabled val="1"/>
        </dgm:presLayoutVars>
      </dgm:prSet>
      <dgm:spPr/>
    </dgm:pt>
    <dgm:pt modelId="{54A91F8B-2341-9B4C-BD7E-381DB45EFA85}" type="pres">
      <dgm:prSet presAssocID="{265C8070-F613-465D-9B14-A443E27536B1}" presName="spacer" presStyleCnt="0"/>
      <dgm:spPr/>
    </dgm:pt>
    <dgm:pt modelId="{CD06D6FB-51CD-094B-BEAC-B52C9C4A174F}" type="pres">
      <dgm:prSet presAssocID="{A20AF45A-7E36-48F8-863D-73E967379D1A}" presName="parentText" presStyleLbl="node1" presStyleIdx="1" presStyleCnt="3">
        <dgm:presLayoutVars>
          <dgm:chMax val="0"/>
          <dgm:bulletEnabled val="1"/>
        </dgm:presLayoutVars>
      </dgm:prSet>
      <dgm:spPr/>
    </dgm:pt>
    <dgm:pt modelId="{F22D3EA5-F0A2-2249-87D7-E9F47C2A1114}" type="pres">
      <dgm:prSet presAssocID="{DDDEA680-C3AB-4EB0-AAD3-1C5DDE2F6B13}" presName="spacer" presStyleCnt="0"/>
      <dgm:spPr/>
    </dgm:pt>
    <dgm:pt modelId="{6A892068-D2DE-6B46-A57A-92A7B39AD4C0}" type="pres">
      <dgm:prSet presAssocID="{A4CC9E92-BFC2-45E4-A944-42C65C2AD832}" presName="parentText" presStyleLbl="node1" presStyleIdx="2" presStyleCnt="3">
        <dgm:presLayoutVars>
          <dgm:chMax val="0"/>
          <dgm:bulletEnabled val="1"/>
        </dgm:presLayoutVars>
      </dgm:prSet>
      <dgm:spPr/>
    </dgm:pt>
  </dgm:ptLst>
  <dgm:cxnLst>
    <dgm:cxn modelId="{C1F2C31F-774A-424B-838D-DEB06F8ED119}" type="presOf" srcId="{A4CC9E92-BFC2-45E4-A944-42C65C2AD832}" destId="{6A892068-D2DE-6B46-A57A-92A7B39AD4C0}" srcOrd="0" destOrd="0" presId="urn:microsoft.com/office/officeart/2005/8/layout/vList2"/>
    <dgm:cxn modelId="{402AA323-794F-4250-838B-4B89137BF839}" srcId="{E3F84EB6-CE61-405B-9947-7377C6FCF897}" destId="{65D6CC1B-DBD9-4B13-9D89-706A39EB4848}" srcOrd="0" destOrd="0" parTransId="{109F8A1F-0F63-45F1-8494-CA2F8E967974}" sibTransId="{265C8070-F613-465D-9B14-A443E27536B1}"/>
    <dgm:cxn modelId="{1C907E32-6244-8E40-9134-7C78D596D8FB}" type="presOf" srcId="{A20AF45A-7E36-48F8-863D-73E967379D1A}" destId="{CD06D6FB-51CD-094B-BEAC-B52C9C4A174F}" srcOrd="0" destOrd="0" presId="urn:microsoft.com/office/officeart/2005/8/layout/vList2"/>
    <dgm:cxn modelId="{34C67E86-0F1D-42A5-BB88-D97BFF647115}" srcId="{E3F84EB6-CE61-405B-9947-7377C6FCF897}" destId="{A20AF45A-7E36-48F8-863D-73E967379D1A}" srcOrd="1" destOrd="0" parTransId="{CAB6379B-8851-40B4-9318-B29C197AF48A}" sibTransId="{DDDEA680-C3AB-4EB0-AAD3-1C5DDE2F6B13}"/>
    <dgm:cxn modelId="{A95F0DB3-C5A2-4BD7-BAB2-70D0D9A3A779}" srcId="{E3F84EB6-CE61-405B-9947-7377C6FCF897}" destId="{A4CC9E92-BFC2-45E4-A944-42C65C2AD832}" srcOrd="2" destOrd="0" parTransId="{F364B6CE-4A7E-4A97-AE5F-BB54651C229D}" sibTransId="{517221EF-A429-4E2B-8A2D-D611CC69C69F}"/>
    <dgm:cxn modelId="{9AA752BD-AE66-064A-B2C7-DD83124471C5}" type="presOf" srcId="{E3F84EB6-CE61-405B-9947-7377C6FCF897}" destId="{26592B47-F7D7-E342-ADF8-1F0F7EA49E92}" srcOrd="0" destOrd="0" presId="urn:microsoft.com/office/officeart/2005/8/layout/vList2"/>
    <dgm:cxn modelId="{E112F3F4-0D32-8B4A-822E-49839F40BDF4}" type="presOf" srcId="{65D6CC1B-DBD9-4B13-9D89-706A39EB4848}" destId="{05D7A76B-6830-6046-9FBF-C7BC87604248}" srcOrd="0" destOrd="0" presId="urn:microsoft.com/office/officeart/2005/8/layout/vList2"/>
    <dgm:cxn modelId="{5495D541-EF5A-7B40-9B95-881B6FE9711B}" type="presParOf" srcId="{26592B47-F7D7-E342-ADF8-1F0F7EA49E92}" destId="{05D7A76B-6830-6046-9FBF-C7BC87604248}" srcOrd="0" destOrd="0" presId="urn:microsoft.com/office/officeart/2005/8/layout/vList2"/>
    <dgm:cxn modelId="{69609B64-6F29-E144-A1EE-FAB91C676119}" type="presParOf" srcId="{26592B47-F7D7-E342-ADF8-1F0F7EA49E92}" destId="{54A91F8B-2341-9B4C-BD7E-381DB45EFA85}" srcOrd="1" destOrd="0" presId="urn:microsoft.com/office/officeart/2005/8/layout/vList2"/>
    <dgm:cxn modelId="{5F97A438-17C2-BD40-A0E9-D8D898CBFE2F}" type="presParOf" srcId="{26592B47-F7D7-E342-ADF8-1F0F7EA49E92}" destId="{CD06D6FB-51CD-094B-BEAC-B52C9C4A174F}" srcOrd="2" destOrd="0" presId="urn:microsoft.com/office/officeart/2005/8/layout/vList2"/>
    <dgm:cxn modelId="{93D5DC2D-E1F8-F142-8901-6334862EE6A3}" type="presParOf" srcId="{26592B47-F7D7-E342-ADF8-1F0F7EA49E92}" destId="{F22D3EA5-F0A2-2249-87D7-E9F47C2A1114}" srcOrd="3" destOrd="0" presId="urn:microsoft.com/office/officeart/2005/8/layout/vList2"/>
    <dgm:cxn modelId="{27F255E7-38DD-E144-83DD-692837EBFE73}" type="presParOf" srcId="{26592B47-F7D7-E342-ADF8-1F0F7EA49E92}" destId="{6A892068-D2DE-6B46-A57A-92A7B39AD4C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ED5303-BAB8-4E47-841D-79B5FDEE28FC}"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E356F66-D1A5-4268-A498-E5C192F32568}">
      <dgm:prSet/>
      <dgm:spPr/>
      <dgm:t>
        <a:bodyPr/>
        <a:lstStyle/>
        <a:p>
          <a:r>
            <a:rPr lang="en-US"/>
            <a:t>The gland receives sympathetic nerve supply from the superior, middle and inferior cervical ganglion of the sympathetic trunk.</a:t>
          </a:r>
        </a:p>
      </dgm:t>
    </dgm:pt>
    <dgm:pt modelId="{7D534F6B-A9D2-4758-B69F-E8229ADF244A}" type="parTrans" cxnId="{0CEC6ED1-9088-460B-855A-0D3F303CCCA2}">
      <dgm:prSet/>
      <dgm:spPr/>
      <dgm:t>
        <a:bodyPr/>
        <a:lstStyle/>
        <a:p>
          <a:endParaRPr lang="en-US"/>
        </a:p>
      </dgm:t>
    </dgm:pt>
    <dgm:pt modelId="{38041E20-0744-4D9A-A119-35686A7434CB}" type="sibTrans" cxnId="{0CEC6ED1-9088-460B-855A-0D3F303CCCA2}">
      <dgm:prSet/>
      <dgm:spPr/>
      <dgm:t>
        <a:bodyPr/>
        <a:lstStyle/>
        <a:p>
          <a:endParaRPr lang="en-US"/>
        </a:p>
      </dgm:t>
    </dgm:pt>
    <dgm:pt modelId="{A67CF609-0AD7-4E76-AB55-84C625E7503E}">
      <dgm:prSet/>
      <dgm:spPr/>
      <dgm:t>
        <a:bodyPr/>
        <a:lstStyle/>
        <a:p>
          <a:r>
            <a:rPr lang="en-US"/>
            <a:t>The gland receives parasympathetic nerve supply from the superior laryngeal nerve and the recurrent laryngeal nerve.</a:t>
          </a:r>
        </a:p>
      </dgm:t>
    </dgm:pt>
    <dgm:pt modelId="{62F55FEC-87B4-455C-AC6B-C85ED2264796}" type="parTrans" cxnId="{D3E7BC5E-E5D6-460F-BBE9-8E2E3BE7A77B}">
      <dgm:prSet/>
      <dgm:spPr/>
      <dgm:t>
        <a:bodyPr/>
        <a:lstStyle/>
        <a:p>
          <a:endParaRPr lang="en-US"/>
        </a:p>
      </dgm:t>
    </dgm:pt>
    <dgm:pt modelId="{195F8806-7502-402F-8929-58D47DAFD833}" type="sibTrans" cxnId="{D3E7BC5E-E5D6-460F-BBE9-8E2E3BE7A77B}">
      <dgm:prSet/>
      <dgm:spPr/>
      <dgm:t>
        <a:bodyPr/>
        <a:lstStyle/>
        <a:p>
          <a:endParaRPr lang="en-US"/>
        </a:p>
      </dgm:t>
    </dgm:pt>
    <dgm:pt modelId="{ACA1E2E7-EB70-A447-AE20-A1C61061E3A0}" type="pres">
      <dgm:prSet presAssocID="{F6ED5303-BAB8-4E47-841D-79B5FDEE28FC}" presName="hierChild1" presStyleCnt="0">
        <dgm:presLayoutVars>
          <dgm:chPref val="1"/>
          <dgm:dir/>
          <dgm:animOne val="branch"/>
          <dgm:animLvl val="lvl"/>
          <dgm:resizeHandles/>
        </dgm:presLayoutVars>
      </dgm:prSet>
      <dgm:spPr/>
    </dgm:pt>
    <dgm:pt modelId="{7F90476F-B9CF-7746-9219-5B4008781FC8}" type="pres">
      <dgm:prSet presAssocID="{9E356F66-D1A5-4268-A498-E5C192F32568}" presName="hierRoot1" presStyleCnt="0"/>
      <dgm:spPr/>
    </dgm:pt>
    <dgm:pt modelId="{630C3F5D-0976-F44E-BC01-18621B703D00}" type="pres">
      <dgm:prSet presAssocID="{9E356F66-D1A5-4268-A498-E5C192F32568}" presName="composite" presStyleCnt="0"/>
      <dgm:spPr/>
    </dgm:pt>
    <dgm:pt modelId="{8C20A85E-252F-434A-B6D7-0DF799F38359}" type="pres">
      <dgm:prSet presAssocID="{9E356F66-D1A5-4268-A498-E5C192F32568}" presName="background" presStyleLbl="node0" presStyleIdx="0" presStyleCnt="2"/>
      <dgm:spPr/>
    </dgm:pt>
    <dgm:pt modelId="{AC32FAC6-EB6F-6A46-BB5F-E672A553496F}" type="pres">
      <dgm:prSet presAssocID="{9E356F66-D1A5-4268-A498-E5C192F32568}" presName="text" presStyleLbl="fgAcc0" presStyleIdx="0" presStyleCnt="2">
        <dgm:presLayoutVars>
          <dgm:chPref val="3"/>
        </dgm:presLayoutVars>
      </dgm:prSet>
      <dgm:spPr/>
    </dgm:pt>
    <dgm:pt modelId="{4AB05B74-895B-9342-8448-0ACF67D1B3BB}" type="pres">
      <dgm:prSet presAssocID="{9E356F66-D1A5-4268-A498-E5C192F32568}" presName="hierChild2" presStyleCnt="0"/>
      <dgm:spPr/>
    </dgm:pt>
    <dgm:pt modelId="{73FD2D9E-AE69-0542-B359-C9144F549CEB}" type="pres">
      <dgm:prSet presAssocID="{A67CF609-0AD7-4E76-AB55-84C625E7503E}" presName="hierRoot1" presStyleCnt="0"/>
      <dgm:spPr/>
    </dgm:pt>
    <dgm:pt modelId="{8784BE3F-99A7-DA4D-B807-FA196BB75117}" type="pres">
      <dgm:prSet presAssocID="{A67CF609-0AD7-4E76-AB55-84C625E7503E}" presName="composite" presStyleCnt="0"/>
      <dgm:spPr/>
    </dgm:pt>
    <dgm:pt modelId="{215EDE39-E506-334D-8C82-340373A5752E}" type="pres">
      <dgm:prSet presAssocID="{A67CF609-0AD7-4E76-AB55-84C625E7503E}" presName="background" presStyleLbl="node0" presStyleIdx="1" presStyleCnt="2"/>
      <dgm:spPr/>
    </dgm:pt>
    <dgm:pt modelId="{34287B1A-24E5-1247-AF2A-3166AD7E6A3B}" type="pres">
      <dgm:prSet presAssocID="{A67CF609-0AD7-4E76-AB55-84C625E7503E}" presName="text" presStyleLbl="fgAcc0" presStyleIdx="1" presStyleCnt="2">
        <dgm:presLayoutVars>
          <dgm:chPref val="3"/>
        </dgm:presLayoutVars>
      </dgm:prSet>
      <dgm:spPr/>
    </dgm:pt>
    <dgm:pt modelId="{5CA5669F-82F3-CE4A-ABDB-DBA56AF9AC34}" type="pres">
      <dgm:prSet presAssocID="{A67CF609-0AD7-4E76-AB55-84C625E7503E}" presName="hierChild2" presStyleCnt="0"/>
      <dgm:spPr/>
    </dgm:pt>
  </dgm:ptLst>
  <dgm:cxnLst>
    <dgm:cxn modelId="{B34C2B4F-6143-CB45-A91C-D071A9F28722}" type="presOf" srcId="{F6ED5303-BAB8-4E47-841D-79B5FDEE28FC}" destId="{ACA1E2E7-EB70-A447-AE20-A1C61061E3A0}" srcOrd="0" destOrd="0" presId="urn:microsoft.com/office/officeart/2005/8/layout/hierarchy1"/>
    <dgm:cxn modelId="{F7570E53-BC29-DE4B-956C-08D74013E1FE}" type="presOf" srcId="{A67CF609-0AD7-4E76-AB55-84C625E7503E}" destId="{34287B1A-24E5-1247-AF2A-3166AD7E6A3B}" srcOrd="0" destOrd="0" presId="urn:microsoft.com/office/officeart/2005/8/layout/hierarchy1"/>
    <dgm:cxn modelId="{D3E7BC5E-E5D6-460F-BBE9-8E2E3BE7A77B}" srcId="{F6ED5303-BAB8-4E47-841D-79B5FDEE28FC}" destId="{A67CF609-0AD7-4E76-AB55-84C625E7503E}" srcOrd="1" destOrd="0" parTransId="{62F55FEC-87B4-455C-AC6B-C85ED2264796}" sibTransId="{195F8806-7502-402F-8929-58D47DAFD833}"/>
    <dgm:cxn modelId="{E9E62EBD-7ACD-E944-86A9-24AFF61DCFAA}" type="presOf" srcId="{9E356F66-D1A5-4268-A498-E5C192F32568}" destId="{AC32FAC6-EB6F-6A46-BB5F-E672A553496F}" srcOrd="0" destOrd="0" presId="urn:microsoft.com/office/officeart/2005/8/layout/hierarchy1"/>
    <dgm:cxn modelId="{0CEC6ED1-9088-460B-855A-0D3F303CCCA2}" srcId="{F6ED5303-BAB8-4E47-841D-79B5FDEE28FC}" destId="{9E356F66-D1A5-4268-A498-E5C192F32568}" srcOrd="0" destOrd="0" parTransId="{7D534F6B-A9D2-4758-B69F-E8229ADF244A}" sibTransId="{38041E20-0744-4D9A-A119-35686A7434CB}"/>
    <dgm:cxn modelId="{FC0AE1D1-60C6-5748-BD28-CCC3A4AC4ACE}" type="presParOf" srcId="{ACA1E2E7-EB70-A447-AE20-A1C61061E3A0}" destId="{7F90476F-B9CF-7746-9219-5B4008781FC8}" srcOrd="0" destOrd="0" presId="urn:microsoft.com/office/officeart/2005/8/layout/hierarchy1"/>
    <dgm:cxn modelId="{70B6BDA6-56FC-DE4D-8E89-69458074D987}" type="presParOf" srcId="{7F90476F-B9CF-7746-9219-5B4008781FC8}" destId="{630C3F5D-0976-F44E-BC01-18621B703D00}" srcOrd="0" destOrd="0" presId="urn:microsoft.com/office/officeart/2005/8/layout/hierarchy1"/>
    <dgm:cxn modelId="{7471DAF6-5A4A-8A4F-9D95-E629510A2FA2}" type="presParOf" srcId="{630C3F5D-0976-F44E-BC01-18621B703D00}" destId="{8C20A85E-252F-434A-B6D7-0DF799F38359}" srcOrd="0" destOrd="0" presId="urn:microsoft.com/office/officeart/2005/8/layout/hierarchy1"/>
    <dgm:cxn modelId="{45E51F21-E3A2-514D-A7D3-E0C0D053AB8B}" type="presParOf" srcId="{630C3F5D-0976-F44E-BC01-18621B703D00}" destId="{AC32FAC6-EB6F-6A46-BB5F-E672A553496F}" srcOrd="1" destOrd="0" presId="urn:microsoft.com/office/officeart/2005/8/layout/hierarchy1"/>
    <dgm:cxn modelId="{DB98AD62-9638-EE4C-9885-398C88B232EF}" type="presParOf" srcId="{7F90476F-B9CF-7746-9219-5B4008781FC8}" destId="{4AB05B74-895B-9342-8448-0ACF67D1B3BB}" srcOrd="1" destOrd="0" presId="urn:microsoft.com/office/officeart/2005/8/layout/hierarchy1"/>
    <dgm:cxn modelId="{226FE946-7D5F-9C45-80FE-13E592DB469C}" type="presParOf" srcId="{ACA1E2E7-EB70-A447-AE20-A1C61061E3A0}" destId="{73FD2D9E-AE69-0542-B359-C9144F549CEB}" srcOrd="1" destOrd="0" presId="urn:microsoft.com/office/officeart/2005/8/layout/hierarchy1"/>
    <dgm:cxn modelId="{EC48507F-8C5B-6149-99CA-87E43021AF9C}" type="presParOf" srcId="{73FD2D9E-AE69-0542-B359-C9144F549CEB}" destId="{8784BE3F-99A7-DA4D-B807-FA196BB75117}" srcOrd="0" destOrd="0" presId="urn:microsoft.com/office/officeart/2005/8/layout/hierarchy1"/>
    <dgm:cxn modelId="{0242ABA0-8E38-2F4D-BADC-72D7B8B30D2F}" type="presParOf" srcId="{8784BE3F-99A7-DA4D-B807-FA196BB75117}" destId="{215EDE39-E506-334D-8C82-340373A5752E}" srcOrd="0" destOrd="0" presId="urn:microsoft.com/office/officeart/2005/8/layout/hierarchy1"/>
    <dgm:cxn modelId="{5CAD785F-CAC5-E047-9EB2-B2E30214C5AA}" type="presParOf" srcId="{8784BE3F-99A7-DA4D-B807-FA196BB75117}" destId="{34287B1A-24E5-1247-AF2A-3166AD7E6A3B}" srcOrd="1" destOrd="0" presId="urn:microsoft.com/office/officeart/2005/8/layout/hierarchy1"/>
    <dgm:cxn modelId="{CE06D9E7-124A-574C-ACE0-BB07C040460F}" type="presParOf" srcId="{73FD2D9E-AE69-0542-B359-C9144F549CEB}" destId="{5CA5669F-82F3-CE4A-ABDB-DBA56AF9AC3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41C744-A77E-4BED-9138-6A5FDA8858BE}"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57286A6A-78B9-4A6A-9AA1-33BE547DB95D}">
      <dgm:prSet/>
      <dgm:spPr/>
      <dgm:t>
        <a:bodyPr/>
        <a:lstStyle/>
        <a:p>
          <a:r>
            <a:rPr lang="en-US" b="1"/>
            <a:t>Embryology</a:t>
          </a:r>
          <a:endParaRPr lang="en-US"/>
        </a:p>
      </dgm:t>
    </dgm:pt>
    <dgm:pt modelId="{F21B1600-8A90-49A2-A346-61DE595186AB}" type="parTrans" cxnId="{B9EA11C2-D424-4E3E-8BA6-BEC1236845C7}">
      <dgm:prSet/>
      <dgm:spPr/>
      <dgm:t>
        <a:bodyPr/>
        <a:lstStyle/>
        <a:p>
          <a:endParaRPr lang="en-US"/>
        </a:p>
      </dgm:t>
    </dgm:pt>
    <dgm:pt modelId="{C043127F-F921-4C9A-949D-27B5726BD76E}" type="sibTrans" cxnId="{B9EA11C2-D424-4E3E-8BA6-BEC1236845C7}">
      <dgm:prSet/>
      <dgm:spPr/>
      <dgm:t>
        <a:bodyPr/>
        <a:lstStyle/>
        <a:p>
          <a:endParaRPr lang="en-US"/>
        </a:p>
      </dgm:t>
    </dgm:pt>
    <dgm:pt modelId="{A958CEED-9816-48FF-9E74-6170307FF603}">
      <dgm:prSet/>
      <dgm:spPr/>
      <dgm:t>
        <a:bodyPr/>
        <a:lstStyle/>
        <a:p>
          <a:r>
            <a:rPr lang="en-US"/>
            <a:t>Thyroglossal trunk develops from the foramen caecum of the tongue and descends into the neck  ͢   gives thyroid isthmus and medial parts of thyroid lobes.</a:t>
          </a:r>
        </a:p>
      </dgm:t>
    </dgm:pt>
    <dgm:pt modelId="{9D349C9C-E8D6-4186-867C-0F9A1EDBD273}" type="parTrans" cxnId="{FAC2A615-9CFD-4110-AACD-06C82883D993}">
      <dgm:prSet/>
      <dgm:spPr/>
      <dgm:t>
        <a:bodyPr/>
        <a:lstStyle/>
        <a:p>
          <a:endParaRPr lang="en-US"/>
        </a:p>
      </dgm:t>
    </dgm:pt>
    <dgm:pt modelId="{2A0B8A55-4286-4490-8102-4F9D7E5E0C15}" type="sibTrans" cxnId="{FAC2A615-9CFD-4110-AACD-06C82883D993}">
      <dgm:prSet/>
      <dgm:spPr/>
      <dgm:t>
        <a:bodyPr/>
        <a:lstStyle/>
        <a:p>
          <a:endParaRPr lang="en-US"/>
        </a:p>
      </dgm:t>
    </dgm:pt>
    <dgm:pt modelId="{7848C3B5-84DA-4A37-81EA-246EFCBC6AFF}">
      <dgm:prSet/>
      <dgm:spPr/>
      <dgm:t>
        <a:bodyPr/>
        <a:lstStyle/>
        <a:p>
          <a:r>
            <a:rPr lang="en-US" b="1"/>
            <a:t>Etiology</a:t>
          </a:r>
          <a:endParaRPr lang="en-US"/>
        </a:p>
      </dgm:t>
    </dgm:pt>
    <dgm:pt modelId="{246FCC39-C20E-4E4D-8714-C31DEE87CD64}" type="parTrans" cxnId="{6CD40B22-C06B-4C64-8C4F-430CF1A1B2E8}">
      <dgm:prSet/>
      <dgm:spPr/>
      <dgm:t>
        <a:bodyPr/>
        <a:lstStyle/>
        <a:p>
          <a:endParaRPr lang="en-US"/>
        </a:p>
      </dgm:t>
    </dgm:pt>
    <dgm:pt modelId="{3F58EB70-FB4E-4A09-AD54-73A6EA97521B}" type="sibTrans" cxnId="{6CD40B22-C06B-4C64-8C4F-430CF1A1B2E8}">
      <dgm:prSet/>
      <dgm:spPr/>
      <dgm:t>
        <a:bodyPr/>
        <a:lstStyle/>
        <a:p>
          <a:endParaRPr lang="en-US"/>
        </a:p>
      </dgm:t>
    </dgm:pt>
    <dgm:pt modelId="{9688A6E1-382F-4221-A74D-4F81B9148EC3}">
      <dgm:prSet/>
      <dgm:spPr/>
      <dgm:t>
        <a:bodyPr/>
        <a:lstStyle/>
        <a:p>
          <a:r>
            <a:rPr lang="en-US"/>
            <a:t>Unobliterated portion of thyroglossal duct</a:t>
          </a:r>
        </a:p>
      </dgm:t>
    </dgm:pt>
    <dgm:pt modelId="{959F55A4-EA27-4E0F-BCC6-685B60C3752B}" type="parTrans" cxnId="{BEB4F4FE-AEDD-4B20-ABB2-E1D18C797BC3}">
      <dgm:prSet/>
      <dgm:spPr/>
      <dgm:t>
        <a:bodyPr/>
        <a:lstStyle/>
        <a:p>
          <a:endParaRPr lang="en-US"/>
        </a:p>
      </dgm:t>
    </dgm:pt>
    <dgm:pt modelId="{12CB8668-FFFF-4AEF-8C7F-506C7DC91595}" type="sibTrans" cxnId="{BEB4F4FE-AEDD-4B20-ABB2-E1D18C797BC3}">
      <dgm:prSet/>
      <dgm:spPr/>
      <dgm:t>
        <a:bodyPr/>
        <a:lstStyle/>
        <a:p>
          <a:endParaRPr lang="en-US"/>
        </a:p>
      </dgm:t>
    </dgm:pt>
    <dgm:pt modelId="{DD875943-FA63-4A89-9F1B-542DBA99CE7C}">
      <dgm:prSet/>
      <dgm:spPr/>
      <dgm:t>
        <a:bodyPr/>
        <a:lstStyle/>
        <a:p>
          <a:r>
            <a:rPr lang="en-US" b="1"/>
            <a:t>Site</a:t>
          </a:r>
          <a:endParaRPr lang="en-US"/>
        </a:p>
      </dgm:t>
    </dgm:pt>
    <dgm:pt modelId="{24652D02-127E-4F23-A0A8-9054523A55DA}" type="parTrans" cxnId="{9EC0AC45-ECA6-4F1F-84AC-4BCB139204BF}">
      <dgm:prSet/>
      <dgm:spPr/>
      <dgm:t>
        <a:bodyPr/>
        <a:lstStyle/>
        <a:p>
          <a:endParaRPr lang="en-US"/>
        </a:p>
      </dgm:t>
    </dgm:pt>
    <dgm:pt modelId="{A21F409E-FBB4-4F7E-88E6-F07107CB3B6B}" type="sibTrans" cxnId="{9EC0AC45-ECA6-4F1F-84AC-4BCB139204BF}">
      <dgm:prSet/>
      <dgm:spPr/>
      <dgm:t>
        <a:bodyPr/>
        <a:lstStyle/>
        <a:p>
          <a:endParaRPr lang="en-US"/>
        </a:p>
      </dgm:t>
    </dgm:pt>
    <dgm:pt modelId="{F31B2186-158F-4581-862B-C2593FAB5CC3}">
      <dgm:prSet/>
      <dgm:spPr/>
      <dgm:t>
        <a:bodyPr/>
        <a:lstStyle/>
        <a:p>
          <a:r>
            <a:rPr lang="en-US"/>
            <a:t>At any point of the course of thyroglossal tract, </a:t>
          </a:r>
        </a:p>
      </dgm:t>
    </dgm:pt>
    <dgm:pt modelId="{48531F8E-0CD0-4B82-B825-0665C032266C}" type="parTrans" cxnId="{B8FD13C8-6743-4F05-9E2A-03CE870C4E10}">
      <dgm:prSet/>
      <dgm:spPr/>
      <dgm:t>
        <a:bodyPr/>
        <a:lstStyle/>
        <a:p>
          <a:endParaRPr lang="en-US"/>
        </a:p>
      </dgm:t>
    </dgm:pt>
    <dgm:pt modelId="{00019637-1D41-42CC-A355-85CAA6402F73}" type="sibTrans" cxnId="{B8FD13C8-6743-4F05-9E2A-03CE870C4E10}">
      <dgm:prSet/>
      <dgm:spPr/>
      <dgm:t>
        <a:bodyPr/>
        <a:lstStyle/>
        <a:p>
          <a:endParaRPr lang="en-US"/>
        </a:p>
      </dgm:t>
    </dgm:pt>
    <dgm:pt modelId="{FE4442DD-D713-4025-9D29-9700B29A7B13}">
      <dgm:prSet/>
      <dgm:spPr/>
      <dgm:t>
        <a:bodyPr/>
        <a:lstStyle/>
        <a:p>
          <a:r>
            <a:rPr lang="en-US"/>
            <a:t>commonest site is subhyoid in the midline.</a:t>
          </a:r>
        </a:p>
      </dgm:t>
    </dgm:pt>
    <dgm:pt modelId="{96E5824D-26C2-45DA-BA28-452A5364F1CC}" type="parTrans" cxnId="{6A397053-BBC1-452E-A584-1B174319192A}">
      <dgm:prSet/>
      <dgm:spPr/>
      <dgm:t>
        <a:bodyPr/>
        <a:lstStyle/>
        <a:p>
          <a:endParaRPr lang="en-US"/>
        </a:p>
      </dgm:t>
    </dgm:pt>
    <dgm:pt modelId="{3616F73A-EA4C-418A-8C13-7807068A65C1}" type="sibTrans" cxnId="{6A397053-BBC1-452E-A584-1B174319192A}">
      <dgm:prSet/>
      <dgm:spPr/>
      <dgm:t>
        <a:bodyPr/>
        <a:lstStyle/>
        <a:p>
          <a:endParaRPr lang="en-US"/>
        </a:p>
      </dgm:t>
    </dgm:pt>
    <dgm:pt modelId="{885FEB1E-7E32-B64E-B04C-9CA6F4B44D6C}" type="pres">
      <dgm:prSet presAssocID="{C941C744-A77E-4BED-9138-6A5FDA8858BE}" presName="linear" presStyleCnt="0">
        <dgm:presLayoutVars>
          <dgm:dir/>
          <dgm:animLvl val="lvl"/>
          <dgm:resizeHandles val="exact"/>
        </dgm:presLayoutVars>
      </dgm:prSet>
      <dgm:spPr/>
    </dgm:pt>
    <dgm:pt modelId="{3C0B8740-C591-644E-A3BE-FD40867AC67D}" type="pres">
      <dgm:prSet presAssocID="{57286A6A-78B9-4A6A-9AA1-33BE547DB95D}" presName="parentLin" presStyleCnt="0"/>
      <dgm:spPr/>
    </dgm:pt>
    <dgm:pt modelId="{D7136A86-A0FD-EA4B-B54C-A342D1EC9487}" type="pres">
      <dgm:prSet presAssocID="{57286A6A-78B9-4A6A-9AA1-33BE547DB95D}" presName="parentLeftMargin" presStyleLbl="node1" presStyleIdx="0" presStyleCnt="3"/>
      <dgm:spPr/>
    </dgm:pt>
    <dgm:pt modelId="{5CC6D401-574A-3B42-A7FA-1C89470FEA31}" type="pres">
      <dgm:prSet presAssocID="{57286A6A-78B9-4A6A-9AA1-33BE547DB95D}" presName="parentText" presStyleLbl="node1" presStyleIdx="0" presStyleCnt="3">
        <dgm:presLayoutVars>
          <dgm:chMax val="0"/>
          <dgm:bulletEnabled val="1"/>
        </dgm:presLayoutVars>
      </dgm:prSet>
      <dgm:spPr/>
    </dgm:pt>
    <dgm:pt modelId="{46241D73-8D4E-4A4B-93FD-1B30DA1FF25B}" type="pres">
      <dgm:prSet presAssocID="{57286A6A-78B9-4A6A-9AA1-33BE547DB95D}" presName="negativeSpace" presStyleCnt="0"/>
      <dgm:spPr/>
    </dgm:pt>
    <dgm:pt modelId="{80B4A2CA-B249-C845-941A-9BBE24B31A35}" type="pres">
      <dgm:prSet presAssocID="{57286A6A-78B9-4A6A-9AA1-33BE547DB95D}" presName="childText" presStyleLbl="conFgAcc1" presStyleIdx="0" presStyleCnt="3">
        <dgm:presLayoutVars>
          <dgm:bulletEnabled val="1"/>
        </dgm:presLayoutVars>
      </dgm:prSet>
      <dgm:spPr/>
    </dgm:pt>
    <dgm:pt modelId="{D1EE9C31-A95E-2E4A-B6B0-C389CBCD4745}" type="pres">
      <dgm:prSet presAssocID="{C043127F-F921-4C9A-949D-27B5726BD76E}" presName="spaceBetweenRectangles" presStyleCnt="0"/>
      <dgm:spPr/>
    </dgm:pt>
    <dgm:pt modelId="{0EA36002-CB50-EE46-BA01-FCD0E10FC781}" type="pres">
      <dgm:prSet presAssocID="{7848C3B5-84DA-4A37-81EA-246EFCBC6AFF}" presName="parentLin" presStyleCnt="0"/>
      <dgm:spPr/>
    </dgm:pt>
    <dgm:pt modelId="{E550F494-185F-C047-BC8B-6358A2777980}" type="pres">
      <dgm:prSet presAssocID="{7848C3B5-84DA-4A37-81EA-246EFCBC6AFF}" presName="parentLeftMargin" presStyleLbl="node1" presStyleIdx="0" presStyleCnt="3"/>
      <dgm:spPr/>
    </dgm:pt>
    <dgm:pt modelId="{F2A36AF7-C005-6348-8CC9-40078B4952D1}" type="pres">
      <dgm:prSet presAssocID="{7848C3B5-84DA-4A37-81EA-246EFCBC6AFF}" presName="parentText" presStyleLbl="node1" presStyleIdx="1" presStyleCnt="3">
        <dgm:presLayoutVars>
          <dgm:chMax val="0"/>
          <dgm:bulletEnabled val="1"/>
        </dgm:presLayoutVars>
      </dgm:prSet>
      <dgm:spPr/>
    </dgm:pt>
    <dgm:pt modelId="{0D34C6BD-0D22-1240-8CCA-C635BAECD042}" type="pres">
      <dgm:prSet presAssocID="{7848C3B5-84DA-4A37-81EA-246EFCBC6AFF}" presName="negativeSpace" presStyleCnt="0"/>
      <dgm:spPr/>
    </dgm:pt>
    <dgm:pt modelId="{B9E81B9F-1D64-6E4E-AAAC-2F0DFFD3BB5A}" type="pres">
      <dgm:prSet presAssocID="{7848C3B5-84DA-4A37-81EA-246EFCBC6AFF}" presName="childText" presStyleLbl="conFgAcc1" presStyleIdx="1" presStyleCnt="3">
        <dgm:presLayoutVars>
          <dgm:bulletEnabled val="1"/>
        </dgm:presLayoutVars>
      </dgm:prSet>
      <dgm:spPr/>
    </dgm:pt>
    <dgm:pt modelId="{4B1A120E-50EC-6648-A545-9F2C28C50DEF}" type="pres">
      <dgm:prSet presAssocID="{3F58EB70-FB4E-4A09-AD54-73A6EA97521B}" presName="spaceBetweenRectangles" presStyleCnt="0"/>
      <dgm:spPr/>
    </dgm:pt>
    <dgm:pt modelId="{4AE6BC54-7576-F741-B673-FCDCD88BA11F}" type="pres">
      <dgm:prSet presAssocID="{DD875943-FA63-4A89-9F1B-542DBA99CE7C}" presName="parentLin" presStyleCnt="0"/>
      <dgm:spPr/>
    </dgm:pt>
    <dgm:pt modelId="{594F0E77-08F0-144F-BC7F-E577CCB5F100}" type="pres">
      <dgm:prSet presAssocID="{DD875943-FA63-4A89-9F1B-542DBA99CE7C}" presName="parentLeftMargin" presStyleLbl="node1" presStyleIdx="1" presStyleCnt="3"/>
      <dgm:spPr/>
    </dgm:pt>
    <dgm:pt modelId="{023BCF59-7596-6D42-A32B-6EB38D703BDE}" type="pres">
      <dgm:prSet presAssocID="{DD875943-FA63-4A89-9F1B-542DBA99CE7C}" presName="parentText" presStyleLbl="node1" presStyleIdx="2" presStyleCnt="3">
        <dgm:presLayoutVars>
          <dgm:chMax val="0"/>
          <dgm:bulletEnabled val="1"/>
        </dgm:presLayoutVars>
      </dgm:prSet>
      <dgm:spPr/>
    </dgm:pt>
    <dgm:pt modelId="{D11D5A5D-0B88-1C4B-A76D-509D1B720730}" type="pres">
      <dgm:prSet presAssocID="{DD875943-FA63-4A89-9F1B-542DBA99CE7C}" presName="negativeSpace" presStyleCnt="0"/>
      <dgm:spPr/>
    </dgm:pt>
    <dgm:pt modelId="{A25EEDA4-F010-4B43-AB1D-F4FC0E8023B7}" type="pres">
      <dgm:prSet presAssocID="{DD875943-FA63-4A89-9F1B-542DBA99CE7C}" presName="childText" presStyleLbl="conFgAcc1" presStyleIdx="2" presStyleCnt="3">
        <dgm:presLayoutVars>
          <dgm:bulletEnabled val="1"/>
        </dgm:presLayoutVars>
      </dgm:prSet>
      <dgm:spPr/>
    </dgm:pt>
  </dgm:ptLst>
  <dgm:cxnLst>
    <dgm:cxn modelId="{FAC2A615-9CFD-4110-AACD-06C82883D993}" srcId="{57286A6A-78B9-4A6A-9AA1-33BE547DB95D}" destId="{A958CEED-9816-48FF-9E74-6170307FF603}" srcOrd="0" destOrd="0" parTransId="{9D349C9C-E8D6-4186-867C-0F9A1EDBD273}" sibTransId="{2A0B8A55-4286-4490-8102-4F9D7E5E0C15}"/>
    <dgm:cxn modelId="{6CD40B22-C06B-4C64-8C4F-430CF1A1B2E8}" srcId="{C941C744-A77E-4BED-9138-6A5FDA8858BE}" destId="{7848C3B5-84DA-4A37-81EA-246EFCBC6AFF}" srcOrd="1" destOrd="0" parTransId="{246FCC39-C20E-4E4D-8714-C31DEE87CD64}" sibTransId="{3F58EB70-FB4E-4A09-AD54-73A6EA97521B}"/>
    <dgm:cxn modelId="{41E30923-0255-B14E-9ED4-31EA9CFD50D3}" type="presOf" srcId="{57286A6A-78B9-4A6A-9AA1-33BE547DB95D}" destId="{D7136A86-A0FD-EA4B-B54C-A342D1EC9487}" srcOrd="0" destOrd="0" presId="urn:microsoft.com/office/officeart/2005/8/layout/list1"/>
    <dgm:cxn modelId="{F1400E34-16B7-BE41-A320-612970DC04C7}" type="presOf" srcId="{C941C744-A77E-4BED-9138-6A5FDA8858BE}" destId="{885FEB1E-7E32-B64E-B04C-9CA6F4B44D6C}" srcOrd="0" destOrd="0" presId="urn:microsoft.com/office/officeart/2005/8/layout/list1"/>
    <dgm:cxn modelId="{F3F81139-782A-B84A-9710-9BAA29345427}" type="presOf" srcId="{DD875943-FA63-4A89-9F1B-542DBA99CE7C}" destId="{594F0E77-08F0-144F-BC7F-E577CCB5F100}" srcOrd="0" destOrd="0" presId="urn:microsoft.com/office/officeart/2005/8/layout/list1"/>
    <dgm:cxn modelId="{9EC0AC45-ECA6-4F1F-84AC-4BCB139204BF}" srcId="{C941C744-A77E-4BED-9138-6A5FDA8858BE}" destId="{DD875943-FA63-4A89-9F1B-542DBA99CE7C}" srcOrd="2" destOrd="0" parTransId="{24652D02-127E-4F23-A0A8-9054523A55DA}" sibTransId="{A21F409E-FBB4-4F7E-88E6-F07107CB3B6B}"/>
    <dgm:cxn modelId="{E09ED048-EB08-8A42-8625-E0E51BD15AD3}" type="presOf" srcId="{57286A6A-78B9-4A6A-9AA1-33BE547DB95D}" destId="{5CC6D401-574A-3B42-A7FA-1C89470FEA31}" srcOrd="1" destOrd="0" presId="urn:microsoft.com/office/officeart/2005/8/layout/list1"/>
    <dgm:cxn modelId="{6A397053-BBC1-452E-A584-1B174319192A}" srcId="{DD875943-FA63-4A89-9F1B-542DBA99CE7C}" destId="{FE4442DD-D713-4025-9D29-9700B29A7B13}" srcOrd="1" destOrd="0" parTransId="{96E5824D-26C2-45DA-BA28-452A5364F1CC}" sibTransId="{3616F73A-EA4C-418A-8C13-7807068A65C1}"/>
    <dgm:cxn modelId="{E8C0837B-6E40-2143-94A7-7D66B1BD1DB6}" type="presOf" srcId="{9688A6E1-382F-4221-A74D-4F81B9148EC3}" destId="{B9E81B9F-1D64-6E4E-AAAC-2F0DFFD3BB5A}" srcOrd="0" destOrd="0" presId="urn:microsoft.com/office/officeart/2005/8/layout/list1"/>
    <dgm:cxn modelId="{402C5783-0340-2044-85EE-1D8E7C2FEA73}" type="presOf" srcId="{F31B2186-158F-4581-862B-C2593FAB5CC3}" destId="{A25EEDA4-F010-4B43-AB1D-F4FC0E8023B7}" srcOrd="0" destOrd="0" presId="urn:microsoft.com/office/officeart/2005/8/layout/list1"/>
    <dgm:cxn modelId="{F8973CB4-7F16-4841-BCF3-F4F849CEB404}" type="presOf" srcId="{7848C3B5-84DA-4A37-81EA-246EFCBC6AFF}" destId="{E550F494-185F-C047-BC8B-6358A2777980}" srcOrd="0" destOrd="0" presId="urn:microsoft.com/office/officeart/2005/8/layout/list1"/>
    <dgm:cxn modelId="{4DAD3DBD-74C5-3B49-9D9E-8EB2289E02F7}" type="presOf" srcId="{A958CEED-9816-48FF-9E74-6170307FF603}" destId="{80B4A2CA-B249-C845-941A-9BBE24B31A35}" srcOrd="0" destOrd="0" presId="urn:microsoft.com/office/officeart/2005/8/layout/list1"/>
    <dgm:cxn modelId="{B9EA11C2-D424-4E3E-8BA6-BEC1236845C7}" srcId="{C941C744-A77E-4BED-9138-6A5FDA8858BE}" destId="{57286A6A-78B9-4A6A-9AA1-33BE547DB95D}" srcOrd="0" destOrd="0" parTransId="{F21B1600-8A90-49A2-A346-61DE595186AB}" sibTransId="{C043127F-F921-4C9A-949D-27B5726BD76E}"/>
    <dgm:cxn modelId="{B8FD13C8-6743-4F05-9E2A-03CE870C4E10}" srcId="{DD875943-FA63-4A89-9F1B-542DBA99CE7C}" destId="{F31B2186-158F-4581-862B-C2593FAB5CC3}" srcOrd="0" destOrd="0" parTransId="{48531F8E-0CD0-4B82-B825-0665C032266C}" sibTransId="{00019637-1D41-42CC-A355-85CAA6402F73}"/>
    <dgm:cxn modelId="{6B1E60D1-DC4B-CC4F-A7A1-D9B16286AD31}" type="presOf" srcId="{FE4442DD-D713-4025-9D29-9700B29A7B13}" destId="{A25EEDA4-F010-4B43-AB1D-F4FC0E8023B7}" srcOrd="0" destOrd="1" presId="urn:microsoft.com/office/officeart/2005/8/layout/list1"/>
    <dgm:cxn modelId="{B3BEEDDA-683B-5642-B5A8-04EDE65C47BA}" type="presOf" srcId="{7848C3B5-84DA-4A37-81EA-246EFCBC6AFF}" destId="{F2A36AF7-C005-6348-8CC9-40078B4952D1}" srcOrd="1" destOrd="0" presId="urn:microsoft.com/office/officeart/2005/8/layout/list1"/>
    <dgm:cxn modelId="{59C7F5DD-0529-334B-B2BD-8BB2C4FBC91B}" type="presOf" srcId="{DD875943-FA63-4A89-9F1B-542DBA99CE7C}" destId="{023BCF59-7596-6D42-A32B-6EB38D703BDE}" srcOrd="1" destOrd="0" presId="urn:microsoft.com/office/officeart/2005/8/layout/list1"/>
    <dgm:cxn modelId="{BEB4F4FE-AEDD-4B20-ABB2-E1D18C797BC3}" srcId="{7848C3B5-84DA-4A37-81EA-246EFCBC6AFF}" destId="{9688A6E1-382F-4221-A74D-4F81B9148EC3}" srcOrd="0" destOrd="0" parTransId="{959F55A4-EA27-4E0F-BCC6-685B60C3752B}" sibTransId="{12CB8668-FFFF-4AEF-8C7F-506C7DC91595}"/>
    <dgm:cxn modelId="{EC06BD7D-5765-9541-9B2C-85E9D5BFA11C}" type="presParOf" srcId="{885FEB1E-7E32-B64E-B04C-9CA6F4B44D6C}" destId="{3C0B8740-C591-644E-A3BE-FD40867AC67D}" srcOrd="0" destOrd="0" presId="urn:microsoft.com/office/officeart/2005/8/layout/list1"/>
    <dgm:cxn modelId="{5234DD11-91E0-4B41-8508-399F92F683D4}" type="presParOf" srcId="{3C0B8740-C591-644E-A3BE-FD40867AC67D}" destId="{D7136A86-A0FD-EA4B-B54C-A342D1EC9487}" srcOrd="0" destOrd="0" presId="urn:microsoft.com/office/officeart/2005/8/layout/list1"/>
    <dgm:cxn modelId="{F53538C2-9572-7E4C-B2A8-CA7F25072E9F}" type="presParOf" srcId="{3C0B8740-C591-644E-A3BE-FD40867AC67D}" destId="{5CC6D401-574A-3B42-A7FA-1C89470FEA31}" srcOrd="1" destOrd="0" presId="urn:microsoft.com/office/officeart/2005/8/layout/list1"/>
    <dgm:cxn modelId="{EC8C7961-D9F7-FD4E-B423-1B6FD9769331}" type="presParOf" srcId="{885FEB1E-7E32-B64E-B04C-9CA6F4B44D6C}" destId="{46241D73-8D4E-4A4B-93FD-1B30DA1FF25B}" srcOrd="1" destOrd="0" presId="urn:microsoft.com/office/officeart/2005/8/layout/list1"/>
    <dgm:cxn modelId="{67E9136A-0C45-B044-8586-EEEEEC2D61A1}" type="presParOf" srcId="{885FEB1E-7E32-B64E-B04C-9CA6F4B44D6C}" destId="{80B4A2CA-B249-C845-941A-9BBE24B31A35}" srcOrd="2" destOrd="0" presId="urn:microsoft.com/office/officeart/2005/8/layout/list1"/>
    <dgm:cxn modelId="{021F69C9-5283-3F44-8B74-D1CC1743AE7B}" type="presParOf" srcId="{885FEB1E-7E32-B64E-B04C-9CA6F4B44D6C}" destId="{D1EE9C31-A95E-2E4A-B6B0-C389CBCD4745}" srcOrd="3" destOrd="0" presId="urn:microsoft.com/office/officeart/2005/8/layout/list1"/>
    <dgm:cxn modelId="{EE7BD834-A9A1-554D-9A5D-D6F422C87D97}" type="presParOf" srcId="{885FEB1E-7E32-B64E-B04C-9CA6F4B44D6C}" destId="{0EA36002-CB50-EE46-BA01-FCD0E10FC781}" srcOrd="4" destOrd="0" presId="urn:microsoft.com/office/officeart/2005/8/layout/list1"/>
    <dgm:cxn modelId="{67EC906C-2C0C-3B4B-A8F3-B670A0DE1DEB}" type="presParOf" srcId="{0EA36002-CB50-EE46-BA01-FCD0E10FC781}" destId="{E550F494-185F-C047-BC8B-6358A2777980}" srcOrd="0" destOrd="0" presId="urn:microsoft.com/office/officeart/2005/8/layout/list1"/>
    <dgm:cxn modelId="{D5246CFE-3AE1-2448-81E2-19E879405938}" type="presParOf" srcId="{0EA36002-CB50-EE46-BA01-FCD0E10FC781}" destId="{F2A36AF7-C005-6348-8CC9-40078B4952D1}" srcOrd="1" destOrd="0" presId="urn:microsoft.com/office/officeart/2005/8/layout/list1"/>
    <dgm:cxn modelId="{1F061399-3A6C-D940-95F7-3A4FBA9A7307}" type="presParOf" srcId="{885FEB1E-7E32-B64E-B04C-9CA6F4B44D6C}" destId="{0D34C6BD-0D22-1240-8CCA-C635BAECD042}" srcOrd="5" destOrd="0" presId="urn:microsoft.com/office/officeart/2005/8/layout/list1"/>
    <dgm:cxn modelId="{5D3DB0A8-6D41-CC40-8373-8E69EF8F3552}" type="presParOf" srcId="{885FEB1E-7E32-B64E-B04C-9CA6F4B44D6C}" destId="{B9E81B9F-1D64-6E4E-AAAC-2F0DFFD3BB5A}" srcOrd="6" destOrd="0" presId="urn:microsoft.com/office/officeart/2005/8/layout/list1"/>
    <dgm:cxn modelId="{A14456DB-3DF7-3348-A90A-47EE718B1020}" type="presParOf" srcId="{885FEB1E-7E32-B64E-B04C-9CA6F4B44D6C}" destId="{4B1A120E-50EC-6648-A545-9F2C28C50DEF}" srcOrd="7" destOrd="0" presId="urn:microsoft.com/office/officeart/2005/8/layout/list1"/>
    <dgm:cxn modelId="{AB329FC3-C187-2D49-9F4C-D7C38B8FCEC6}" type="presParOf" srcId="{885FEB1E-7E32-B64E-B04C-9CA6F4B44D6C}" destId="{4AE6BC54-7576-F741-B673-FCDCD88BA11F}" srcOrd="8" destOrd="0" presId="urn:microsoft.com/office/officeart/2005/8/layout/list1"/>
    <dgm:cxn modelId="{C7F69B1D-D94A-574A-9844-FB7715678BF3}" type="presParOf" srcId="{4AE6BC54-7576-F741-B673-FCDCD88BA11F}" destId="{594F0E77-08F0-144F-BC7F-E577CCB5F100}" srcOrd="0" destOrd="0" presId="urn:microsoft.com/office/officeart/2005/8/layout/list1"/>
    <dgm:cxn modelId="{36F09F95-1C0D-DF4B-934F-A214311D1951}" type="presParOf" srcId="{4AE6BC54-7576-F741-B673-FCDCD88BA11F}" destId="{023BCF59-7596-6D42-A32B-6EB38D703BDE}" srcOrd="1" destOrd="0" presId="urn:microsoft.com/office/officeart/2005/8/layout/list1"/>
    <dgm:cxn modelId="{7A38830F-3136-0943-A5A3-CDD9CF79D98C}" type="presParOf" srcId="{885FEB1E-7E32-B64E-B04C-9CA6F4B44D6C}" destId="{D11D5A5D-0B88-1C4B-A76D-509D1B720730}" srcOrd="9" destOrd="0" presId="urn:microsoft.com/office/officeart/2005/8/layout/list1"/>
    <dgm:cxn modelId="{8AEF3C1D-9448-F44D-87AD-7B0CFEBF4D69}" type="presParOf" srcId="{885FEB1E-7E32-B64E-B04C-9CA6F4B44D6C}" destId="{A25EEDA4-F010-4B43-AB1D-F4FC0E8023B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F86DC4-BA5F-49DD-A90B-B99BBE7B3261}"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14D4EDD2-AF6F-43D3-AB0A-531865915E78}">
      <dgm:prSet/>
      <dgm:spPr/>
      <dgm:t>
        <a:bodyPr/>
        <a:lstStyle/>
        <a:p>
          <a:r>
            <a:rPr lang="en-US" b="1"/>
            <a:t>Symptom</a:t>
          </a:r>
          <a:endParaRPr lang="en-US"/>
        </a:p>
      </dgm:t>
    </dgm:pt>
    <dgm:pt modelId="{C5642290-BDAA-41BC-A0E8-472F26198CCF}" type="parTrans" cxnId="{1FFF3DE0-02BC-43D3-945D-55BE0E9797DC}">
      <dgm:prSet/>
      <dgm:spPr/>
      <dgm:t>
        <a:bodyPr/>
        <a:lstStyle/>
        <a:p>
          <a:endParaRPr lang="en-US"/>
        </a:p>
      </dgm:t>
    </dgm:pt>
    <dgm:pt modelId="{AE9222BC-5AD3-4272-B0CD-AAA6DBBC7E71}" type="sibTrans" cxnId="{1FFF3DE0-02BC-43D3-945D-55BE0E9797DC}">
      <dgm:prSet/>
      <dgm:spPr/>
      <dgm:t>
        <a:bodyPr/>
        <a:lstStyle/>
        <a:p>
          <a:endParaRPr lang="en-US"/>
        </a:p>
      </dgm:t>
    </dgm:pt>
    <dgm:pt modelId="{F0415199-4082-4B2B-9041-07435E9BA00D}">
      <dgm:prSet/>
      <dgm:spPr/>
      <dgm:t>
        <a:bodyPr/>
        <a:lstStyle/>
        <a:p>
          <a:r>
            <a:rPr lang="en-US"/>
            <a:t>-usually child 6-8 years with swelling in the front of the neck</a:t>
          </a:r>
        </a:p>
      </dgm:t>
    </dgm:pt>
    <dgm:pt modelId="{D165AEBB-0810-4FF7-83F3-807D1E180879}" type="parTrans" cxnId="{958335EE-39B6-470A-A315-803C0790A9F1}">
      <dgm:prSet/>
      <dgm:spPr/>
      <dgm:t>
        <a:bodyPr/>
        <a:lstStyle/>
        <a:p>
          <a:endParaRPr lang="en-US"/>
        </a:p>
      </dgm:t>
    </dgm:pt>
    <dgm:pt modelId="{B404879B-5181-4D32-AF24-848C013B5565}" type="sibTrans" cxnId="{958335EE-39B6-470A-A315-803C0790A9F1}">
      <dgm:prSet/>
      <dgm:spPr/>
      <dgm:t>
        <a:bodyPr/>
        <a:lstStyle/>
        <a:p>
          <a:endParaRPr lang="en-US"/>
        </a:p>
      </dgm:t>
    </dgm:pt>
    <dgm:pt modelId="{E6BDBAB3-B233-4015-B424-115A1605CAC5}">
      <dgm:prSet/>
      <dgm:spPr/>
      <dgm:t>
        <a:bodyPr/>
        <a:lstStyle/>
        <a:p>
          <a:r>
            <a:rPr lang="en-US"/>
            <a:t>Painless mass in the midline of the neck(painful if infected).</a:t>
          </a:r>
        </a:p>
      </dgm:t>
    </dgm:pt>
    <dgm:pt modelId="{3FEBCD69-0702-4D3F-B09B-941752A7F173}" type="parTrans" cxnId="{BB6398B1-7F2E-47C1-AA9F-523D5CE77288}">
      <dgm:prSet/>
      <dgm:spPr/>
      <dgm:t>
        <a:bodyPr/>
        <a:lstStyle/>
        <a:p>
          <a:endParaRPr lang="en-US"/>
        </a:p>
      </dgm:t>
    </dgm:pt>
    <dgm:pt modelId="{813C0E06-0CF3-450D-9C62-048E38CE19AC}" type="sibTrans" cxnId="{BB6398B1-7F2E-47C1-AA9F-523D5CE77288}">
      <dgm:prSet/>
      <dgm:spPr/>
      <dgm:t>
        <a:bodyPr/>
        <a:lstStyle/>
        <a:p>
          <a:endParaRPr lang="en-US"/>
        </a:p>
      </dgm:t>
    </dgm:pt>
    <dgm:pt modelId="{77B0F8F1-46FF-434F-9C5E-6C6B0F6040D2}">
      <dgm:prSet/>
      <dgm:spPr/>
      <dgm:t>
        <a:bodyPr/>
        <a:lstStyle/>
        <a:p>
          <a:r>
            <a:rPr lang="en-US" b="1"/>
            <a:t>Sign</a:t>
          </a:r>
          <a:endParaRPr lang="en-US"/>
        </a:p>
      </dgm:t>
    </dgm:pt>
    <dgm:pt modelId="{EB50B319-9653-45AC-8EF4-F24BCD9283DA}" type="parTrans" cxnId="{BDD54EAD-8942-4B1E-90FD-E78E1153EE7D}">
      <dgm:prSet/>
      <dgm:spPr/>
      <dgm:t>
        <a:bodyPr/>
        <a:lstStyle/>
        <a:p>
          <a:endParaRPr lang="en-US"/>
        </a:p>
      </dgm:t>
    </dgm:pt>
    <dgm:pt modelId="{C7214E6F-04FE-4E10-BDC4-60E4F32C1B12}" type="sibTrans" cxnId="{BDD54EAD-8942-4B1E-90FD-E78E1153EE7D}">
      <dgm:prSet/>
      <dgm:spPr/>
      <dgm:t>
        <a:bodyPr/>
        <a:lstStyle/>
        <a:p>
          <a:endParaRPr lang="en-US"/>
        </a:p>
      </dgm:t>
    </dgm:pt>
    <dgm:pt modelId="{B766A19F-D43F-4823-96B3-A636535C6143}">
      <dgm:prSet/>
      <dgm:spPr/>
      <dgm:t>
        <a:bodyPr/>
        <a:lstStyle/>
        <a:p>
          <a:r>
            <a:rPr lang="en-US"/>
            <a:t>Cystic mass (Paget's test) in midline of the neck moves with deglutition and protrusion of the tongue.</a:t>
          </a:r>
        </a:p>
      </dgm:t>
    </dgm:pt>
    <dgm:pt modelId="{128B12F5-EE45-4DD8-A96C-5A7B5348F709}" type="parTrans" cxnId="{434CAB97-CDCF-4AA9-A061-1044B5C38843}">
      <dgm:prSet/>
      <dgm:spPr/>
      <dgm:t>
        <a:bodyPr/>
        <a:lstStyle/>
        <a:p>
          <a:endParaRPr lang="en-US"/>
        </a:p>
      </dgm:t>
    </dgm:pt>
    <dgm:pt modelId="{1A17FB50-81B1-4BD2-9E89-F15502AB9BA0}" type="sibTrans" cxnId="{434CAB97-CDCF-4AA9-A061-1044B5C38843}">
      <dgm:prSet/>
      <dgm:spPr/>
      <dgm:t>
        <a:bodyPr/>
        <a:lstStyle/>
        <a:p>
          <a:endParaRPr lang="en-US"/>
        </a:p>
      </dgm:t>
    </dgm:pt>
    <dgm:pt modelId="{B4A4548E-4F47-4BDE-86EC-A0EA1E800106}">
      <dgm:prSet/>
      <dgm:spPr/>
      <dgm:t>
        <a:bodyPr/>
        <a:lstStyle/>
        <a:p>
          <a:r>
            <a:rPr lang="en-US" b="1"/>
            <a:t>Complication</a:t>
          </a:r>
          <a:endParaRPr lang="en-US"/>
        </a:p>
      </dgm:t>
    </dgm:pt>
    <dgm:pt modelId="{BF77C575-D206-46EA-A139-C33A1974BB0C}" type="parTrans" cxnId="{C0335B6F-1584-4227-80B2-AE267D417442}">
      <dgm:prSet/>
      <dgm:spPr/>
      <dgm:t>
        <a:bodyPr/>
        <a:lstStyle/>
        <a:p>
          <a:endParaRPr lang="en-US"/>
        </a:p>
      </dgm:t>
    </dgm:pt>
    <dgm:pt modelId="{E183E23F-9A3C-45D8-9C12-AB804D4EB3B7}" type="sibTrans" cxnId="{C0335B6F-1584-4227-80B2-AE267D417442}">
      <dgm:prSet/>
      <dgm:spPr/>
      <dgm:t>
        <a:bodyPr/>
        <a:lstStyle/>
        <a:p>
          <a:endParaRPr lang="en-US"/>
        </a:p>
      </dgm:t>
    </dgm:pt>
    <dgm:pt modelId="{69B368C2-F818-4B9B-BF23-C415BAF8E07F}">
      <dgm:prSet/>
      <dgm:spPr/>
      <dgm:t>
        <a:bodyPr/>
        <a:lstStyle/>
        <a:p>
          <a:r>
            <a:rPr lang="en-US"/>
            <a:t>Thyroglossal fistula(always acquired &amp;never cong.).</a:t>
          </a:r>
        </a:p>
      </dgm:t>
    </dgm:pt>
    <dgm:pt modelId="{7E80A61E-3C02-4CC2-BA62-029DAFD9AEB2}" type="parTrans" cxnId="{C6F7C73E-67C5-49DE-AAE1-237D054C52DC}">
      <dgm:prSet/>
      <dgm:spPr/>
      <dgm:t>
        <a:bodyPr/>
        <a:lstStyle/>
        <a:p>
          <a:endParaRPr lang="en-US"/>
        </a:p>
      </dgm:t>
    </dgm:pt>
    <dgm:pt modelId="{9D937B6A-6079-4153-B2ED-1C4573A8F6DE}" type="sibTrans" cxnId="{C6F7C73E-67C5-49DE-AAE1-237D054C52DC}">
      <dgm:prSet/>
      <dgm:spPr/>
      <dgm:t>
        <a:bodyPr/>
        <a:lstStyle/>
        <a:p>
          <a:endParaRPr lang="en-US"/>
        </a:p>
      </dgm:t>
    </dgm:pt>
    <dgm:pt modelId="{9132B1AF-0C85-431D-8069-5A95F0239EC6}">
      <dgm:prSet/>
      <dgm:spPr/>
      <dgm:t>
        <a:bodyPr/>
        <a:lstStyle/>
        <a:p>
          <a:r>
            <a:rPr lang="en-US" b="1"/>
            <a:t>Investigation</a:t>
          </a:r>
          <a:endParaRPr lang="en-US"/>
        </a:p>
      </dgm:t>
    </dgm:pt>
    <dgm:pt modelId="{ABDB40D4-3079-4BC2-934E-AC0E20DAAA55}" type="parTrans" cxnId="{8F85303E-4C11-44E0-B6A7-38CA3BDB31DF}">
      <dgm:prSet/>
      <dgm:spPr/>
      <dgm:t>
        <a:bodyPr/>
        <a:lstStyle/>
        <a:p>
          <a:endParaRPr lang="en-US"/>
        </a:p>
      </dgm:t>
    </dgm:pt>
    <dgm:pt modelId="{FD671FC5-9177-48A9-92C8-82CE7CD2A4CB}" type="sibTrans" cxnId="{8F85303E-4C11-44E0-B6A7-38CA3BDB31DF}">
      <dgm:prSet/>
      <dgm:spPr/>
      <dgm:t>
        <a:bodyPr/>
        <a:lstStyle/>
        <a:p>
          <a:endParaRPr lang="en-US"/>
        </a:p>
      </dgm:t>
    </dgm:pt>
    <dgm:pt modelId="{066999E7-8871-48AD-8E50-97485125DE39}">
      <dgm:prSet/>
      <dgm:spPr/>
      <dgm:t>
        <a:bodyPr/>
        <a:lstStyle/>
        <a:p>
          <a:r>
            <a:rPr lang="en-US" dirty="0"/>
            <a:t>U/S  ͢   cyst.</a:t>
          </a:r>
        </a:p>
      </dgm:t>
    </dgm:pt>
    <dgm:pt modelId="{6A61B087-EA4F-467C-A7CB-684ECFFDCC1D}" type="parTrans" cxnId="{DB6C8410-E0EB-4686-A1E7-F8881C0AC98C}">
      <dgm:prSet/>
      <dgm:spPr/>
      <dgm:t>
        <a:bodyPr/>
        <a:lstStyle/>
        <a:p>
          <a:endParaRPr lang="en-US"/>
        </a:p>
      </dgm:t>
    </dgm:pt>
    <dgm:pt modelId="{B73DD6FF-673C-402A-8E34-F1019D0C2B4D}" type="sibTrans" cxnId="{DB6C8410-E0EB-4686-A1E7-F8881C0AC98C}">
      <dgm:prSet/>
      <dgm:spPr/>
      <dgm:t>
        <a:bodyPr/>
        <a:lstStyle/>
        <a:p>
          <a:endParaRPr lang="en-US"/>
        </a:p>
      </dgm:t>
    </dgm:pt>
    <dgm:pt modelId="{7E42DFE3-9494-9E45-B746-9AB0F7BB1A1D}">
      <dgm:prSet/>
      <dgm:spPr/>
      <dgm:t>
        <a:bodyPr/>
        <a:lstStyle/>
        <a:p>
          <a:r>
            <a:rPr lang="en-US"/>
            <a:t>Fistulogram if fistula coexists.</a:t>
          </a:r>
          <a:endParaRPr lang="en-US" dirty="0"/>
        </a:p>
      </dgm:t>
    </dgm:pt>
    <dgm:pt modelId="{AF860633-6960-A341-9E62-824F6C6E518A}" type="parTrans" cxnId="{367D9863-CC99-0047-9702-F7ACD19F2492}">
      <dgm:prSet/>
      <dgm:spPr/>
    </dgm:pt>
    <dgm:pt modelId="{28E68AD9-20CA-7249-BCAE-51D5052D3678}" type="sibTrans" cxnId="{367D9863-CC99-0047-9702-F7ACD19F2492}">
      <dgm:prSet/>
      <dgm:spPr/>
    </dgm:pt>
    <dgm:pt modelId="{E40A7178-7F59-A44D-9B8B-6A380BFD29D7}" type="pres">
      <dgm:prSet presAssocID="{01F86DC4-BA5F-49DD-A90B-B99BBE7B3261}" presName="Name0" presStyleCnt="0">
        <dgm:presLayoutVars>
          <dgm:dir/>
          <dgm:animLvl val="lvl"/>
          <dgm:resizeHandles val="exact"/>
        </dgm:presLayoutVars>
      </dgm:prSet>
      <dgm:spPr/>
    </dgm:pt>
    <dgm:pt modelId="{11476695-CDCF-3444-85FC-49C8ED7A52D0}" type="pres">
      <dgm:prSet presAssocID="{14D4EDD2-AF6F-43D3-AB0A-531865915E78}" presName="linNode" presStyleCnt="0"/>
      <dgm:spPr/>
    </dgm:pt>
    <dgm:pt modelId="{7C74EF70-1762-A94A-BCE2-52C098C29DBA}" type="pres">
      <dgm:prSet presAssocID="{14D4EDD2-AF6F-43D3-AB0A-531865915E78}" presName="parentText" presStyleLbl="node1" presStyleIdx="0" presStyleCnt="4">
        <dgm:presLayoutVars>
          <dgm:chMax val="1"/>
          <dgm:bulletEnabled val="1"/>
        </dgm:presLayoutVars>
      </dgm:prSet>
      <dgm:spPr/>
    </dgm:pt>
    <dgm:pt modelId="{9E80DCEC-24C3-6841-910C-E941B1C44BE6}" type="pres">
      <dgm:prSet presAssocID="{14D4EDD2-AF6F-43D3-AB0A-531865915E78}" presName="descendantText" presStyleLbl="alignAccFollowNode1" presStyleIdx="0" presStyleCnt="4">
        <dgm:presLayoutVars>
          <dgm:bulletEnabled val="1"/>
        </dgm:presLayoutVars>
      </dgm:prSet>
      <dgm:spPr/>
    </dgm:pt>
    <dgm:pt modelId="{0A9EA4E2-48D3-8846-AA40-3AF3E7B3A2C2}" type="pres">
      <dgm:prSet presAssocID="{AE9222BC-5AD3-4272-B0CD-AAA6DBBC7E71}" presName="sp" presStyleCnt="0"/>
      <dgm:spPr/>
    </dgm:pt>
    <dgm:pt modelId="{E6CB9690-4C75-484B-A465-CE3E4404BDF6}" type="pres">
      <dgm:prSet presAssocID="{77B0F8F1-46FF-434F-9C5E-6C6B0F6040D2}" presName="linNode" presStyleCnt="0"/>
      <dgm:spPr/>
    </dgm:pt>
    <dgm:pt modelId="{8283C7D9-81BF-5E4C-B0FD-426D8B8BFCBE}" type="pres">
      <dgm:prSet presAssocID="{77B0F8F1-46FF-434F-9C5E-6C6B0F6040D2}" presName="parentText" presStyleLbl="node1" presStyleIdx="1" presStyleCnt="4">
        <dgm:presLayoutVars>
          <dgm:chMax val="1"/>
          <dgm:bulletEnabled val="1"/>
        </dgm:presLayoutVars>
      </dgm:prSet>
      <dgm:spPr/>
    </dgm:pt>
    <dgm:pt modelId="{6FDC005D-77A9-CD43-A7B4-B6BA4C1DA1EA}" type="pres">
      <dgm:prSet presAssocID="{77B0F8F1-46FF-434F-9C5E-6C6B0F6040D2}" presName="descendantText" presStyleLbl="alignAccFollowNode1" presStyleIdx="1" presStyleCnt="4">
        <dgm:presLayoutVars>
          <dgm:bulletEnabled val="1"/>
        </dgm:presLayoutVars>
      </dgm:prSet>
      <dgm:spPr/>
    </dgm:pt>
    <dgm:pt modelId="{6F9ECBC2-36D8-964A-BE77-0D8F94F49384}" type="pres">
      <dgm:prSet presAssocID="{C7214E6F-04FE-4E10-BDC4-60E4F32C1B12}" presName="sp" presStyleCnt="0"/>
      <dgm:spPr/>
    </dgm:pt>
    <dgm:pt modelId="{D4B78F4D-22A0-3B4A-BE87-3E6052F91D63}" type="pres">
      <dgm:prSet presAssocID="{B4A4548E-4F47-4BDE-86EC-A0EA1E800106}" presName="linNode" presStyleCnt="0"/>
      <dgm:spPr/>
    </dgm:pt>
    <dgm:pt modelId="{0C676C09-7812-B746-B516-AA649E492406}" type="pres">
      <dgm:prSet presAssocID="{B4A4548E-4F47-4BDE-86EC-A0EA1E800106}" presName="parentText" presStyleLbl="node1" presStyleIdx="2" presStyleCnt="4">
        <dgm:presLayoutVars>
          <dgm:chMax val="1"/>
          <dgm:bulletEnabled val="1"/>
        </dgm:presLayoutVars>
      </dgm:prSet>
      <dgm:spPr/>
    </dgm:pt>
    <dgm:pt modelId="{C799AB14-C6C6-C843-B0EB-E7433996CF84}" type="pres">
      <dgm:prSet presAssocID="{B4A4548E-4F47-4BDE-86EC-A0EA1E800106}" presName="descendantText" presStyleLbl="alignAccFollowNode1" presStyleIdx="2" presStyleCnt="4">
        <dgm:presLayoutVars>
          <dgm:bulletEnabled val="1"/>
        </dgm:presLayoutVars>
      </dgm:prSet>
      <dgm:spPr/>
    </dgm:pt>
    <dgm:pt modelId="{62448AD2-6789-AD4D-AA02-0BC40CE3D1C0}" type="pres">
      <dgm:prSet presAssocID="{E183E23F-9A3C-45D8-9C12-AB804D4EB3B7}" presName="sp" presStyleCnt="0"/>
      <dgm:spPr/>
    </dgm:pt>
    <dgm:pt modelId="{3A1AF29A-4544-9642-90FB-FB7550749E5A}" type="pres">
      <dgm:prSet presAssocID="{9132B1AF-0C85-431D-8069-5A95F0239EC6}" presName="linNode" presStyleCnt="0"/>
      <dgm:spPr/>
    </dgm:pt>
    <dgm:pt modelId="{776EDCB2-095C-8544-BEA8-B6A2C0E9A3BD}" type="pres">
      <dgm:prSet presAssocID="{9132B1AF-0C85-431D-8069-5A95F0239EC6}" presName="parentText" presStyleLbl="node1" presStyleIdx="3" presStyleCnt="4">
        <dgm:presLayoutVars>
          <dgm:chMax val="1"/>
          <dgm:bulletEnabled val="1"/>
        </dgm:presLayoutVars>
      </dgm:prSet>
      <dgm:spPr/>
    </dgm:pt>
    <dgm:pt modelId="{7BB18FF4-6C43-3C46-AAF3-FAD817019BC7}" type="pres">
      <dgm:prSet presAssocID="{9132B1AF-0C85-431D-8069-5A95F0239EC6}" presName="descendantText" presStyleLbl="alignAccFollowNode1" presStyleIdx="3" presStyleCnt="4">
        <dgm:presLayoutVars>
          <dgm:bulletEnabled val="1"/>
        </dgm:presLayoutVars>
      </dgm:prSet>
      <dgm:spPr/>
    </dgm:pt>
  </dgm:ptLst>
  <dgm:cxnLst>
    <dgm:cxn modelId="{DB6C8410-E0EB-4686-A1E7-F8881C0AC98C}" srcId="{9132B1AF-0C85-431D-8069-5A95F0239EC6}" destId="{066999E7-8871-48AD-8E50-97485125DE39}" srcOrd="0" destOrd="0" parTransId="{6A61B087-EA4F-467C-A7CB-684ECFFDCC1D}" sibTransId="{B73DD6FF-673C-402A-8E34-F1019D0C2B4D}"/>
    <dgm:cxn modelId="{C9B2A21A-DD5A-684A-BD20-6E01C0CBB67C}" type="presOf" srcId="{69B368C2-F818-4B9B-BF23-C415BAF8E07F}" destId="{C799AB14-C6C6-C843-B0EB-E7433996CF84}" srcOrd="0" destOrd="0" presId="urn:microsoft.com/office/officeart/2005/8/layout/vList5"/>
    <dgm:cxn modelId="{A736B71A-522A-F749-B2E2-D628B4B81D32}" type="presOf" srcId="{14D4EDD2-AF6F-43D3-AB0A-531865915E78}" destId="{7C74EF70-1762-A94A-BCE2-52C098C29DBA}" srcOrd="0" destOrd="0" presId="urn:microsoft.com/office/officeart/2005/8/layout/vList5"/>
    <dgm:cxn modelId="{4121C71B-7878-B342-97A5-C8EA46FF8EA5}" type="presOf" srcId="{066999E7-8871-48AD-8E50-97485125DE39}" destId="{7BB18FF4-6C43-3C46-AAF3-FAD817019BC7}" srcOrd="0" destOrd="0" presId="urn:microsoft.com/office/officeart/2005/8/layout/vList5"/>
    <dgm:cxn modelId="{44B4941D-7108-0640-8093-1BC315834789}" type="presOf" srcId="{E6BDBAB3-B233-4015-B424-115A1605CAC5}" destId="{9E80DCEC-24C3-6841-910C-E941B1C44BE6}" srcOrd="0" destOrd="1" presId="urn:microsoft.com/office/officeart/2005/8/layout/vList5"/>
    <dgm:cxn modelId="{EC369B3D-7F56-0345-9A6B-2F4E8C652F15}" type="presOf" srcId="{7E42DFE3-9494-9E45-B746-9AB0F7BB1A1D}" destId="{7BB18FF4-6C43-3C46-AAF3-FAD817019BC7}" srcOrd="0" destOrd="1" presId="urn:microsoft.com/office/officeart/2005/8/layout/vList5"/>
    <dgm:cxn modelId="{8F85303E-4C11-44E0-B6A7-38CA3BDB31DF}" srcId="{01F86DC4-BA5F-49DD-A90B-B99BBE7B3261}" destId="{9132B1AF-0C85-431D-8069-5A95F0239EC6}" srcOrd="3" destOrd="0" parTransId="{ABDB40D4-3079-4BC2-934E-AC0E20DAAA55}" sibTransId="{FD671FC5-9177-48A9-92C8-82CE7CD2A4CB}"/>
    <dgm:cxn modelId="{C6F7C73E-67C5-49DE-AAE1-237D054C52DC}" srcId="{B4A4548E-4F47-4BDE-86EC-A0EA1E800106}" destId="{69B368C2-F818-4B9B-BF23-C415BAF8E07F}" srcOrd="0" destOrd="0" parTransId="{7E80A61E-3C02-4CC2-BA62-029DAFD9AEB2}" sibTransId="{9D937B6A-6079-4153-B2ED-1C4573A8F6DE}"/>
    <dgm:cxn modelId="{7B1BFA43-18D5-6B41-A7AF-404CD97B2C88}" type="presOf" srcId="{01F86DC4-BA5F-49DD-A90B-B99BBE7B3261}" destId="{E40A7178-7F59-A44D-9B8B-6A380BFD29D7}" srcOrd="0" destOrd="0" presId="urn:microsoft.com/office/officeart/2005/8/layout/vList5"/>
    <dgm:cxn modelId="{367D9863-CC99-0047-9702-F7ACD19F2492}" srcId="{9132B1AF-0C85-431D-8069-5A95F0239EC6}" destId="{7E42DFE3-9494-9E45-B746-9AB0F7BB1A1D}" srcOrd="1" destOrd="0" parTransId="{AF860633-6960-A341-9E62-824F6C6E518A}" sibTransId="{28E68AD9-20CA-7249-BCAE-51D5052D3678}"/>
    <dgm:cxn modelId="{9134F86B-AED7-F344-8906-9F6B3FEA31F5}" type="presOf" srcId="{F0415199-4082-4B2B-9041-07435E9BA00D}" destId="{9E80DCEC-24C3-6841-910C-E941B1C44BE6}" srcOrd="0" destOrd="0" presId="urn:microsoft.com/office/officeart/2005/8/layout/vList5"/>
    <dgm:cxn modelId="{C0335B6F-1584-4227-80B2-AE267D417442}" srcId="{01F86DC4-BA5F-49DD-A90B-B99BBE7B3261}" destId="{B4A4548E-4F47-4BDE-86EC-A0EA1E800106}" srcOrd="2" destOrd="0" parTransId="{BF77C575-D206-46EA-A139-C33A1974BB0C}" sibTransId="{E183E23F-9A3C-45D8-9C12-AB804D4EB3B7}"/>
    <dgm:cxn modelId="{434CAB97-CDCF-4AA9-A061-1044B5C38843}" srcId="{77B0F8F1-46FF-434F-9C5E-6C6B0F6040D2}" destId="{B766A19F-D43F-4823-96B3-A636535C6143}" srcOrd="0" destOrd="0" parTransId="{128B12F5-EE45-4DD8-A96C-5A7B5348F709}" sibTransId="{1A17FB50-81B1-4BD2-9E89-F15502AB9BA0}"/>
    <dgm:cxn modelId="{BDD54EAD-8942-4B1E-90FD-E78E1153EE7D}" srcId="{01F86DC4-BA5F-49DD-A90B-B99BBE7B3261}" destId="{77B0F8F1-46FF-434F-9C5E-6C6B0F6040D2}" srcOrd="1" destOrd="0" parTransId="{EB50B319-9653-45AC-8EF4-F24BCD9283DA}" sibTransId="{C7214E6F-04FE-4E10-BDC4-60E4F32C1B12}"/>
    <dgm:cxn modelId="{BB6398B1-7F2E-47C1-AA9F-523D5CE77288}" srcId="{14D4EDD2-AF6F-43D3-AB0A-531865915E78}" destId="{E6BDBAB3-B233-4015-B424-115A1605CAC5}" srcOrd="1" destOrd="0" parTransId="{3FEBCD69-0702-4D3F-B09B-941752A7F173}" sibTransId="{813C0E06-0CF3-450D-9C62-048E38CE19AC}"/>
    <dgm:cxn modelId="{A92029C7-9662-D441-856A-208F095C5384}" type="presOf" srcId="{B4A4548E-4F47-4BDE-86EC-A0EA1E800106}" destId="{0C676C09-7812-B746-B516-AA649E492406}" srcOrd="0" destOrd="0" presId="urn:microsoft.com/office/officeart/2005/8/layout/vList5"/>
    <dgm:cxn modelId="{62BC1BDB-6598-CD41-B0C6-876F2461B7E6}" type="presOf" srcId="{9132B1AF-0C85-431D-8069-5A95F0239EC6}" destId="{776EDCB2-095C-8544-BEA8-B6A2C0E9A3BD}" srcOrd="0" destOrd="0" presId="urn:microsoft.com/office/officeart/2005/8/layout/vList5"/>
    <dgm:cxn modelId="{1FFF3DE0-02BC-43D3-945D-55BE0E9797DC}" srcId="{01F86DC4-BA5F-49DD-A90B-B99BBE7B3261}" destId="{14D4EDD2-AF6F-43D3-AB0A-531865915E78}" srcOrd="0" destOrd="0" parTransId="{C5642290-BDAA-41BC-A0E8-472F26198CCF}" sibTransId="{AE9222BC-5AD3-4272-B0CD-AAA6DBBC7E71}"/>
    <dgm:cxn modelId="{958335EE-39B6-470A-A315-803C0790A9F1}" srcId="{14D4EDD2-AF6F-43D3-AB0A-531865915E78}" destId="{F0415199-4082-4B2B-9041-07435E9BA00D}" srcOrd="0" destOrd="0" parTransId="{D165AEBB-0810-4FF7-83F3-807D1E180879}" sibTransId="{B404879B-5181-4D32-AF24-848C013B5565}"/>
    <dgm:cxn modelId="{71C39BF2-C2C9-6D48-AE57-736AA650FBFB}" type="presOf" srcId="{B766A19F-D43F-4823-96B3-A636535C6143}" destId="{6FDC005D-77A9-CD43-A7B4-B6BA4C1DA1EA}" srcOrd="0" destOrd="0" presId="urn:microsoft.com/office/officeart/2005/8/layout/vList5"/>
    <dgm:cxn modelId="{793176FF-2DC0-1647-8DCE-7348C4C1E489}" type="presOf" srcId="{77B0F8F1-46FF-434F-9C5E-6C6B0F6040D2}" destId="{8283C7D9-81BF-5E4C-B0FD-426D8B8BFCBE}" srcOrd="0" destOrd="0" presId="urn:microsoft.com/office/officeart/2005/8/layout/vList5"/>
    <dgm:cxn modelId="{A8DDCF22-A345-0B43-93CD-BD09E1FE6C30}" type="presParOf" srcId="{E40A7178-7F59-A44D-9B8B-6A380BFD29D7}" destId="{11476695-CDCF-3444-85FC-49C8ED7A52D0}" srcOrd="0" destOrd="0" presId="urn:microsoft.com/office/officeart/2005/8/layout/vList5"/>
    <dgm:cxn modelId="{9746B9DA-54E5-864B-ADC3-659C7B27EB62}" type="presParOf" srcId="{11476695-CDCF-3444-85FC-49C8ED7A52D0}" destId="{7C74EF70-1762-A94A-BCE2-52C098C29DBA}" srcOrd="0" destOrd="0" presId="urn:microsoft.com/office/officeart/2005/8/layout/vList5"/>
    <dgm:cxn modelId="{A9DB5163-72A8-7446-9914-DC1B7F40455D}" type="presParOf" srcId="{11476695-CDCF-3444-85FC-49C8ED7A52D0}" destId="{9E80DCEC-24C3-6841-910C-E941B1C44BE6}" srcOrd="1" destOrd="0" presId="urn:microsoft.com/office/officeart/2005/8/layout/vList5"/>
    <dgm:cxn modelId="{2D73CA13-735E-024A-96A0-C06A2CF1C63C}" type="presParOf" srcId="{E40A7178-7F59-A44D-9B8B-6A380BFD29D7}" destId="{0A9EA4E2-48D3-8846-AA40-3AF3E7B3A2C2}" srcOrd="1" destOrd="0" presId="urn:microsoft.com/office/officeart/2005/8/layout/vList5"/>
    <dgm:cxn modelId="{1B6992E0-5ACA-BA45-ACE1-0D89BA99D27F}" type="presParOf" srcId="{E40A7178-7F59-A44D-9B8B-6A380BFD29D7}" destId="{E6CB9690-4C75-484B-A465-CE3E4404BDF6}" srcOrd="2" destOrd="0" presId="urn:microsoft.com/office/officeart/2005/8/layout/vList5"/>
    <dgm:cxn modelId="{4BD13E1D-32FB-F840-A977-2684EFBA2D3D}" type="presParOf" srcId="{E6CB9690-4C75-484B-A465-CE3E4404BDF6}" destId="{8283C7D9-81BF-5E4C-B0FD-426D8B8BFCBE}" srcOrd="0" destOrd="0" presId="urn:microsoft.com/office/officeart/2005/8/layout/vList5"/>
    <dgm:cxn modelId="{D77E0C63-8C54-4D41-AE7E-11469A2064CA}" type="presParOf" srcId="{E6CB9690-4C75-484B-A465-CE3E4404BDF6}" destId="{6FDC005D-77A9-CD43-A7B4-B6BA4C1DA1EA}" srcOrd="1" destOrd="0" presId="urn:microsoft.com/office/officeart/2005/8/layout/vList5"/>
    <dgm:cxn modelId="{606368AC-53CC-8F42-AC36-2DFD10631EB1}" type="presParOf" srcId="{E40A7178-7F59-A44D-9B8B-6A380BFD29D7}" destId="{6F9ECBC2-36D8-964A-BE77-0D8F94F49384}" srcOrd="3" destOrd="0" presId="urn:microsoft.com/office/officeart/2005/8/layout/vList5"/>
    <dgm:cxn modelId="{7627FB82-08FE-9543-8B18-BB443076FACB}" type="presParOf" srcId="{E40A7178-7F59-A44D-9B8B-6A380BFD29D7}" destId="{D4B78F4D-22A0-3B4A-BE87-3E6052F91D63}" srcOrd="4" destOrd="0" presId="urn:microsoft.com/office/officeart/2005/8/layout/vList5"/>
    <dgm:cxn modelId="{199431E4-9704-D74C-81B2-DBBB64B981DA}" type="presParOf" srcId="{D4B78F4D-22A0-3B4A-BE87-3E6052F91D63}" destId="{0C676C09-7812-B746-B516-AA649E492406}" srcOrd="0" destOrd="0" presId="urn:microsoft.com/office/officeart/2005/8/layout/vList5"/>
    <dgm:cxn modelId="{67BBA4A2-8C43-254D-94D0-D402F3CF5EEC}" type="presParOf" srcId="{D4B78F4D-22A0-3B4A-BE87-3E6052F91D63}" destId="{C799AB14-C6C6-C843-B0EB-E7433996CF84}" srcOrd="1" destOrd="0" presId="urn:microsoft.com/office/officeart/2005/8/layout/vList5"/>
    <dgm:cxn modelId="{540ACFC6-F19A-2A42-A739-0012B951D643}" type="presParOf" srcId="{E40A7178-7F59-A44D-9B8B-6A380BFD29D7}" destId="{62448AD2-6789-AD4D-AA02-0BC40CE3D1C0}" srcOrd="5" destOrd="0" presId="urn:microsoft.com/office/officeart/2005/8/layout/vList5"/>
    <dgm:cxn modelId="{378CB63E-32B0-B040-8EC3-56DB9308939F}" type="presParOf" srcId="{E40A7178-7F59-A44D-9B8B-6A380BFD29D7}" destId="{3A1AF29A-4544-9642-90FB-FB7550749E5A}" srcOrd="6" destOrd="0" presId="urn:microsoft.com/office/officeart/2005/8/layout/vList5"/>
    <dgm:cxn modelId="{91E66A7E-D5CD-EE43-8794-F95FAAA60DA3}" type="presParOf" srcId="{3A1AF29A-4544-9642-90FB-FB7550749E5A}" destId="{776EDCB2-095C-8544-BEA8-B6A2C0E9A3BD}" srcOrd="0" destOrd="0" presId="urn:microsoft.com/office/officeart/2005/8/layout/vList5"/>
    <dgm:cxn modelId="{B11C75F9-884B-0147-942F-74B1E3FEFC5B}" type="presParOf" srcId="{3A1AF29A-4544-9642-90FB-FB7550749E5A}" destId="{7BB18FF4-6C43-3C46-AAF3-FAD817019BC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0F35DB-807B-4FA4-831A-E5FE2E67B471}"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816872F7-1535-402F-BC0B-CF01B03983A8}">
      <dgm:prSet/>
      <dgm:spPr/>
      <dgm:t>
        <a:bodyPr/>
        <a:lstStyle/>
        <a:p>
          <a:r>
            <a:rPr lang="en-US" b="1"/>
            <a:t>Treatment</a:t>
          </a:r>
          <a:endParaRPr lang="en-US"/>
        </a:p>
      </dgm:t>
    </dgm:pt>
    <dgm:pt modelId="{315B8A5B-B077-4D62-A0BC-49843B641DE8}" type="parTrans" cxnId="{CF9E9836-4049-48FD-B4C1-4F051E3A1468}">
      <dgm:prSet/>
      <dgm:spPr/>
      <dgm:t>
        <a:bodyPr/>
        <a:lstStyle/>
        <a:p>
          <a:endParaRPr lang="en-US"/>
        </a:p>
      </dgm:t>
    </dgm:pt>
    <dgm:pt modelId="{337E43CD-0DDB-4A1F-8389-FEC5B3F7594E}" type="sibTrans" cxnId="{CF9E9836-4049-48FD-B4C1-4F051E3A1468}">
      <dgm:prSet/>
      <dgm:spPr/>
      <dgm:t>
        <a:bodyPr/>
        <a:lstStyle/>
        <a:p>
          <a:endParaRPr lang="en-US"/>
        </a:p>
      </dgm:t>
    </dgm:pt>
    <dgm:pt modelId="{A8F86962-25BB-4B2B-AA54-3C13B8EC888D}">
      <dgm:prSet/>
      <dgm:spPr/>
      <dgm:t>
        <a:bodyPr/>
        <a:lstStyle/>
        <a:p>
          <a:r>
            <a:rPr lang="en-US"/>
            <a:t>Sistrunk operation (excision of cyst, track and central part of hyoid bone).</a:t>
          </a:r>
        </a:p>
      </dgm:t>
    </dgm:pt>
    <dgm:pt modelId="{59D097C5-2E42-4C89-ABEF-9176C434CFE3}" type="parTrans" cxnId="{8416F6FB-5A6C-4C8C-852F-BF098A9C6F9A}">
      <dgm:prSet/>
      <dgm:spPr/>
      <dgm:t>
        <a:bodyPr/>
        <a:lstStyle/>
        <a:p>
          <a:endParaRPr lang="en-US"/>
        </a:p>
      </dgm:t>
    </dgm:pt>
    <dgm:pt modelId="{98F56F9E-8541-4BB9-A644-9DFA6221157C}" type="sibTrans" cxnId="{8416F6FB-5A6C-4C8C-852F-BF098A9C6F9A}">
      <dgm:prSet/>
      <dgm:spPr/>
      <dgm:t>
        <a:bodyPr/>
        <a:lstStyle/>
        <a:p>
          <a:endParaRPr lang="en-US"/>
        </a:p>
      </dgm:t>
    </dgm:pt>
    <dgm:pt modelId="{663B661C-06CF-F843-8948-57E9FFC7FCF8}" type="pres">
      <dgm:prSet presAssocID="{530F35DB-807B-4FA4-831A-E5FE2E67B471}" presName="hierChild1" presStyleCnt="0">
        <dgm:presLayoutVars>
          <dgm:chPref val="1"/>
          <dgm:dir/>
          <dgm:animOne val="branch"/>
          <dgm:animLvl val="lvl"/>
          <dgm:resizeHandles/>
        </dgm:presLayoutVars>
      </dgm:prSet>
      <dgm:spPr/>
    </dgm:pt>
    <dgm:pt modelId="{3AC15D20-1E4C-0948-A095-5EF2E8101E2D}" type="pres">
      <dgm:prSet presAssocID="{816872F7-1535-402F-BC0B-CF01B03983A8}" presName="hierRoot1" presStyleCnt="0"/>
      <dgm:spPr/>
    </dgm:pt>
    <dgm:pt modelId="{687F3F52-2EED-D74F-8ACE-EBA59D4539DD}" type="pres">
      <dgm:prSet presAssocID="{816872F7-1535-402F-BC0B-CF01B03983A8}" presName="composite" presStyleCnt="0"/>
      <dgm:spPr/>
    </dgm:pt>
    <dgm:pt modelId="{BFA75C59-1B51-AC42-B185-E396220E2C81}" type="pres">
      <dgm:prSet presAssocID="{816872F7-1535-402F-BC0B-CF01B03983A8}" presName="background" presStyleLbl="node0" presStyleIdx="0" presStyleCnt="1"/>
      <dgm:spPr/>
    </dgm:pt>
    <dgm:pt modelId="{2486DB1E-3C26-8949-A872-00F11DBE027E}" type="pres">
      <dgm:prSet presAssocID="{816872F7-1535-402F-BC0B-CF01B03983A8}" presName="text" presStyleLbl="fgAcc0" presStyleIdx="0" presStyleCnt="1">
        <dgm:presLayoutVars>
          <dgm:chPref val="3"/>
        </dgm:presLayoutVars>
      </dgm:prSet>
      <dgm:spPr/>
    </dgm:pt>
    <dgm:pt modelId="{21F027C6-233D-754E-8B69-D02687E6D7AF}" type="pres">
      <dgm:prSet presAssocID="{816872F7-1535-402F-BC0B-CF01B03983A8}" presName="hierChild2" presStyleCnt="0"/>
      <dgm:spPr/>
    </dgm:pt>
    <dgm:pt modelId="{DBB955CC-A664-9048-8A66-C86F55AFFD39}" type="pres">
      <dgm:prSet presAssocID="{59D097C5-2E42-4C89-ABEF-9176C434CFE3}" presName="Name10" presStyleLbl="parChTrans1D2" presStyleIdx="0" presStyleCnt="1"/>
      <dgm:spPr/>
    </dgm:pt>
    <dgm:pt modelId="{925A5B8E-920B-AD4A-AFE0-30CB622D2FAE}" type="pres">
      <dgm:prSet presAssocID="{A8F86962-25BB-4B2B-AA54-3C13B8EC888D}" presName="hierRoot2" presStyleCnt="0"/>
      <dgm:spPr/>
    </dgm:pt>
    <dgm:pt modelId="{37F9EDF9-1F74-F64C-96EE-13A7F86123B2}" type="pres">
      <dgm:prSet presAssocID="{A8F86962-25BB-4B2B-AA54-3C13B8EC888D}" presName="composite2" presStyleCnt="0"/>
      <dgm:spPr/>
    </dgm:pt>
    <dgm:pt modelId="{2EA58A6D-5976-014A-9F9E-4636784BA40F}" type="pres">
      <dgm:prSet presAssocID="{A8F86962-25BB-4B2B-AA54-3C13B8EC888D}" presName="background2" presStyleLbl="node2" presStyleIdx="0" presStyleCnt="1"/>
      <dgm:spPr/>
    </dgm:pt>
    <dgm:pt modelId="{85E60359-B5E4-2146-826B-7F6D787C6C0F}" type="pres">
      <dgm:prSet presAssocID="{A8F86962-25BB-4B2B-AA54-3C13B8EC888D}" presName="text2" presStyleLbl="fgAcc2" presStyleIdx="0" presStyleCnt="1">
        <dgm:presLayoutVars>
          <dgm:chPref val="3"/>
        </dgm:presLayoutVars>
      </dgm:prSet>
      <dgm:spPr/>
    </dgm:pt>
    <dgm:pt modelId="{4EEF5628-409D-2047-8778-D64FF13A7852}" type="pres">
      <dgm:prSet presAssocID="{A8F86962-25BB-4B2B-AA54-3C13B8EC888D}" presName="hierChild3" presStyleCnt="0"/>
      <dgm:spPr/>
    </dgm:pt>
  </dgm:ptLst>
  <dgm:cxnLst>
    <dgm:cxn modelId="{CF9E9836-4049-48FD-B4C1-4F051E3A1468}" srcId="{530F35DB-807B-4FA4-831A-E5FE2E67B471}" destId="{816872F7-1535-402F-BC0B-CF01B03983A8}" srcOrd="0" destOrd="0" parTransId="{315B8A5B-B077-4D62-A0BC-49843B641DE8}" sibTransId="{337E43CD-0DDB-4A1F-8389-FEC5B3F7594E}"/>
    <dgm:cxn modelId="{47D8F446-7599-E54E-816E-3DB747BA8271}" type="presOf" srcId="{816872F7-1535-402F-BC0B-CF01B03983A8}" destId="{2486DB1E-3C26-8949-A872-00F11DBE027E}" srcOrd="0" destOrd="0" presId="urn:microsoft.com/office/officeart/2005/8/layout/hierarchy1"/>
    <dgm:cxn modelId="{BE23BD63-6466-8C4E-8D4B-B7F9E4487BCB}" type="presOf" srcId="{A8F86962-25BB-4B2B-AA54-3C13B8EC888D}" destId="{85E60359-B5E4-2146-826B-7F6D787C6C0F}" srcOrd="0" destOrd="0" presId="urn:microsoft.com/office/officeart/2005/8/layout/hierarchy1"/>
    <dgm:cxn modelId="{F0B7FA74-DDCA-BD4A-906D-59DDFCC16111}" type="presOf" srcId="{530F35DB-807B-4FA4-831A-E5FE2E67B471}" destId="{663B661C-06CF-F843-8948-57E9FFC7FCF8}" srcOrd="0" destOrd="0" presId="urn:microsoft.com/office/officeart/2005/8/layout/hierarchy1"/>
    <dgm:cxn modelId="{676B5F8B-68DF-C241-B57E-45F7DEB2B5D4}" type="presOf" srcId="{59D097C5-2E42-4C89-ABEF-9176C434CFE3}" destId="{DBB955CC-A664-9048-8A66-C86F55AFFD39}" srcOrd="0" destOrd="0" presId="urn:microsoft.com/office/officeart/2005/8/layout/hierarchy1"/>
    <dgm:cxn modelId="{8416F6FB-5A6C-4C8C-852F-BF098A9C6F9A}" srcId="{816872F7-1535-402F-BC0B-CF01B03983A8}" destId="{A8F86962-25BB-4B2B-AA54-3C13B8EC888D}" srcOrd="0" destOrd="0" parTransId="{59D097C5-2E42-4C89-ABEF-9176C434CFE3}" sibTransId="{98F56F9E-8541-4BB9-A644-9DFA6221157C}"/>
    <dgm:cxn modelId="{84BA08C4-71E4-EB46-8080-1AF87E343279}" type="presParOf" srcId="{663B661C-06CF-F843-8948-57E9FFC7FCF8}" destId="{3AC15D20-1E4C-0948-A095-5EF2E8101E2D}" srcOrd="0" destOrd="0" presId="urn:microsoft.com/office/officeart/2005/8/layout/hierarchy1"/>
    <dgm:cxn modelId="{5B1FC8F1-8A65-0C4E-BED0-AABD203EB546}" type="presParOf" srcId="{3AC15D20-1E4C-0948-A095-5EF2E8101E2D}" destId="{687F3F52-2EED-D74F-8ACE-EBA59D4539DD}" srcOrd="0" destOrd="0" presId="urn:microsoft.com/office/officeart/2005/8/layout/hierarchy1"/>
    <dgm:cxn modelId="{421F42E5-9C36-1F4E-BE69-4AAD437C1959}" type="presParOf" srcId="{687F3F52-2EED-D74F-8ACE-EBA59D4539DD}" destId="{BFA75C59-1B51-AC42-B185-E396220E2C81}" srcOrd="0" destOrd="0" presId="urn:microsoft.com/office/officeart/2005/8/layout/hierarchy1"/>
    <dgm:cxn modelId="{9FB4317D-670C-C243-8611-52FC2B5232FB}" type="presParOf" srcId="{687F3F52-2EED-D74F-8ACE-EBA59D4539DD}" destId="{2486DB1E-3C26-8949-A872-00F11DBE027E}" srcOrd="1" destOrd="0" presId="urn:microsoft.com/office/officeart/2005/8/layout/hierarchy1"/>
    <dgm:cxn modelId="{4736900C-C58C-EE42-8878-61FB67361E02}" type="presParOf" srcId="{3AC15D20-1E4C-0948-A095-5EF2E8101E2D}" destId="{21F027C6-233D-754E-8B69-D02687E6D7AF}" srcOrd="1" destOrd="0" presId="urn:microsoft.com/office/officeart/2005/8/layout/hierarchy1"/>
    <dgm:cxn modelId="{1713A2D9-F6FA-2041-8F5D-0BDE11C9A3FD}" type="presParOf" srcId="{21F027C6-233D-754E-8B69-D02687E6D7AF}" destId="{DBB955CC-A664-9048-8A66-C86F55AFFD39}" srcOrd="0" destOrd="0" presId="urn:microsoft.com/office/officeart/2005/8/layout/hierarchy1"/>
    <dgm:cxn modelId="{8B5F2E80-301E-5D4B-B2F4-24F263C3D10D}" type="presParOf" srcId="{21F027C6-233D-754E-8B69-D02687E6D7AF}" destId="{925A5B8E-920B-AD4A-AFE0-30CB622D2FAE}" srcOrd="1" destOrd="0" presId="urn:microsoft.com/office/officeart/2005/8/layout/hierarchy1"/>
    <dgm:cxn modelId="{2D21F9FF-198F-4245-91CC-7873E87BCE21}" type="presParOf" srcId="{925A5B8E-920B-AD4A-AFE0-30CB622D2FAE}" destId="{37F9EDF9-1F74-F64C-96EE-13A7F86123B2}" srcOrd="0" destOrd="0" presId="urn:microsoft.com/office/officeart/2005/8/layout/hierarchy1"/>
    <dgm:cxn modelId="{FDFF4B09-D920-FB45-A40A-1503B7196317}" type="presParOf" srcId="{37F9EDF9-1F74-F64C-96EE-13A7F86123B2}" destId="{2EA58A6D-5976-014A-9F9E-4636784BA40F}" srcOrd="0" destOrd="0" presId="urn:microsoft.com/office/officeart/2005/8/layout/hierarchy1"/>
    <dgm:cxn modelId="{68944197-ED9A-B24B-99BC-4ECCF51565F8}" type="presParOf" srcId="{37F9EDF9-1F74-F64C-96EE-13A7F86123B2}" destId="{85E60359-B5E4-2146-826B-7F6D787C6C0F}" srcOrd="1" destOrd="0" presId="urn:microsoft.com/office/officeart/2005/8/layout/hierarchy1"/>
    <dgm:cxn modelId="{9AABBDE8-0DD2-AA4C-9544-42DFA405C5AA}" type="presParOf" srcId="{925A5B8E-920B-AD4A-AFE0-30CB622D2FAE}" destId="{4EEF5628-409D-2047-8778-D64FF13A785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6B4621-EC34-4F3A-82C8-17A2B0A8C87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D5B67D0-04CA-4D8E-815B-F8F81BDB921F}">
      <dgm:prSet/>
      <dgm:spPr/>
      <dgm:t>
        <a:bodyPr/>
        <a:lstStyle/>
        <a:p>
          <a:r>
            <a:rPr lang="en-US"/>
            <a:t>Definition:</a:t>
          </a:r>
        </a:p>
      </dgm:t>
    </dgm:pt>
    <dgm:pt modelId="{7D0E3AAC-1235-425C-8B61-4604E0ECEB51}" type="parTrans" cxnId="{02B1A49A-18FA-4AAB-A12D-B95189F90227}">
      <dgm:prSet/>
      <dgm:spPr/>
      <dgm:t>
        <a:bodyPr/>
        <a:lstStyle/>
        <a:p>
          <a:endParaRPr lang="en-US"/>
        </a:p>
      </dgm:t>
    </dgm:pt>
    <dgm:pt modelId="{DE6C5B18-78FE-49FD-9C5A-A16BFB89968B}" type="sibTrans" cxnId="{02B1A49A-18FA-4AAB-A12D-B95189F90227}">
      <dgm:prSet/>
      <dgm:spPr/>
      <dgm:t>
        <a:bodyPr/>
        <a:lstStyle/>
        <a:p>
          <a:endParaRPr lang="en-US"/>
        </a:p>
      </dgm:t>
    </dgm:pt>
    <dgm:pt modelId="{5AFFC5FC-C460-44A8-BF52-65BE60EB632C}">
      <dgm:prSet/>
      <dgm:spPr/>
      <dgm:t>
        <a:bodyPr/>
        <a:lstStyle/>
        <a:p>
          <a:r>
            <a:rPr lang="en-US"/>
            <a:t>It's a clinical diagnosis which refers to a single thyroid nodule in otherwise normal thyroid gland. </a:t>
          </a:r>
        </a:p>
      </dgm:t>
    </dgm:pt>
    <dgm:pt modelId="{6B167234-752C-469D-BF41-739336F8D1E8}" type="parTrans" cxnId="{5A1221CA-0B25-43C7-8151-1E09C6B254DB}">
      <dgm:prSet/>
      <dgm:spPr/>
      <dgm:t>
        <a:bodyPr/>
        <a:lstStyle/>
        <a:p>
          <a:endParaRPr lang="en-US"/>
        </a:p>
      </dgm:t>
    </dgm:pt>
    <dgm:pt modelId="{4C5D697F-4AD0-4DA0-9995-9D967E96C409}" type="sibTrans" cxnId="{5A1221CA-0B25-43C7-8151-1E09C6B254DB}">
      <dgm:prSet/>
      <dgm:spPr/>
      <dgm:t>
        <a:bodyPr/>
        <a:lstStyle/>
        <a:p>
          <a:endParaRPr lang="en-US"/>
        </a:p>
      </dgm:t>
    </dgm:pt>
    <dgm:pt modelId="{0004481C-8E99-480D-A186-3550240D8DEE}">
      <dgm:prSet/>
      <dgm:spPr/>
      <dgm:t>
        <a:bodyPr/>
        <a:lstStyle/>
        <a:p>
          <a:r>
            <a:rPr lang="en-US"/>
            <a:t>Causes:</a:t>
          </a:r>
        </a:p>
      </dgm:t>
    </dgm:pt>
    <dgm:pt modelId="{82A1F6C5-BEA3-41BE-A95A-BAFEF31DD179}" type="parTrans" cxnId="{9371DCCF-6803-4399-AE9C-C22C77B6918A}">
      <dgm:prSet/>
      <dgm:spPr/>
      <dgm:t>
        <a:bodyPr/>
        <a:lstStyle/>
        <a:p>
          <a:endParaRPr lang="en-US"/>
        </a:p>
      </dgm:t>
    </dgm:pt>
    <dgm:pt modelId="{B50C7758-CC9E-4305-948C-7EB834C4A918}" type="sibTrans" cxnId="{9371DCCF-6803-4399-AE9C-C22C77B6918A}">
      <dgm:prSet/>
      <dgm:spPr/>
      <dgm:t>
        <a:bodyPr/>
        <a:lstStyle/>
        <a:p>
          <a:endParaRPr lang="en-US"/>
        </a:p>
      </dgm:t>
    </dgm:pt>
    <dgm:pt modelId="{59BA5DB3-4B65-47FD-8FD9-E12004328278}">
      <dgm:prSet/>
      <dgm:spPr/>
      <dgm:t>
        <a:bodyPr/>
        <a:lstStyle/>
        <a:p>
          <a:r>
            <a:rPr lang="en-US"/>
            <a:t>The nodule may be part of multinodular goiter</a:t>
          </a:r>
        </a:p>
      </dgm:t>
    </dgm:pt>
    <dgm:pt modelId="{88FF6B68-F740-4B4D-A254-2B3E0E3D8894}" type="parTrans" cxnId="{C360CBDD-912B-4F2C-A117-FF1F5B6FCB39}">
      <dgm:prSet/>
      <dgm:spPr/>
      <dgm:t>
        <a:bodyPr/>
        <a:lstStyle/>
        <a:p>
          <a:endParaRPr lang="en-US"/>
        </a:p>
      </dgm:t>
    </dgm:pt>
    <dgm:pt modelId="{CAFE10C6-2F17-446C-AB92-635C0E3DD608}" type="sibTrans" cxnId="{C360CBDD-912B-4F2C-A117-FF1F5B6FCB39}">
      <dgm:prSet/>
      <dgm:spPr/>
      <dgm:t>
        <a:bodyPr/>
        <a:lstStyle/>
        <a:p>
          <a:endParaRPr lang="en-US"/>
        </a:p>
      </dgm:t>
    </dgm:pt>
    <dgm:pt modelId="{C529B93D-9CD4-4141-A3C5-1D1738594A62}">
      <dgm:prSet/>
      <dgm:spPr/>
      <dgm:t>
        <a:bodyPr/>
        <a:lstStyle/>
        <a:p>
          <a:r>
            <a:rPr lang="en-US"/>
            <a:t>palpable (commonest).</a:t>
          </a:r>
        </a:p>
      </dgm:t>
    </dgm:pt>
    <dgm:pt modelId="{D32A678B-C3ED-433B-9CCF-0ED3429C7448}" type="parTrans" cxnId="{B4DBE446-544F-4DDB-BF19-CB4B693BB210}">
      <dgm:prSet/>
      <dgm:spPr/>
      <dgm:t>
        <a:bodyPr/>
        <a:lstStyle/>
        <a:p>
          <a:endParaRPr lang="en-US"/>
        </a:p>
      </dgm:t>
    </dgm:pt>
    <dgm:pt modelId="{F6DAD67B-B476-4DF3-A861-85CB88EE83EF}" type="sibTrans" cxnId="{B4DBE446-544F-4DDB-BF19-CB4B693BB210}">
      <dgm:prSet/>
      <dgm:spPr/>
      <dgm:t>
        <a:bodyPr/>
        <a:lstStyle/>
        <a:p>
          <a:endParaRPr lang="en-US"/>
        </a:p>
      </dgm:t>
    </dgm:pt>
    <dgm:pt modelId="{933E91BA-5C01-437C-80F6-11F4210897E8}">
      <dgm:prSet/>
      <dgm:spPr/>
      <dgm:t>
        <a:bodyPr/>
        <a:lstStyle/>
        <a:p>
          <a:r>
            <a:rPr lang="en-US"/>
            <a:t>Colloid nodule. </a:t>
          </a:r>
        </a:p>
      </dgm:t>
    </dgm:pt>
    <dgm:pt modelId="{87ACA3B2-0BCF-4524-BA9F-C313BA1B1B18}" type="parTrans" cxnId="{D0B218FF-D4DE-4FE8-929A-5606C5B56C29}">
      <dgm:prSet/>
      <dgm:spPr/>
      <dgm:t>
        <a:bodyPr/>
        <a:lstStyle/>
        <a:p>
          <a:endParaRPr lang="en-US"/>
        </a:p>
      </dgm:t>
    </dgm:pt>
    <dgm:pt modelId="{27BAACB2-582E-4ED7-B37C-45071C28AF0D}" type="sibTrans" cxnId="{D0B218FF-D4DE-4FE8-929A-5606C5B56C29}">
      <dgm:prSet/>
      <dgm:spPr/>
      <dgm:t>
        <a:bodyPr/>
        <a:lstStyle/>
        <a:p>
          <a:endParaRPr lang="en-US"/>
        </a:p>
      </dgm:t>
    </dgm:pt>
    <dgm:pt modelId="{71ED23D2-E050-4E44-84E6-520566BFB16B}">
      <dgm:prSet/>
      <dgm:spPr/>
      <dgm:t>
        <a:bodyPr/>
        <a:lstStyle/>
        <a:p>
          <a:r>
            <a:rPr lang="it-IT"/>
            <a:t>Toxic nodule. </a:t>
          </a:r>
          <a:endParaRPr lang="en-US"/>
        </a:p>
      </dgm:t>
    </dgm:pt>
    <dgm:pt modelId="{5B066D6E-BA92-4DDF-AB48-53DB25E59E12}" type="parTrans" cxnId="{C08DF1A9-1AF3-47A7-A351-B92A1550E753}">
      <dgm:prSet/>
      <dgm:spPr/>
      <dgm:t>
        <a:bodyPr/>
        <a:lstStyle/>
        <a:p>
          <a:endParaRPr lang="en-US"/>
        </a:p>
      </dgm:t>
    </dgm:pt>
    <dgm:pt modelId="{ACE471D2-9189-4492-8442-51AD37A4EBAA}" type="sibTrans" cxnId="{C08DF1A9-1AF3-47A7-A351-B92A1550E753}">
      <dgm:prSet/>
      <dgm:spPr/>
      <dgm:t>
        <a:bodyPr/>
        <a:lstStyle/>
        <a:p>
          <a:endParaRPr lang="en-US"/>
        </a:p>
      </dgm:t>
    </dgm:pt>
    <dgm:pt modelId="{93895D87-2A8B-42C6-B89A-9A0E9C600A3A}">
      <dgm:prSet/>
      <dgm:spPr/>
      <dgm:t>
        <a:bodyPr/>
        <a:lstStyle/>
        <a:p>
          <a:r>
            <a:rPr lang="en-US"/>
            <a:t>Adenoma.</a:t>
          </a:r>
        </a:p>
      </dgm:t>
    </dgm:pt>
    <dgm:pt modelId="{86312E4B-42A1-4895-8D66-5FB21CEE5B0B}" type="parTrans" cxnId="{E8D5DA9F-CEC0-4146-BFC6-7E2FA3AE2F30}">
      <dgm:prSet/>
      <dgm:spPr/>
      <dgm:t>
        <a:bodyPr/>
        <a:lstStyle/>
        <a:p>
          <a:endParaRPr lang="en-US"/>
        </a:p>
      </dgm:t>
    </dgm:pt>
    <dgm:pt modelId="{8C826515-5845-49B8-A282-499A2A35622B}" type="sibTrans" cxnId="{E8D5DA9F-CEC0-4146-BFC6-7E2FA3AE2F30}">
      <dgm:prSet/>
      <dgm:spPr/>
      <dgm:t>
        <a:bodyPr/>
        <a:lstStyle/>
        <a:p>
          <a:endParaRPr lang="en-US"/>
        </a:p>
      </dgm:t>
    </dgm:pt>
    <dgm:pt modelId="{4F604D4C-4D3C-499E-9A86-CF32E074BD08}">
      <dgm:prSet/>
      <dgm:spPr/>
      <dgm:t>
        <a:bodyPr/>
        <a:lstStyle/>
        <a:p>
          <a:r>
            <a:rPr lang="it-IT"/>
            <a:t>Carcinoma.</a:t>
          </a:r>
          <a:endParaRPr lang="en-US"/>
        </a:p>
      </dgm:t>
    </dgm:pt>
    <dgm:pt modelId="{0D07938A-F970-4F3E-8164-AF74F22F74CC}" type="parTrans" cxnId="{B98D03EE-8FD2-4224-9A49-D0F33C0BC065}">
      <dgm:prSet/>
      <dgm:spPr/>
      <dgm:t>
        <a:bodyPr/>
        <a:lstStyle/>
        <a:p>
          <a:endParaRPr lang="en-US"/>
        </a:p>
      </dgm:t>
    </dgm:pt>
    <dgm:pt modelId="{C33A271E-D8CE-4089-910B-C6BC9A631490}" type="sibTrans" cxnId="{B98D03EE-8FD2-4224-9A49-D0F33C0BC065}">
      <dgm:prSet/>
      <dgm:spPr/>
      <dgm:t>
        <a:bodyPr/>
        <a:lstStyle/>
        <a:p>
          <a:endParaRPr lang="en-US"/>
        </a:p>
      </dgm:t>
    </dgm:pt>
    <dgm:pt modelId="{DBD89225-C8C3-42D7-A619-B3063A3C45ED}">
      <dgm:prSet/>
      <dgm:spPr/>
      <dgm:t>
        <a:bodyPr/>
        <a:lstStyle/>
        <a:p>
          <a:r>
            <a:rPr lang="en-US"/>
            <a:t>Localized thyroiditis (Hashimoto thyroiditis)</a:t>
          </a:r>
        </a:p>
      </dgm:t>
    </dgm:pt>
    <dgm:pt modelId="{FA1AB76A-1A70-4A1F-85CB-E64910D87D8F}" type="parTrans" cxnId="{4B2D04A0-60F6-4F20-B90F-2F5D2361BDAA}">
      <dgm:prSet/>
      <dgm:spPr/>
      <dgm:t>
        <a:bodyPr/>
        <a:lstStyle/>
        <a:p>
          <a:endParaRPr lang="en-US"/>
        </a:p>
      </dgm:t>
    </dgm:pt>
    <dgm:pt modelId="{93FA159B-77CC-4605-AEB1-0AD57335068E}" type="sibTrans" cxnId="{4B2D04A0-60F6-4F20-B90F-2F5D2361BDAA}">
      <dgm:prSet/>
      <dgm:spPr/>
      <dgm:t>
        <a:bodyPr/>
        <a:lstStyle/>
        <a:p>
          <a:endParaRPr lang="en-US"/>
        </a:p>
      </dgm:t>
    </dgm:pt>
    <dgm:pt modelId="{86C27B2A-0371-4F79-8CFE-533A36F83CFD}">
      <dgm:prSet/>
      <dgm:spPr/>
      <dgm:t>
        <a:bodyPr/>
        <a:lstStyle/>
        <a:p>
          <a:r>
            <a:rPr lang="en-US"/>
            <a:t>Thyroid cyst .</a:t>
          </a:r>
        </a:p>
      </dgm:t>
    </dgm:pt>
    <dgm:pt modelId="{1783C125-4C94-4253-9AEC-701BA85BD046}" type="parTrans" cxnId="{B2E77FB1-0579-49BB-9291-A3DE95490499}">
      <dgm:prSet/>
      <dgm:spPr/>
      <dgm:t>
        <a:bodyPr/>
        <a:lstStyle/>
        <a:p>
          <a:endParaRPr lang="en-US"/>
        </a:p>
      </dgm:t>
    </dgm:pt>
    <dgm:pt modelId="{FA0E5CCE-4BDF-4592-A52E-D60D6BBEB71E}" type="sibTrans" cxnId="{B2E77FB1-0579-49BB-9291-A3DE95490499}">
      <dgm:prSet/>
      <dgm:spPr/>
      <dgm:t>
        <a:bodyPr/>
        <a:lstStyle/>
        <a:p>
          <a:endParaRPr lang="en-US"/>
        </a:p>
      </dgm:t>
    </dgm:pt>
    <dgm:pt modelId="{B60C8CF9-A30D-3744-8067-19B2AEBC4D02}" type="pres">
      <dgm:prSet presAssocID="{A86B4621-EC34-4F3A-82C8-17A2B0A8C878}" presName="linear" presStyleCnt="0">
        <dgm:presLayoutVars>
          <dgm:animLvl val="lvl"/>
          <dgm:resizeHandles val="exact"/>
        </dgm:presLayoutVars>
      </dgm:prSet>
      <dgm:spPr/>
    </dgm:pt>
    <dgm:pt modelId="{89FE93AC-89C5-0547-8F1E-06DF2A1307C7}" type="pres">
      <dgm:prSet presAssocID="{DD5B67D0-04CA-4D8E-815B-F8F81BDB921F}" presName="parentText" presStyleLbl="node1" presStyleIdx="0" presStyleCnt="2">
        <dgm:presLayoutVars>
          <dgm:chMax val="0"/>
          <dgm:bulletEnabled val="1"/>
        </dgm:presLayoutVars>
      </dgm:prSet>
      <dgm:spPr/>
    </dgm:pt>
    <dgm:pt modelId="{527530B3-EFED-6548-A1ED-0308D6C87992}" type="pres">
      <dgm:prSet presAssocID="{DD5B67D0-04CA-4D8E-815B-F8F81BDB921F}" presName="childText" presStyleLbl="revTx" presStyleIdx="0" presStyleCnt="2">
        <dgm:presLayoutVars>
          <dgm:bulletEnabled val="1"/>
        </dgm:presLayoutVars>
      </dgm:prSet>
      <dgm:spPr/>
    </dgm:pt>
    <dgm:pt modelId="{08865D03-24E7-1641-BF6C-ED967474532E}" type="pres">
      <dgm:prSet presAssocID="{0004481C-8E99-480D-A186-3550240D8DEE}" presName="parentText" presStyleLbl="node1" presStyleIdx="1" presStyleCnt="2">
        <dgm:presLayoutVars>
          <dgm:chMax val="0"/>
          <dgm:bulletEnabled val="1"/>
        </dgm:presLayoutVars>
      </dgm:prSet>
      <dgm:spPr/>
    </dgm:pt>
    <dgm:pt modelId="{F9A8762A-E0BE-EC48-B732-08E1B597AE28}" type="pres">
      <dgm:prSet presAssocID="{0004481C-8E99-480D-A186-3550240D8DEE}" presName="childText" presStyleLbl="revTx" presStyleIdx="1" presStyleCnt="2">
        <dgm:presLayoutVars>
          <dgm:bulletEnabled val="1"/>
        </dgm:presLayoutVars>
      </dgm:prSet>
      <dgm:spPr/>
    </dgm:pt>
  </dgm:ptLst>
  <dgm:cxnLst>
    <dgm:cxn modelId="{436F6800-4315-1948-B6C4-ED58738DBF46}" type="presOf" srcId="{5AFFC5FC-C460-44A8-BF52-65BE60EB632C}" destId="{527530B3-EFED-6548-A1ED-0308D6C87992}" srcOrd="0" destOrd="0" presId="urn:microsoft.com/office/officeart/2005/8/layout/vList2"/>
    <dgm:cxn modelId="{3ABC4414-D99B-6B44-A81F-ACD4385087C6}" type="presOf" srcId="{93895D87-2A8B-42C6-B89A-9A0E9C600A3A}" destId="{F9A8762A-E0BE-EC48-B732-08E1B597AE28}" srcOrd="0" destOrd="4" presId="urn:microsoft.com/office/officeart/2005/8/layout/vList2"/>
    <dgm:cxn modelId="{455A6E1A-0B75-1D4C-A17D-F1CA03FD8B0B}" type="presOf" srcId="{DBD89225-C8C3-42D7-A619-B3063A3C45ED}" destId="{F9A8762A-E0BE-EC48-B732-08E1B597AE28}" srcOrd="0" destOrd="6" presId="urn:microsoft.com/office/officeart/2005/8/layout/vList2"/>
    <dgm:cxn modelId="{57C3E235-0583-1048-967F-3F1F1F227B57}" type="presOf" srcId="{A86B4621-EC34-4F3A-82C8-17A2B0A8C878}" destId="{B60C8CF9-A30D-3744-8067-19B2AEBC4D02}" srcOrd="0" destOrd="0" presId="urn:microsoft.com/office/officeart/2005/8/layout/vList2"/>
    <dgm:cxn modelId="{E0B62140-5CB2-2343-9C08-609E112CD1D8}" type="presOf" srcId="{DD5B67D0-04CA-4D8E-815B-F8F81BDB921F}" destId="{89FE93AC-89C5-0547-8F1E-06DF2A1307C7}" srcOrd="0" destOrd="0" presId="urn:microsoft.com/office/officeart/2005/8/layout/vList2"/>
    <dgm:cxn modelId="{B4DBE446-544F-4DDB-BF19-CB4B693BB210}" srcId="{0004481C-8E99-480D-A186-3550240D8DEE}" destId="{C529B93D-9CD4-4141-A3C5-1D1738594A62}" srcOrd="1" destOrd="0" parTransId="{D32A678B-C3ED-433B-9CCF-0ED3429C7448}" sibTransId="{F6DAD67B-B476-4DF3-A861-85CB88EE83EF}"/>
    <dgm:cxn modelId="{F77D6E87-EB10-3E47-B07B-7EC3F014AA17}" type="presOf" srcId="{C529B93D-9CD4-4141-A3C5-1D1738594A62}" destId="{F9A8762A-E0BE-EC48-B732-08E1B597AE28}" srcOrd="0" destOrd="1" presId="urn:microsoft.com/office/officeart/2005/8/layout/vList2"/>
    <dgm:cxn modelId="{4A069E8A-76F4-4448-AF60-F644CCA94CD8}" type="presOf" srcId="{0004481C-8E99-480D-A186-3550240D8DEE}" destId="{08865D03-24E7-1641-BF6C-ED967474532E}" srcOrd="0" destOrd="0" presId="urn:microsoft.com/office/officeart/2005/8/layout/vList2"/>
    <dgm:cxn modelId="{134FCC8C-650D-4741-B8BB-7AD101FDB0C8}" type="presOf" srcId="{86C27B2A-0371-4F79-8CFE-533A36F83CFD}" destId="{F9A8762A-E0BE-EC48-B732-08E1B597AE28}" srcOrd="0" destOrd="7" presId="urn:microsoft.com/office/officeart/2005/8/layout/vList2"/>
    <dgm:cxn modelId="{02B1A49A-18FA-4AAB-A12D-B95189F90227}" srcId="{A86B4621-EC34-4F3A-82C8-17A2B0A8C878}" destId="{DD5B67D0-04CA-4D8E-815B-F8F81BDB921F}" srcOrd="0" destOrd="0" parTransId="{7D0E3AAC-1235-425C-8B61-4604E0ECEB51}" sibTransId="{DE6C5B18-78FE-49FD-9C5A-A16BFB89968B}"/>
    <dgm:cxn modelId="{E8D5DA9F-CEC0-4146-BFC6-7E2FA3AE2F30}" srcId="{0004481C-8E99-480D-A186-3550240D8DEE}" destId="{93895D87-2A8B-42C6-B89A-9A0E9C600A3A}" srcOrd="4" destOrd="0" parTransId="{86312E4B-42A1-4895-8D66-5FB21CEE5B0B}" sibTransId="{8C826515-5845-49B8-A282-499A2A35622B}"/>
    <dgm:cxn modelId="{4B2D04A0-60F6-4F20-B90F-2F5D2361BDAA}" srcId="{0004481C-8E99-480D-A186-3550240D8DEE}" destId="{DBD89225-C8C3-42D7-A619-B3063A3C45ED}" srcOrd="6" destOrd="0" parTransId="{FA1AB76A-1A70-4A1F-85CB-E64910D87D8F}" sibTransId="{93FA159B-77CC-4605-AEB1-0AD57335068E}"/>
    <dgm:cxn modelId="{C08DF1A9-1AF3-47A7-A351-B92A1550E753}" srcId="{0004481C-8E99-480D-A186-3550240D8DEE}" destId="{71ED23D2-E050-4E44-84E6-520566BFB16B}" srcOrd="3" destOrd="0" parTransId="{5B066D6E-BA92-4DDF-AB48-53DB25E59E12}" sibTransId="{ACE471D2-9189-4492-8442-51AD37A4EBAA}"/>
    <dgm:cxn modelId="{B2E77FB1-0579-49BB-9291-A3DE95490499}" srcId="{0004481C-8E99-480D-A186-3550240D8DEE}" destId="{86C27B2A-0371-4F79-8CFE-533A36F83CFD}" srcOrd="7" destOrd="0" parTransId="{1783C125-4C94-4253-9AEC-701BA85BD046}" sibTransId="{FA0E5CCE-4BDF-4592-A52E-D60D6BBEB71E}"/>
    <dgm:cxn modelId="{E1B951B6-31D8-A64B-99B7-52CAEE111C6A}" type="presOf" srcId="{4F604D4C-4D3C-499E-9A86-CF32E074BD08}" destId="{F9A8762A-E0BE-EC48-B732-08E1B597AE28}" srcOrd="0" destOrd="5" presId="urn:microsoft.com/office/officeart/2005/8/layout/vList2"/>
    <dgm:cxn modelId="{4AE572C5-51E3-7A48-B682-6B50C5418D8C}" type="presOf" srcId="{59BA5DB3-4B65-47FD-8FD9-E12004328278}" destId="{F9A8762A-E0BE-EC48-B732-08E1B597AE28}" srcOrd="0" destOrd="0" presId="urn:microsoft.com/office/officeart/2005/8/layout/vList2"/>
    <dgm:cxn modelId="{5A1221CA-0B25-43C7-8151-1E09C6B254DB}" srcId="{DD5B67D0-04CA-4D8E-815B-F8F81BDB921F}" destId="{5AFFC5FC-C460-44A8-BF52-65BE60EB632C}" srcOrd="0" destOrd="0" parTransId="{6B167234-752C-469D-BF41-739336F8D1E8}" sibTransId="{4C5D697F-4AD0-4DA0-9995-9D967E96C409}"/>
    <dgm:cxn modelId="{E825D4CF-96A6-4B42-A3DF-6CA2A9325C0B}" type="presOf" srcId="{71ED23D2-E050-4E44-84E6-520566BFB16B}" destId="{F9A8762A-E0BE-EC48-B732-08E1B597AE28}" srcOrd="0" destOrd="3" presId="urn:microsoft.com/office/officeart/2005/8/layout/vList2"/>
    <dgm:cxn modelId="{9371DCCF-6803-4399-AE9C-C22C77B6918A}" srcId="{A86B4621-EC34-4F3A-82C8-17A2B0A8C878}" destId="{0004481C-8E99-480D-A186-3550240D8DEE}" srcOrd="1" destOrd="0" parTransId="{82A1F6C5-BEA3-41BE-A95A-BAFEF31DD179}" sibTransId="{B50C7758-CC9E-4305-948C-7EB834C4A918}"/>
    <dgm:cxn modelId="{C360CBDD-912B-4F2C-A117-FF1F5B6FCB39}" srcId="{0004481C-8E99-480D-A186-3550240D8DEE}" destId="{59BA5DB3-4B65-47FD-8FD9-E12004328278}" srcOrd="0" destOrd="0" parTransId="{88FF6B68-F740-4B4D-A254-2B3E0E3D8894}" sibTransId="{CAFE10C6-2F17-446C-AB92-635C0E3DD608}"/>
    <dgm:cxn modelId="{7786A8E1-9D82-294F-9B17-FB148211C6DB}" type="presOf" srcId="{933E91BA-5C01-437C-80F6-11F4210897E8}" destId="{F9A8762A-E0BE-EC48-B732-08E1B597AE28}" srcOrd="0" destOrd="2" presId="urn:microsoft.com/office/officeart/2005/8/layout/vList2"/>
    <dgm:cxn modelId="{B98D03EE-8FD2-4224-9A49-D0F33C0BC065}" srcId="{0004481C-8E99-480D-A186-3550240D8DEE}" destId="{4F604D4C-4D3C-499E-9A86-CF32E074BD08}" srcOrd="5" destOrd="0" parTransId="{0D07938A-F970-4F3E-8164-AF74F22F74CC}" sibTransId="{C33A271E-D8CE-4089-910B-C6BC9A631490}"/>
    <dgm:cxn modelId="{D0B218FF-D4DE-4FE8-929A-5606C5B56C29}" srcId="{0004481C-8E99-480D-A186-3550240D8DEE}" destId="{933E91BA-5C01-437C-80F6-11F4210897E8}" srcOrd="2" destOrd="0" parTransId="{87ACA3B2-0BCF-4524-BA9F-C313BA1B1B18}" sibTransId="{27BAACB2-582E-4ED7-B37C-45071C28AF0D}"/>
    <dgm:cxn modelId="{14E5466A-D94E-7C44-8B7D-372203B3B711}" type="presParOf" srcId="{B60C8CF9-A30D-3744-8067-19B2AEBC4D02}" destId="{89FE93AC-89C5-0547-8F1E-06DF2A1307C7}" srcOrd="0" destOrd="0" presId="urn:microsoft.com/office/officeart/2005/8/layout/vList2"/>
    <dgm:cxn modelId="{FD434A72-2F64-6B40-9783-9655A9D9A4C2}" type="presParOf" srcId="{B60C8CF9-A30D-3744-8067-19B2AEBC4D02}" destId="{527530B3-EFED-6548-A1ED-0308D6C87992}" srcOrd="1" destOrd="0" presId="urn:microsoft.com/office/officeart/2005/8/layout/vList2"/>
    <dgm:cxn modelId="{CD1D31E3-B979-EA40-8B5A-97A466F46EB5}" type="presParOf" srcId="{B60C8CF9-A30D-3744-8067-19B2AEBC4D02}" destId="{08865D03-24E7-1641-BF6C-ED967474532E}" srcOrd="2" destOrd="0" presId="urn:microsoft.com/office/officeart/2005/8/layout/vList2"/>
    <dgm:cxn modelId="{8AA2CB49-B6D8-FE47-9A13-ACD070AA252A}" type="presParOf" srcId="{B60C8CF9-A30D-3744-8067-19B2AEBC4D02}" destId="{F9A8762A-E0BE-EC48-B732-08E1B597AE2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9A6C8B-3708-4A8C-87B1-0456C80C981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6B8F295-6BEE-4F10-BC26-8962DBA0186B}">
      <dgm:prSet/>
      <dgm:spPr/>
      <dgm:t>
        <a:bodyPr/>
        <a:lstStyle/>
        <a:p>
          <a:r>
            <a:rPr lang="en-US"/>
            <a:t>Physiological Goitre</a:t>
          </a:r>
        </a:p>
      </dgm:t>
    </dgm:pt>
    <dgm:pt modelId="{692C7760-B4EE-4DBC-8BA4-DC4977C86534}" type="parTrans" cxnId="{FE15A2D4-0D8F-4E6F-8B67-32AF18E1FB4A}">
      <dgm:prSet/>
      <dgm:spPr/>
      <dgm:t>
        <a:bodyPr/>
        <a:lstStyle/>
        <a:p>
          <a:endParaRPr lang="en-US"/>
        </a:p>
      </dgm:t>
    </dgm:pt>
    <dgm:pt modelId="{3FCEF511-2A2D-4E56-BD48-F300399F8D31}" type="sibTrans" cxnId="{FE15A2D4-0D8F-4E6F-8B67-32AF18E1FB4A}">
      <dgm:prSet/>
      <dgm:spPr/>
      <dgm:t>
        <a:bodyPr/>
        <a:lstStyle/>
        <a:p>
          <a:endParaRPr lang="en-US"/>
        </a:p>
      </dgm:t>
    </dgm:pt>
    <dgm:pt modelId="{CD96A128-3BDB-483F-BF6E-DEF1E209DF99}">
      <dgm:prSet/>
      <dgm:spPr/>
      <dgm:t>
        <a:bodyPr/>
        <a:lstStyle/>
        <a:p>
          <a:r>
            <a:rPr lang="en-US"/>
            <a:t>(diffuse hyperplastic goiter)</a:t>
          </a:r>
        </a:p>
      </dgm:t>
    </dgm:pt>
    <dgm:pt modelId="{0AB657DD-5C7D-4968-87FE-CF6D4090AC94}" type="parTrans" cxnId="{BD7854F8-CD26-42B0-B402-FF11FFA280AC}">
      <dgm:prSet/>
      <dgm:spPr/>
      <dgm:t>
        <a:bodyPr/>
        <a:lstStyle/>
        <a:p>
          <a:endParaRPr lang="en-US"/>
        </a:p>
      </dgm:t>
    </dgm:pt>
    <dgm:pt modelId="{7D4C66DD-ACEE-425D-B6E8-6C36B033A5CC}" type="sibTrans" cxnId="{BD7854F8-CD26-42B0-B402-FF11FFA280AC}">
      <dgm:prSet/>
      <dgm:spPr/>
      <dgm:t>
        <a:bodyPr/>
        <a:lstStyle/>
        <a:p>
          <a:endParaRPr lang="en-US"/>
        </a:p>
      </dgm:t>
    </dgm:pt>
    <dgm:pt modelId="{881FB122-6BB8-4C15-835C-AEC9C9386244}">
      <dgm:prSet/>
      <dgm:spPr/>
      <dgm:t>
        <a:bodyPr/>
        <a:lstStyle/>
        <a:p>
          <a:r>
            <a:rPr lang="en-US"/>
            <a:t>It may occur in female at puberty or during pregnancy and lactation.</a:t>
          </a:r>
        </a:p>
      </dgm:t>
    </dgm:pt>
    <dgm:pt modelId="{4A5D12DC-4410-4BEC-8778-BC6EF6265C17}" type="parTrans" cxnId="{2511A912-4185-485C-BE8F-62F77E74AD3B}">
      <dgm:prSet/>
      <dgm:spPr/>
      <dgm:t>
        <a:bodyPr/>
        <a:lstStyle/>
        <a:p>
          <a:endParaRPr lang="en-US"/>
        </a:p>
      </dgm:t>
    </dgm:pt>
    <dgm:pt modelId="{82CA0668-F2E3-4BE2-9640-8AC774A9F9D3}" type="sibTrans" cxnId="{2511A912-4185-485C-BE8F-62F77E74AD3B}">
      <dgm:prSet/>
      <dgm:spPr/>
      <dgm:t>
        <a:bodyPr/>
        <a:lstStyle/>
        <a:p>
          <a:endParaRPr lang="en-US"/>
        </a:p>
      </dgm:t>
    </dgm:pt>
    <dgm:pt modelId="{2A0F5268-4647-444E-BF89-7F4DC9935105}">
      <dgm:prSet/>
      <dgm:spPr/>
      <dgm:t>
        <a:bodyPr/>
        <a:lstStyle/>
        <a:p>
          <a:r>
            <a:rPr lang="en-US"/>
            <a:t>It is due to increase body demand, which will lead to relative iodine deficiency</a:t>
          </a:r>
        </a:p>
      </dgm:t>
    </dgm:pt>
    <dgm:pt modelId="{658147A3-C551-4C11-A696-CBD84E9A0005}" type="parTrans" cxnId="{CAB22707-0626-4C1F-982A-9BE3D92BC59C}">
      <dgm:prSet/>
      <dgm:spPr/>
      <dgm:t>
        <a:bodyPr/>
        <a:lstStyle/>
        <a:p>
          <a:endParaRPr lang="en-US"/>
        </a:p>
      </dgm:t>
    </dgm:pt>
    <dgm:pt modelId="{3231428E-8953-4626-BEC0-9E32052E199C}" type="sibTrans" cxnId="{CAB22707-0626-4C1F-982A-9BE3D92BC59C}">
      <dgm:prSet/>
      <dgm:spPr/>
      <dgm:t>
        <a:bodyPr/>
        <a:lstStyle/>
        <a:p>
          <a:endParaRPr lang="en-US"/>
        </a:p>
      </dgm:t>
    </dgm:pt>
    <dgm:pt modelId="{4AA22A4D-ABEA-4384-9018-20E9A65B7EA6}">
      <dgm:prSet/>
      <dgm:spPr/>
      <dgm:t>
        <a:bodyPr/>
        <a:lstStyle/>
        <a:p>
          <a:r>
            <a:rPr lang="en-US"/>
            <a:t>Patient complains of mild enlargement of the gland</a:t>
          </a:r>
        </a:p>
      </dgm:t>
    </dgm:pt>
    <dgm:pt modelId="{3E516240-A58E-4B43-BCA6-20400E7C4DDD}" type="parTrans" cxnId="{6091B1B8-591F-46DD-86EF-41F2AB091B94}">
      <dgm:prSet/>
      <dgm:spPr/>
      <dgm:t>
        <a:bodyPr/>
        <a:lstStyle/>
        <a:p>
          <a:endParaRPr lang="en-US"/>
        </a:p>
      </dgm:t>
    </dgm:pt>
    <dgm:pt modelId="{E5A4961C-F37C-426A-AE2A-1D9DF7777A86}" type="sibTrans" cxnId="{6091B1B8-591F-46DD-86EF-41F2AB091B94}">
      <dgm:prSet/>
      <dgm:spPr/>
      <dgm:t>
        <a:bodyPr/>
        <a:lstStyle/>
        <a:p>
          <a:endParaRPr lang="en-US"/>
        </a:p>
      </dgm:t>
    </dgm:pt>
    <dgm:pt modelId="{8E5AED95-563C-4A7D-901D-224F4152FC0C}">
      <dgm:prSet/>
      <dgm:spPr/>
      <dgm:t>
        <a:bodyPr/>
        <a:lstStyle/>
        <a:p>
          <a:r>
            <a:rPr lang="en-US"/>
            <a:t>-Prevention: use iodized table salt (potassium iodide)</a:t>
          </a:r>
        </a:p>
      </dgm:t>
    </dgm:pt>
    <dgm:pt modelId="{A657489D-0563-414C-8996-86E61B345EB9}" type="parTrans" cxnId="{BB6A6F02-611F-45AC-8D44-AADEDBA00C09}">
      <dgm:prSet/>
      <dgm:spPr/>
      <dgm:t>
        <a:bodyPr/>
        <a:lstStyle/>
        <a:p>
          <a:endParaRPr lang="en-US"/>
        </a:p>
      </dgm:t>
    </dgm:pt>
    <dgm:pt modelId="{5347EFCF-1356-49DB-8F89-FBDF6C6593EB}" type="sibTrans" cxnId="{BB6A6F02-611F-45AC-8D44-AADEDBA00C09}">
      <dgm:prSet/>
      <dgm:spPr/>
      <dgm:t>
        <a:bodyPr/>
        <a:lstStyle/>
        <a:p>
          <a:endParaRPr lang="en-US"/>
        </a:p>
      </dgm:t>
    </dgm:pt>
    <dgm:pt modelId="{CFC46DA1-18A7-48FD-A00E-B338FCD3B8A0}">
      <dgm:prSet/>
      <dgm:spPr/>
      <dgm:t>
        <a:bodyPr/>
        <a:lstStyle/>
        <a:p>
          <a:r>
            <a:rPr lang="en-US"/>
            <a:t>Treatment: </a:t>
          </a:r>
        </a:p>
      </dgm:t>
    </dgm:pt>
    <dgm:pt modelId="{D5E2BB6A-C722-4084-ADB9-82C0D9B1EDE9}" type="parTrans" cxnId="{0FFB35C3-572A-4C00-91E8-71F367A7F16A}">
      <dgm:prSet/>
      <dgm:spPr/>
      <dgm:t>
        <a:bodyPr/>
        <a:lstStyle/>
        <a:p>
          <a:endParaRPr lang="en-US"/>
        </a:p>
      </dgm:t>
    </dgm:pt>
    <dgm:pt modelId="{8E4A885B-68D3-4BE5-9E7B-2DF8341DF2E2}" type="sibTrans" cxnId="{0FFB35C3-572A-4C00-91E8-71F367A7F16A}">
      <dgm:prSet/>
      <dgm:spPr/>
      <dgm:t>
        <a:bodyPr/>
        <a:lstStyle/>
        <a:p>
          <a:endParaRPr lang="en-US"/>
        </a:p>
      </dgm:t>
    </dgm:pt>
    <dgm:pt modelId="{C0F119A0-AC1F-4841-A539-FB025E979A5A}">
      <dgm:prSet/>
      <dgm:spPr/>
      <dgm:t>
        <a:bodyPr/>
        <a:lstStyle/>
        <a:p>
          <a:r>
            <a:rPr lang="en-US"/>
            <a:t>No treatment (mild cases) </a:t>
          </a:r>
        </a:p>
      </dgm:t>
    </dgm:pt>
    <dgm:pt modelId="{0D6BA587-3876-4CB4-8FFC-27DD0B56B7BF}" type="parTrans" cxnId="{A46A185C-9EDB-40CE-8F65-8DE8519CA502}">
      <dgm:prSet/>
      <dgm:spPr/>
      <dgm:t>
        <a:bodyPr/>
        <a:lstStyle/>
        <a:p>
          <a:endParaRPr lang="en-US"/>
        </a:p>
      </dgm:t>
    </dgm:pt>
    <dgm:pt modelId="{52C743EE-B52B-4129-9E34-783AAFC24B7C}" type="sibTrans" cxnId="{A46A185C-9EDB-40CE-8F65-8DE8519CA502}">
      <dgm:prSet/>
      <dgm:spPr/>
      <dgm:t>
        <a:bodyPr/>
        <a:lstStyle/>
        <a:p>
          <a:endParaRPr lang="en-US"/>
        </a:p>
      </dgm:t>
    </dgm:pt>
    <dgm:pt modelId="{C6E2123A-9DD9-4033-A2E5-0AADCCD95964}">
      <dgm:prSet/>
      <dgm:spPr/>
      <dgm:t>
        <a:bodyPr/>
        <a:lstStyle/>
        <a:p>
          <a:r>
            <a:rPr lang="en-US"/>
            <a:t>Thyroid hormone is given, L- thyroxin.</a:t>
          </a:r>
        </a:p>
      </dgm:t>
    </dgm:pt>
    <dgm:pt modelId="{70B22C16-A6C5-4B4B-8C36-9657B001A26A}" type="parTrans" cxnId="{04B16F05-EAD8-4ADE-A3C5-C43C335F476E}">
      <dgm:prSet/>
      <dgm:spPr/>
      <dgm:t>
        <a:bodyPr/>
        <a:lstStyle/>
        <a:p>
          <a:endParaRPr lang="en-US"/>
        </a:p>
      </dgm:t>
    </dgm:pt>
    <dgm:pt modelId="{5E1B91E6-BB20-4006-A727-F1A96F1FDE21}" type="sibTrans" cxnId="{04B16F05-EAD8-4ADE-A3C5-C43C335F476E}">
      <dgm:prSet/>
      <dgm:spPr/>
      <dgm:t>
        <a:bodyPr/>
        <a:lstStyle/>
        <a:p>
          <a:endParaRPr lang="en-US"/>
        </a:p>
      </dgm:t>
    </dgm:pt>
    <dgm:pt modelId="{27B2DCE4-3CA2-1447-83A4-8BC1CFC4EFF0}" type="pres">
      <dgm:prSet presAssocID="{AB9A6C8B-3708-4A8C-87B1-0456C80C9812}" presName="linear" presStyleCnt="0">
        <dgm:presLayoutVars>
          <dgm:animLvl val="lvl"/>
          <dgm:resizeHandles val="exact"/>
        </dgm:presLayoutVars>
      </dgm:prSet>
      <dgm:spPr/>
    </dgm:pt>
    <dgm:pt modelId="{8B26301E-E95F-3444-B303-81CF053620FE}" type="pres">
      <dgm:prSet presAssocID="{56B8F295-6BEE-4F10-BC26-8962DBA0186B}" presName="parentText" presStyleLbl="node1" presStyleIdx="0" presStyleCnt="4">
        <dgm:presLayoutVars>
          <dgm:chMax val="0"/>
          <dgm:bulletEnabled val="1"/>
        </dgm:presLayoutVars>
      </dgm:prSet>
      <dgm:spPr/>
    </dgm:pt>
    <dgm:pt modelId="{9E3944DC-21D1-0945-A93C-5E29A60D205D}" type="pres">
      <dgm:prSet presAssocID="{3FCEF511-2A2D-4E56-BD48-F300399F8D31}" presName="spacer" presStyleCnt="0"/>
      <dgm:spPr/>
    </dgm:pt>
    <dgm:pt modelId="{160B076A-BC27-D746-A43D-5B001A170BDD}" type="pres">
      <dgm:prSet presAssocID="{CD96A128-3BDB-483F-BF6E-DEF1E209DF99}" presName="parentText" presStyleLbl="node1" presStyleIdx="1" presStyleCnt="4">
        <dgm:presLayoutVars>
          <dgm:chMax val="0"/>
          <dgm:bulletEnabled val="1"/>
        </dgm:presLayoutVars>
      </dgm:prSet>
      <dgm:spPr/>
    </dgm:pt>
    <dgm:pt modelId="{D280FEDD-B160-094E-8F76-00C866A918B2}" type="pres">
      <dgm:prSet presAssocID="{CD96A128-3BDB-483F-BF6E-DEF1E209DF99}" presName="childText" presStyleLbl="revTx" presStyleIdx="0" presStyleCnt="2">
        <dgm:presLayoutVars>
          <dgm:bulletEnabled val="1"/>
        </dgm:presLayoutVars>
      </dgm:prSet>
      <dgm:spPr/>
    </dgm:pt>
    <dgm:pt modelId="{1E72913B-FD0F-634E-BB99-94CC8E64766B}" type="pres">
      <dgm:prSet presAssocID="{8E5AED95-563C-4A7D-901D-224F4152FC0C}" presName="parentText" presStyleLbl="node1" presStyleIdx="2" presStyleCnt="4">
        <dgm:presLayoutVars>
          <dgm:chMax val="0"/>
          <dgm:bulletEnabled val="1"/>
        </dgm:presLayoutVars>
      </dgm:prSet>
      <dgm:spPr/>
    </dgm:pt>
    <dgm:pt modelId="{23940769-56EF-7A4E-A9E8-178DDFF254F7}" type="pres">
      <dgm:prSet presAssocID="{5347EFCF-1356-49DB-8F89-FBDF6C6593EB}" presName="spacer" presStyleCnt="0"/>
      <dgm:spPr/>
    </dgm:pt>
    <dgm:pt modelId="{CD265002-0A24-384C-99E2-B1EA2AA5357E}" type="pres">
      <dgm:prSet presAssocID="{CFC46DA1-18A7-48FD-A00E-B338FCD3B8A0}" presName="parentText" presStyleLbl="node1" presStyleIdx="3" presStyleCnt="4">
        <dgm:presLayoutVars>
          <dgm:chMax val="0"/>
          <dgm:bulletEnabled val="1"/>
        </dgm:presLayoutVars>
      </dgm:prSet>
      <dgm:spPr/>
    </dgm:pt>
    <dgm:pt modelId="{A32527DB-1E41-0243-A409-CA4BDA44A9DB}" type="pres">
      <dgm:prSet presAssocID="{CFC46DA1-18A7-48FD-A00E-B338FCD3B8A0}" presName="childText" presStyleLbl="revTx" presStyleIdx="1" presStyleCnt="2">
        <dgm:presLayoutVars>
          <dgm:bulletEnabled val="1"/>
        </dgm:presLayoutVars>
      </dgm:prSet>
      <dgm:spPr/>
    </dgm:pt>
  </dgm:ptLst>
  <dgm:cxnLst>
    <dgm:cxn modelId="{BB6A6F02-611F-45AC-8D44-AADEDBA00C09}" srcId="{AB9A6C8B-3708-4A8C-87B1-0456C80C9812}" destId="{8E5AED95-563C-4A7D-901D-224F4152FC0C}" srcOrd="2" destOrd="0" parTransId="{A657489D-0563-414C-8996-86E61B345EB9}" sibTransId="{5347EFCF-1356-49DB-8F89-FBDF6C6593EB}"/>
    <dgm:cxn modelId="{04B16F05-EAD8-4ADE-A3C5-C43C335F476E}" srcId="{CFC46DA1-18A7-48FD-A00E-B338FCD3B8A0}" destId="{C6E2123A-9DD9-4033-A2E5-0AADCCD95964}" srcOrd="1" destOrd="0" parTransId="{70B22C16-A6C5-4B4B-8C36-9657B001A26A}" sibTransId="{5E1B91E6-BB20-4006-A727-F1A96F1FDE21}"/>
    <dgm:cxn modelId="{CAB22707-0626-4C1F-982A-9BE3D92BC59C}" srcId="{CD96A128-3BDB-483F-BF6E-DEF1E209DF99}" destId="{2A0F5268-4647-444E-BF89-7F4DC9935105}" srcOrd="1" destOrd="0" parTransId="{658147A3-C551-4C11-A696-CBD84E9A0005}" sibTransId="{3231428E-8953-4626-BEC0-9E32052E199C}"/>
    <dgm:cxn modelId="{3DBBD007-0DAC-834F-A12D-7B40DABEC6F7}" type="presOf" srcId="{2A0F5268-4647-444E-BF89-7F4DC9935105}" destId="{D280FEDD-B160-094E-8F76-00C866A918B2}" srcOrd="0" destOrd="1" presId="urn:microsoft.com/office/officeart/2005/8/layout/vList2"/>
    <dgm:cxn modelId="{2511A912-4185-485C-BE8F-62F77E74AD3B}" srcId="{CD96A128-3BDB-483F-BF6E-DEF1E209DF99}" destId="{881FB122-6BB8-4C15-835C-AEC9C9386244}" srcOrd="0" destOrd="0" parTransId="{4A5D12DC-4410-4BEC-8778-BC6EF6265C17}" sibTransId="{82CA0668-F2E3-4BE2-9640-8AC774A9F9D3}"/>
    <dgm:cxn modelId="{4DCB0D27-42EA-B94C-9960-0AB597D4D953}" type="presOf" srcId="{C6E2123A-9DD9-4033-A2E5-0AADCCD95964}" destId="{A32527DB-1E41-0243-A409-CA4BDA44A9DB}" srcOrd="0" destOrd="1" presId="urn:microsoft.com/office/officeart/2005/8/layout/vList2"/>
    <dgm:cxn modelId="{5D66A652-66E9-DE41-85DB-76A135C55100}" type="presOf" srcId="{4AA22A4D-ABEA-4384-9018-20E9A65B7EA6}" destId="{D280FEDD-B160-094E-8F76-00C866A918B2}" srcOrd="0" destOrd="2" presId="urn:microsoft.com/office/officeart/2005/8/layout/vList2"/>
    <dgm:cxn modelId="{98630554-4BAC-764B-8C07-85C1C1B2229E}" type="presOf" srcId="{C0F119A0-AC1F-4841-A539-FB025E979A5A}" destId="{A32527DB-1E41-0243-A409-CA4BDA44A9DB}" srcOrd="0" destOrd="0" presId="urn:microsoft.com/office/officeart/2005/8/layout/vList2"/>
    <dgm:cxn modelId="{B42B025B-9614-FC45-A83C-1A34104B08E7}" type="presOf" srcId="{8E5AED95-563C-4A7D-901D-224F4152FC0C}" destId="{1E72913B-FD0F-634E-BB99-94CC8E64766B}" srcOrd="0" destOrd="0" presId="urn:microsoft.com/office/officeart/2005/8/layout/vList2"/>
    <dgm:cxn modelId="{A46A185C-9EDB-40CE-8F65-8DE8519CA502}" srcId="{CFC46DA1-18A7-48FD-A00E-B338FCD3B8A0}" destId="{C0F119A0-AC1F-4841-A539-FB025E979A5A}" srcOrd="0" destOrd="0" parTransId="{0D6BA587-3876-4CB4-8FFC-27DD0B56B7BF}" sibTransId="{52C743EE-B52B-4129-9E34-783AAFC24B7C}"/>
    <dgm:cxn modelId="{69275476-F4FC-6541-A1F8-15F58A8D3FED}" type="presOf" srcId="{881FB122-6BB8-4C15-835C-AEC9C9386244}" destId="{D280FEDD-B160-094E-8F76-00C866A918B2}" srcOrd="0" destOrd="0" presId="urn:microsoft.com/office/officeart/2005/8/layout/vList2"/>
    <dgm:cxn modelId="{5D2365B0-ABC1-6245-BBA9-B23034B56BF8}" type="presOf" srcId="{56B8F295-6BEE-4F10-BC26-8962DBA0186B}" destId="{8B26301E-E95F-3444-B303-81CF053620FE}" srcOrd="0" destOrd="0" presId="urn:microsoft.com/office/officeart/2005/8/layout/vList2"/>
    <dgm:cxn modelId="{6091B1B8-591F-46DD-86EF-41F2AB091B94}" srcId="{CD96A128-3BDB-483F-BF6E-DEF1E209DF99}" destId="{4AA22A4D-ABEA-4384-9018-20E9A65B7EA6}" srcOrd="2" destOrd="0" parTransId="{3E516240-A58E-4B43-BCA6-20400E7C4DDD}" sibTransId="{E5A4961C-F37C-426A-AE2A-1D9DF7777A86}"/>
    <dgm:cxn modelId="{0FFB35C3-572A-4C00-91E8-71F367A7F16A}" srcId="{AB9A6C8B-3708-4A8C-87B1-0456C80C9812}" destId="{CFC46DA1-18A7-48FD-A00E-B338FCD3B8A0}" srcOrd="3" destOrd="0" parTransId="{D5E2BB6A-C722-4084-ADB9-82C0D9B1EDE9}" sibTransId="{8E4A885B-68D3-4BE5-9E7B-2DF8341DF2E2}"/>
    <dgm:cxn modelId="{FE15A2D4-0D8F-4E6F-8B67-32AF18E1FB4A}" srcId="{AB9A6C8B-3708-4A8C-87B1-0456C80C9812}" destId="{56B8F295-6BEE-4F10-BC26-8962DBA0186B}" srcOrd="0" destOrd="0" parTransId="{692C7760-B4EE-4DBC-8BA4-DC4977C86534}" sibTransId="{3FCEF511-2A2D-4E56-BD48-F300399F8D31}"/>
    <dgm:cxn modelId="{52BBD2D6-521F-4C42-956E-34B051F71864}" type="presOf" srcId="{CD96A128-3BDB-483F-BF6E-DEF1E209DF99}" destId="{160B076A-BC27-D746-A43D-5B001A170BDD}" srcOrd="0" destOrd="0" presId="urn:microsoft.com/office/officeart/2005/8/layout/vList2"/>
    <dgm:cxn modelId="{78288DE3-928C-5349-8241-F1FFF89C96DA}" type="presOf" srcId="{CFC46DA1-18A7-48FD-A00E-B338FCD3B8A0}" destId="{CD265002-0A24-384C-99E2-B1EA2AA5357E}" srcOrd="0" destOrd="0" presId="urn:microsoft.com/office/officeart/2005/8/layout/vList2"/>
    <dgm:cxn modelId="{6341EFE5-EEE4-F048-8DD7-A156C47DDD17}" type="presOf" srcId="{AB9A6C8B-3708-4A8C-87B1-0456C80C9812}" destId="{27B2DCE4-3CA2-1447-83A4-8BC1CFC4EFF0}" srcOrd="0" destOrd="0" presId="urn:microsoft.com/office/officeart/2005/8/layout/vList2"/>
    <dgm:cxn modelId="{BD7854F8-CD26-42B0-B402-FF11FFA280AC}" srcId="{AB9A6C8B-3708-4A8C-87B1-0456C80C9812}" destId="{CD96A128-3BDB-483F-BF6E-DEF1E209DF99}" srcOrd="1" destOrd="0" parTransId="{0AB657DD-5C7D-4968-87FE-CF6D4090AC94}" sibTransId="{7D4C66DD-ACEE-425D-B6E8-6C36B033A5CC}"/>
    <dgm:cxn modelId="{14FF6FD1-7E55-1546-9810-38483017BC50}" type="presParOf" srcId="{27B2DCE4-3CA2-1447-83A4-8BC1CFC4EFF0}" destId="{8B26301E-E95F-3444-B303-81CF053620FE}" srcOrd="0" destOrd="0" presId="urn:microsoft.com/office/officeart/2005/8/layout/vList2"/>
    <dgm:cxn modelId="{3B99D492-43CE-8241-8D00-58484F3F141E}" type="presParOf" srcId="{27B2DCE4-3CA2-1447-83A4-8BC1CFC4EFF0}" destId="{9E3944DC-21D1-0945-A93C-5E29A60D205D}" srcOrd="1" destOrd="0" presId="urn:microsoft.com/office/officeart/2005/8/layout/vList2"/>
    <dgm:cxn modelId="{C339A733-CB26-A245-A1B3-D224069419BA}" type="presParOf" srcId="{27B2DCE4-3CA2-1447-83A4-8BC1CFC4EFF0}" destId="{160B076A-BC27-D746-A43D-5B001A170BDD}" srcOrd="2" destOrd="0" presId="urn:microsoft.com/office/officeart/2005/8/layout/vList2"/>
    <dgm:cxn modelId="{5CE4B047-8F89-BF45-9C97-ECAD000E7813}" type="presParOf" srcId="{27B2DCE4-3CA2-1447-83A4-8BC1CFC4EFF0}" destId="{D280FEDD-B160-094E-8F76-00C866A918B2}" srcOrd="3" destOrd="0" presId="urn:microsoft.com/office/officeart/2005/8/layout/vList2"/>
    <dgm:cxn modelId="{4C6966B9-0875-6F4C-AB61-CBB1BA438AC9}" type="presParOf" srcId="{27B2DCE4-3CA2-1447-83A4-8BC1CFC4EFF0}" destId="{1E72913B-FD0F-634E-BB99-94CC8E64766B}" srcOrd="4" destOrd="0" presId="urn:microsoft.com/office/officeart/2005/8/layout/vList2"/>
    <dgm:cxn modelId="{39D9CC5A-6167-DF44-8E09-F3CB88D6576A}" type="presParOf" srcId="{27B2DCE4-3CA2-1447-83A4-8BC1CFC4EFF0}" destId="{23940769-56EF-7A4E-A9E8-178DDFF254F7}" srcOrd="5" destOrd="0" presId="urn:microsoft.com/office/officeart/2005/8/layout/vList2"/>
    <dgm:cxn modelId="{DD9C9B97-F73B-E640-A184-65AB34272B61}" type="presParOf" srcId="{27B2DCE4-3CA2-1447-83A4-8BC1CFC4EFF0}" destId="{CD265002-0A24-384C-99E2-B1EA2AA5357E}" srcOrd="6" destOrd="0" presId="urn:microsoft.com/office/officeart/2005/8/layout/vList2"/>
    <dgm:cxn modelId="{04028EEA-EB8A-994F-897D-C77AC2B905B6}" type="presParOf" srcId="{27B2DCE4-3CA2-1447-83A4-8BC1CFC4EFF0}" destId="{A32527DB-1E41-0243-A409-CA4BDA44A9DB}"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54BE0-E541-FC4B-8E02-5C55D3D75D4A}">
      <dsp:nvSpPr>
        <dsp:cNvPr id="0" name=""/>
        <dsp:cNvSpPr/>
      </dsp:nvSpPr>
      <dsp:spPr>
        <a:xfrm>
          <a:off x="0" y="98027"/>
          <a:ext cx="8195871" cy="1133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 isthmus extends from the second to third rings of the trachea, with the uppermost part of the lobes extending to the thyroid cartilage, and the lowermost to sixth tracheal rings. </a:t>
          </a:r>
        </a:p>
      </dsp:txBody>
      <dsp:txXfrm>
        <a:off x="55344" y="153371"/>
        <a:ext cx="8085183" cy="1023042"/>
      </dsp:txXfrm>
    </dsp:sp>
    <dsp:sp modelId="{4F3BB3D5-A159-2742-B841-9549368D7230}">
      <dsp:nvSpPr>
        <dsp:cNvPr id="0" name=""/>
        <dsp:cNvSpPr/>
      </dsp:nvSpPr>
      <dsp:spPr>
        <a:xfrm>
          <a:off x="0" y="1277837"/>
          <a:ext cx="8195871" cy="113373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 thyroid gland is covered by a thin fibrous capsule, which has an inner and an outer layer. </a:t>
          </a:r>
        </a:p>
      </dsp:txBody>
      <dsp:txXfrm>
        <a:off x="55344" y="1333181"/>
        <a:ext cx="8085183" cy="1023042"/>
      </dsp:txXfrm>
    </dsp:sp>
    <dsp:sp modelId="{A42DB764-78DA-9A46-97C7-3EF688A06674}">
      <dsp:nvSpPr>
        <dsp:cNvPr id="0" name=""/>
        <dsp:cNvSpPr/>
      </dsp:nvSpPr>
      <dsp:spPr>
        <a:xfrm>
          <a:off x="0" y="2457647"/>
          <a:ext cx="8195871" cy="11337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 outer layer is continuous with the pretracheal fascia, attaching the gland to the cricoid and thyroid cartilages, via a thickening of the fascia to form the posterior suspensory ligament of thyroid gland also known as Berry's ligament. This causes the thyroid to move up and down with swallowing. </a:t>
          </a:r>
        </a:p>
      </dsp:txBody>
      <dsp:txXfrm>
        <a:off x="55344" y="2512991"/>
        <a:ext cx="8085183" cy="10230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2EC82-4719-C240-8FF5-28E4D4BAF230}">
      <dsp:nvSpPr>
        <dsp:cNvPr id="0" name=""/>
        <dsp:cNvSpPr/>
      </dsp:nvSpPr>
      <dsp:spPr>
        <a:xfrm>
          <a:off x="0" y="59904"/>
          <a:ext cx="4697730" cy="647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Etiology: </a:t>
          </a:r>
        </a:p>
      </dsp:txBody>
      <dsp:txXfrm>
        <a:off x="31613" y="91517"/>
        <a:ext cx="4634504" cy="584369"/>
      </dsp:txXfrm>
    </dsp:sp>
    <dsp:sp modelId="{3A2326D7-630E-1D49-830E-767F7AA2C5AA}">
      <dsp:nvSpPr>
        <dsp:cNvPr id="0" name=""/>
        <dsp:cNvSpPr/>
      </dsp:nvSpPr>
      <dsp:spPr>
        <a:xfrm>
          <a:off x="0" y="707499"/>
          <a:ext cx="469773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is a late stage of diffuse hyperplasia .</a:t>
          </a:r>
        </a:p>
      </dsp:txBody>
      <dsp:txXfrm>
        <a:off x="0" y="707499"/>
        <a:ext cx="4697730" cy="447120"/>
      </dsp:txXfrm>
    </dsp:sp>
    <dsp:sp modelId="{50A21114-C04A-2E46-B6C8-D65CD5A9827E}">
      <dsp:nvSpPr>
        <dsp:cNvPr id="0" name=""/>
        <dsp:cNvSpPr/>
      </dsp:nvSpPr>
      <dsp:spPr>
        <a:xfrm>
          <a:off x="0" y="1154619"/>
          <a:ext cx="4697730" cy="647595"/>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-C\P: </a:t>
          </a:r>
        </a:p>
      </dsp:txBody>
      <dsp:txXfrm>
        <a:off x="31613" y="1186232"/>
        <a:ext cx="4634504" cy="584369"/>
      </dsp:txXfrm>
    </dsp:sp>
    <dsp:sp modelId="{03A2EE58-4A20-084A-9B3B-AFD4536FE4DE}">
      <dsp:nvSpPr>
        <dsp:cNvPr id="0" name=""/>
        <dsp:cNvSpPr/>
      </dsp:nvSpPr>
      <dsp:spPr>
        <a:xfrm>
          <a:off x="0" y="1802214"/>
          <a:ext cx="4697730" cy="65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The gland is diffusely enlarged (Soft, Smooth, Symmetrical).</a:t>
          </a:r>
        </a:p>
      </dsp:txBody>
      <dsp:txXfrm>
        <a:off x="0" y="1802214"/>
        <a:ext cx="4697730" cy="656707"/>
      </dsp:txXfrm>
    </dsp:sp>
    <dsp:sp modelId="{EC4F30DF-91F9-E242-B269-28F57AE3EA5D}">
      <dsp:nvSpPr>
        <dsp:cNvPr id="0" name=""/>
        <dsp:cNvSpPr/>
      </dsp:nvSpPr>
      <dsp:spPr>
        <a:xfrm>
          <a:off x="0" y="2458921"/>
          <a:ext cx="4697730" cy="647595"/>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-Fate:</a:t>
          </a:r>
        </a:p>
      </dsp:txBody>
      <dsp:txXfrm>
        <a:off x="31613" y="2490534"/>
        <a:ext cx="4634504" cy="584369"/>
      </dsp:txXfrm>
    </dsp:sp>
    <dsp:sp modelId="{FE8DCAA9-62CF-1A46-92A3-890528E21B5C}">
      <dsp:nvSpPr>
        <dsp:cNvPr id="0" name=""/>
        <dsp:cNvSpPr/>
      </dsp:nvSpPr>
      <dsp:spPr>
        <a:xfrm>
          <a:off x="0" y="3106516"/>
          <a:ext cx="4697730" cy="65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It may return to normal or cause pressure manifestations.</a:t>
          </a:r>
        </a:p>
      </dsp:txBody>
      <dsp:txXfrm>
        <a:off x="0" y="3106516"/>
        <a:ext cx="4697730" cy="656707"/>
      </dsp:txXfrm>
    </dsp:sp>
    <dsp:sp modelId="{EBD508D4-B08E-6C49-A5E9-E5038612F054}">
      <dsp:nvSpPr>
        <dsp:cNvPr id="0" name=""/>
        <dsp:cNvSpPr/>
      </dsp:nvSpPr>
      <dsp:spPr>
        <a:xfrm>
          <a:off x="0" y="3763224"/>
          <a:ext cx="4697730" cy="64759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-Treatment: </a:t>
          </a:r>
        </a:p>
      </dsp:txBody>
      <dsp:txXfrm>
        <a:off x="31613" y="3794837"/>
        <a:ext cx="4634504" cy="584369"/>
      </dsp:txXfrm>
    </dsp:sp>
    <dsp:sp modelId="{42E44428-3A0B-B846-8F11-670AFEEBD22F}">
      <dsp:nvSpPr>
        <dsp:cNvPr id="0" name=""/>
        <dsp:cNvSpPr/>
      </dsp:nvSpPr>
      <dsp:spPr>
        <a:xfrm>
          <a:off x="0" y="4410818"/>
          <a:ext cx="4697730" cy="103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Conservative unless causing pressure manifestations </a:t>
          </a:r>
        </a:p>
        <a:p>
          <a:pPr marL="457200" lvl="2" indent="-228600" algn="l" defTabSz="933450">
            <a:lnSpc>
              <a:spcPct val="90000"/>
            </a:lnSpc>
            <a:spcBef>
              <a:spcPct val="0"/>
            </a:spcBef>
            <a:spcAft>
              <a:spcPct val="20000"/>
            </a:spcAft>
            <a:buChar char="•"/>
          </a:pPr>
          <a:r>
            <a:rPr lang="en-US" sz="2100" kern="1200"/>
            <a:t>total Thyroidectomy.</a:t>
          </a:r>
        </a:p>
      </dsp:txBody>
      <dsp:txXfrm>
        <a:off x="0" y="4410818"/>
        <a:ext cx="4697730" cy="10339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A72B5-CC5D-7147-89AA-336D3C0C180C}">
      <dsp:nvSpPr>
        <dsp:cNvPr id="0" name=""/>
        <dsp:cNvSpPr/>
      </dsp:nvSpPr>
      <dsp:spPr>
        <a:xfrm>
          <a:off x="0" y="309968"/>
          <a:ext cx="4697730"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Incidence</a:t>
          </a:r>
          <a:endParaRPr lang="en-US" sz="2600" kern="1200"/>
        </a:p>
      </dsp:txBody>
      <dsp:txXfrm>
        <a:off x="30442" y="340410"/>
        <a:ext cx="4636846" cy="562726"/>
      </dsp:txXfrm>
    </dsp:sp>
    <dsp:sp modelId="{DC2CB54C-986B-0249-8B2C-938DCCE8FF40}">
      <dsp:nvSpPr>
        <dsp:cNvPr id="0" name=""/>
        <dsp:cNvSpPr/>
      </dsp:nvSpPr>
      <dsp:spPr>
        <a:xfrm>
          <a:off x="0" y="933579"/>
          <a:ext cx="469773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Female at 30-40 years.</a:t>
          </a:r>
        </a:p>
      </dsp:txBody>
      <dsp:txXfrm>
        <a:off x="0" y="933579"/>
        <a:ext cx="4697730" cy="430560"/>
      </dsp:txXfrm>
    </dsp:sp>
    <dsp:sp modelId="{FEFD2C7A-B427-124E-A809-69A3400BEF4C}">
      <dsp:nvSpPr>
        <dsp:cNvPr id="0" name=""/>
        <dsp:cNvSpPr/>
      </dsp:nvSpPr>
      <dsp:spPr>
        <a:xfrm>
          <a:off x="0" y="1364139"/>
          <a:ext cx="4697730" cy="62361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Etiology</a:t>
          </a:r>
          <a:endParaRPr lang="en-US" sz="2600" kern="1200"/>
        </a:p>
      </dsp:txBody>
      <dsp:txXfrm>
        <a:off x="30442" y="1394581"/>
        <a:ext cx="4636846" cy="562726"/>
      </dsp:txXfrm>
    </dsp:sp>
    <dsp:sp modelId="{E34AE051-4F56-ED4C-A446-4B55DBA319D1}">
      <dsp:nvSpPr>
        <dsp:cNvPr id="0" name=""/>
        <dsp:cNvSpPr/>
      </dsp:nvSpPr>
      <dsp:spPr>
        <a:xfrm>
          <a:off x="0" y="1987749"/>
          <a:ext cx="4697730" cy="91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Repeated fluctuations of TSH level  ͢   hemorrhage       ͢   necrosis  ͢  fibrosis  ͢   nodule.</a:t>
          </a:r>
        </a:p>
      </dsp:txBody>
      <dsp:txXfrm>
        <a:off x="0" y="1987749"/>
        <a:ext cx="4697730" cy="914940"/>
      </dsp:txXfrm>
    </dsp:sp>
    <dsp:sp modelId="{D50B42DB-39EC-8D4D-A8AD-2CFECC9BDC31}">
      <dsp:nvSpPr>
        <dsp:cNvPr id="0" name=""/>
        <dsp:cNvSpPr/>
      </dsp:nvSpPr>
      <dsp:spPr>
        <a:xfrm>
          <a:off x="0" y="2902689"/>
          <a:ext cx="4697730" cy="62361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Symptoms</a:t>
          </a:r>
          <a:endParaRPr lang="en-US" sz="2600" kern="1200"/>
        </a:p>
      </dsp:txBody>
      <dsp:txXfrm>
        <a:off x="30442" y="2933131"/>
        <a:ext cx="4636846" cy="562726"/>
      </dsp:txXfrm>
    </dsp:sp>
    <dsp:sp modelId="{EC3560AE-EAE0-F743-A820-9FE4FAB219C4}">
      <dsp:nvSpPr>
        <dsp:cNvPr id="0" name=""/>
        <dsp:cNvSpPr/>
      </dsp:nvSpPr>
      <dsp:spPr>
        <a:xfrm>
          <a:off x="0" y="3526299"/>
          <a:ext cx="4697730" cy="166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1- Cosmetic deformity (main complaint)</a:t>
          </a:r>
        </a:p>
        <a:p>
          <a:pPr marL="228600" lvl="1" indent="-228600" algn="l" defTabSz="889000">
            <a:lnSpc>
              <a:spcPct val="90000"/>
            </a:lnSpc>
            <a:spcBef>
              <a:spcPct val="0"/>
            </a:spcBef>
            <a:spcAft>
              <a:spcPct val="20000"/>
            </a:spcAft>
            <a:buChar char="•"/>
          </a:pPr>
          <a:r>
            <a:rPr lang="en-US" sz="2000" kern="1200"/>
            <a:t>2- Pressure symptoms e.g. :</a:t>
          </a:r>
        </a:p>
        <a:p>
          <a:pPr marL="457200" lvl="2" indent="-228600" algn="l" defTabSz="889000">
            <a:lnSpc>
              <a:spcPct val="90000"/>
            </a:lnSpc>
            <a:spcBef>
              <a:spcPct val="0"/>
            </a:spcBef>
            <a:spcAft>
              <a:spcPct val="20000"/>
            </a:spcAft>
            <a:buChar char="•"/>
          </a:pPr>
          <a:r>
            <a:rPr lang="en-US" sz="2000" kern="1200"/>
            <a:t>Pressure on trachea : positional dyspnea and cough especially at night</a:t>
          </a:r>
        </a:p>
        <a:p>
          <a:pPr marL="228600" lvl="1" indent="-228600" algn="l" defTabSz="889000">
            <a:lnSpc>
              <a:spcPct val="90000"/>
            </a:lnSpc>
            <a:spcBef>
              <a:spcPct val="0"/>
            </a:spcBef>
            <a:spcAft>
              <a:spcPct val="20000"/>
            </a:spcAft>
            <a:buChar char="•"/>
          </a:pPr>
          <a:r>
            <a:rPr lang="en-US" sz="2000" kern="1200"/>
            <a:t>3- Pain: in hemorrhage or malignancy.</a:t>
          </a:r>
        </a:p>
      </dsp:txBody>
      <dsp:txXfrm>
        <a:off x="0" y="3526299"/>
        <a:ext cx="4697730" cy="16684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65014-52B2-7B4D-9FF9-0804ECB15933}">
      <dsp:nvSpPr>
        <dsp:cNvPr id="0" name=""/>
        <dsp:cNvSpPr/>
      </dsp:nvSpPr>
      <dsp:spPr>
        <a:xfrm>
          <a:off x="0" y="296120"/>
          <a:ext cx="4697730" cy="9534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Sign</a:t>
          </a:r>
          <a:endParaRPr lang="en-US" sz="2400" kern="1200"/>
        </a:p>
      </dsp:txBody>
      <dsp:txXfrm>
        <a:off x="46541" y="342661"/>
        <a:ext cx="4604648" cy="860321"/>
      </dsp:txXfrm>
    </dsp:sp>
    <dsp:sp modelId="{08298CA8-3E1E-7E42-A560-BAB84C58202E}">
      <dsp:nvSpPr>
        <dsp:cNvPr id="0" name=""/>
        <dsp:cNvSpPr/>
      </dsp:nvSpPr>
      <dsp:spPr>
        <a:xfrm>
          <a:off x="0" y="1249523"/>
          <a:ext cx="4697730" cy="213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 Asymmetrical thyroid swelling in lower part of the neck moving up and down with deglutition.</a:t>
          </a:r>
        </a:p>
        <a:p>
          <a:pPr marL="171450" lvl="1" indent="-171450" algn="l" defTabSz="844550">
            <a:lnSpc>
              <a:spcPct val="90000"/>
            </a:lnSpc>
            <a:spcBef>
              <a:spcPct val="0"/>
            </a:spcBef>
            <a:spcAft>
              <a:spcPct val="20000"/>
            </a:spcAft>
            <a:buChar char="•"/>
          </a:pPr>
          <a:r>
            <a:rPr lang="en-US" sz="1900" kern="1200"/>
            <a:t>- Nodular firm thyroid swelling.</a:t>
          </a:r>
        </a:p>
        <a:p>
          <a:pPr marL="171450" lvl="1" indent="-171450" algn="l" defTabSz="844550">
            <a:lnSpc>
              <a:spcPct val="90000"/>
            </a:lnSpc>
            <a:spcBef>
              <a:spcPct val="0"/>
            </a:spcBef>
            <a:spcAft>
              <a:spcPct val="20000"/>
            </a:spcAft>
            <a:buChar char="•"/>
          </a:pPr>
          <a:r>
            <a:rPr lang="en-US" sz="1900" kern="1200"/>
            <a:t>- Displacement of trachea.</a:t>
          </a:r>
        </a:p>
        <a:p>
          <a:pPr marL="171450" lvl="1" indent="-171450" algn="l" defTabSz="844550">
            <a:lnSpc>
              <a:spcPct val="90000"/>
            </a:lnSpc>
            <a:spcBef>
              <a:spcPct val="0"/>
            </a:spcBef>
            <a:spcAft>
              <a:spcPct val="20000"/>
            </a:spcAft>
            <a:buChar char="•"/>
          </a:pPr>
          <a:r>
            <a:rPr lang="en-US" sz="1900" kern="1200"/>
            <a:t>- Shifting of carotid artery pulsation in huge goiter.</a:t>
          </a:r>
        </a:p>
      </dsp:txBody>
      <dsp:txXfrm>
        <a:off x="0" y="1249523"/>
        <a:ext cx="4697730" cy="2136240"/>
      </dsp:txXfrm>
    </dsp:sp>
    <dsp:sp modelId="{BE0884DE-1F17-C84F-8F54-F9060FAD48FA}">
      <dsp:nvSpPr>
        <dsp:cNvPr id="0" name=""/>
        <dsp:cNvSpPr/>
      </dsp:nvSpPr>
      <dsp:spPr>
        <a:xfrm>
          <a:off x="0" y="3385764"/>
          <a:ext cx="4697730" cy="95340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lf associated with RSG(Retrosternal G.). there will be:</a:t>
          </a:r>
        </a:p>
      </dsp:txBody>
      <dsp:txXfrm>
        <a:off x="46541" y="3432305"/>
        <a:ext cx="4604648" cy="860321"/>
      </dsp:txXfrm>
    </dsp:sp>
    <dsp:sp modelId="{DA738EDF-FE5F-9345-B67C-02F0AA30A579}">
      <dsp:nvSpPr>
        <dsp:cNvPr id="0" name=""/>
        <dsp:cNvSpPr/>
      </dsp:nvSpPr>
      <dsp:spPr>
        <a:xfrm>
          <a:off x="0" y="4339167"/>
          <a:ext cx="4697730"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 Engorgement of neck veins, lower edge can not be reached, dullness over the manubrium sterni.</a:t>
          </a:r>
        </a:p>
      </dsp:txBody>
      <dsp:txXfrm>
        <a:off x="0" y="4339167"/>
        <a:ext cx="4697730" cy="8694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9F670-116B-E44E-B075-C144420E9DA9}">
      <dsp:nvSpPr>
        <dsp:cNvPr id="0" name=""/>
        <dsp:cNvSpPr/>
      </dsp:nvSpPr>
      <dsp:spPr>
        <a:xfrm>
          <a:off x="0" y="432973"/>
          <a:ext cx="5669628" cy="479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1- Pressure on trachea:</a:t>
          </a:r>
        </a:p>
      </dsp:txBody>
      <dsp:txXfrm>
        <a:off x="23417" y="456390"/>
        <a:ext cx="5622794" cy="432866"/>
      </dsp:txXfrm>
    </dsp:sp>
    <dsp:sp modelId="{F9AC4D1A-A033-414F-81E7-B26122643B46}">
      <dsp:nvSpPr>
        <dsp:cNvPr id="0" name=""/>
        <dsp:cNvSpPr/>
      </dsp:nvSpPr>
      <dsp:spPr>
        <a:xfrm>
          <a:off x="0" y="912673"/>
          <a:ext cx="5669628"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11"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 Unilateral compression  ͢   kinking of trachea.</a:t>
          </a:r>
        </a:p>
        <a:p>
          <a:pPr marL="171450" lvl="1" indent="-171450" algn="l" defTabSz="711200">
            <a:lnSpc>
              <a:spcPct val="90000"/>
            </a:lnSpc>
            <a:spcBef>
              <a:spcPct val="0"/>
            </a:spcBef>
            <a:spcAft>
              <a:spcPct val="20000"/>
            </a:spcAft>
            <a:buChar char="•"/>
          </a:pPr>
          <a:r>
            <a:rPr lang="it-IT" sz="1600" kern="1200"/>
            <a:t>- Bilateral compression </a:t>
          </a:r>
          <a:r>
            <a:rPr lang="en-US" sz="1600" kern="1200"/>
            <a:t> ͢ </a:t>
          </a:r>
          <a:r>
            <a:rPr lang="it-IT" sz="1600" kern="1200"/>
            <a:t> anteroposterior slit (scabbard trachea).</a:t>
          </a:r>
          <a:endParaRPr lang="en-US" sz="1600" kern="1200"/>
        </a:p>
      </dsp:txBody>
      <dsp:txXfrm>
        <a:off x="0" y="912673"/>
        <a:ext cx="5669628" cy="786599"/>
      </dsp:txXfrm>
    </dsp:sp>
    <dsp:sp modelId="{611C291F-E182-694E-944B-80BB353859B8}">
      <dsp:nvSpPr>
        <dsp:cNvPr id="0" name=""/>
        <dsp:cNvSpPr/>
      </dsp:nvSpPr>
      <dsp:spPr>
        <a:xfrm>
          <a:off x="0" y="1699273"/>
          <a:ext cx="5669628" cy="479700"/>
        </a:xfrm>
        <a:prstGeom prst="round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2- Secondary thyrotoxic changes (in 30% of cases)</a:t>
          </a:r>
        </a:p>
      </dsp:txBody>
      <dsp:txXfrm>
        <a:off x="23417" y="1722690"/>
        <a:ext cx="5622794" cy="432866"/>
      </dsp:txXfrm>
    </dsp:sp>
    <dsp:sp modelId="{80E6F380-8007-814F-9B52-741B2617A34C}">
      <dsp:nvSpPr>
        <dsp:cNvPr id="0" name=""/>
        <dsp:cNvSpPr/>
      </dsp:nvSpPr>
      <dsp:spPr>
        <a:xfrm>
          <a:off x="0" y="2236573"/>
          <a:ext cx="5669628" cy="479700"/>
        </a:xfrm>
        <a:prstGeom prst="round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3- Hemorrhage (precipitated by cough or shout):</a:t>
          </a:r>
        </a:p>
      </dsp:txBody>
      <dsp:txXfrm>
        <a:off x="23417" y="2259990"/>
        <a:ext cx="5622794" cy="432866"/>
      </dsp:txXfrm>
    </dsp:sp>
    <dsp:sp modelId="{2C74396B-FD5D-0049-BA9A-FAAC9F79E293}">
      <dsp:nvSpPr>
        <dsp:cNvPr id="0" name=""/>
        <dsp:cNvSpPr/>
      </dsp:nvSpPr>
      <dsp:spPr>
        <a:xfrm>
          <a:off x="0" y="2716273"/>
          <a:ext cx="5669628"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11"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 It is an emergency and treated by urgent aspiration or subtotal thyroidectomy.</a:t>
          </a:r>
        </a:p>
      </dsp:txBody>
      <dsp:txXfrm>
        <a:off x="0" y="2716273"/>
        <a:ext cx="5669628" cy="507150"/>
      </dsp:txXfrm>
    </dsp:sp>
    <dsp:sp modelId="{E987B573-4895-AA49-9684-BDC0B045EFB6}">
      <dsp:nvSpPr>
        <dsp:cNvPr id="0" name=""/>
        <dsp:cNvSpPr/>
      </dsp:nvSpPr>
      <dsp:spPr>
        <a:xfrm>
          <a:off x="0" y="3223423"/>
          <a:ext cx="5669628" cy="479700"/>
        </a:xfrm>
        <a:prstGeom prst="round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4- Cyst formation: very common</a:t>
          </a:r>
        </a:p>
      </dsp:txBody>
      <dsp:txXfrm>
        <a:off x="23417" y="3246840"/>
        <a:ext cx="5622794" cy="432866"/>
      </dsp:txXfrm>
    </dsp:sp>
    <dsp:sp modelId="{77A805A1-7350-244B-A242-5D5F7DB98EEA}">
      <dsp:nvSpPr>
        <dsp:cNvPr id="0" name=""/>
        <dsp:cNvSpPr/>
      </dsp:nvSpPr>
      <dsp:spPr>
        <a:xfrm>
          <a:off x="0" y="3760723"/>
          <a:ext cx="5669628" cy="479700"/>
        </a:xfrm>
        <a:prstGeom prst="round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5- Infection: very rare.</a:t>
          </a:r>
        </a:p>
      </dsp:txBody>
      <dsp:txXfrm>
        <a:off x="23417" y="3784140"/>
        <a:ext cx="5622794" cy="432866"/>
      </dsp:txXfrm>
    </dsp:sp>
    <dsp:sp modelId="{0594BB1C-F058-2149-9D79-34F9E1F07035}">
      <dsp:nvSpPr>
        <dsp:cNvPr id="0" name=""/>
        <dsp:cNvSpPr/>
      </dsp:nvSpPr>
      <dsp:spPr>
        <a:xfrm>
          <a:off x="0" y="4298023"/>
          <a:ext cx="5669628" cy="479700"/>
        </a:xfrm>
        <a:prstGeom prst="round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6- Retrosternal extension.</a:t>
          </a:r>
        </a:p>
      </dsp:txBody>
      <dsp:txXfrm>
        <a:off x="23417" y="4321440"/>
        <a:ext cx="5622794" cy="432866"/>
      </dsp:txXfrm>
    </dsp:sp>
    <dsp:sp modelId="{51D3AA37-6C6F-BB4B-A671-C54EB1207299}">
      <dsp:nvSpPr>
        <dsp:cNvPr id="0" name=""/>
        <dsp:cNvSpPr/>
      </dsp:nvSpPr>
      <dsp:spPr>
        <a:xfrm>
          <a:off x="0" y="4835323"/>
          <a:ext cx="5669628" cy="479700"/>
        </a:xfrm>
        <a:prstGeom prst="round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7- Calcification.</a:t>
          </a:r>
        </a:p>
      </dsp:txBody>
      <dsp:txXfrm>
        <a:off x="23417" y="4858740"/>
        <a:ext cx="5622794" cy="432866"/>
      </dsp:txXfrm>
    </dsp:sp>
    <dsp:sp modelId="{8DB8160B-996C-5C45-8070-E1A576D16CE4}">
      <dsp:nvSpPr>
        <dsp:cNvPr id="0" name=""/>
        <dsp:cNvSpPr/>
      </dsp:nvSpPr>
      <dsp:spPr>
        <a:xfrm>
          <a:off x="0" y="5372623"/>
          <a:ext cx="5669628" cy="4797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8- Malignant change  ͢ follicular carcinoma (0.5-5%).</a:t>
          </a:r>
        </a:p>
      </dsp:txBody>
      <dsp:txXfrm>
        <a:off x="23417" y="5396040"/>
        <a:ext cx="5622794" cy="43286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C242C-EC01-334B-A7D4-B0D10F4A8BCB}">
      <dsp:nvSpPr>
        <dsp:cNvPr id="0" name=""/>
        <dsp:cNvSpPr/>
      </dsp:nvSpPr>
      <dsp:spPr>
        <a:xfrm>
          <a:off x="0" y="56773"/>
          <a:ext cx="5669628" cy="994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Thyroid function tests: normalT3 , T4 ,TSH levels.</a:t>
          </a:r>
        </a:p>
      </dsp:txBody>
      <dsp:txXfrm>
        <a:off x="48547" y="105320"/>
        <a:ext cx="5572534" cy="897406"/>
      </dsp:txXfrm>
    </dsp:sp>
    <dsp:sp modelId="{EC774F9A-E9A8-7141-96AD-90930101D084}">
      <dsp:nvSpPr>
        <dsp:cNvPr id="0" name=""/>
        <dsp:cNvSpPr/>
      </dsp:nvSpPr>
      <dsp:spPr>
        <a:xfrm>
          <a:off x="0" y="1123273"/>
          <a:ext cx="5669628" cy="99450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U/S of the neck: to detect cystic or solid.</a:t>
          </a:r>
        </a:p>
      </dsp:txBody>
      <dsp:txXfrm>
        <a:off x="48547" y="1171820"/>
        <a:ext cx="5572534" cy="897406"/>
      </dsp:txXfrm>
    </dsp:sp>
    <dsp:sp modelId="{0DE8B687-3EBD-E74E-9FE6-6D4981D0164A}">
      <dsp:nvSpPr>
        <dsp:cNvPr id="0" name=""/>
        <dsp:cNvSpPr/>
      </dsp:nvSpPr>
      <dsp:spPr>
        <a:xfrm>
          <a:off x="0" y="2189773"/>
          <a:ext cx="5669628" cy="9945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FNABC: from dominant nodule to exclude malignancy.</a:t>
          </a:r>
        </a:p>
      </dsp:txBody>
      <dsp:txXfrm>
        <a:off x="48547" y="2238320"/>
        <a:ext cx="5572534" cy="897406"/>
      </dsp:txXfrm>
    </dsp:sp>
    <dsp:sp modelId="{F78C4048-9170-A449-B7E5-C478CB51D367}">
      <dsp:nvSpPr>
        <dsp:cNvPr id="0" name=""/>
        <dsp:cNvSpPr/>
      </dsp:nvSpPr>
      <dsp:spPr>
        <a:xfrm>
          <a:off x="0" y="3256273"/>
          <a:ext cx="5669628" cy="99450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To exclude complications:</a:t>
          </a:r>
        </a:p>
      </dsp:txBody>
      <dsp:txXfrm>
        <a:off x="48547" y="3304820"/>
        <a:ext cx="5572534" cy="897406"/>
      </dsp:txXfrm>
    </dsp:sp>
    <dsp:sp modelId="{92E4AFA9-1738-584B-9928-A6CF5CFDE915}">
      <dsp:nvSpPr>
        <dsp:cNvPr id="0" name=""/>
        <dsp:cNvSpPr/>
      </dsp:nvSpPr>
      <dsp:spPr>
        <a:xfrm>
          <a:off x="0" y="4250773"/>
          <a:ext cx="5669628" cy="9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1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Thyroid scan: to exclude secondary thyrotoxicosis and</a:t>
          </a:r>
        </a:p>
        <a:p>
          <a:pPr marL="228600" lvl="1" indent="-228600" algn="l" defTabSz="889000">
            <a:lnSpc>
              <a:spcPct val="90000"/>
            </a:lnSpc>
            <a:spcBef>
              <a:spcPct val="0"/>
            </a:spcBef>
            <a:spcAft>
              <a:spcPct val="20000"/>
            </a:spcAft>
            <a:buChar char="•"/>
          </a:pPr>
          <a:r>
            <a:rPr lang="en-US" sz="2000" kern="1200"/>
            <a:t>CT Scan to exclude retrosternal extension.</a:t>
          </a:r>
        </a:p>
      </dsp:txBody>
      <dsp:txXfrm>
        <a:off x="0" y="4250773"/>
        <a:ext cx="5669628" cy="983250"/>
      </dsp:txXfrm>
    </dsp:sp>
    <dsp:sp modelId="{EFE7D5B2-B7B5-6442-AD70-5FF1FB2362B7}">
      <dsp:nvSpPr>
        <dsp:cNvPr id="0" name=""/>
        <dsp:cNvSpPr/>
      </dsp:nvSpPr>
      <dsp:spPr>
        <a:xfrm>
          <a:off x="0" y="5234023"/>
          <a:ext cx="5669628" cy="9945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Preoperative investigations: CBC, KFTs, LFTs, and indirect laryngoscopy.</a:t>
          </a:r>
        </a:p>
      </dsp:txBody>
      <dsp:txXfrm>
        <a:off x="48547" y="5282570"/>
        <a:ext cx="5572534" cy="89740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7CCED-D6AA-264B-AD2A-51EB6557CA53}">
      <dsp:nvSpPr>
        <dsp:cNvPr id="0" name=""/>
        <dsp:cNvSpPr/>
      </dsp:nvSpPr>
      <dsp:spPr>
        <a:xfrm>
          <a:off x="0" y="646813"/>
          <a:ext cx="5669628" cy="8874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a:t>Treatment</a:t>
          </a:r>
          <a:endParaRPr lang="en-US" sz="3700" kern="1200"/>
        </a:p>
      </dsp:txBody>
      <dsp:txXfrm>
        <a:off x="43321" y="690134"/>
        <a:ext cx="5582986" cy="800803"/>
      </dsp:txXfrm>
    </dsp:sp>
    <dsp:sp modelId="{E58FECCD-49CF-E640-BA12-9242DE715E27}">
      <dsp:nvSpPr>
        <dsp:cNvPr id="0" name=""/>
        <dsp:cNvSpPr/>
      </dsp:nvSpPr>
      <dsp:spPr>
        <a:xfrm>
          <a:off x="0" y="1534258"/>
          <a:ext cx="5669628" cy="2297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11"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a:t>1- Treatment of SNG</a:t>
          </a:r>
        </a:p>
        <a:p>
          <a:pPr marL="571500" lvl="2" indent="-285750" algn="l" defTabSz="1289050">
            <a:lnSpc>
              <a:spcPct val="90000"/>
            </a:lnSpc>
            <a:spcBef>
              <a:spcPct val="0"/>
            </a:spcBef>
            <a:spcAft>
              <a:spcPct val="20000"/>
            </a:spcAft>
            <a:buChar char="•"/>
          </a:pPr>
          <a:r>
            <a:rPr lang="en-US" sz="2900" kern="1200"/>
            <a:t>hemithryoidectomy</a:t>
          </a:r>
        </a:p>
        <a:p>
          <a:pPr marL="571500" lvl="2" indent="-285750" algn="l" defTabSz="1289050">
            <a:lnSpc>
              <a:spcPct val="90000"/>
            </a:lnSpc>
            <a:spcBef>
              <a:spcPct val="0"/>
            </a:spcBef>
            <a:spcAft>
              <a:spcPct val="20000"/>
            </a:spcAft>
            <a:buChar char="•"/>
          </a:pPr>
          <a:r>
            <a:rPr lang="en-US" sz="2900" kern="1200"/>
            <a:t>Postoperative L-thyroxine to avoid recurrence in the left thyroid tissue.</a:t>
          </a:r>
        </a:p>
      </dsp:txBody>
      <dsp:txXfrm>
        <a:off x="0" y="1534258"/>
        <a:ext cx="5669628" cy="2297700"/>
      </dsp:txXfrm>
    </dsp:sp>
    <dsp:sp modelId="{3092DEE3-E596-AC45-8280-9ABF654E7837}">
      <dsp:nvSpPr>
        <dsp:cNvPr id="0" name=""/>
        <dsp:cNvSpPr/>
      </dsp:nvSpPr>
      <dsp:spPr>
        <a:xfrm>
          <a:off x="0" y="3831958"/>
          <a:ext cx="5669628" cy="88744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B- Other lines of treatment:</a:t>
          </a:r>
        </a:p>
      </dsp:txBody>
      <dsp:txXfrm>
        <a:off x="43321" y="3875279"/>
        <a:ext cx="5582986" cy="800803"/>
      </dsp:txXfrm>
    </dsp:sp>
    <dsp:sp modelId="{2286934D-144F-F94E-89A2-E33E910A0781}">
      <dsp:nvSpPr>
        <dsp:cNvPr id="0" name=""/>
        <dsp:cNvSpPr/>
      </dsp:nvSpPr>
      <dsp:spPr>
        <a:xfrm>
          <a:off x="0" y="4719403"/>
          <a:ext cx="5669628"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11"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a:t>Total thyroidectomy + replacement therapy</a:t>
          </a:r>
        </a:p>
      </dsp:txBody>
      <dsp:txXfrm>
        <a:off x="0" y="4719403"/>
        <a:ext cx="5669628" cy="9190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D7D0A-636E-B340-A3B6-59B5B8CD1CF8}">
      <dsp:nvSpPr>
        <dsp:cNvPr id="0" name=""/>
        <dsp:cNvSpPr/>
      </dsp:nvSpPr>
      <dsp:spPr>
        <a:xfrm>
          <a:off x="0" y="613288"/>
          <a:ext cx="5669628" cy="575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2- Treatment of complications:</a:t>
          </a:r>
        </a:p>
      </dsp:txBody>
      <dsp:txXfrm>
        <a:off x="28100" y="641388"/>
        <a:ext cx="5613428" cy="519439"/>
      </dsp:txXfrm>
    </dsp:sp>
    <dsp:sp modelId="{CEBB31FE-6F56-904F-A63F-63275D7581FB}">
      <dsp:nvSpPr>
        <dsp:cNvPr id="0" name=""/>
        <dsp:cNvSpPr/>
      </dsp:nvSpPr>
      <dsp:spPr>
        <a:xfrm>
          <a:off x="0" y="1258048"/>
          <a:ext cx="5669628" cy="575639"/>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toxic goiter:</a:t>
          </a:r>
        </a:p>
      </dsp:txBody>
      <dsp:txXfrm>
        <a:off x="28100" y="1286148"/>
        <a:ext cx="5613428" cy="519439"/>
      </dsp:txXfrm>
    </dsp:sp>
    <dsp:sp modelId="{C7D32447-A2BC-684E-AF7C-DC4A602C3E49}">
      <dsp:nvSpPr>
        <dsp:cNvPr id="0" name=""/>
        <dsp:cNvSpPr/>
      </dsp:nvSpPr>
      <dsp:spPr>
        <a:xfrm>
          <a:off x="0" y="1833688"/>
          <a:ext cx="5669628"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1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Total thyroidectomy after preparation. </a:t>
          </a:r>
        </a:p>
        <a:p>
          <a:pPr marL="171450" lvl="1" indent="-171450" algn="l" defTabSz="844550">
            <a:lnSpc>
              <a:spcPct val="90000"/>
            </a:lnSpc>
            <a:spcBef>
              <a:spcPct val="0"/>
            </a:spcBef>
            <a:spcAft>
              <a:spcPct val="20000"/>
            </a:spcAft>
            <a:buChar char="•"/>
          </a:pPr>
          <a:r>
            <a:rPr lang="en-US" sz="1900" kern="1200"/>
            <a:t>Radio-active iodine.</a:t>
          </a:r>
        </a:p>
      </dsp:txBody>
      <dsp:txXfrm>
        <a:off x="0" y="1833688"/>
        <a:ext cx="5669628" cy="658260"/>
      </dsp:txXfrm>
    </dsp:sp>
    <dsp:sp modelId="{0A60C2D5-A511-F740-847B-D266FB645481}">
      <dsp:nvSpPr>
        <dsp:cNvPr id="0" name=""/>
        <dsp:cNvSpPr/>
      </dsp:nvSpPr>
      <dsp:spPr>
        <a:xfrm>
          <a:off x="0" y="2491948"/>
          <a:ext cx="5669628" cy="57563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2-Malignant changes (Follicular carcinoma):</a:t>
          </a:r>
        </a:p>
      </dsp:txBody>
      <dsp:txXfrm>
        <a:off x="28100" y="2520048"/>
        <a:ext cx="5613428" cy="519439"/>
      </dsp:txXfrm>
    </dsp:sp>
    <dsp:sp modelId="{04E59A01-BC3B-AC47-9D28-AAAD9C502887}">
      <dsp:nvSpPr>
        <dsp:cNvPr id="0" name=""/>
        <dsp:cNvSpPr/>
      </dsp:nvSpPr>
      <dsp:spPr>
        <a:xfrm>
          <a:off x="0" y="3067588"/>
          <a:ext cx="5669628"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1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Total thyroidectomy+ Supplementary L-thyroxine. </a:t>
          </a:r>
        </a:p>
        <a:p>
          <a:pPr marL="171450" lvl="1" indent="-171450" algn="l" defTabSz="844550">
            <a:lnSpc>
              <a:spcPct val="90000"/>
            </a:lnSpc>
            <a:spcBef>
              <a:spcPct val="0"/>
            </a:spcBef>
            <a:spcAft>
              <a:spcPct val="20000"/>
            </a:spcAft>
            <a:buChar char="•"/>
          </a:pPr>
          <a:r>
            <a:rPr lang="en-US" sz="1900" kern="1200"/>
            <a:t>+ Radioactive iodine for metastasis.</a:t>
          </a:r>
        </a:p>
      </dsp:txBody>
      <dsp:txXfrm>
        <a:off x="0" y="3067588"/>
        <a:ext cx="5669628" cy="658260"/>
      </dsp:txXfrm>
    </dsp:sp>
    <dsp:sp modelId="{9E3CE7BF-84DD-6046-8127-E5AA793BC7AD}">
      <dsp:nvSpPr>
        <dsp:cNvPr id="0" name=""/>
        <dsp:cNvSpPr/>
      </dsp:nvSpPr>
      <dsp:spPr>
        <a:xfrm>
          <a:off x="0" y="3725848"/>
          <a:ext cx="5669628" cy="575639"/>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3-Retrostemal extension: </a:t>
          </a:r>
        </a:p>
      </dsp:txBody>
      <dsp:txXfrm>
        <a:off x="28100" y="3753948"/>
        <a:ext cx="5613428" cy="519439"/>
      </dsp:txXfrm>
    </dsp:sp>
    <dsp:sp modelId="{0E42FFF9-5504-9A4C-82E8-9DC441392288}">
      <dsp:nvSpPr>
        <dsp:cNvPr id="0" name=""/>
        <dsp:cNvSpPr/>
      </dsp:nvSpPr>
      <dsp:spPr>
        <a:xfrm>
          <a:off x="0" y="4301488"/>
          <a:ext cx="5669628"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1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surgical excision.</a:t>
          </a:r>
        </a:p>
      </dsp:txBody>
      <dsp:txXfrm>
        <a:off x="0" y="4301488"/>
        <a:ext cx="5669628" cy="397440"/>
      </dsp:txXfrm>
    </dsp:sp>
    <dsp:sp modelId="{F0E01008-9D36-0041-981D-D2314DF7F5B8}">
      <dsp:nvSpPr>
        <dsp:cNvPr id="0" name=""/>
        <dsp:cNvSpPr/>
      </dsp:nvSpPr>
      <dsp:spPr>
        <a:xfrm>
          <a:off x="0" y="4698928"/>
          <a:ext cx="5669628" cy="57563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4-Hemorrhage:</a:t>
          </a:r>
        </a:p>
      </dsp:txBody>
      <dsp:txXfrm>
        <a:off x="28100" y="4727028"/>
        <a:ext cx="5613428" cy="519439"/>
      </dsp:txXfrm>
    </dsp:sp>
    <dsp:sp modelId="{EF7DE410-5C6C-F245-8F4C-4E5D6B5B8BF5}">
      <dsp:nvSpPr>
        <dsp:cNvPr id="0" name=""/>
        <dsp:cNvSpPr/>
      </dsp:nvSpPr>
      <dsp:spPr>
        <a:xfrm>
          <a:off x="0" y="5274568"/>
          <a:ext cx="5669628"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1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urgent aspiration or urgent subtotal thyroidectomy.</a:t>
          </a:r>
        </a:p>
      </dsp:txBody>
      <dsp:txXfrm>
        <a:off x="0" y="5274568"/>
        <a:ext cx="5669628" cy="3974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35C68-5A47-1844-B75F-D1237D8BC837}">
      <dsp:nvSpPr>
        <dsp:cNvPr id="0" name=""/>
        <dsp:cNvSpPr/>
      </dsp:nvSpPr>
      <dsp:spPr>
        <a:xfrm>
          <a:off x="0" y="118445"/>
          <a:ext cx="5669628" cy="13127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Primary Thyrotoxicosis(Grave’s disease)</a:t>
          </a:r>
        </a:p>
      </dsp:txBody>
      <dsp:txXfrm>
        <a:off x="64083" y="182528"/>
        <a:ext cx="5541462" cy="1184574"/>
      </dsp:txXfrm>
    </dsp:sp>
    <dsp:sp modelId="{C6614502-1B4F-7747-AF9E-5140CA371C48}">
      <dsp:nvSpPr>
        <dsp:cNvPr id="0" name=""/>
        <dsp:cNvSpPr/>
      </dsp:nvSpPr>
      <dsp:spPr>
        <a:xfrm>
          <a:off x="0" y="1526226"/>
          <a:ext cx="5669628" cy="131274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t>Definition</a:t>
          </a:r>
          <a:endParaRPr lang="en-US" sz="3300" kern="1200"/>
        </a:p>
      </dsp:txBody>
      <dsp:txXfrm>
        <a:off x="64083" y="1590309"/>
        <a:ext cx="5541462" cy="1184574"/>
      </dsp:txXfrm>
    </dsp:sp>
    <dsp:sp modelId="{4DCD45B3-5374-D44B-AE41-E6AB5C98E20E}">
      <dsp:nvSpPr>
        <dsp:cNvPr id="0" name=""/>
        <dsp:cNvSpPr/>
      </dsp:nvSpPr>
      <dsp:spPr>
        <a:xfrm>
          <a:off x="0" y="2838966"/>
          <a:ext cx="5669628" cy="119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11"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It is an autoimmune disease that leads to formation of thyroid stimulating antibodies (lgG)</a:t>
          </a:r>
        </a:p>
      </dsp:txBody>
      <dsp:txXfrm>
        <a:off x="0" y="2838966"/>
        <a:ext cx="5669628" cy="1195424"/>
      </dsp:txXfrm>
    </dsp:sp>
    <dsp:sp modelId="{1CB63C23-044F-304B-9DAE-A9B3C673EBA1}">
      <dsp:nvSpPr>
        <dsp:cNvPr id="0" name=""/>
        <dsp:cNvSpPr/>
      </dsp:nvSpPr>
      <dsp:spPr>
        <a:xfrm>
          <a:off x="0" y="4034391"/>
          <a:ext cx="5669628" cy="13127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t>Clinical Picture</a:t>
          </a:r>
          <a:endParaRPr lang="en-US" sz="3300" kern="1200"/>
        </a:p>
      </dsp:txBody>
      <dsp:txXfrm>
        <a:off x="64083" y="4098474"/>
        <a:ext cx="5541462" cy="1184574"/>
      </dsp:txXfrm>
    </dsp:sp>
    <dsp:sp modelId="{4823EC4A-6700-6840-97EB-94A139986155}">
      <dsp:nvSpPr>
        <dsp:cNvPr id="0" name=""/>
        <dsp:cNvSpPr/>
      </dsp:nvSpPr>
      <dsp:spPr>
        <a:xfrm>
          <a:off x="0" y="5347131"/>
          <a:ext cx="5669628"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011"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The disease has abrupt onset and shows remissions and exacerbations.</a:t>
          </a:r>
        </a:p>
      </dsp:txBody>
      <dsp:txXfrm>
        <a:off x="0" y="5347131"/>
        <a:ext cx="5669628" cy="8197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3F25C-6927-E643-9952-3F8169738BB7}">
      <dsp:nvSpPr>
        <dsp:cNvPr id="0" name=""/>
        <dsp:cNvSpPr/>
      </dsp:nvSpPr>
      <dsp:spPr>
        <a:xfrm>
          <a:off x="0" y="69983"/>
          <a:ext cx="4697730" cy="636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CNS: irritability, nervousness, insomnia, nightmares and tremors. </a:t>
          </a:r>
        </a:p>
      </dsp:txBody>
      <dsp:txXfrm>
        <a:off x="31070" y="101053"/>
        <a:ext cx="4635590" cy="574340"/>
      </dsp:txXfrm>
    </dsp:sp>
    <dsp:sp modelId="{23E6EF66-3608-F34E-BC10-8C61248D1A8F}">
      <dsp:nvSpPr>
        <dsp:cNvPr id="0" name=""/>
        <dsp:cNvSpPr/>
      </dsp:nvSpPr>
      <dsp:spPr>
        <a:xfrm>
          <a:off x="0" y="706463"/>
          <a:ext cx="469773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CVS: palpitations, dyspnea (if heart failure) . </a:t>
          </a:r>
        </a:p>
      </dsp:txBody>
      <dsp:txXfrm>
        <a:off x="0" y="706463"/>
        <a:ext cx="4697730" cy="264960"/>
      </dsp:txXfrm>
    </dsp:sp>
    <dsp:sp modelId="{5B951345-FDB1-9E4A-AA37-6A4A92A9A35E}">
      <dsp:nvSpPr>
        <dsp:cNvPr id="0" name=""/>
        <dsp:cNvSpPr/>
      </dsp:nvSpPr>
      <dsp:spPr>
        <a:xfrm>
          <a:off x="0" y="971423"/>
          <a:ext cx="4697730" cy="636480"/>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Metabolic: increase appetite with weight loss and heat intolerance.  </a:t>
          </a:r>
        </a:p>
      </dsp:txBody>
      <dsp:txXfrm>
        <a:off x="31070" y="1002493"/>
        <a:ext cx="4635590" cy="574340"/>
      </dsp:txXfrm>
    </dsp:sp>
    <dsp:sp modelId="{5792CA23-1180-B64F-B7C2-5FF5E9ED297E}">
      <dsp:nvSpPr>
        <dsp:cNvPr id="0" name=""/>
        <dsp:cNvSpPr/>
      </dsp:nvSpPr>
      <dsp:spPr>
        <a:xfrm>
          <a:off x="0" y="1653983"/>
          <a:ext cx="4697730" cy="63648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Eye: protrusion of eyeball and diplopia. </a:t>
          </a:r>
        </a:p>
      </dsp:txBody>
      <dsp:txXfrm>
        <a:off x="31070" y="1685053"/>
        <a:ext cx="4635590" cy="574340"/>
      </dsp:txXfrm>
    </dsp:sp>
    <dsp:sp modelId="{45998A35-E4C8-C240-86EA-86D4AC559D1C}">
      <dsp:nvSpPr>
        <dsp:cNvPr id="0" name=""/>
        <dsp:cNvSpPr/>
      </dsp:nvSpPr>
      <dsp:spPr>
        <a:xfrm>
          <a:off x="0" y="2336544"/>
          <a:ext cx="4697730" cy="6364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Muscles: easy fatigability. </a:t>
          </a:r>
        </a:p>
      </dsp:txBody>
      <dsp:txXfrm>
        <a:off x="31070" y="2367614"/>
        <a:ext cx="4635590" cy="574340"/>
      </dsp:txXfrm>
    </dsp:sp>
    <dsp:sp modelId="{750E8B4F-F170-3C46-83C3-E4D3C195DA26}">
      <dsp:nvSpPr>
        <dsp:cNvPr id="0" name=""/>
        <dsp:cNvSpPr/>
      </dsp:nvSpPr>
      <dsp:spPr>
        <a:xfrm>
          <a:off x="0" y="3019103"/>
          <a:ext cx="4697730" cy="63648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GIT: diarrhea.</a:t>
          </a:r>
        </a:p>
      </dsp:txBody>
      <dsp:txXfrm>
        <a:off x="31070" y="3050173"/>
        <a:ext cx="4635590" cy="574340"/>
      </dsp:txXfrm>
    </dsp:sp>
    <dsp:sp modelId="{A5A6E1A4-CB64-D549-83BC-02C0439B84BD}">
      <dsp:nvSpPr>
        <dsp:cNvPr id="0" name=""/>
        <dsp:cNvSpPr/>
      </dsp:nvSpPr>
      <dsp:spPr>
        <a:xfrm>
          <a:off x="0" y="3701663"/>
          <a:ext cx="4697730" cy="636480"/>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Urinary: polyuria.</a:t>
          </a:r>
        </a:p>
      </dsp:txBody>
      <dsp:txXfrm>
        <a:off x="31070" y="3732733"/>
        <a:ext cx="4635590" cy="574340"/>
      </dsp:txXfrm>
    </dsp:sp>
    <dsp:sp modelId="{1907046F-1E35-BC4B-A484-40B304C9A740}">
      <dsp:nvSpPr>
        <dsp:cNvPr id="0" name=""/>
        <dsp:cNvSpPr/>
      </dsp:nvSpPr>
      <dsp:spPr>
        <a:xfrm>
          <a:off x="0" y="4384224"/>
          <a:ext cx="4697730" cy="6364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Sexual	</a:t>
          </a:r>
        </a:p>
      </dsp:txBody>
      <dsp:txXfrm>
        <a:off x="31070" y="4415294"/>
        <a:ext cx="4635590" cy="574340"/>
      </dsp:txXfrm>
    </dsp:sp>
    <dsp:sp modelId="{B61691E5-7C48-F247-80D6-E4B80906CEA7}">
      <dsp:nvSpPr>
        <dsp:cNvPr id="0" name=""/>
        <dsp:cNvSpPr/>
      </dsp:nvSpPr>
      <dsp:spPr>
        <a:xfrm>
          <a:off x="0" y="5020704"/>
          <a:ext cx="469773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it-IT" sz="1200" kern="1200"/>
            <a:t>Male: impotence </a:t>
          </a:r>
          <a:endParaRPr lang="en-US" sz="1200" kern="1200"/>
        </a:p>
        <a:p>
          <a:pPr marL="114300" lvl="1" indent="-114300" algn="l" defTabSz="533400">
            <a:lnSpc>
              <a:spcPct val="90000"/>
            </a:lnSpc>
            <a:spcBef>
              <a:spcPct val="0"/>
            </a:spcBef>
            <a:spcAft>
              <a:spcPct val="20000"/>
            </a:spcAft>
            <a:buChar char="•"/>
          </a:pPr>
          <a:r>
            <a:rPr lang="it-IT" sz="1200" kern="1200"/>
            <a:t>Female: menorrhagia, late amenorrhea.</a:t>
          </a:r>
          <a:endParaRPr lang="en-US" sz="1200" kern="1200"/>
        </a:p>
      </dsp:txBody>
      <dsp:txXfrm>
        <a:off x="0" y="5020704"/>
        <a:ext cx="4697730" cy="4140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0CD6B-0D2F-5247-AA2F-F694E6A3F7A9}">
      <dsp:nvSpPr>
        <dsp:cNvPr id="0" name=""/>
        <dsp:cNvSpPr/>
      </dsp:nvSpPr>
      <dsp:spPr>
        <a:xfrm>
          <a:off x="0" y="389495"/>
          <a:ext cx="4697730" cy="63560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pulse: Rapid, may be irregular(A. F. ), </a:t>
          </a:r>
        </a:p>
      </dsp:txBody>
      <dsp:txXfrm>
        <a:off x="31028" y="420523"/>
        <a:ext cx="4635674" cy="573546"/>
      </dsp:txXfrm>
    </dsp:sp>
    <dsp:sp modelId="{061275E5-C7E7-254D-90AB-CFB42EEA5C8F}">
      <dsp:nvSpPr>
        <dsp:cNvPr id="0" name=""/>
        <dsp:cNvSpPr/>
      </dsp:nvSpPr>
      <dsp:spPr>
        <a:xfrm>
          <a:off x="0" y="1071177"/>
          <a:ext cx="4697730" cy="635602"/>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blood pressure: high systolic ,low diastolic &amp;wide pulse pr.</a:t>
          </a:r>
        </a:p>
      </dsp:txBody>
      <dsp:txXfrm>
        <a:off x="31028" y="1102205"/>
        <a:ext cx="4635674" cy="573546"/>
      </dsp:txXfrm>
    </dsp:sp>
    <dsp:sp modelId="{9AEACF46-88B1-1846-8464-D1278EDA64FF}">
      <dsp:nvSpPr>
        <dsp:cNvPr id="0" name=""/>
        <dsp:cNvSpPr/>
      </dsp:nvSpPr>
      <dsp:spPr>
        <a:xfrm>
          <a:off x="0" y="1752860"/>
          <a:ext cx="4697730" cy="635602"/>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Temp.: increase if thyrotoxic crises. </a:t>
          </a:r>
        </a:p>
      </dsp:txBody>
      <dsp:txXfrm>
        <a:off x="31028" y="1783888"/>
        <a:ext cx="4635674" cy="573546"/>
      </dsp:txXfrm>
    </dsp:sp>
    <dsp:sp modelId="{48A5C68F-7023-C44C-8B87-7226693B95C4}">
      <dsp:nvSpPr>
        <dsp:cNvPr id="0" name=""/>
        <dsp:cNvSpPr/>
      </dsp:nvSpPr>
      <dsp:spPr>
        <a:xfrm>
          <a:off x="0" y="2434542"/>
          <a:ext cx="4697730" cy="63560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Eye: true exophthalmos, eye signs </a:t>
          </a:r>
        </a:p>
      </dsp:txBody>
      <dsp:txXfrm>
        <a:off x="31028" y="2465570"/>
        <a:ext cx="4635674" cy="573546"/>
      </dsp:txXfrm>
    </dsp:sp>
    <dsp:sp modelId="{CD8871CA-CE55-8D40-8B7A-5F26028D4BC0}">
      <dsp:nvSpPr>
        <dsp:cNvPr id="0" name=""/>
        <dsp:cNvSpPr/>
      </dsp:nvSpPr>
      <dsp:spPr>
        <a:xfrm>
          <a:off x="0" y="3116225"/>
          <a:ext cx="4697730" cy="635602"/>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Von Graefe's (lid lag sign):</a:t>
          </a:r>
          <a:r>
            <a:rPr lang="en-US" sz="1600" kern="1200"/>
            <a:t>lagging of the upper eyelid on looking downward without moving the head</a:t>
          </a:r>
        </a:p>
      </dsp:txBody>
      <dsp:txXfrm>
        <a:off x="31028" y="3147253"/>
        <a:ext cx="4635674" cy="573546"/>
      </dsp:txXfrm>
    </dsp:sp>
    <dsp:sp modelId="{C507D8B8-BD15-1546-95EF-95FA3817A889}">
      <dsp:nvSpPr>
        <dsp:cNvPr id="0" name=""/>
        <dsp:cNvSpPr/>
      </dsp:nvSpPr>
      <dsp:spPr>
        <a:xfrm>
          <a:off x="0" y="3797907"/>
          <a:ext cx="4697730" cy="635602"/>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UL: fine tremors, moist warm skin. </a:t>
          </a:r>
        </a:p>
      </dsp:txBody>
      <dsp:txXfrm>
        <a:off x="31028" y="3828935"/>
        <a:ext cx="4635674" cy="573546"/>
      </dsp:txXfrm>
    </dsp:sp>
    <dsp:sp modelId="{5CB431A6-D461-5B4D-B0FC-AD2908927425}">
      <dsp:nvSpPr>
        <dsp:cNvPr id="0" name=""/>
        <dsp:cNvSpPr/>
      </dsp:nvSpPr>
      <dsp:spPr>
        <a:xfrm>
          <a:off x="0" y="4479590"/>
          <a:ext cx="4697730" cy="63560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LL: pretibial myxedema, myopathy of proximal muscles. </a:t>
          </a:r>
        </a:p>
      </dsp:txBody>
      <dsp:txXfrm>
        <a:off x="31028" y="4510618"/>
        <a:ext cx="4635674" cy="573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D9DC8-B109-2542-8D25-A64060C9CE07}">
      <dsp:nvSpPr>
        <dsp:cNvPr id="0" name=""/>
        <dsp:cNvSpPr/>
      </dsp:nvSpPr>
      <dsp:spPr>
        <a:xfrm>
          <a:off x="0" y="83222"/>
          <a:ext cx="8195871" cy="8353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Two parathyroid glands usually lie on each side between the two layers of the capsule, at the back of the thyroid lobes.</a:t>
          </a:r>
        </a:p>
      </dsp:txBody>
      <dsp:txXfrm>
        <a:off x="40780" y="124002"/>
        <a:ext cx="8114311" cy="753819"/>
      </dsp:txXfrm>
    </dsp:sp>
    <dsp:sp modelId="{F3F9FE40-8EEE-0B40-82E6-DBD7F2B7642F}">
      <dsp:nvSpPr>
        <dsp:cNvPr id="0" name=""/>
        <dsp:cNvSpPr/>
      </dsp:nvSpPr>
      <dsp:spPr>
        <a:xfrm>
          <a:off x="0" y="979082"/>
          <a:ext cx="8195871" cy="835379"/>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The infrahyoid muscles lie in front of the gland and the sternocleidomastoid muscle to the side. </a:t>
          </a:r>
        </a:p>
      </dsp:txBody>
      <dsp:txXfrm>
        <a:off x="40780" y="1019862"/>
        <a:ext cx="8114311" cy="753819"/>
      </dsp:txXfrm>
    </dsp:sp>
    <dsp:sp modelId="{7B67E2E4-D5D1-ED40-81B1-3E75013CEA60}">
      <dsp:nvSpPr>
        <dsp:cNvPr id="0" name=""/>
        <dsp:cNvSpPr/>
      </dsp:nvSpPr>
      <dsp:spPr>
        <a:xfrm>
          <a:off x="0" y="1874942"/>
          <a:ext cx="8195871" cy="835379"/>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Behind the outer wings of the thyroid lie the two carotid arteries. </a:t>
          </a:r>
        </a:p>
      </dsp:txBody>
      <dsp:txXfrm>
        <a:off x="40780" y="1915722"/>
        <a:ext cx="8114311" cy="753819"/>
      </dsp:txXfrm>
    </dsp:sp>
    <dsp:sp modelId="{74B884BD-AADC-0D41-BD12-DDA0DCC6D71C}">
      <dsp:nvSpPr>
        <dsp:cNvPr id="0" name=""/>
        <dsp:cNvSpPr/>
      </dsp:nvSpPr>
      <dsp:spPr>
        <a:xfrm>
          <a:off x="0" y="2770802"/>
          <a:ext cx="8195871" cy="83537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The trachea, laryngx, lower pharynx and esophagus all lie behind the thyroid. </a:t>
          </a:r>
        </a:p>
      </dsp:txBody>
      <dsp:txXfrm>
        <a:off x="40780" y="2811582"/>
        <a:ext cx="8114311" cy="75381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52395-761D-DD44-91AE-524B96709774}">
      <dsp:nvSpPr>
        <dsp:cNvPr id="0" name=""/>
        <dsp:cNvSpPr/>
      </dsp:nvSpPr>
      <dsp:spPr>
        <a:xfrm>
          <a:off x="0" y="201068"/>
          <a:ext cx="4697730"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Local examination: </a:t>
          </a:r>
        </a:p>
      </dsp:txBody>
      <dsp:txXfrm>
        <a:off x="26930" y="227998"/>
        <a:ext cx="4643870" cy="497795"/>
      </dsp:txXfrm>
    </dsp:sp>
    <dsp:sp modelId="{0E63C003-9CA7-1D40-8563-C24B6E5D239F}">
      <dsp:nvSpPr>
        <dsp:cNvPr id="0" name=""/>
        <dsp:cNvSpPr/>
      </dsp:nvSpPr>
      <dsp:spPr>
        <a:xfrm>
          <a:off x="0" y="752723"/>
          <a:ext cx="4697730" cy="1952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Inspection: symmetrical swelling in the front of the neck moves up &amp; down with deglutition.</a:t>
          </a:r>
        </a:p>
        <a:p>
          <a:pPr marL="171450" lvl="1" indent="-171450" algn="l" defTabSz="800100">
            <a:lnSpc>
              <a:spcPct val="90000"/>
            </a:lnSpc>
            <a:spcBef>
              <a:spcPct val="0"/>
            </a:spcBef>
            <a:spcAft>
              <a:spcPct val="20000"/>
            </a:spcAft>
            <a:buChar char="•"/>
          </a:pPr>
          <a:r>
            <a:rPr lang="en-US" sz="1800" kern="1200"/>
            <a:t>Palpation: symmetrical diffuse, firm, non-tender, freely mobile swelling.</a:t>
          </a:r>
        </a:p>
        <a:p>
          <a:pPr marL="171450" lvl="1" indent="-171450" algn="l" defTabSz="800100">
            <a:lnSpc>
              <a:spcPct val="90000"/>
            </a:lnSpc>
            <a:spcBef>
              <a:spcPct val="0"/>
            </a:spcBef>
            <a:spcAft>
              <a:spcPct val="20000"/>
            </a:spcAft>
            <a:buChar char="•"/>
          </a:pPr>
          <a:r>
            <a:rPr lang="en-US" sz="1800" kern="1200"/>
            <a:t>Auscultation: bruit over upper lateral part of the gland.</a:t>
          </a:r>
        </a:p>
      </dsp:txBody>
      <dsp:txXfrm>
        <a:off x="0" y="752723"/>
        <a:ext cx="4697730" cy="1952010"/>
      </dsp:txXfrm>
    </dsp:sp>
    <dsp:sp modelId="{31206805-8E05-114F-9A31-31B061A2AE1C}">
      <dsp:nvSpPr>
        <dsp:cNvPr id="0" name=""/>
        <dsp:cNvSpPr/>
      </dsp:nvSpPr>
      <dsp:spPr>
        <a:xfrm>
          <a:off x="0" y="2704733"/>
          <a:ext cx="4697730" cy="55165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Investigation</a:t>
          </a:r>
        </a:p>
      </dsp:txBody>
      <dsp:txXfrm>
        <a:off x="26930" y="2731663"/>
        <a:ext cx="4643870" cy="497795"/>
      </dsp:txXfrm>
    </dsp:sp>
    <dsp:sp modelId="{76557304-F5BE-B34E-8813-21D6A7CFE096}">
      <dsp:nvSpPr>
        <dsp:cNvPr id="0" name=""/>
        <dsp:cNvSpPr/>
      </dsp:nvSpPr>
      <dsp:spPr>
        <a:xfrm>
          <a:off x="0" y="3256388"/>
          <a:ext cx="4697730" cy="2047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Thyroid function tests: </a:t>
          </a:r>
        </a:p>
        <a:p>
          <a:pPr marL="342900" lvl="2" indent="-171450" algn="l" defTabSz="800100">
            <a:lnSpc>
              <a:spcPct val="90000"/>
            </a:lnSpc>
            <a:spcBef>
              <a:spcPct val="0"/>
            </a:spcBef>
            <a:spcAft>
              <a:spcPct val="20000"/>
            </a:spcAft>
            <a:buChar char="•"/>
          </a:pPr>
          <a:r>
            <a:rPr lang="en-US" sz="1800" kern="1200"/>
            <a:t>Free T3 &amp; T4 ͢ high.           - TSH   ͢suppressed.</a:t>
          </a:r>
        </a:p>
        <a:p>
          <a:pPr marL="171450" lvl="1" indent="-171450" algn="l" defTabSz="800100">
            <a:lnSpc>
              <a:spcPct val="90000"/>
            </a:lnSpc>
            <a:spcBef>
              <a:spcPct val="0"/>
            </a:spcBef>
            <a:spcAft>
              <a:spcPct val="20000"/>
            </a:spcAft>
            <a:buChar char="•"/>
          </a:pPr>
          <a:r>
            <a:rPr lang="en-US" sz="1800" kern="1200"/>
            <a:t>U/s of of the neck: mild diffuse enlargement.</a:t>
          </a:r>
        </a:p>
        <a:p>
          <a:pPr marL="171450" lvl="1" indent="-171450" algn="l" defTabSz="800100">
            <a:lnSpc>
              <a:spcPct val="90000"/>
            </a:lnSpc>
            <a:spcBef>
              <a:spcPct val="0"/>
            </a:spcBef>
            <a:spcAft>
              <a:spcPct val="20000"/>
            </a:spcAft>
            <a:buChar char="•"/>
          </a:pPr>
          <a:r>
            <a:rPr lang="en-US" sz="1800" kern="1200"/>
            <a:t>Thyroid scan: diffuse uptake and exclude retrosternal goiter.</a:t>
          </a:r>
        </a:p>
        <a:p>
          <a:pPr marL="171450" lvl="1" indent="-171450" algn="l" defTabSz="800100">
            <a:lnSpc>
              <a:spcPct val="90000"/>
            </a:lnSpc>
            <a:spcBef>
              <a:spcPct val="0"/>
            </a:spcBef>
            <a:spcAft>
              <a:spcPct val="20000"/>
            </a:spcAft>
            <a:buChar char="•"/>
          </a:pPr>
          <a:r>
            <a:rPr lang="en-US" sz="1800" kern="1200"/>
            <a:t>Thyroid Antibodies: present</a:t>
          </a:r>
        </a:p>
      </dsp:txBody>
      <dsp:txXfrm>
        <a:off x="0" y="3256388"/>
        <a:ext cx="4697730" cy="204723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03302-1428-874C-B185-FFD02D534403}">
      <dsp:nvSpPr>
        <dsp:cNvPr id="0" name=""/>
        <dsp:cNvSpPr/>
      </dsp:nvSpPr>
      <dsp:spPr>
        <a:xfrm>
          <a:off x="0" y="100133"/>
          <a:ext cx="4697730" cy="7558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 Medical treatment (main line of treatment):</a:t>
          </a:r>
        </a:p>
      </dsp:txBody>
      <dsp:txXfrm>
        <a:off x="36896" y="137029"/>
        <a:ext cx="4623938" cy="682028"/>
      </dsp:txXfrm>
    </dsp:sp>
    <dsp:sp modelId="{8BA06617-CCBB-B14F-BD8F-47A609A7AA56}">
      <dsp:nvSpPr>
        <dsp:cNvPr id="0" name=""/>
        <dsp:cNvSpPr/>
      </dsp:nvSpPr>
      <dsp:spPr>
        <a:xfrm>
          <a:off x="0" y="855953"/>
          <a:ext cx="4697730"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 Thiouracil group (inhibit peroxidase and iodine binding to tyrosin)as Neomerazole</a:t>
          </a:r>
        </a:p>
        <a:p>
          <a:pPr marL="114300" lvl="1" indent="-114300" algn="l" defTabSz="666750">
            <a:lnSpc>
              <a:spcPct val="90000"/>
            </a:lnSpc>
            <a:spcBef>
              <a:spcPct val="0"/>
            </a:spcBef>
            <a:spcAft>
              <a:spcPct val="20000"/>
            </a:spcAft>
            <a:buChar char="•"/>
          </a:pPr>
          <a:r>
            <a:rPr lang="en-US" sz="1500" kern="1200"/>
            <a:t>- Beta- blockers (propranolol): it protects the heart from arrhythmia.</a:t>
          </a:r>
        </a:p>
      </dsp:txBody>
      <dsp:txXfrm>
        <a:off x="0" y="855953"/>
        <a:ext cx="4697730" cy="943920"/>
      </dsp:txXfrm>
    </dsp:sp>
    <dsp:sp modelId="{A506B700-A194-D54F-9F95-0965F4E9BBCC}">
      <dsp:nvSpPr>
        <dsp:cNvPr id="0" name=""/>
        <dsp:cNvSpPr/>
      </dsp:nvSpPr>
      <dsp:spPr>
        <a:xfrm>
          <a:off x="0" y="1799874"/>
          <a:ext cx="4697730" cy="75582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B- Surgical treatment: </a:t>
          </a:r>
        </a:p>
      </dsp:txBody>
      <dsp:txXfrm>
        <a:off x="36896" y="1836770"/>
        <a:ext cx="4623938" cy="682028"/>
      </dsp:txXfrm>
    </dsp:sp>
    <dsp:sp modelId="{4F455702-BFE6-1040-B458-33329B3D80AF}">
      <dsp:nvSpPr>
        <dsp:cNvPr id="0" name=""/>
        <dsp:cNvSpPr/>
      </dsp:nvSpPr>
      <dsp:spPr>
        <a:xfrm>
          <a:off x="0" y="2610414"/>
          <a:ext cx="4697730" cy="7558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(total thyroidectomv after preparation)</a:t>
          </a:r>
        </a:p>
      </dsp:txBody>
      <dsp:txXfrm>
        <a:off x="36896" y="2647310"/>
        <a:ext cx="4623938" cy="682028"/>
      </dsp:txXfrm>
    </dsp:sp>
    <dsp:sp modelId="{E6868EB4-2C5E-BF48-BD64-C081B7A5570D}">
      <dsp:nvSpPr>
        <dsp:cNvPr id="0" name=""/>
        <dsp:cNvSpPr/>
      </dsp:nvSpPr>
      <dsp:spPr>
        <a:xfrm>
          <a:off x="0" y="3366234"/>
          <a:ext cx="4697730"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lndicated in: failure of medical treatment, RSG or huge sized goitre.</a:t>
          </a:r>
        </a:p>
      </dsp:txBody>
      <dsp:txXfrm>
        <a:off x="0" y="3366234"/>
        <a:ext cx="4697730" cy="471960"/>
      </dsp:txXfrm>
    </dsp:sp>
    <dsp:sp modelId="{F71BBF2E-89FD-AE42-B126-C91557C0ACF2}">
      <dsp:nvSpPr>
        <dsp:cNvPr id="0" name=""/>
        <dsp:cNvSpPr/>
      </dsp:nvSpPr>
      <dsp:spPr>
        <a:xfrm>
          <a:off x="0" y="3838194"/>
          <a:ext cx="4697730" cy="75582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it-IT" sz="1900" kern="1200"/>
            <a:t>C- Radioactive iodine :</a:t>
          </a:r>
          <a:endParaRPr lang="en-US" sz="1900" kern="1200"/>
        </a:p>
      </dsp:txBody>
      <dsp:txXfrm>
        <a:off x="36896" y="3875090"/>
        <a:ext cx="4623938" cy="682028"/>
      </dsp:txXfrm>
    </dsp:sp>
    <dsp:sp modelId="{EF21D7B4-A998-9B49-B974-93DF3956207A}">
      <dsp:nvSpPr>
        <dsp:cNvPr id="0" name=""/>
        <dsp:cNvSpPr/>
      </dsp:nvSpPr>
      <dsp:spPr>
        <a:xfrm>
          <a:off x="0" y="4648734"/>
          <a:ext cx="4697730" cy="7558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indicated in: failure of medical treatment in patient &gt; 45 years.</a:t>
          </a:r>
        </a:p>
      </dsp:txBody>
      <dsp:txXfrm>
        <a:off x="36896" y="4685630"/>
        <a:ext cx="4623938" cy="68202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A329B-9783-714F-83BB-C756810F9514}">
      <dsp:nvSpPr>
        <dsp:cNvPr id="0" name=""/>
        <dsp:cNvSpPr/>
      </dsp:nvSpPr>
      <dsp:spPr>
        <a:xfrm>
          <a:off x="0" y="8693"/>
          <a:ext cx="4697730" cy="6715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Etiology</a:t>
          </a:r>
        </a:p>
      </dsp:txBody>
      <dsp:txXfrm>
        <a:off x="32784" y="41477"/>
        <a:ext cx="4632162" cy="606012"/>
      </dsp:txXfrm>
    </dsp:sp>
    <dsp:sp modelId="{4F0DB1EA-06B5-194A-BC73-356544AE6431}">
      <dsp:nvSpPr>
        <dsp:cNvPr id="0" name=""/>
        <dsp:cNvSpPr/>
      </dsp:nvSpPr>
      <dsp:spPr>
        <a:xfrm>
          <a:off x="0" y="680273"/>
          <a:ext cx="4697730"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Due to auto Ab to thyroglobulin &amp; microsome ͢ Ag-Ab reaction  ͢  destruction of thyroid follicle.</a:t>
          </a:r>
        </a:p>
      </dsp:txBody>
      <dsp:txXfrm>
        <a:off x="0" y="680273"/>
        <a:ext cx="4697730" cy="1014300"/>
      </dsp:txXfrm>
    </dsp:sp>
    <dsp:sp modelId="{A323E75A-1D29-9643-BE47-5DF6074E4AEA}">
      <dsp:nvSpPr>
        <dsp:cNvPr id="0" name=""/>
        <dsp:cNvSpPr/>
      </dsp:nvSpPr>
      <dsp:spPr>
        <a:xfrm>
          <a:off x="0" y="1694573"/>
          <a:ext cx="4697730" cy="6715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Clinical picture</a:t>
          </a:r>
        </a:p>
      </dsp:txBody>
      <dsp:txXfrm>
        <a:off x="32784" y="1727357"/>
        <a:ext cx="4632162" cy="606012"/>
      </dsp:txXfrm>
    </dsp:sp>
    <dsp:sp modelId="{9965EF98-9222-A04F-9ACA-F1A35B26FD8B}">
      <dsp:nvSpPr>
        <dsp:cNvPr id="0" name=""/>
        <dsp:cNvSpPr/>
      </dsp:nvSpPr>
      <dsp:spPr>
        <a:xfrm>
          <a:off x="0" y="2366154"/>
          <a:ext cx="4697730" cy="312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Manifestations of thyrotoxicosis in 5% of cases(in early stage)</a:t>
          </a:r>
        </a:p>
        <a:p>
          <a:pPr marL="228600" lvl="1" indent="-228600" algn="l" defTabSz="977900">
            <a:lnSpc>
              <a:spcPct val="90000"/>
            </a:lnSpc>
            <a:spcBef>
              <a:spcPct val="0"/>
            </a:spcBef>
            <a:spcAft>
              <a:spcPct val="20000"/>
            </a:spcAft>
            <a:buChar char="•"/>
          </a:pPr>
          <a:r>
            <a:rPr lang="en-US" sz="2200" kern="1200"/>
            <a:t>Manifestations of myxedmea.</a:t>
          </a:r>
        </a:p>
        <a:p>
          <a:pPr marL="228600" lvl="1" indent="-228600" algn="l" defTabSz="977900">
            <a:lnSpc>
              <a:spcPct val="90000"/>
            </a:lnSpc>
            <a:spcBef>
              <a:spcPct val="0"/>
            </a:spcBef>
            <a:spcAft>
              <a:spcPct val="20000"/>
            </a:spcAft>
            <a:buChar char="•"/>
          </a:pPr>
          <a:r>
            <a:rPr lang="en-US" sz="2200" kern="1200"/>
            <a:t>Autoimmune manifestations e.g. erythema nodosum.</a:t>
          </a:r>
        </a:p>
        <a:p>
          <a:pPr marL="228600" lvl="1" indent="-228600" algn="l" defTabSz="977900">
            <a:lnSpc>
              <a:spcPct val="90000"/>
            </a:lnSpc>
            <a:spcBef>
              <a:spcPct val="0"/>
            </a:spcBef>
            <a:spcAft>
              <a:spcPct val="20000"/>
            </a:spcAft>
            <a:buChar char="•"/>
          </a:pPr>
          <a:r>
            <a:rPr lang="en-US" sz="2200" kern="1200"/>
            <a:t>Other autoimmune disease e.g. vetilligo.</a:t>
          </a:r>
        </a:p>
        <a:p>
          <a:pPr marL="228600" lvl="1" indent="-228600" algn="l" defTabSz="977900">
            <a:lnSpc>
              <a:spcPct val="90000"/>
            </a:lnSpc>
            <a:spcBef>
              <a:spcPct val="0"/>
            </a:spcBef>
            <a:spcAft>
              <a:spcPct val="20000"/>
            </a:spcAft>
            <a:buChar char="•"/>
          </a:pPr>
          <a:r>
            <a:rPr lang="en-US" sz="2200" kern="1200"/>
            <a:t>The gland is asymmetrical large, firm and nodular.</a:t>
          </a:r>
        </a:p>
      </dsp:txBody>
      <dsp:txXfrm>
        <a:off x="0" y="2366154"/>
        <a:ext cx="4697730" cy="312984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CD759-EE24-C64F-A3C9-7C9EC7D6B60E}">
      <dsp:nvSpPr>
        <dsp:cNvPr id="0" name=""/>
        <dsp:cNvSpPr/>
      </dsp:nvSpPr>
      <dsp:spPr>
        <a:xfrm>
          <a:off x="0" y="81773"/>
          <a:ext cx="4697730" cy="8634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Complication</a:t>
          </a:r>
        </a:p>
      </dsp:txBody>
      <dsp:txXfrm>
        <a:off x="42151" y="123924"/>
        <a:ext cx="4613428" cy="779158"/>
      </dsp:txXfrm>
    </dsp:sp>
    <dsp:sp modelId="{129ACD9E-8EF0-4C41-BCBC-104862D6C4E0}">
      <dsp:nvSpPr>
        <dsp:cNvPr id="0" name=""/>
        <dsp:cNvSpPr/>
      </dsp:nvSpPr>
      <dsp:spPr>
        <a:xfrm>
          <a:off x="0" y="945233"/>
          <a:ext cx="4697730"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a:t>Myxedema</a:t>
          </a:r>
        </a:p>
        <a:p>
          <a:pPr marL="285750" lvl="1" indent="-285750" algn="l" defTabSz="1244600">
            <a:lnSpc>
              <a:spcPct val="90000"/>
            </a:lnSpc>
            <a:spcBef>
              <a:spcPct val="0"/>
            </a:spcBef>
            <a:spcAft>
              <a:spcPct val="20000"/>
            </a:spcAft>
            <a:buChar char="•"/>
          </a:pPr>
          <a:r>
            <a:rPr lang="en-US" sz="2800" kern="1200"/>
            <a:t>Pressure effects</a:t>
          </a:r>
        </a:p>
        <a:p>
          <a:pPr marL="285750" lvl="1" indent="-285750" algn="l" defTabSz="1244600">
            <a:lnSpc>
              <a:spcPct val="90000"/>
            </a:lnSpc>
            <a:spcBef>
              <a:spcPct val="0"/>
            </a:spcBef>
            <a:spcAft>
              <a:spcPct val="20000"/>
            </a:spcAft>
            <a:buChar char="•"/>
          </a:pPr>
          <a:r>
            <a:rPr lang="en-US" sz="2800" kern="1200"/>
            <a:t>Lymphoma</a:t>
          </a:r>
        </a:p>
      </dsp:txBody>
      <dsp:txXfrm>
        <a:off x="0" y="945233"/>
        <a:ext cx="4697730" cy="1453140"/>
      </dsp:txXfrm>
    </dsp:sp>
    <dsp:sp modelId="{7FB7F685-D4E8-CA4F-BAE3-ADAAD273636B}">
      <dsp:nvSpPr>
        <dsp:cNvPr id="0" name=""/>
        <dsp:cNvSpPr/>
      </dsp:nvSpPr>
      <dsp:spPr>
        <a:xfrm>
          <a:off x="0" y="2398374"/>
          <a:ext cx="4697730" cy="8634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Treatment</a:t>
          </a:r>
        </a:p>
      </dsp:txBody>
      <dsp:txXfrm>
        <a:off x="42151" y="2440525"/>
        <a:ext cx="4613428" cy="779158"/>
      </dsp:txXfrm>
    </dsp:sp>
    <dsp:sp modelId="{1897FE1A-A98E-DA4D-985D-25B9F19A73B5}">
      <dsp:nvSpPr>
        <dsp:cNvPr id="0" name=""/>
        <dsp:cNvSpPr/>
      </dsp:nvSpPr>
      <dsp:spPr>
        <a:xfrm>
          <a:off x="0" y="3261834"/>
          <a:ext cx="4697730" cy="2161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a:t>Medical : Cortisone +L- thyroxin.</a:t>
          </a:r>
        </a:p>
        <a:p>
          <a:pPr marL="285750" lvl="1" indent="-285750" algn="l" defTabSz="1244600">
            <a:lnSpc>
              <a:spcPct val="90000"/>
            </a:lnSpc>
            <a:spcBef>
              <a:spcPct val="0"/>
            </a:spcBef>
            <a:spcAft>
              <a:spcPct val="20000"/>
            </a:spcAft>
            <a:buChar char="•"/>
          </a:pPr>
          <a:r>
            <a:rPr lang="en-US" sz="2800" kern="1200"/>
            <a:t>Surgery : if Large with pressure manifestations Or suspicious of malignancy.</a:t>
          </a:r>
        </a:p>
      </dsp:txBody>
      <dsp:txXfrm>
        <a:off x="0" y="3261834"/>
        <a:ext cx="4697730" cy="216108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A1FF5-6FF2-5949-A013-764466EBDC3D}">
      <dsp:nvSpPr>
        <dsp:cNvPr id="0" name=""/>
        <dsp:cNvSpPr/>
      </dsp:nvSpPr>
      <dsp:spPr>
        <a:xfrm>
          <a:off x="0" y="371393"/>
          <a:ext cx="4697730" cy="1247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4596" tIns="458216" rIns="364596"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papillary adenoma, follicular adenoma </a:t>
          </a:r>
        </a:p>
      </dsp:txBody>
      <dsp:txXfrm>
        <a:off x="0" y="371393"/>
        <a:ext cx="4697730" cy="1247400"/>
      </dsp:txXfrm>
    </dsp:sp>
    <dsp:sp modelId="{3A26EED0-68E8-D242-A97F-061497B57A34}">
      <dsp:nvSpPr>
        <dsp:cNvPr id="0" name=""/>
        <dsp:cNvSpPr/>
      </dsp:nvSpPr>
      <dsp:spPr>
        <a:xfrm>
          <a:off x="234886" y="46673"/>
          <a:ext cx="3288411" cy="6494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294" tIns="0" rIns="124294" bIns="0" numCol="1" spcCol="1270" anchor="ctr" anchorCtr="0">
          <a:noAutofit/>
        </a:bodyPr>
        <a:lstStyle/>
        <a:p>
          <a:pPr marL="0" lvl="0" indent="0" algn="l" defTabSz="977900">
            <a:lnSpc>
              <a:spcPct val="90000"/>
            </a:lnSpc>
            <a:spcBef>
              <a:spcPct val="0"/>
            </a:spcBef>
            <a:spcAft>
              <a:spcPct val="35000"/>
            </a:spcAft>
            <a:buNone/>
          </a:pPr>
          <a:r>
            <a:rPr lang="en-US" sz="2200" kern="1200"/>
            <a:t>Benign: </a:t>
          </a:r>
        </a:p>
      </dsp:txBody>
      <dsp:txXfrm>
        <a:off x="266589" y="78376"/>
        <a:ext cx="3225005" cy="586034"/>
      </dsp:txXfrm>
    </dsp:sp>
    <dsp:sp modelId="{E6B56277-B223-694A-A3EB-B560A9AA8C7F}">
      <dsp:nvSpPr>
        <dsp:cNvPr id="0" name=""/>
        <dsp:cNvSpPr/>
      </dsp:nvSpPr>
      <dsp:spPr>
        <a:xfrm>
          <a:off x="0" y="2062313"/>
          <a:ext cx="4697730" cy="33957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4596" tIns="458216" rIns="364596"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Primary: </a:t>
          </a:r>
        </a:p>
        <a:p>
          <a:pPr marL="457200" lvl="2" indent="-228600" algn="l" defTabSz="977900">
            <a:lnSpc>
              <a:spcPct val="90000"/>
            </a:lnSpc>
            <a:spcBef>
              <a:spcPct val="0"/>
            </a:spcBef>
            <a:spcAft>
              <a:spcPct val="15000"/>
            </a:spcAft>
            <a:buChar char="•"/>
          </a:pPr>
          <a:r>
            <a:rPr lang="en-US" sz="2200" kern="1200"/>
            <a:t>papillary carcinoma</a:t>
          </a:r>
        </a:p>
        <a:p>
          <a:pPr marL="457200" lvl="2" indent="-228600" algn="l" defTabSz="977900">
            <a:lnSpc>
              <a:spcPct val="90000"/>
            </a:lnSpc>
            <a:spcBef>
              <a:spcPct val="0"/>
            </a:spcBef>
            <a:spcAft>
              <a:spcPct val="15000"/>
            </a:spcAft>
            <a:buChar char="•"/>
          </a:pPr>
          <a:r>
            <a:rPr lang="en-US" sz="2200" kern="1200"/>
            <a:t>follicular carcinoma </a:t>
          </a:r>
        </a:p>
        <a:p>
          <a:pPr marL="457200" lvl="2" indent="-228600" algn="l" defTabSz="977900">
            <a:lnSpc>
              <a:spcPct val="90000"/>
            </a:lnSpc>
            <a:spcBef>
              <a:spcPct val="0"/>
            </a:spcBef>
            <a:spcAft>
              <a:spcPct val="15000"/>
            </a:spcAft>
            <a:buChar char="•"/>
          </a:pPr>
          <a:r>
            <a:rPr lang="en-US" sz="2200" kern="1200"/>
            <a:t>anaplastic carcinoma</a:t>
          </a:r>
        </a:p>
        <a:p>
          <a:pPr marL="457200" lvl="2" indent="-228600" algn="l" defTabSz="977900">
            <a:lnSpc>
              <a:spcPct val="90000"/>
            </a:lnSpc>
            <a:spcBef>
              <a:spcPct val="0"/>
            </a:spcBef>
            <a:spcAft>
              <a:spcPct val="15000"/>
            </a:spcAft>
            <a:buChar char="•"/>
          </a:pPr>
          <a:r>
            <a:rPr lang="en-US" sz="2200" kern="1200"/>
            <a:t>medullary carcinoma</a:t>
          </a:r>
        </a:p>
        <a:p>
          <a:pPr marL="457200" lvl="2" indent="-228600" algn="l" defTabSz="977900">
            <a:lnSpc>
              <a:spcPct val="90000"/>
            </a:lnSpc>
            <a:spcBef>
              <a:spcPct val="0"/>
            </a:spcBef>
            <a:spcAft>
              <a:spcPct val="15000"/>
            </a:spcAft>
            <a:buChar char="•"/>
          </a:pPr>
          <a:r>
            <a:rPr lang="en-US" sz="2200" kern="1200"/>
            <a:t>lymphoma.</a:t>
          </a:r>
        </a:p>
        <a:p>
          <a:pPr marL="228600" lvl="1" indent="-228600" algn="l" defTabSz="977900">
            <a:lnSpc>
              <a:spcPct val="90000"/>
            </a:lnSpc>
            <a:spcBef>
              <a:spcPct val="0"/>
            </a:spcBef>
            <a:spcAft>
              <a:spcPct val="15000"/>
            </a:spcAft>
            <a:buChar char="•"/>
          </a:pPr>
          <a:r>
            <a:rPr lang="en-US" sz="2200" kern="1200"/>
            <a:t>Secondary : from direct or blood born</a:t>
          </a:r>
        </a:p>
      </dsp:txBody>
      <dsp:txXfrm>
        <a:off x="0" y="2062313"/>
        <a:ext cx="4697730" cy="3395700"/>
      </dsp:txXfrm>
    </dsp:sp>
    <dsp:sp modelId="{536E4389-08B7-3140-B328-97969A004383}">
      <dsp:nvSpPr>
        <dsp:cNvPr id="0" name=""/>
        <dsp:cNvSpPr/>
      </dsp:nvSpPr>
      <dsp:spPr>
        <a:xfrm>
          <a:off x="234886" y="1737593"/>
          <a:ext cx="3288411" cy="6494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294" tIns="0" rIns="124294" bIns="0" numCol="1" spcCol="1270" anchor="ctr" anchorCtr="0">
          <a:noAutofit/>
        </a:bodyPr>
        <a:lstStyle/>
        <a:p>
          <a:pPr marL="0" lvl="0" indent="0" algn="l" defTabSz="977900">
            <a:lnSpc>
              <a:spcPct val="90000"/>
            </a:lnSpc>
            <a:spcBef>
              <a:spcPct val="0"/>
            </a:spcBef>
            <a:spcAft>
              <a:spcPct val="35000"/>
            </a:spcAft>
            <a:buNone/>
          </a:pPr>
          <a:r>
            <a:rPr lang="en-US" sz="2200" kern="1200"/>
            <a:t>Malignant:</a:t>
          </a:r>
        </a:p>
      </dsp:txBody>
      <dsp:txXfrm>
        <a:off x="266589" y="1769296"/>
        <a:ext cx="3225005" cy="58603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33A36-255A-824E-8D63-ADBE64A1E96D}">
      <dsp:nvSpPr>
        <dsp:cNvPr id="0" name=""/>
        <dsp:cNvSpPr/>
      </dsp:nvSpPr>
      <dsp:spPr>
        <a:xfrm>
          <a:off x="0" y="84406"/>
          <a:ext cx="4697730" cy="7195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1. Prophylactic : </a:t>
          </a:r>
        </a:p>
      </dsp:txBody>
      <dsp:txXfrm>
        <a:off x="35125" y="119531"/>
        <a:ext cx="4627480" cy="649299"/>
      </dsp:txXfrm>
    </dsp:sp>
    <dsp:sp modelId="{407C2D2E-E0E6-8D47-84E3-5C5B93A8614C}">
      <dsp:nvSpPr>
        <dsp:cNvPr id="0" name=""/>
        <dsp:cNvSpPr/>
      </dsp:nvSpPr>
      <dsp:spPr>
        <a:xfrm>
          <a:off x="0" y="803956"/>
          <a:ext cx="4697730" cy="72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avoid predisposing factors as neck irradiation</a:t>
          </a:r>
        </a:p>
      </dsp:txBody>
      <dsp:txXfrm>
        <a:off x="0" y="803956"/>
        <a:ext cx="4697730" cy="729675"/>
      </dsp:txXfrm>
    </dsp:sp>
    <dsp:sp modelId="{8262138B-68E1-BD4B-89DD-285856E2CC08}">
      <dsp:nvSpPr>
        <dsp:cNvPr id="0" name=""/>
        <dsp:cNvSpPr/>
      </dsp:nvSpPr>
      <dsp:spPr>
        <a:xfrm>
          <a:off x="0" y="1533631"/>
          <a:ext cx="4697730" cy="71954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2. Treatment of the tumor:</a:t>
          </a:r>
        </a:p>
      </dsp:txBody>
      <dsp:txXfrm>
        <a:off x="35125" y="1568756"/>
        <a:ext cx="4627480" cy="649299"/>
      </dsp:txXfrm>
    </dsp:sp>
    <dsp:sp modelId="{1F6C7862-ED94-7B42-AE7D-9CB3627BDABE}">
      <dsp:nvSpPr>
        <dsp:cNvPr id="0" name=""/>
        <dsp:cNvSpPr/>
      </dsp:nvSpPr>
      <dsp:spPr>
        <a:xfrm>
          <a:off x="0" y="2253181"/>
          <a:ext cx="4697730" cy="3167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A. Differentiated carcinoma(Follicular&amp; papillary):</a:t>
          </a:r>
        </a:p>
        <a:p>
          <a:pPr marL="457200" lvl="2" indent="-228600" algn="l" defTabSz="1022350">
            <a:lnSpc>
              <a:spcPct val="90000"/>
            </a:lnSpc>
            <a:spcBef>
              <a:spcPct val="0"/>
            </a:spcBef>
            <a:spcAft>
              <a:spcPct val="20000"/>
            </a:spcAft>
            <a:buChar char="•"/>
          </a:pPr>
          <a:r>
            <a:rPr lang="en-US" sz="2300" kern="1200"/>
            <a:t>1-Surgical:Total thyroidectomy +block dissection of neck LNs +L-thyroxin replacement (preserve parathyroid).</a:t>
          </a:r>
        </a:p>
        <a:p>
          <a:pPr marL="457200" lvl="2" indent="-228600" algn="l" defTabSz="1022350">
            <a:lnSpc>
              <a:spcPct val="90000"/>
            </a:lnSpc>
            <a:spcBef>
              <a:spcPct val="0"/>
            </a:spcBef>
            <a:spcAft>
              <a:spcPct val="20000"/>
            </a:spcAft>
            <a:buChar char="•"/>
          </a:pPr>
          <a:r>
            <a:rPr lang="en-US" sz="2300" kern="1200"/>
            <a:t>2-Radioactive iodine: to destroy any remnant+ ablate any metastasis.</a:t>
          </a:r>
        </a:p>
      </dsp:txBody>
      <dsp:txXfrm>
        <a:off x="0" y="2253181"/>
        <a:ext cx="4697730" cy="316709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103C8-C97C-0B41-A8D7-309F7E39A947}">
      <dsp:nvSpPr>
        <dsp:cNvPr id="0" name=""/>
        <dsp:cNvSpPr/>
      </dsp:nvSpPr>
      <dsp:spPr>
        <a:xfrm>
          <a:off x="0" y="37673"/>
          <a:ext cx="4697730" cy="6715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 Anaplastic carcinoma:</a:t>
          </a:r>
        </a:p>
      </dsp:txBody>
      <dsp:txXfrm>
        <a:off x="32784" y="70457"/>
        <a:ext cx="4632162" cy="606012"/>
      </dsp:txXfrm>
    </dsp:sp>
    <dsp:sp modelId="{8BDC1A81-B1DC-8F40-8EE2-A7D4489231B9}">
      <dsp:nvSpPr>
        <dsp:cNvPr id="0" name=""/>
        <dsp:cNvSpPr/>
      </dsp:nvSpPr>
      <dsp:spPr>
        <a:xfrm>
          <a:off x="0" y="709253"/>
          <a:ext cx="4697730" cy="3071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1- The majority of cases are irresectable at time of presentation, so ttt. Is palliative:</a:t>
          </a:r>
        </a:p>
        <a:p>
          <a:pPr marL="228600" lvl="1" indent="-228600" algn="l" defTabSz="977900">
            <a:lnSpc>
              <a:spcPct val="90000"/>
            </a:lnSpc>
            <a:spcBef>
              <a:spcPct val="0"/>
            </a:spcBef>
            <a:spcAft>
              <a:spcPct val="20000"/>
            </a:spcAft>
            <a:buChar char="•"/>
          </a:pPr>
          <a:r>
            <a:rPr lang="en-US" sz="2200" kern="1200"/>
            <a:t>Tracheostomy, isthmus resection or surgical debulking.</a:t>
          </a:r>
        </a:p>
        <a:p>
          <a:pPr marL="228600" lvl="1" indent="-228600" algn="l" defTabSz="977900">
            <a:lnSpc>
              <a:spcPct val="90000"/>
            </a:lnSpc>
            <a:spcBef>
              <a:spcPct val="0"/>
            </a:spcBef>
            <a:spcAft>
              <a:spcPct val="20000"/>
            </a:spcAft>
            <a:buChar char="•"/>
          </a:pPr>
          <a:r>
            <a:rPr lang="en-US" sz="2200" kern="1200"/>
            <a:t>Radiotherapy and chemotherapy.</a:t>
          </a:r>
        </a:p>
        <a:p>
          <a:pPr marL="228600" lvl="1" indent="-228600" algn="l" defTabSz="977900">
            <a:lnSpc>
              <a:spcPct val="90000"/>
            </a:lnSpc>
            <a:spcBef>
              <a:spcPct val="0"/>
            </a:spcBef>
            <a:spcAft>
              <a:spcPct val="20000"/>
            </a:spcAft>
            <a:buChar char="•"/>
          </a:pPr>
          <a:r>
            <a:rPr lang="en-US" sz="2200" kern="1200"/>
            <a:t>Rare cases are operable:total thyroidectomy followed by radio &amp; chemotherapy.</a:t>
          </a:r>
        </a:p>
      </dsp:txBody>
      <dsp:txXfrm>
        <a:off x="0" y="709253"/>
        <a:ext cx="4697730" cy="3071880"/>
      </dsp:txXfrm>
    </dsp:sp>
    <dsp:sp modelId="{50AC0AA4-A715-DA43-81C3-1DF9A1E6A6A3}">
      <dsp:nvSpPr>
        <dsp:cNvPr id="0" name=""/>
        <dsp:cNvSpPr/>
      </dsp:nvSpPr>
      <dsp:spPr>
        <a:xfrm>
          <a:off x="0" y="3781134"/>
          <a:ext cx="4697730" cy="6715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Post operative follow up:</a:t>
          </a:r>
        </a:p>
      </dsp:txBody>
      <dsp:txXfrm>
        <a:off x="32784" y="3813918"/>
        <a:ext cx="4632162" cy="606012"/>
      </dsp:txXfrm>
    </dsp:sp>
    <dsp:sp modelId="{027F754E-9F2F-DA44-97FB-4752BAF93334}">
      <dsp:nvSpPr>
        <dsp:cNvPr id="0" name=""/>
        <dsp:cNvSpPr/>
      </dsp:nvSpPr>
      <dsp:spPr>
        <a:xfrm>
          <a:off x="0" y="4452714"/>
          <a:ext cx="4697730"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Every 3 month by thyroid scanning, clinical examination and tumor marker.</a:t>
          </a:r>
        </a:p>
      </dsp:txBody>
      <dsp:txXfrm>
        <a:off x="0" y="4452714"/>
        <a:ext cx="4697730" cy="10143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E7EA9-C4CB-6242-BEE6-6BB487D16C47}">
      <dsp:nvSpPr>
        <dsp:cNvPr id="0" name=""/>
        <dsp:cNvSpPr/>
      </dsp:nvSpPr>
      <dsp:spPr>
        <a:xfrm rot="5400000">
          <a:off x="4943969" y="-1997833"/>
          <a:ext cx="837972" cy="50474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From parafollicular C cells.</a:t>
          </a:r>
        </a:p>
      </dsp:txBody>
      <dsp:txXfrm rot="-5400000">
        <a:off x="2839211" y="147831"/>
        <a:ext cx="5006582" cy="756160"/>
      </dsp:txXfrm>
    </dsp:sp>
    <dsp:sp modelId="{11B21450-F29B-524F-9E77-51EEAA9129CF}">
      <dsp:nvSpPr>
        <dsp:cNvPr id="0" name=""/>
        <dsp:cNvSpPr/>
      </dsp:nvSpPr>
      <dsp:spPr>
        <a:xfrm>
          <a:off x="0" y="2177"/>
          <a:ext cx="2839212"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1" kern="1200"/>
            <a:t>Origin</a:t>
          </a:r>
          <a:r>
            <a:rPr lang="en-US" sz="3100" kern="1200"/>
            <a:t>: </a:t>
          </a:r>
        </a:p>
      </dsp:txBody>
      <dsp:txXfrm>
        <a:off x="51133" y="53310"/>
        <a:ext cx="2736946" cy="945199"/>
      </dsp:txXfrm>
    </dsp:sp>
    <dsp:sp modelId="{BB69777F-5C3D-8A47-889F-278DFF229913}">
      <dsp:nvSpPr>
        <dsp:cNvPr id="0" name=""/>
        <dsp:cNvSpPr/>
      </dsp:nvSpPr>
      <dsp:spPr>
        <a:xfrm rot="5400000">
          <a:off x="4943969" y="-897994"/>
          <a:ext cx="837972" cy="50474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It has amyloid substance in the stroma</a:t>
          </a:r>
        </a:p>
      </dsp:txBody>
      <dsp:txXfrm rot="-5400000">
        <a:off x="2839211" y="1247670"/>
        <a:ext cx="5006582" cy="756160"/>
      </dsp:txXfrm>
    </dsp:sp>
    <dsp:sp modelId="{9D5DA5BB-E580-D74D-A1D8-B29549368B80}">
      <dsp:nvSpPr>
        <dsp:cNvPr id="0" name=""/>
        <dsp:cNvSpPr/>
      </dsp:nvSpPr>
      <dsp:spPr>
        <a:xfrm>
          <a:off x="0" y="1102016"/>
          <a:ext cx="2839212"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1" kern="1200"/>
            <a:t>Pathology</a:t>
          </a:r>
          <a:r>
            <a:rPr lang="en-US" sz="3100" kern="1200"/>
            <a:t>:</a:t>
          </a:r>
        </a:p>
      </dsp:txBody>
      <dsp:txXfrm>
        <a:off x="51133" y="1153149"/>
        <a:ext cx="2736946" cy="945199"/>
      </dsp:txXfrm>
    </dsp:sp>
    <dsp:sp modelId="{32C4511B-EE19-C047-9E74-6344920EED33}">
      <dsp:nvSpPr>
        <dsp:cNvPr id="0" name=""/>
        <dsp:cNvSpPr/>
      </dsp:nvSpPr>
      <dsp:spPr>
        <a:xfrm rot="5400000">
          <a:off x="4943969" y="201844"/>
          <a:ext cx="837972" cy="50474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it-IT" sz="1600" kern="1200"/>
            <a:t>sporadic Or familial (MEN ll ) hyperparathyroidism , </a:t>
          </a:r>
          <a:r>
            <a:rPr lang="en-US" sz="1600" kern="1200"/>
            <a:t>Pheochromocytoma &amp; medullary C.)</a:t>
          </a:r>
        </a:p>
      </dsp:txBody>
      <dsp:txXfrm rot="-5400000">
        <a:off x="2839211" y="2347508"/>
        <a:ext cx="5006582" cy="756160"/>
      </dsp:txXfrm>
    </dsp:sp>
    <dsp:sp modelId="{F3C58C71-222C-5040-8B47-A56435968666}">
      <dsp:nvSpPr>
        <dsp:cNvPr id="0" name=""/>
        <dsp:cNvSpPr/>
      </dsp:nvSpPr>
      <dsp:spPr>
        <a:xfrm>
          <a:off x="0" y="2201855"/>
          <a:ext cx="2839212"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it-IT" sz="3100" b="1" kern="1200"/>
            <a:t>Etiology</a:t>
          </a:r>
          <a:r>
            <a:rPr lang="it-IT" sz="3100" kern="1200"/>
            <a:t>: </a:t>
          </a:r>
          <a:endParaRPr lang="en-US" sz="3100" kern="1200"/>
        </a:p>
      </dsp:txBody>
      <dsp:txXfrm>
        <a:off x="51133" y="2252988"/>
        <a:ext cx="2736946" cy="945199"/>
      </dsp:txXfrm>
    </dsp:sp>
    <dsp:sp modelId="{26352284-EE2A-754C-861E-5C3B180AD3AC}">
      <dsp:nvSpPr>
        <dsp:cNvPr id="0" name=""/>
        <dsp:cNvSpPr/>
      </dsp:nvSpPr>
      <dsp:spPr>
        <a:xfrm rot="5400000">
          <a:off x="4943969" y="1301683"/>
          <a:ext cx="837972" cy="504748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It is characterized by Secretion of calcitonin, prostaglandins, serotonin in the blood  ͢ diarrhea , flushing &amp;bronchospasm.</a:t>
          </a:r>
        </a:p>
      </dsp:txBody>
      <dsp:txXfrm rot="-5400000">
        <a:off x="2839211" y="3447347"/>
        <a:ext cx="5006582" cy="756160"/>
      </dsp:txXfrm>
    </dsp:sp>
    <dsp:sp modelId="{D255B012-4858-B14A-AEAB-EF6F26BBC35F}">
      <dsp:nvSpPr>
        <dsp:cNvPr id="0" name=""/>
        <dsp:cNvSpPr/>
      </dsp:nvSpPr>
      <dsp:spPr>
        <a:xfrm>
          <a:off x="0" y="3301694"/>
          <a:ext cx="2839212"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1" kern="1200"/>
            <a:t>Presentation”</a:t>
          </a:r>
          <a:endParaRPr lang="en-US" sz="3100" kern="1200"/>
        </a:p>
      </dsp:txBody>
      <dsp:txXfrm>
        <a:off x="51133" y="3352827"/>
        <a:ext cx="2736946" cy="94519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90888-4192-D647-AFBB-1A6C69563223}">
      <dsp:nvSpPr>
        <dsp:cNvPr id="0" name=""/>
        <dsp:cNvSpPr/>
      </dsp:nvSpPr>
      <dsp:spPr>
        <a:xfrm>
          <a:off x="0" y="149588"/>
          <a:ext cx="788670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Investigations</a:t>
          </a:r>
          <a:r>
            <a:rPr lang="en-US" sz="3200" kern="1200"/>
            <a:t> :</a:t>
          </a:r>
        </a:p>
      </dsp:txBody>
      <dsp:txXfrm>
        <a:off x="37467" y="187055"/>
        <a:ext cx="7811766" cy="692586"/>
      </dsp:txXfrm>
    </dsp:sp>
    <dsp:sp modelId="{8C867154-20BB-634C-BF15-5E4CE5E0B4E8}">
      <dsp:nvSpPr>
        <dsp:cNvPr id="0" name=""/>
        <dsp:cNvSpPr/>
      </dsp:nvSpPr>
      <dsp:spPr>
        <a:xfrm>
          <a:off x="0" y="917108"/>
          <a:ext cx="7886700" cy="122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as before+</a:t>
          </a:r>
        </a:p>
        <a:p>
          <a:pPr marL="228600" lvl="1" indent="-228600" algn="l" defTabSz="1111250">
            <a:lnSpc>
              <a:spcPct val="90000"/>
            </a:lnSpc>
            <a:spcBef>
              <a:spcPct val="0"/>
            </a:spcBef>
            <a:spcAft>
              <a:spcPct val="20000"/>
            </a:spcAft>
            <a:buChar char="•"/>
          </a:pPr>
          <a:r>
            <a:rPr lang="en-US" sz="2500" kern="1200"/>
            <a:t>for screening: in familial type͢   Calcitonin ͢    if high in patient.(used as a tumor marker).</a:t>
          </a:r>
        </a:p>
      </dsp:txBody>
      <dsp:txXfrm>
        <a:off x="0" y="917108"/>
        <a:ext cx="7886700" cy="1225440"/>
      </dsp:txXfrm>
    </dsp:sp>
    <dsp:sp modelId="{209AAA24-8FBA-A345-8D2D-07A6739C06FC}">
      <dsp:nvSpPr>
        <dsp:cNvPr id="0" name=""/>
        <dsp:cNvSpPr/>
      </dsp:nvSpPr>
      <dsp:spPr>
        <a:xfrm>
          <a:off x="0" y="2142549"/>
          <a:ext cx="7886700"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Treatment :</a:t>
          </a:r>
          <a:endParaRPr lang="en-US" sz="3200" kern="1200"/>
        </a:p>
      </dsp:txBody>
      <dsp:txXfrm>
        <a:off x="37467" y="2180016"/>
        <a:ext cx="7811766" cy="692586"/>
      </dsp:txXfrm>
    </dsp:sp>
    <dsp:sp modelId="{687309EA-9D58-7A45-B739-EBC7CCC0B0FF}">
      <dsp:nvSpPr>
        <dsp:cNvPr id="0" name=""/>
        <dsp:cNvSpPr/>
      </dsp:nvSpPr>
      <dsp:spPr>
        <a:xfrm>
          <a:off x="0" y="2910069"/>
          <a:ext cx="7886700" cy="12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Thyroid : Total thyroidectomy &amp; block dissection of LN.</a:t>
          </a:r>
        </a:p>
        <a:p>
          <a:pPr marL="228600" lvl="1" indent="-228600" algn="l" defTabSz="1111250">
            <a:lnSpc>
              <a:spcPct val="90000"/>
            </a:lnSpc>
            <a:spcBef>
              <a:spcPct val="0"/>
            </a:spcBef>
            <a:spcAft>
              <a:spcPct val="20000"/>
            </a:spcAft>
            <a:buChar char="•"/>
          </a:pPr>
          <a:r>
            <a:rPr lang="en-US" sz="2500" kern="1200"/>
            <a:t>Parathyroid: If sporadic: preserve all parathyroid glands</a:t>
          </a:r>
        </a:p>
        <a:p>
          <a:pPr marL="228600" lvl="1" indent="-228600" algn="l" defTabSz="1111250">
            <a:lnSpc>
              <a:spcPct val="90000"/>
            </a:lnSpc>
            <a:spcBef>
              <a:spcPct val="0"/>
            </a:spcBef>
            <a:spcAft>
              <a:spcPct val="20000"/>
            </a:spcAft>
            <a:buChar char="•"/>
          </a:pPr>
          <a:r>
            <a:rPr lang="en-US" sz="2500" kern="1200"/>
            <a:t>lf familial: preserve only 1/2 parathyroid gland</a:t>
          </a:r>
        </a:p>
      </dsp:txBody>
      <dsp:txXfrm>
        <a:off x="0" y="2910069"/>
        <a:ext cx="7886700" cy="1291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7A76B-6830-6046-9FBF-C7BC87604248}">
      <dsp:nvSpPr>
        <dsp:cNvPr id="0" name=""/>
        <dsp:cNvSpPr/>
      </dsp:nvSpPr>
      <dsp:spPr>
        <a:xfrm>
          <a:off x="0" y="52037"/>
          <a:ext cx="8195871" cy="115478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The thyroid is supplied with arterial blood from the superior thyroid artery, and the inferior thyroid artery, a branch of the thyrocervical trunk, and sometimes by thyroid </a:t>
          </a:r>
          <a:r>
            <a:rPr lang="en-US" sz="2100" kern="1200" dirty="0" err="1"/>
            <a:t>ima</a:t>
          </a:r>
          <a:r>
            <a:rPr lang="en-US" sz="2100" kern="1200" dirty="0"/>
            <a:t> </a:t>
          </a:r>
          <a:r>
            <a:rPr lang="en-US" sz="2100" kern="1200" dirty="0" err="1"/>
            <a:t>artery,which</a:t>
          </a:r>
          <a:r>
            <a:rPr lang="en-US" sz="2100" kern="1200" dirty="0"/>
            <a:t> has a variable origin. </a:t>
          </a:r>
        </a:p>
      </dsp:txBody>
      <dsp:txXfrm>
        <a:off x="56372" y="108409"/>
        <a:ext cx="8083127" cy="1042045"/>
      </dsp:txXfrm>
    </dsp:sp>
    <dsp:sp modelId="{CD06D6FB-51CD-094B-BEAC-B52C9C4A174F}">
      <dsp:nvSpPr>
        <dsp:cNvPr id="0" name=""/>
        <dsp:cNvSpPr/>
      </dsp:nvSpPr>
      <dsp:spPr>
        <a:xfrm>
          <a:off x="0" y="1267307"/>
          <a:ext cx="8195871" cy="115478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The venous blood is drained by superior and middle thyroid veins, which drain to the internal jugular vein, and via the inferior thyroid veins drain into the left and right brachiocephalic  veins.</a:t>
          </a:r>
        </a:p>
      </dsp:txBody>
      <dsp:txXfrm>
        <a:off x="56372" y="1323679"/>
        <a:ext cx="8083127" cy="1042045"/>
      </dsp:txXfrm>
    </dsp:sp>
    <dsp:sp modelId="{6A892068-D2DE-6B46-A57A-92A7B39AD4C0}">
      <dsp:nvSpPr>
        <dsp:cNvPr id="0" name=""/>
        <dsp:cNvSpPr/>
      </dsp:nvSpPr>
      <dsp:spPr>
        <a:xfrm>
          <a:off x="0" y="2482577"/>
          <a:ext cx="8195871" cy="115478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Lymphatic drainage </a:t>
          </a:r>
          <a:r>
            <a:rPr lang="en-US" sz="2100" kern="1200"/>
            <a:t>frequently passes to the  prelaryngeal lymph nodes (located just above the isthmus), and the pretracheal and paratracheal lymph nodes. </a:t>
          </a:r>
        </a:p>
      </dsp:txBody>
      <dsp:txXfrm>
        <a:off x="56372" y="2538949"/>
        <a:ext cx="8083127" cy="10420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0A85E-252F-434A-B6D7-0DF799F38359}">
      <dsp:nvSpPr>
        <dsp:cNvPr id="0" name=""/>
        <dsp:cNvSpPr/>
      </dsp:nvSpPr>
      <dsp:spPr>
        <a:xfrm>
          <a:off x="1000"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32FAC6-EB6F-6A46-BB5F-E672A553496F}">
      <dsp:nvSpPr>
        <dsp:cNvPr id="0" name=""/>
        <dsp:cNvSpPr/>
      </dsp:nvSpPr>
      <dsp:spPr>
        <a:xfrm>
          <a:off x="391184"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The gland receives sympathetic nerve supply from the superior, middle and inferior cervical ganglion of the sympathetic trunk.</a:t>
          </a:r>
        </a:p>
      </dsp:txBody>
      <dsp:txXfrm>
        <a:off x="456496" y="980400"/>
        <a:ext cx="3381034" cy="2099279"/>
      </dsp:txXfrm>
    </dsp:sp>
    <dsp:sp modelId="{215EDE39-E506-334D-8C82-340373A5752E}">
      <dsp:nvSpPr>
        <dsp:cNvPr id="0" name=""/>
        <dsp:cNvSpPr/>
      </dsp:nvSpPr>
      <dsp:spPr>
        <a:xfrm>
          <a:off x="4293027" y="544413"/>
          <a:ext cx="3511658" cy="2229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287B1A-24E5-1247-AF2A-3166AD7E6A3B}">
      <dsp:nvSpPr>
        <dsp:cNvPr id="0" name=""/>
        <dsp:cNvSpPr/>
      </dsp:nvSpPr>
      <dsp:spPr>
        <a:xfrm>
          <a:off x="4683211" y="915088"/>
          <a:ext cx="3511658" cy="2229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The gland receives parasympathetic nerve supply from the superior laryngeal nerve and the recurrent laryngeal nerve.</a:t>
          </a:r>
        </a:p>
      </dsp:txBody>
      <dsp:txXfrm>
        <a:off x="4748523" y="980400"/>
        <a:ext cx="3381034" cy="20992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4A2CA-B249-C845-941A-9BBE24B31A35}">
      <dsp:nvSpPr>
        <dsp:cNvPr id="0" name=""/>
        <dsp:cNvSpPr/>
      </dsp:nvSpPr>
      <dsp:spPr>
        <a:xfrm>
          <a:off x="0" y="380222"/>
          <a:ext cx="8195871" cy="907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6091" tIns="333248" rIns="636091"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Thyroglossal trunk develops from the foramen caecum of the tongue and descends into the neck  ͢   gives thyroid isthmus and medial parts of thyroid lobes.</a:t>
          </a:r>
        </a:p>
      </dsp:txBody>
      <dsp:txXfrm>
        <a:off x="0" y="380222"/>
        <a:ext cx="8195871" cy="907200"/>
      </dsp:txXfrm>
    </dsp:sp>
    <dsp:sp modelId="{5CC6D401-574A-3B42-A7FA-1C89470FEA31}">
      <dsp:nvSpPr>
        <dsp:cNvPr id="0" name=""/>
        <dsp:cNvSpPr/>
      </dsp:nvSpPr>
      <dsp:spPr>
        <a:xfrm>
          <a:off x="409793" y="144062"/>
          <a:ext cx="5737109"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849" tIns="0" rIns="216849" bIns="0" numCol="1" spcCol="1270" anchor="ctr" anchorCtr="0">
          <a:noAutofit/>
        </a:bodyPr>
        <a:lstStyle/>
        <a:p>
          <a:pPr marL="0" lvl="0" indent="0" algn="l" defTabSz="711200">
            <a:lnSpc>
              <a:spcPct val="90000"/>
            </a:lnSpc>
            <a:spcBef>
              <a:spcPct val="0"/>
            </a:spcBef>
            <a:spcAft>
              <a:spcPct val="35000"/>
            </a:spcAft>
            <a:buNone/>
          </a:pPr>
          <a:r>
            <a:rPr lang="en-US" sz="1600" b="1" kern="1200"/>
            <a:t>Embryology</a:t>
          </a:r>
          <a:endParaRPr lang="en-US" sz="1600" kern="1200"/>
        </a:p>
      </dsp:txBody>
      <dsp:txXfrm>
        <a:off x="432850" y="167119"/>
        <a:ext cx="5690995" cy="426206"/>
      </dsp:txXfrm>
    </dsp:sp>
    <dsp:sp modelId="{B9E81B9F-1D64-6E4E-AAAC-2F0DFFD3BB5A}">
      <dsp:nvSpPr>
        <dsp:cNvPr id="0" name=""/>
        <dsp:cNvSpPr/>
      </dsp:nvSpPr>
      <dsp:spPr>
        <a:xfrm>
          <a:off x="0" y="1609982"/>
          <a:ext cx="8195871" cy="6804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6091" tIns="333248" rIns="636091"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Unobliterated portion of thyroglossal duct</a:t>
          </a:r>
        </a:p>
      </dsp:txBody>
      <dsp:txXfrm>
        <a:off x="0" y="1609982"/>
        <a:ext cx="8195871" cy="680400"/>
      </dsp:txXfrm>
    </dsp:sp>
    <dsp:sp modelId="{F2A36AF7-C005-6348-8CC9-40078B4952D1}">
      <dsp:nvSpPr>
        <dsp:cNvPr id="0" name=""/>
        <dsp:cNvSpPr/>
      </dsp:nvSpPr>
      <dsp:spPr>
        <a:xfrm>
          <a:off x="409793" y="1373822"/>
          <a:ext cx="5737109" cy="4723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849" tIns="0" rIns="216849" bIns="0" numCol="1" spcCol="1270" anchor="ctr" anchorCtr="0">
          <a:noAutofit/>
        </a:bodyPr>
        <a:lstStyle/>
        <a:p>
          <a:pPr marL="0" lvl="0" indent="0" algn="l" defTabSz="711200">
            <a:lnSpc>
              <a:spcPct val="90000"/>
            </a:lnSpc>
            <a:spcBef>
              <a:spcPct val="0"/>
            </a:spcBef>
            <a:spcAft>
              <a:spcPct val="35000"/>
            </a:spcAft>
            <a:buNone/>
          </a:pPr>
          <a:r>
            <a:rPr lang="en-US" sz="1600" b="1" kern="1200"/>
            <a:t>Etiology</a:t>
          </a:r>
          <a:endParaRPr lang="en-US" sz="1600" kern="1200"/>
        </a:p>
      </dsp:txBody>
      <dsp:txXfrm>
        <a:off x="432850" y="1396879"/>
        <a:ext cx="5690995" cy="426206"/>
      </dsp:txXfrm>
    </dsp:sp>
    <dsp:sp modelId="{A25EEDA4-F010-4B43-AB1D-F4FC0E8023B7}">
      <dsp:nvSpPr>
        <dsp:cNvPr id="0" name=""/>
        <dsp:cNvSpPr/>
      </dsp:nvSpPr>
      <dsp:spPr>
        <a:xfrm>
          <a:off x="0" y="2612942"/>
          <a:ext cx="8195871" cy="9324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6091" tIns="333248" rIns="636091"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At any point of the course of thyroglossal tract, </a:t>
          </a:r>
        </a:p>
        <a:p>
          <a:pPr marL="171450" lvl="1" indent="-171450" algn="l" defTabSz="711200">
            <a:lnSpc>
              <a:spcPct val="90000"/>
            </a:lnSpc>
            <a:spcBef>
              <a:spcPct val="0"/>
            </a:spcBef>
            <a:spcAft>
              <a:spcPct val="15000"/>
            </a:spcAft>
            <a:buChar char="•"/>
          </a:pPr>
          <a:r>
            <a:rPr lang="en-US" sz="1600" kern="1200"/>
            <a:t>commonest site is subhyoid in the midline.</a:t>
          </a:r>
        </a:p>
      </dsp:txBody>
      <dsp:txXfrm>
        <a:off x="0" y="2612942"/>
        <a:ext cx="8195871" cy="932400"/>
      </dsp:txXfrm>
    </dsp:sp>
    <dsp:sp modelId="{023BCF59-7596-6D42-A32B-6EB38D703BDE}">
      <dsp:nvSpPr>
        <dsp:cNvPr id="0" name=""/>
        <dsp:cNvSpPr/>
      </dsp:nvSpPr>
      <dsp:spPr>
        <a:xfrm>
          <a:off x="409793" y="2376782"/>
          <a:ext cx="5737109" cy="4723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849" tIns="0" rIns="216849" bIns="0" numCol="1" spcCol="1270" anchor="ctr" anchorCtr="0">
          <a:noAutofit/>
        </a:bodyPr>
        <a:lstStyle/>
        <a:p>
          <a:pPr marL="0" lvl="0" indent="0" algn="l" defTabSz="711200">
            <a:lnSpc>
              <a:spcPct val="90000"/>
            </a:lnSpc>
            <a:spcBef>
              <a:spcPct val="0"/>
            </a:spcBef>
            <a:spcAft>
              <a:spcPct val="35000"/>
            </a:spcAft>
            <a:buNone/>
          </a:pPr>
          <a:r>
            <a:rPr lang="en-US" sz="1600" b="1" kern="1200"/>
            <a:t>Site</a:t>
          </a:r>
          <a:endParaRPr lang="en-US" sz="1600" kern="1200"/>
        </a:p>
      </dsp:txBody>
      <dsp:txXfrm>
        <a:off x="432850" y="2399839"/>
        <a:ext cx="5690995"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0DCEC-24C3-6841-910C-E941B1C44BE6}">
      <dsp:nvSpPr>
        <dsp:cNvPr id="0" name=""/>
        <dsp:cNvSpPr/>
      </dsp:nvSpPr>
      <dsp:spPr>
        <a:xfrm rot="5400000">
          <a:off x="5217942" y="-2176770"/>
          <a:ext cx="710498" cy="5245357"/>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-usually child 6-8 years with swelling in the front of the neck</a:t>
          </a:r>
        </a:p>
        <a:p>
          <a:pPr marL="114300" lvl="1" indent="-114300" algn="l" defTabSz="666750">
            <a:lnSpc>
              <a:spcPct val="90000"/>
            </a:lnSpc>
            <a:spcBef>
              <a:spcPct val="0"/>
            </a:spcBef>
            <a:spcAft>
              <a:spcPct val="15000"/>
            </a:spcAft>
            <a:buChar char="•"/>
          </a:pPr>
          <a:r>
            <a:rPr lang="en-US" sz="1500" kern="1200"/>
            <a:t>Painless mass in the midline of the neck(painful if infected).</a:t>
          </a:r>
        </a:p>
      </dsp:txBody>
      <dsp:txXfrm rot="-5400000">
        <a:off x="2950513" y="125343"/>
        <a:ext cx="5210673" cy="641130"/>
      </dsp:txXfrm>
    </dsp:sp>
    <dsp:sp modelId="{7C74EF70-1762-A94A-BCE2-52C098C29DBA}">
      <dsp:nvSpPr>
        <dsp:cNvPr id="0" name=""/>
        <dsp:cNvSpPr/>
      </dsp:nvSpPr>
      <dsp:spPr>
        <a:xfrm>
          <a:off x="0" y="1846"/>
          <a:ext cx="2950513" cy="88812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b="1" kern="1200"/>
            <a:t>Symptom</a:t>
          </a:r>
          <a:endParaRPr lang="en-US" sz="3400" kern="1200"/>
        </a:p>
      </dsp:txBody>
      <dsp:txXfrm>
        <a:off x="43355" y="45201"/>
        <a:ext cx="2863803" cy="801413"/>
      </dsp:txXfrm>
    </dsp:sp>
    <dsp:sp modelId="{6FDC005D-77A9-CD43-A7B4-B6BA4C1DA1EA}">
      <dsp:nvSpPr>
        <dsp:cNvPr id="0" name=""/>
        <dsp:cNvSpPr/>
      </dsp:nvSpPr>
      <dsp:spPr>
        <a:xfrm rot="5400000">
          <a:off x="5217942" y="-1244240"/>
          <a:ext cx="710498" cy="5245357"/>
        </a:xfrm>
        <a:prstGeom prst="round2Same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Cystic mass (Paget's test) in midline of the neck moves with deglutition and protrusion of the tongue.</a:t>
          </a:r>
        </a:p>
      </dsp:txBody>
      <dsp:txXfrm rot="-5400000">
        <a:off x="2950513" y="1057873"/>
        <a:ext cx="5210673" cy="641130"/>
      </dsp:txXfrm>
    </dsp:sp>
    <dsp:sp modelId="{8283C7D9-81BF-5E4C-B0FD-426D8B8BFCBE}">
      <dsp:nvSpPr>
        <dsp:cNvPr id="0" name=""/>
        <dsp:cNvSpPr/>
      </dsp:nvSpPr>
      <dsp:spPr>
        <a:xfrm>
          <a:off x="0" y="934376"/>
          <a:ext cx="2950513" cy="888123"/>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b="1" kern="1200"/>
            <a:t>Sign</a:t>
          </a:r>
          <a:endParaRPr lang="en-US" sz="3400" kern="1200"/>
        </a:p>
      </dsp:txBody>
      <dsp:txXfrm>
        <a:off x="43355" y="977731"/>
        <a:ext cx="2863803" cy="801413"/>
      </dsp:txXfrm>
    </dsp:sp>
    <dsp:sp modelId="{C799AB14-C6C6-C843-B0EB-E7433996CF84}">
      <dsp:nvSpPr>
        <dsp:cNvPr id="0" name=""/>
        <dsp:cNvSpPr/>
      </dsp:nvSpPr>
      <dsp:spPr>
        <a:xfrm rot="5400000">
          <a:off x="5217942" y="-311711"/>
          <a:ext cx="710498" cy="5245357"/>
        </a:xfrm>
        <a:prstGeom prst="round2Same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Thyroglossal fistula(always acquired &amp;never cong.).</a:t>
          </a:r>
        </a:p>
      </dsp:txBody>
      <dsp:txXfrm rot="-5400000">
        <a:off x="2950513" y="1990402"/>
        <a:ext cx="5210673" cy="641130"/>
      </dsp:txXfrm>
    </dsp:sp>
    <dsp:sp modelId="{0C676C09-7812-B746-B516-AA649E492406}">
      <dsp:nvSpPr>
        <dsp:cNvPr id="0" name=""/>
        <dsp:cNvSpPr/>
      </dsp:nvSpPr>
      <dsp:spPr>
        <a:xfrm>
          <a:off x="0" y="1866905"/>
          <a:ext cx="2950513" cy="888123"/>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b="1" kern="1200"/>
            <a:t>Complication</a:t>
          </a:r>
          <a:endParaRPr lang="en-US" sz="3400" kern="1200"/>
        </a:p>
      </dsp:txBody>
      <dsp:txXfrm>
        <a:off x="43355" y="1910260"/>
        <a:ext cx="2863803" cy="801413"/>
      </dsp:txXfrm>
    </dsp:sp>
    <dsp:sp modelId="{7BB18FF4-6C43-3C46-AAF3-FAD817019BC7}">
      <dsp:nvSpPr>
        <dsp:cNvPr id="0" name=""/>
        <dsp:cNvSpPr/>
      </dsp:nvSpPr>
      <dsp:spPr>
        <a:xfrm rot="5400000">
          <a:off x="5217942" y="620818"/>
          <a:ext cx="710498" cy="5245357"/>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U/S  ͢   cyst.</a:t>
          </a:r>
        </a:p>
        <a:p>
          <a:pPr marL="114300" lvl="1" indent="-114300" algn="l" defTabSz="666750">
            <a:lnSpc>
              <a:spcPct val="90000"/>
            </a:lnSpc>
            <a:spcBef>
              <a:spcPct val="0"/>
            </a:spcBef>
            <a:spcAft>
              <a:spcPct val="15000"/>
            </a:spcAft>
            <a:buChar char="•"/>
          </a:pPr>
          <a:r>
            <a:rPr lang="en-US" sz="1500" kern="1200"/>
            <a:t>Fistulogram if fistula coexists.</a:t>
          </a:r>
          <a:endParaRPr lang="en-US" sz="1500" kern="1200" dirty="0"/>
        </a:p>
      </dsp:txBody>
      <dsp:txXfrm rot="-5400000">
        <a:off x="2950513" y="2922931"/>
        <a:ext cx="5210673" cy="641130"/>
      </dsp:txXfrm>
    </dsp:sp>
    <dsp:sp modelId="{776EDCB2-095C-8544-BEA8-B6A2C0E9A3BD}">
      <dsp:nvSpPr>
        <dsp:cNvPr id="0" name=""/>
        <dsp:cNvSpPr/>
      </dsp:nvSpPr>
      <dsp:spPr>
        <a:xfrm>
          <a:off x="0" y="2799435"/>
          <a:ext cx="2950513" cy="88812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b="1" kern="1200"/>
            <a:t>Investigation</a:t>
          </a:r>
          <a:endParaRPr lang="en-US" sz="3400" kern="1200"/>
        </a:p>
      </dsp:txBody>
      <dsp:txXfrm>
        <a:off x="43355" y="2842790"/>
        <a:ext cx="2863803" cy="8014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955CC-A664-9048-8A66-C86F55AFFD39}">
      <dsp:nvSpPr>
        <dsp:cNvPr id="0" name=""/>
        <dsp:cNvSpPr/>
      </dsp:nvSpPr>
      <dsp:spPr>
        <a:xfrm>
          <a:off x="3929357" y="1406406"/>
          <a:ext cx="91440" cy="643161"/>
        </a:xfrm>
        <a:custGeom>
          <a:avLst/>
          <a:gdLst/>
          <a:ahLst/>
          <a:cxnLst/>
          <a:rect l="0" t="0" r="0" b="0"/>
          <a:pathLst>
            <a:path>
              <a:moveTo>
                <a:pt x="45720" y="0"/>
              </a:moveTo>
              <a:lnTo>
                <a:pt x="45720" y="64316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A75C59-1B51-AC42-B185-E396220E2C81}">
      <dsp:nvSpPr>
        <dsp:cNvPr id="0" name=""/>
        <dsp:cNvSpPr/>
      </dsp:nvSpPr>
      <dsp:spPr>
        <a:xfrm>
          <a:off x="2869355" y="2139"/>
          <a:ext cx="2211444" cy="14042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86DB1E-3C26-8949-A872-00F11DBE027E}">
      <dsp:nvSpPr>
        <dsp:cNvPr id="0" name=""/>
        <dsp:cNvSpPr/>
      </dsp:nvSpPr>
      <dsp:spPr>
        <a:xfrm>
          <a:off x="3115071" y="235569"/>
          <a:ext cx="2211444" cy="14042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Treatment</a:t>
          </a:r>
          <a:endParaRPr lang="en-US" sz="1900" kern="1200"/>
        </a:p>
      </dsp:txBody>
      <dsp:txXfrm>
        <a:off x="3156201" y="276699"/>
        <a:ext cx="2129184" cy="1322007"/>
      </dsp:txXfrm>
    </dsp:sp>
    <dsp:sp modelId="{2EA58A6D-5976-014A-9F9E-4636784BA40F}">
      <dsp:nvSpPr>
        <dsp:cNvPr id="0" name=""/>
        <dsp:cNvSpPr/>
      </dsp:nvSpPr>
      <dsp:spPr>
        <a:xfrm>
          <a:off x="2869355" y="2049568"/>
          <a:ext cx="2211444" cy="140426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E60359-B5E4-2146-826B-7F6D787C6C0F}">
      <dsp:nvSpPr>
        <dsp:cNvPr id="0" name=""/>
        <dsp:cNvSpPr/>
      </dsp:nvSpPr>
      <dsp:spPr>
        <a:xfrm>
          <a:off x="3115071" y="2282998"/>
          <a:ext cx="2211444" cy="140426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Sistrunk operation (excision of cyst, track and central part of hyoid bone).</a:t>
          </a:r>
        </a:p>
      </dsp:txBody>
      <dsp:txXfrm>
        <a:off x="3156201" y="2324128"/>
        <a:ext cx="2129184" cy="13220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E93AC-89C5-0547-8F1E-06DF2A1307C7}">
      <dsp:nvSpPr>
        <dsp:cNvPr id="0" name=""/>
        <dsp:cNvSpPr/>
      </dsp:nvSpPr>
      <dsp:spPr>
        <a:xfrm>
          <a:off x="0" y="100494"/>
          <a:ext cx="78867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Definition:</a:t>
          </a:r>
        </a:p>
      </dsp:txBody>
      <dsp:txXfrm>
        <a:off x="26930" y="127424"/>
        <a:ext cx="7832840" cy="497795"/>
      </dsp:txXfrm>
    </dsp:sp>
    <dsp:sp modelId="{527530B3-EFED-6548-A1ED-0308D6C87992}">
      <dsp:nvSpPr>
        <dsp:cNvPr id="0" name=""/>
        <dsp:cNvSpPr/>
      </dsp:nvSpPr>
      <dsp:spPr>
        <a:xfrm>
          <a:off x="0" y="652149"/>
          <a:ext cx="7886700"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It's a clinical diagnosis which refers to a single thyroid nodule in otherwise normal thyroid gland. </a:t>
          </a:r>
        </a:p>
      </dsp:txBody>
      <dsp:txXfrm>
        <a:off x="0" y="652149"/>
        <a:ext cx="7886700" cy="571320"/>
      </dsp:txXfrm>
    </dsp:sp>
    <dsp:sp modelId="{08865D03-24E7-1641-BF6C-ED967474532E}">
      <dsp:nvSpPr>
        <dsp:cNvPr id="0" name=""/>
        <dsp:cNvSpPr/>
      </dsp:nvSpPr>
      <dsp:spPr>
        <a:xfrm>
          <a:off x="0" y="1223469"/>
          <a:ext cx="78867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Causes:</a:t>
          </a:r>
        </a:p>
      </dsp:txBody>
      <dsp:txXfrm>
        <a:off x="26930" y="1250399"/>
        <a:ext cx="7832840" cy="497795"/>
      </dsp:txXfrm>
    </dsp:sp>
    <dsp:sp modelId="{F9A8762A-E0BE-EC48-B732-08E1B597AE28}">
      <dsp:nvSpPr>
        <dsp:cNvPr id="0" name=""/>
        <dsp:cNvSpPr/>
      </dsp:nvSpPr>
      <dsp:spPr>
        <a:xfrm>
          <a:off x="0" y="1775124"/>
          <a:ext cx="7886700" cy="247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The nodule may be part of multinodular goiter</a:t>
          </a:r>
        </a:p>
        <a:p>
          <a:pPr marL="171450" lvl="1" indent="-171450" algn="l" defTabSz="800100">
            <a:lnSpc>
              <a:spcPct val="90000"/>
            </a:lnSpc>
            <a:spcBef>
              <a:spcPct val="0"/>
            </a:spcBef>
            <a:spcAft>
              <a:spcPct val="20000"/>
            </a:spcAft>
            <a:buChar char="•"/>
          </a:pPr>
          <a:r>
            <a:rPr lang="en-US" sz="1800" kern="1200"/>
            <a:t>palpable (commonest).</a:t>
          </a:r>
        </a:p>
        <a:p>
          <a:pPr marL="171450" lvl="1" indent="-171450" algn="l" defTabSz="800100">
            <a:lnSpc>
              <a:spcPct val="90000"/>
            </a:lnSpc>
            <a:spcBef>
              <a:spcPct val="0"/>
            </a:spcBef>
            <a:spcAft>
              <a:spcPct val="20000"/>
            </a:spcAft>
            <a:buChar char="•"/>
          </a:pPr>
          <a:r>
            <a:rPr lang="en-US" sz="1800" kern="1200"/>
            <a:t>Colloid nodule. </a:t>
          </a:r>
        </a:p>
        <a:p>
          <a:pPr marL="171450" lvl="1" indent="-171450" algn="l" defTabSz="800100">
            <a:lnSpc>
              <a:spcPct val="90000"/>
            </a:lnSpc>
            <a:spcBef>
              <a:spcPct val="0"/>
            </a:spcBef>
            <a:spcAft>
              <a:spcPct val="20000"/>
            </a:spcAft>
            <a:buChar char="•"/>
          </a:pPr>
          <a:r>
            <a:rPr lang="it-IT" sz="1800" kern="1200"/>
            <a:t>Toxic nodule. </a:t>
          </a:r>
          <a:endParaRPr lang="en-US" sz="1800" kern="1200"/>
        </a:p>
        <a:p>
          <a:pPr marL="171450" lvl="1" indent="-171450" algn="l" defTabSz="800100">
            <a:lnSpc>
              <a:spcPct val="90000"/>
            </a:lnSpc>
            <a:spcBef>
              <a:spcPct val="0"/>
            </a:spcBef>
            <a:spcAft>
              <a:spcPct val="20000"/>
            </a:spcAft>
            <a:buChar char="•"/>
          </a:pPr>
          <a:r>
            <a:rPr lang="en-US" sz="1800" kern="1200"/>
            <a:t>Adenoma.</a:t>
          </a:r>
        </a:p>
        <a:p>
          <a:pPr marL="171450" lvl="1" indent="-171450" algn="l" defTabSz="800100">
            <a:lnSpc>
              <a:spcPct val="90000"/>
            </a:lnSpc>
            <a:spcBef>
              <a:spcPct val="0"/>
            </a:spcBef>
            <a:spcAft>
              <a:spcPct val="20000"/>
            </a:spcAft>
            <a:buChar char="•"/>
          </a:pPr>
          <a:r>
            <a:rPr lang="it-IT" sz="1800" kern="1200"/>
            <a:t>Carcinoma.</a:t>
          </a:r>
          <a:endParaRPr lang="en-US" sz="1800" kern="1200"/>
        </a:p>
        <a:p>
          <a:pPr marL="171450" lvl="1" indent="-171450" algn="l" defTabSz="800100">
            <a:lnSpc>
              <a:spcPct val="90000"/>
            </a:lnSpc>
            <a:spcBef>
              <a:spcPct val="0"/>
            </a:spcBef>
            <a:spcAft>
              <a:spcPct val="20000"/>
            </a:spcAft>
            <a:buChar char="•"/>
          </a:pPr>
          <a:r>
            <a:rPr lang="en-US" sz="1800" kern="1200"/>
            <a:t>Localized thyroiditis (Hashimoto thyroiditis)</a:t>
          </a:r>
        </a:p>
        <a:p>
          <a:pPr marL="171450" lvl="1" indent="-171450" algn="l" defTabSz="800100">
            <a:lnSpc>
              <a:spcPct val="90000"/>
            </a:lnSpc>
            <a:spcBef>
              <a:spcPct val="0"/>
            </a:spcBef>
            <a:spcAft>
              <a:spcPct val="20000"/>
            </a:spcAft>
            <a:buChar char="•"/>
          </a:pPr>
          <a:r>
            <a:rPr lang="en-US" sz="1800" kern="1200"/>
            <a:t>Thyroid cyst .</a:t>
          </a:r>
        </a:p>
      </dsp:txBody>
      <dsp:txXfrm>
        <a:off x="0" y="1775124"/>
        <a:ext cx="7886700" cy="24757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6301E-E95F-3444-B303-81CF053620FE}">
      <dsp:nvSpPr>
        <dsp:cNvPr id="0" name=""/>
        <dsp:cNvSpPr/>
      </dsp:nvSpPr>
      <dsp:spPr>
        <a:xfrm>
          <a:off x="0" y="105103"/>
          <a:ext cx="4697730" cy="8342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Physiological Goitre</a:t>
          </a:r>
        </a:p>
      </dsp:txBody>
      <dsp:txXfrm>
        <a:off x="40724" y="145827"/>
        <a:ext cx="4616282" cy="752780"/>
      </dsp:txXfrm>
    </dsp:sp>
    <dsp:sp modelId="{160B076A-BC27-D746-A43D-5B001A170BDD}">
      <dsp:nvSpPr>
        <dsp:cNvPr id="0" name=""/>
        <dsp:cNvSpPr/>
      </dsp:nvSpPr>
      <dsp:spPr>
        <a:xfrm>
          <a:off x="0" y="999811"/>
          <a:ext cx="4697730" cy="83422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(diffuse hyperplastic goiter)</a:t>
          </a:r>
        </a:p>
      </dsp:txBody>
      <dsp:txXfrm>
        <a:off x="40724" y="1040535"/>
        <a:ext cx="4616282" cy="752780"/>
      </dsp:txXfrm>
    </dsp:sp>
    <dsp:sp modelId="{D280FEDD-B160-094E-8F76-00C866A918B2}">
      <dsp:nvSpPr>
        <dsp:cNvPr id="0" name=""/>
        <dsp:cNvSpPr/>
      </dsp:nvSpPr>
      <dsp:spPr>
        <a:xfrm>
          <a:off x="0" y="1834040"/>
          <a:ext cx="4697730" cy="1282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It may occur in female at puberty or during pregnancy and lactation.</a:t>
          </a:r>
        </a:p>
        <a:p>
          <a:pPr marL="171450" lvl="1" indent="-171450" algn="l" defTabSz="711200">
            <a:lnSpc>
              <a:spcPct val="90000"/>
            </a:lnSpc>
            <a:spcBef>
              <a:spcPct val="0"/>
            </a:spcBef>
            <a:spcAft>
              <a:spcPct val="20000"/>
            </a:spcAft>
            <a:buChar char="•"/>
          </a:pPr>
          <a:r>
            <a:rPr lang="en-US" sz="1600" kern="1200"/>
            <a:t>It is due to increase body demand, which will lead to relative iodine deficiency</a:t>
          </a:r>
        </a:p>
        <a:p>
          <a:pPr marL="171450" lvl="1" indent="-171450" algn="l" defTabSz="711200">
            <a:lnSpc>
              <a:spcPct val="90000"/>
            </a:lnSpc>
            <a:spcBef>
              <a:spcPct val="0"/>
            </a:spcBef>
            <a:spcAft>
              <a:spcPct val="20000"/>
            </a:spcAft>
            <a:buChar char="•"/>
          </a:pPr>
          <a:r>
            <a:rPr lang="en-US" sz="1600" kern="1200"/>
            <a:t>Patient complains of mild enlargement of the gland</a:t>
          </a:r>
        </a:p>
      </dsp:txBody>
      <dsp:txXfrm>
        <a:off x="0" y="1834040"/>
        <a:ext cx="4697730" cy="1282364"/>
      </dsp:txXfrm>
    </dsp:sp>
    <dsp:sp modelId="{1E72913B-FD0F-634E-BB99-94CC8E64766B}">
      <dsp:nvSpPr>
        <dsp:cNvPr id="0" name=""/>
        <dsp:cNvSpPr/>
      </dsp:nvSpPr>
      <dsp:spPr>
        <a:xfrm>
          <a:off x="0" y="3116405"/>
          <a:ext cx="4697730" cy="83422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-Prevention: use iodized table salt (potassium iodide)</a:t>
          </a:r>
        </a:p>
      </dsp:txBody>
      <dsp:txXfrm>
        <a:off x="40724" y="3157129"/>
        <a:ext cx="4616282" cy="752780"/>
      </dsp:txXfrm>
    </dsp:sp>
    <dsp:sp modelId="{CD265002-0A24-384C-99E2-B1EA2AA5357E}">
      <dsp:nvSpPr>
        <dsp:cNvPr id="0" name=""/>
        <dsp:cNvSpPr/>
      </dsp:nvSpPr>
      <dsp:spPr>
        <a:xfrm>
          <a:off x="0" y="4011113"/>
          <a:ext cx="4697730" cy="83422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Treatment: </a:t>
          </a:r>
        </a:p>
      </dsp:txBody>
      <dsp:txXfrm>
        <a:off x="40724" y="4051837"/>
        <a:ext cx="4616282" cy="752780"/>
      </dsp:txXfrm>
    </dsp:sp>
    <dsp:sp modelId="{A32527DB-1E41-0243-A409-CA4BDA44A9DB}">
      <dsp:nvSpPr>
        <dsp:cNvPr id="0" name=""/>
        <dsp:cNvSpPr/>
      </dsp:nvSpPr>
      <dsp:spPr>
        <a:xfrm>
          <a:off x="0" y="4845341"/>
          <a:ext cx="4697730"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15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No treatment (mild cases) </a:t>
          </a:r>
        </a:p>
        <a:p>
          <a:pPr marL="171450" lvl="1" indent="-171450" algn="l" defTabSz="711200">
            <a:lnSpc>
              <a:spcPct val="90000"/>
            </a:lnSpc>
            <a:spcBef>
              <a:spcPct val="0"/>
            </a:spcBef>
            <a:spcAft>
              <a:spcPct val="20000"/>
            </a:spcAft>
            <a:buChar char="•"/>
          </a:pPr>
          <a:r>
            <a:rPr lang="en-US" sz="1600" kern="1200"/>
            <a:t>Thyroid hormone is given, L- thyroxin.</a:t>
          </a:r>
        </a:p>
      </dsp:txBody>
      <dsp:txXfrm>
        <a:off x="0" y="4845341"/>
        <a:ext cx="4697730" cy="5542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CA79-A0D2-5505-7F98-7CC35E94A19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SA"/>
          </a:p>
        </p:txBody>
      </p:sp>
      <p:sp>
        <p:nvSpPr>
          <p:cNvPr id="3" name="Subtitle 2">
            <a:extLst>
              <a:ext uri="{FF2B5EF4-FFF2-40B4-BE49-F238E27FC236}">
                <a16:creationId xmlns:a16="http://schemas.microsoft.com/office/drawing/2014/main" id="{8FA4C480-58FE-E1E4-A0B3-B945AA29AAC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SA"/>
          </a:p>
        </p:txBody>
      </p:sp>
      <p:sp>
        <p:nvSpPr>
          <p:cNvPr id="4" name="Date Placeholder 3">
            <a:extLst>
              <a:ext uri="{FF2B5EF4-FFF2-40B4-BE49-F238E27FC236}">
                <a16:creationId xmlns:a16="http://schemas.microsoft.com/office/drawing/2014/main" id="{90AFB7FC-E45F-AC71-B456-1BD9C5513C9C}"/>
              </a:ext>
            </a:extLst>
          </p:cNvPr>
          <p:cNvSpPr>
            <a:spLocks noGrp="1"/>
          </p:cNvSpPr>
          <p:nvPr>
            <p:ph type="dt" sz="half" idx="10"/>
          </p:nvPr>
        </p:nvSpPr>
        <p:spPr/>
        <p:txBody>
          <a:bodyPr/>
          <a:lstStyle/>
          <a:p>
            <a:fld id="{4BECE607-5650-49DD-9429-2ECE3AE831C8}" type="datetimeFigureOut">
              <a:rPr lang="en-US" smtClean="0"/>
              <a:t>1/28/23</a:t>
            </a:fld>
            <a:endParaRPr lang="en-US"/>
          </a:p>
        </p:txBody>
      </p:sp>
      <p:sp>
        <p:nvSpPr>
          <p:cNvPr id="5" name="Footer Placeholder 4">
            <a:extLst>
              <a:ext uri="{FF2B5EF4-FFF2-40B4-BE49-F238E27FC236}">
                <a16:creationId xmlns:a16="http://schemas.microsoft.com/office/drawing/2014/main" id="{0E53952B-2B0D-2F6C-6403-52AA4C31D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62C112-DC3A-077F-0224-A930B911F231}"/>
              </a:ext>
            </a:extLst>
          </p:cNvPr>
          <p:cNvSpPr>
            <a:spLocks noGrp="1"/>
          </p:cNvSpPr>
          <p:nvPr>
            <p:ph type="sldNum" sz="quarter" idx="12"/>
          </p:nvPr>
        </p:nvSpPr>
        <p:spPr/>
        <p:txBody>
          <a:bodyPr/>
          <a:lstStyle/>
          <a:p>
            <a:fld id="{C7BD6CF5-7176-49A3-8B4C-FA845DBDDED3}" type="slidenum">
              <a:rPr lang="en-US" smtClean="0"/>
              <a:t>‹#›</a:t>
            </a:fld>
            <a:endParaRPr lang="en-US"/>
          </a:p>
        </p:txBody>
      </p:sp>
    </p:spTree>
    <p:extLst>
      <p:ext uri="{BB962C8B-B14F-4D97-AF65-F5344CB8AC3E}">
        <p14:creationId xmlns:p14="http://schemas.microsoft.com/office/powerpoint/2010/main" val="874781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9A5D-3B99-91FD-5EA7-233AC018255C}"/>
              </a:ext>
            </a:extLst>
          </p:cNvPr>
          <p:cNvSpPr>
            <a:spLocks noGrp="1"/>
          </p:cNvSpPr>
          <p:nvPr>
            <p:ph type="title"/>
          </p:nvPr>
        </p:nvSpPr>
        <p:spPr/>
        <p:txBody>
          <a:bodyPr/>
          <a:lstStyle/>
          <a:p>
            <a:r>
              <a:rPr lang="en-US"/>
              <a:t>Click to edit Master title style</a:t>
            </a:r>
            <a:endParaRPr lang="en-SA"/>
          </a:p>
        </p:txBody>
      </p:sp>
      <p:sp>
        <p:nvSpPr>
          <p:cNvPr id="3" name="Vertical Text Placeholder 2">
            <a:extLst>
              <a:ext uri="{FF2B5EF4-FFF2-40B4-BE49-F238E27FC236}">
                <a16:creationId xmlns:a16="http://schemas.microsoft.com/office/drawing/2014/main" id="{FA692A39-8D3F-BC0A-845D-57AC44B0F5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F5E8B945-6E8D-485E-FE1C-788E36E1295A}"/>
              </a:ext>
            </a:extLst>
          </p:cNvPr>
          <p:cNvSpPr>
            <a:spLocks noGrp="1"/>
          </p:cNvSpPr>
          <p:nvPr>
            <p:ph type="dt" sz="half" idx="10"/>
          </p:nvPr>
        </p:nvSpPr>
        <p:spPr/>
        <p:txBody>
          <a:bodyPr/>
          <a:lstStyle/>
          <a:p>
            <a:fld id="{4BECE607-5650-49DD-9429-2ECE3AE831C8}" type="datetimeFigureOut">
              <a:rPr lang="en-US" smtClean="0"/>
              <a:t>1/28/23</a:t>
            </a:fld>
            <a:endParaRPr lang="en-US"/>
          </a:p>
        </p:txBody>
      </p:sp>
      <p:sp>
        <p:nvSpPr>
          <p:cNvPr id="5" name="Footer Placeholder 4">
            <a:extLst>
              <a:ext uri="{FF2B5EF4-FFF2-40B4-BE49-F238E27FC236}">
                <a16:creationId xmlns:a16="http://schemas.microsoft.com/office/drawing/2014/main" id="{D6EFBD1E-0BB0-859F-E9AE-C7726EF67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E47B2-6099-5311-F70F-50216A035B00}"/>
              </a:ext>
            </a:extLst>
          </p:cNvPr>
          <p:cNvSpPr>
            <a:spLocks noGrp="1"/>
          </p:cNvSpPr>
          <p:nvPr>
            <p:ph type="sldNum" sz="quarter" idx="12"/>
          </p:nvPr>
        </p:nvSpPr>
        <p:spPr/>
        <p:txBody>
          <a:bodyPr/>
          <a:lstStyle/>
          <a:p>
            <a:fld id="{C7BD6CF5-7176-49A3-8B4C-FA845DBDDED3}" type="slidenum">
              <a:rPr lang="en-US" smtClean="0"/>
              <a:t>‹#›</a:t>
            </a:fld>
            <a:endParaRPr lang="en-US"/>
          </a:p>
        </p:txBody>
      </p:sp>
    </p:spTree>
    <p:extLst>
      <p:ext uri="{BB962C8B-B14F-4D97-AF65-F5344CB8AC3E}">
        <p14:creationId xmlns:p14="http://schemas.microsoft.com/office/powerpoint/2010/main" val="407405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25869C-11BD-9D17-7093-22D3AD4CCD1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SA"/>
          </a:p>
        </p:txBody>
      </p:sp>
      <p:sp>
        <p:nvSpPr>
          <p:cNvPr id="3" name="Vertical Text Placeholder 2">
            <a:extLst>
              <a:ext uri="{FF2B5EF4-FFF2-40B4-BE49-F238E27FC236}">
                <a16:creationId xmlns:a16="http://schemas.microsoft.com/office/drawing/2014/main" id="{C22F7FB7-FED8-4099-50CD-6F2E2479AF7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DA821C9B-3C85-19F1-9326-253D4FFBFC21}"/>
              </a:ext>
            </a:extLst>
          </p:cNvPr>
          <p:cNvSpPr>
            <a:spLocks noGrp="1"/>
          </p:cNvSpPr>
          <p:nvPr>
            <p:ph type="dt" sz="half" idx="10"/>
          </p:nvPr>
        </p:nvSpPr>
        <p:spPr/>
        <p:txBody>
          <a:bodyPr/>
          <a:lstStyle/>
          <a:p>
            <a:fld id="{4BECE607-5650-49DD-9429-2ECE3AE831C8}" type="datetimeFigureOut">
              <a:rPr lang="en-US" smtClean="0"/>
              <a:t>1/28/23</a:t>
            </a:fld>
            <a:endParaRPr lang="en-US"/>
          </a:p>
        </p:txBody>
      </p:sp>
      <p:sp>
        <p:nvSpPr>
          <p:cNvPr id="5" name="Footer Placeholder 4">
            <a:extLst>
              <a:ext uri="{FF2B5EF4-FFF2-40B4-BE49-F238E27FC236}">
                <a16:creationId xmlns:a16="http://schemas.microsoft.com/office/drawing/2014/main" id="{BC0C6D35-6F93-C08B-2738-9A5FEE327F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DC4B98-0C4B-432D-BD8F-622C55CC42C1}"/>
              </a:ext>
            </a:extLst>
          </p:cNvPr>
          <p:cNvSpPr>
            <a:spLocks noGrp="1"/>
          </p:cNvSpPr>
          <p:nvPr>
            <p:ph type="sldNum" sz="quarter" idx="12"/>
          </p:nvPr>
        </p:nvSpPr>
        <p:spPr/>
        <p:txBody>
          <a:bodyPr/>
          <a:lstStyle/>
          <a:p>
            <a:fld id="{C7BD6CF5-7176-49A3-8B4C-FA845DBDDED3}" type="slidenum">
              <a:rPr lang="en-US" smtClean="0"/>
              <a:t>‹#›</a:t>
            </a:fld>
            <a:endParaRPr lang="en-US"/>
          </a:p>
        </p:txBody>
      </p:sp>
    </p:spTree>
    <p:extLst>
      <p:ext uri="{BB962C8B-B14F-4D97-AF65-F5344CB8AC3E}">
        <p14:creationId xmlns:p14="http://schemas.microsoft.com/office/powerpoint/2010/main" val="3306356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78DC-D25F-632E-5737-C0535207EB5C}"/>
              </a:ext>
            </a:extLst>
          </p:cNvPr>
          <p:cNvSpPr>
            <a:spLocks noGrp="1"/>
          </p:cNvSpPr>
          <p:nvPr>
            <p:ph type="title"/>
          </p:nvPr>
        </p:nvSpPr>
        <p:spPr/>
        <p:txBody>
          <a:bodyPr/>
          <a:lstStyle/>
          <a:p>
            <a:r>
              <a:rPr lang="en-US"/>
              <a:t>Click to edit Master title style</a:t>
            </a:r>
            <a:endParaRPr lang="en-SA"/>
          </a:p>
        </p:txBody>
      </p:sp>
      <p:sp>
        <p:nvSpPr>
          <p:cNvPr id="3" name="Content Placeholder 2">
            <a:extLst>
              <a:ext uri="{FF2B5EF4-FFF2-40B4-BE49-F238E27FC236}">
                <a16:creationId xmlns:a16="http://schemas.microsoft.com/office/drawing/2014/main" id="{0E321CA5-C8D4-88ED-42D7-9D6D98DB79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B9AAF06D-701D-43EF-1558-B4FE8C4F45EC}"/>
              </a:ext>
            </a:extLst>
          </p:cNvPr>
          <p:cNvSpPr>
            <a:spLocks noGrp="1"/>
          </p:cNvSpPr>
          <p:nvPr>
            <p:ph type="dt" sz="half" idx="10"/>
          </p:nvPr>
        </p:nvSpPr>
        <p:spPr/>
        <p:txBody>
          <a:bodyPr/>
          <a:lstStyle/>
          <a:p>
            <a:fld id="{4BECE607-5650-49DD-9429-2ECE3AE831C8}" type="datetimeFigureOut">
              <a:rPr lang="en-US" smtClean="0"/>
              <a:t>1/28/23</a:t>
            </a:fld>
            <a:endParaRPr lang="en-US"/>
          </a:p>
        </p:txBody>
      </p:sp>
      <p:sp>
        <p:nvSpPr>
          <p:cNvPr id="5" name="Footer Placeholder 4">
            <a:extLst>
              <a:ext uri="{FF2B5EF4-FFF2-40B4-BE49-F238E27FC236}">
                <a16:creationId xmlns:a16="http://schemas.microsoft.com/office/drawing/2014/main" id="{B6872122-569C-533A-281F-995ED0D75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11FA77-CA27-A755-20D0-6855CD346D5B}"/>
              </a:ext>
            </a:extLst>
          </p:cNvPr>
          <p:cNvSpPr>
            <a:spLocks noGrp="1"/>
          </p:cNvSpPr>
          <p:nvPr>
            <p:ph type="sldNum" sz="quarter" idx="12"/>
          </p:nvPr>
        </p:nvSpPr>
        <p:spPr/>
        <p:txBody>
          <a:bodyPr/>
          <a:lstStyle/>
          <a:p>
            <a:fld id="{C7BD6CF5-7176-49A3-8B4C-FA845DBDDED3}" type="slidenum">
              <a:rPr lang="en-US" smtClean="0"/>
              <a:t>‹#›</a:t>
            </a:fld>
            <a:endParaRPr lang="en-US"/>
          </a:p>
        </p:txBody>
      </p:sp>
    </p:spTree>
    <p:extLst>
      <p:ext uri="{BB962C8B-B14F-4D97-AF65-F5344CB8AC3E}">
        <p14:creationId xmlns:p14="http://schemas.microsoft.com/office/powerpoint/2010/main" val="2457994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B551-4860-79FF-1F66-0BC157F59F6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SA"/>
          </a:p>
        </p:txBody>
      </p:sp>
      <p:sp>
        <p:nvSpPr>
          <p:cNvPr id="3" name="Text Placeholder 2">
            <a:extLst>
              <a:ext uri="{FF2B5EF4-FFF2-40B4-BE49-F238E27FC236}">
                <a16:creationId xmlns:a16="http://schemas.microsoft.com/office/drawing/2014/main" id="{FBEB1EDD-004F-69FA-9582-C95D89C4454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A9A347-59C7-8295-B302-1AA5D0E8C77D}"/>
              </a:ext>
            </a:extLst>
          </p:cNvPr>
          <p:cNvSpPr>
            <a:spLocks noGrp="1"/>
          </p:cNvSpPr>
          <p:nvPr>
            <p:ph type="dt" sz="half" idx="10"/>
          </p:nvPr>
        </p:nvSpPr>
        <p:spPr/>
        <p:txBody>
          <a:bodyPr/>
          <a:lstStyle/>
          <a:p>
            <a:fld id="{4BECE607-5650-49DD-9429-2ECE3AE831C8}" type="datetimeFigureOut">
              <a:rPr lang="en-US" smtClean="0"/>
              <a:t>1/28/23</a:t>
            </a:fld>
            <a:endParaRPr lang="en-US"/>
          </a:p>
        </p:txBody>
      </p:sp>
      <p:sp>
        <p:nvSpPr>
          <p:cNvPr id="5" name="Footer Placeholder 4">
            <a:extLst>
              <a:ext uri="{FF2B5EF4-FFF2-40B4-BE49-F238E27FC236}">
                <a16:creationId xmlns:a16="http://schemas.microsoft.com/office/drawing/2014/main" id="{4756DD34-C6A2-80AC-66E9-C51490D39A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6A0E0-A6EA-BDBA-4640-86EF11101914}"/>
              </a:ext>
            </a:extLst>
          </p:cNvPr>
          <p:cNvSpPr>
            <a:spLocks noGrp="1"/>
          </p:cNvSpPr>
          <p:nvPr>
            <p:ph type="sldNum" sz="quarter" idx="12"/>
          </p:nvPr>
        </p:nvSpPr>
        <p:spPr/>
        <p:txBody>
          <a:bodyPr/>
          <a:lstStyle/>
          <a:p>
            <a:fld id="{C7BD6CF5-7176-49A3-8B4C-FA845DBDDED3}" type="slidenum">
              <a:rPr lang="en-US" smtClean="0"/>
              <a:t>‹#›</a:t>
            </a:fld>
            <a:endParaRPr lang="en-US"/>
          </a:p>
        </p:txBody>
      </p:sp>
    </p:spTree>
    <p:extLst>
      <p:ext uri="{BB962C8B-B14F-4D97-AF65-F5344CB8AC3E}">
        <p14:creationId xmlns:p14="http://schemas.microsoft.com/office/powerpoint/2010/main" val="387992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0C88A-99A1-969B-FB34-9B45D34D8EC9}"/>
              </a:ext>
            </a:extLst>
          </p:cNvPr>
          <p:cNvSpPr>
            <a:spLocks noGrp="1"/>
          </p:cNvSpPr>
          <p:nvPr>
            <p:ph type="title"/>
          </p:nvPr>
        </p:nvSpPr>
        <p:spPr/>
        <p:txBody>
          <a:bodyPr/>
          <a:lstStyle/>
          <a:p>
            <a:r>
              <a:rPr lang="en-US"/>
              <a:t>Click to edit Master title style</a:t>
            </a:r>
            <a:endParaRPr lang="en-SA"/>
          </a:p>
        </p:txBody>
      </p:sp>
      <p:sp>
        <p:nvSpPr>
          <p:cNvPr id="3" name="Content Placeholder 2">
            <a:extLst>
              <a:ext uri="{FF2B5EF4-FFF2-40B4-BE49-F238E27FC236}">
                <a16:creationId xmlns:a16="http://schemas.microsoft.com/office/drawing/2014/main" id="{0DB3542F-C0F1-2E62-D056-6481C30CF25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Content Placeholder 3">
            <a:extLst>
              <a:ext uri="{FF2B5EF4-FFF2-40B4-BE49-F238E27FC236}">
                <a16:creationId xmlns:a16="http://schemas.microsoft.com/office/drawing/2014/main" id="{F9218470-2208-0F51-311E-3B1DA815594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5" name="Date Placeholder 4">
            <a:extLst>
              <a:ext uri="{FF2B5EF4-FFF2-40B4-BE49-F238E27FC236}">
                <a16:creationId xmlns:a16="http://schemas.microsoft.com/office/drawing/2014/main" id="{1A8E5935-C366-B61F-0E10-14D77E5EDC6E}"/>
              </a:ext>
            </a:extLst>
          </p:cNvPr>
          <p:cNvSpPr>
            <a:spLocks noGrp="1"/>
          </p:cNvSpPr>
          <p:nvPr>
            <p:ph type="dt" sz="half" idx="10"/>
          </p:nvPr>
        </p:nvSpPr>
        <p:spPr/>
        <p:txBody>
          <a:bodyPr/>
          <a:lstStyle/>
          <a:p>
            <a:fld id="{4BECE607-5650-49DD-9429-2ECE3AE831C8}" type="datetimeFigureOut">
              <a:rPr lang="en-US" smtClean="0"/>
              <a:t>1/28/23</a:t>
            </a:fld>
            <a:endParaRPr lang="en-US"/>
          </a:p>
        </p:txBody>
      </p:sp>
      <p:sp>
        <p:nvSpPr>
          <p:cNvPr id="6" name="Footer Placeholder 5">
            <a:extLst>
              <a:ext uri="{FF2B5EF4-FFF2-40B4-BE49-F238E27FC236}">
                <a16:creationId xmlns:a16="http://schemas.microsoft.com/office/drawing/2014/main" id="{52BA7087-E29A-8E68-8701-A6A33962DC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BB6937-57AD-9609-7663-FD78F07BCF8D}"/>
              </a:ext>
            </a:extLst>
          </p:cNvPr>
          <p:cNvSpPr>
            <a:spLocks noGrp="1"/>
          </p:cNvSpPr>
          <p:nvPr>
            <p:ph type="sldNum" sz="quarter" idx="12"/>
          </p:nvPr>
        </p:nvSpPr>
        <p:spPr/>
        <p:txBody>
          <a:bodyPr/>
          <a:lstStyle/>
          <a:p>
            <a:fld id="{C7BD6CF5-7176-49A3-8B4C-FA845DBDDED3}" type="slidenum">
              <a:rPr lang="en-US" smtClean="0"/>
              <a:t>‹#›</a:t>
            </a:fld>
            <a:endParaRPr lang="en-US"/>
          </a:p>
        </p:txBody>
      </p:sp>
    </p:spTree>
    <p:extLst>
      <p:ext uri="{BB962C8B-B14F-4D97-AF65-F5344CB8AC3E}">
        <p14:creationId xmlns:p14="http://schemas.microsoft.com/office/powerpoint/2010/main" val="38012690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DB471-0152-BA03-4DB1-71E9EB376334}"/>
              </a:ext>
            </a:extLst>
          </p:cNvPr>
          <p:cNvSpPr>
            <a:spLocks noGrp="1"/>
          </p:cNvSpPr>
          <p:nvPr>
            <p:ph type="title"/>
          </p:nvPr>
        </p:nvSpPr>
        <p:spPr>
          <a:xfrm>
            <a:off x="629841" y="365126"/>
            <a:ext cx="7886700" cy="1325563"/>
          </a:xfrm>
        </p:spPr>
        <p:txBody>
          <a:bodyPr/>
          <a:lstStyle/>
          <a:p>
            <a:r>
              <a:rPr lang="en-US"/>
              <a:t>Click to edit Master title style</a:t>
            </a:r>
            <a:endParaRPr lang="en-SA"/>
          </a:p>
        </p:txBody>
      </p:sp>
      <p:sp>
        <p:nvSpPr>
          <p:cNvPr id="3" name="Text Placeholder 2">
            <a:extLst>
              <a:ext uri="{FF2B5EF4-FFF2-40B4-BE49-F238E27FC236}">
                <a16:creationId xmlns:a16="http://schemas.microsoft.com/office/drawing/2014/main" id="{5B85009B-C417-915D-87D6-EB4E3DA4254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B3C4A89-CF1E-7295-7385-366F90788B6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5" name="Text Placeholder 4">
            <a:extLst>
              <a:ext uri="{FF2B5EF4-FFF2-40B4-BE49-F238E27FC236}">
                <a16:creationId xmlns:a16="http://schemas.microsoft.com/office/drawing/2014/main" id="{5CBA2479-2E87-6CDF-6A48-5E67E5F873D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5F1B00E-D805-B830-86E0-C88852AAC97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7" name="Date Placeholder 6">
            <a:extLst>
              <a:ext uri="{FF2B5EF4-FFF2-40B4-BE49-F238E27FC236}">
                <a16:creationId xmlns:a16="http://schemas.microsoft.com/office/drawing/2014/main" id="{BBB12357-F2F4-83A6-FC64-A0A7FE41A971}"/>
              </a:ext>
            </a:extLst>
          </p:cNvPr>
          <p:cNvSpPr>
            <a:spLocks noGrp="1"/>
          </p:cNvSpPr>
          <p:nvPr>
            <p:ph type="dt" sz="half" idx="10"/>
          </p:nvPr>
        </p:nvSpPr>
        <p:spPr/>
        <p:txBody>
          <a:bodyPr/>
          <a:lstStyle/>
          <a:p>
            <a:fld id="{4BECE607-5650-49DD-9429-2ECE3AE831C8}" type="datetimeFigureOut">
              <a:rPr lang="en-US" smtClean="0"/>
              <a:t>1/28/23</a:t>
            </a:fld>
            <a:endParaRPr lang="en-US"/>
          </a:p>
        </p:txBody>
      </p:sp>
      <p:sp>
        <p:nvSpPr>
          <p:cNvPr id="8" name="Footer Placeholder 7">
            <a:extLst>
              <a:ext uri="{FF2B5EF4-FFF2-40B4-BE49-F238E27FC236}">
                <a16:creationId xmlns:a16="http://schemas.microsoft.com/office/drawing/2014/main" id="{BF621AB4-FAEF-A349-680F-DD1ED8902E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284803-66B2-1D99-54BF-728F6AFCFF99}"/>
              </a:ext>
            </a:extLst>
          </p:cNvPr>
          <p:cNvSpPr>
            <a:spLocks noGrp="1"/>
          </p:cNvSpPr>
          <p:nvPr>
            <p:ph type="sldNum" sz="quarter" idx="12"/>
          </p:nvPr>
        </p:nvSpPr>
        <p:spPr/>
        <p:txBody>
          <a:bodyPr/>
          <a:lstStyle/>
          <a:p>
            <a:fld id="{C7BD6CF5-7176-49A3-8B4C-FA845DBDDED3}" type="slidenum">
              <a:rPr lang="en-US" smtClean="0"/>
              <a:t>‹#›</a:t>
            </a:fld>
            <a:endParaRPr lang="en-US"/>
          </a:p>
        </p:txBody>
      </p:sp>
    </p:spTree>
    <p:extLst>
      <p:ext uri="{BB962C8B-B14F-4D97-AF65-F5344CB8AC3E}">
        <p14:creationId xmlns:p14="http://schemas.microsoft.com/office/powerpoint/2010/main" val="382265161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3BCBD-AB5D-393D-67AA-91E745C9F897}"/>
              </a:ext>
            </a:extLst>
          </p:cNvPr>
          <p:cNvSpPr>
            <a:spLocks noGrp="1"/>
          </p:cNvSpPr>
          <p:nvPr>
            <p:ph type="title"/>
          </p:nvPr>
        </p:nvSpPr>
        <p:spPr/>
        <p:txBody>
          <a:bodyPr/>
          <a:lstStyle/>
          <a:p>
            <a:r>
              <a:rPr lang="en-US"/>
              <a:t>Click to edit Master title style</a:t>
            </a:r>
            <a:endParaRPr lang="en-SA"/>
          </a:p>
        </p:txBody>
      </p:sp>
      <p:sp>
        <p:nvSpPr>
          <p:cNvPr id="3" name="Date Placeholder 2">
            <a:extLst>
              <a:ext uri="{FF2B5EF4-FFF2-40B4-BE49-F238E27FC236}">
                <a16:creationId xmlns:a16="http://schemas.microsoft.com/office/drawing/2014/main" id="{4A93BFC5-D620-5CFB-39A1-8D74605AF7E3}"/>
              </a:ext>
            </a:extLst>
          </p:cNvPr>
          <p:cNvSpPr>
            <a:spLocks noGrp="1"/>
          </p:cNvSpPr>
          <p:nvPr>
            <p:ph type="dt" sz="half" idx="10"/>
          </p:nvPr>
        </p:nvSpPr>
        <p:spPr/>
        <p:txBody>
          <a:bodyPr/>
          <a:lstStyle/>
          <a:p>
            <a:fld id="{4BECE607-5650-49DD-9429-2ECE3AE831C8}" type="datetimeFigureOut">
              <a:rPr lang="en-US" smtClean="0"/>
              <a:t>1/28/23</a:t>
            </a:fld>
            <a:endParaRPr lang="en-US"/>
          </a:p>
        </p:txBody>
      </p:sp>
      <p:sp>
        <p:nvSpPr>
          <p:cNvPr id="4" name="Footer Placeholder 3">
            <a:extLst>
              <a:ext uri="{FF2B5EF4-FFF2-40B4-BE49-F238E27FC236}">
                <a16:creationId xmlns:a16="http://schemas.microsoft.com/office/drawing/2014/main" id="{97B93FE2-1C27-44D5-F36C-8159581A2C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9DA73E-448D-F38F-B0B7-DB70B58E2C78}"/>
              </a:ext>
            </a:extLst>
          </p:cNvPr>
          <p:cNvSpPr>
            <a:spLocks noGrp="1"/>
          </p:cNvSpPr>
          <p:nvPr>
            <p:ph type="sldNum" sz="quarter" idx="12"/>
          </p:nvPr>
        </p:nvSpPr>
        <p:spPr/>
        <p:txBody>
          <a:bodyPr/>
          <a:lstStyle/>
          <a:p>
            <a:fld id="{C7BD6CF5-7176-49A3-8B4C-FA845DBDDED3}" type="slidenum">
              <a:rPr lang="en-US" smtClean="0"/>
              <a:t>‹#›</a:t>
            </a:fld>
            <a:endParaRPr lang="en-US"/>
          </a:p>
        </p:txBody>
      </p:sp>
    </p:spTree>
    <p:extLst>
      <p:ext uri="{BB962C8B-B14F-4D97-AF65-F5344CB8AC3E}">
        <p14:creationId xmlns:p14="http://schemas.microsoft.com/office/powerpoint/2010/main" val="364312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FD3148-029F-7EB3-00AB-8327F73D5289}"/>
              </a:ext>
            </a:extLst>
          </p:cNvPr>
          <p:cNvSpPr>
            <a:spLocks noGrp="1"/>
          </p:cNvSpPr>
          <p:nvPr>
            <p:ph type="dt" sz="half" idx="10"/>
          </p:nvPr>
        </p:nvSpPr>
        <p:spPr/>
        <p:txBody>
          <a:bodyPr/>
          <a:lstStyle/>
          <a:p>
            <a:fld id="{4BECE607-5650-49DD-9429-2ECE3AE831C8}" type="datetimeFigureOut">
              <a:rPr lang="en-US" smtClean="0"/>
              <a:t>1/28/23</a:t>
            </a:fld>
            <a:endParaRPr lang="en-US"/>
          </a:p>
        </p:txBody>
      </p:sp>
      <p:sp>
        <p:nvSpPr>
          <p:cNvPr id="3" name="Footer Placeholder 2">
            <a:extLst>
              <a:ext uri="{FF2B5EF4-FFF2-40B4-BE49-F238E27FC236}">
                <a16:creationId xmlns:a16="http://schemas.microsoft.com/office/drawing/2014/main" id="{B3E0BD98-46F1-9509-0D21-8DC6D143DF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8C3897-81BD-54C8-1D25-F52DC6EE2ECC}"/>
              </a:ext>
            </a:extLst>
          </p:cNvPr>
          <p:cNvSpPr>
            <a:spLocks noGrp="1"/>
          </p:cNvSpPr>
          <p:nvPr>
            <p:ph type="sldNum" sz="quarter" idx="12"/>
          </p:nvPr>
        </p:nvSpPr>
        <p:spPr/>
        <p:txBody>
          <a:bodyPr/>
          <a:lstStyle/>
          <a:p>
            <a:fld id="{C7BD6CF5-7176-49A3-8B4C-FA845DBDDED3}" type="slidenum">
              <a:rPr lang="en-US" smtClean="0"/>
              <a:t>‹#›</a:t>
            </a:fld>
            <a:endParaRPr lang="en-US"/>
          </a:p>
        </p:txBody>
      </p:sp>
    </p:spTree>
    <p:extLst>
      <p:ext uri="{BB962C8B-B14F-4D97-AF65-F5344CB8AC3E}">
        <p14:creationId xmlns:p14="http://schemas.microsoft.com/office/powerpoint/2010/main" val="357324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40EB2-1489-AFB5-74CD-94585F4881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SA"/>
          </a:p>
        </p:txBody>
      </p:sp>
      <p:sp>
        <p:nvSpPr>
          <p:cNvPr id="3" name="Content Placeholder 2">
            <a:extLst>
              <a:ext uri="{FF2B5EF4-FFF2-40B4-BE49-F238E27FC236}">
                <a16:creationId xmlns:a16="http://schemas.microsoft.com/office/drawing/2014/main" id="{8AA87854-0A5E-3B7F-749B-052B603D4BA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Text Placeholder 3">
            <a:extLst>
              <a:ext uri="{FF2B5EF4-FFF2-40B4-BE49-F238E27FC236}">
                <a16:creationId xmlns:a16="http://schemas.microsoft.com/office/drawing/2014/main" id="{CED100DA-8B52-077F-A939-0B87E3CA16D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60EFDBF-5E0F-D890-51DD-F7A29FDCFBEF}"/>
              </a:ext>
            </a:extLst>
          </p:cNvPr>
          <p:cNvSpPr>
            <a:spLocks noGrp="1"/>
          </p:cNvSpPr>
          <p:nvPr>
            <p:ph type="dt" sz="half" idx="10"/>
          </p:nvPr>
        </p:nvSpPr>
        <p:spPr/>
        <p:txBody>
          <a:bodyPr/>
          <a:lstStyle/>
          <a:p>
            <a:fld id="{4BECE607-5650-49DD-9429-2ECE3AE831C8}" type="datetimeFigureOut">
              <a:rPr lang="en-US" smtClean="0"/>
              <a:t>1/28/23</a:t>
            </a:fld>
            <a:endParaRPr lang="en-US"/>
          </a:p>
        </p:txBody>
      </p:sp>
      <p:sp>
        <p:nvSpPr>
          <p:cNvPr id="6" name="Footer Placeholder 5">
            <a:extLst>
              <a:ext uri="{FF2B5EF4-FFF2-40B4-BE49-F238E27FC236}">
                <a16:creationId xmlns:a16="http://schemas.microsoft.com/office/drawing/2014/main" id="{25A035D6-159D-BA64-27C1-EF3B87FA0B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5FEEE6-ABEA-0EC3-3974-22475FB98A99}"/>
              </a:ext>
            </a:extLst>
          </p:cNvPr>
          <p:cNvSpPr>
            <a:spLocks noGrp="1"/>
          </p:cNvSpPr>
          <p:nvPr>
            <p:ph type="sldNum" sz="quarter" idx="12"/>
          </p:nvPr>
        </p:nvSpPr>
        <p:spPr/>
        <p:txBody>
          <a:bodyPr/>
          <a:lstStyle/>
          <a:p>
            <a:fld id="{C7BD6CF5-7176-49A3-8B4C-FA845DBDDED3}" type="slidenum">
              <a:rPr lang="en-US" smtClean="0"/>
              <a:t>‹#›</a:t>
            </a:fld>
            <a:endParaRPr lang="en-US"/>
          </a:p>
        </p:txBody>
      </p:sp>
    </p:spTree>
    <p:extLst>
      <p:ext uri="{BB962C8B-B14F-4D97-AF65-F5344CB8AC3E}">
        <p14:creationId xmlns:p14="http://schemas.microsoft.com/office/powerpoint/2010/main" val="262380408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B3ADF-FBF4-C631-F8E0-560C923F187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SA"/>
          </a:p>
        </p:txBody>
      </p:sp>
      <p:sp>
        <p:nvSpPr>
          <p:cNvPr id="3" name="Picture Placeholder 2">
            <a:extLst>
              <a:ext uri="{FF2B5EF4-FFF2-40B4-BE49-F238E27FC236}">
                <a16:creationId xmlns:a16="http://schemas.microsoft.com/office/drawing/2014/main" id="{9B92F71A-98C7-42C3-A355-1BEDB31FF16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SA"/>
          </a:p>
        </p:txBody>
      </p:sp>
      <p:sp>
        <p:nvSpPr>
          <p:cNvPr id="4" name="Text Placeholder 3">
            <a:extLst>
              <a:ext uri="{FF2B5EF4-FFF2-40B4-BE49-F238E27FC236}">
                <a16:creationId xmlns:a16="http://schemas.microsoft.com/office/drawing/2014/main" id="{A02435E2-DA61-B5BA-BD2B-672A21ACD88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32B2046-3796-1CDC-D310-926D775B7422}"/>
              </a:ext>
            </a:extLst>
          </p:cNvPr>
          <p:cNvSpPr>
            <a:spLocks noGrp="1"/>
          </p:cNvSpPr>
          <p:nvPr>
            <p:ph type="dt" sz="half" idx="10"/>
          </p:nvPr>
        </p:nvSpPr>
        <p:spPr/>
        <p:txBody>
          <a:bodyPr/>
          <a:lstStyle/>
          <a:p>
            <a:fld id="{4BECE607-5650-49DD-9429-2ECE3AE831C8}" type="datetimeFigureOut">
              <a:rPr lang="en-US" smtClean="0"/>
              <a:t>1/28/23</a:t>
            </a:fld>
            <a:endParaRPr lang="en-US"/>
          </a:p>
        </p:txBody>
      </p:sp>
      <p:sp>
        <p:nvSpPr>
          <p:cNvPr id="6" name="Footer Placeholder 5">
            <a:extLst>
              <a:ext uri="{FF2B5EF4-FFF2-40B4-BE49-F238E27FC236}">
                <a16:creationId xmlns:a16="http://schemas.microsoft.com/office/drawing/2014/main" id="{69CA4DEF-C805-109B-7677-0EAD7018C8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141718-E2CD-F3B0-D378-08BD83648F39}"/>
              </a:ext>
            </a:extLst>
          </p:cNvPr>
          <p:cNvSpPr>
            <a:spLocks noGrp="1"/>
          </p:cNvSpPr>
          <p:nvPr>
            <p:ph type="sldNum" sz="quarter" idx="12"/>
          </p:nvPr>
        </p:nvSpPr>
        <p:spPr/>
        <p:txBody>
          <a:bodyPr/>
          <a:lstStyle/>
          <a:p>
            <a:fld id="{C7BD6CF5-7176-49A3-8B4C-FA845DBDDED3}" type="slidenum">
              <a:rPr lang="en-US" smtClean="0"/>
              <a:t>‹#›</a:t>
            </a:fld>
            <a:endParaRPr lang="en-US"/>
          </a:p>
        </p:txBody>
      </p:sp>
    </p:spTree>
    <p:extLst>
      <p:ext uri="{BB962C8B-B14F-4D97-AF65-F5344CB8AC3E}">
        <p14:creationId xmlns:p14="http://schemas.microsoft.com/office/powerpoint/2010/main" val="17888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DB730B-C79B-38C9-1653-7DAE0990940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SA"/>
          </a:p>
        </p:txBody>
      </p:sp>
      <p:sp>
        <p:nvSpPr>
          <p:cNvPr id="3" name="Text Placeholder 2">
            <a:extLst>
              <a:ext uri="{FF2B5EF4-FFF2-40B4-BE49-F238E27FC236}">
                <a16:creationId xmlns:a16="http://schemas.microsoft.com/office/drawing/2014/main" id="{FE396BE6-00E6-BFB4-5846-8016D7B45B2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877FBC02-C1F2-6D65-39CA-AC9C09BF7C5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ECE607-5650-49DD-9429-2ECE3AE831C8}" type="datetimeFigureOut">
              <a:rPr lang="en-US" smtClean="0"/>
              <a:t>1/28/23</a:t>
            </a:fld>
            <a:endParaRPr lang="en-US"/>
          </a:p>
        </p:txBody>
      </p:sp>
      <p:sp>
        <p:nvSpPr>
          <p:cNvPr id="5" name="Footer Placeholder 4">
            <a:extLst>
              <a:ext uri="{FF2B5EF4-FFF2-40B4-BE49-F238E27FC236}">
                <a16:creationId xmlns:a16="http://schemas.microsoft.com/office/drawing/2014/main" id="{D1C39A46-A8B1-0E67-2172-EC2D8641EF7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F57533-D757-5F37-B349-D9C8F48719F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BD6CF5-7176-49A3-8B4C-FA845DBDDED3}" type="slidenum">
              <a:rPr lang="en-US" smtClean="0"/>
              <a:t>‹#›</a:t>
            </a:fld>
            <a:endParaRPr lang="en-US"/>
          </a:p>
        </p:txBody>
      </p:sp>
    </p:spTree>
    <p:extLst>
      <p:ext uri="{BB962C8B-B14F-4D97-AF65-F5344CB8AC3E}">
        <p14:creationId xmlns:p14="http://schemas.microsoft.com/office/powerpoint/2010/main" val="420133709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SA"/>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26355CF0-422E-4E6A-95EA-261971F67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29917" y="637953"/>
            <a:ext cx="5744766" cy="3189507"/>
          </a:xfrm>
        </p:spPr>
        <p:txBody>
          <a:bodyPr>
            <a:normAutofit/>
          </a:bodyPr>
          <a:lstStyle/>
          <a:p>
            <a:pPr algn="l"/>
            <a:r>
              <a:rPr lang="en-US" sz="7000">
                <a:solidFill>
                  <a:schemeClr val="tx1">
                    <a:lumMod val="75000"/>
                    <a:lumOff val="25000"/>
                  </a:schemeClr>
                </a:solidFill>
                <a:latin typeface="+mn-lt"/>
              </a:rPr>
              <a:t>Thyroid gland</a:t>
            </a:r>
          </a:p>
        </p:txBody>
      </p:sp>
      <p:sp>
        <p:nvSpPr>
          <p:cNvPr id="23" name="Freeform 5">
            <a:extLst>
              <a:ext uri="{FF2B5EF4-FFF2-40B4-BE49-F238E27FC236}">
                <a16:creationId xmlns:a16="http://schemas.microsoft.com/office/drawing/2014/main" id="{8AA5B50B-519E-4763-9EFB-2C80373D1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91818" y="4356608"/>
            <a:ext cx="406535" cy="1997227"/>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6">
            <a:extLst>
              <a:ext uri="{FF2B5EF4-FFF2-40B4-BE49-F238E27FC236}">
                <a16:creationId xmlns:a16="http://schemas.microsoft.com/office/drawing/2014/main" id="{298FD7FF-CB14-4A07-B879-0731A1847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87880" y="4214476"/>
            <a:ext cx="277321" cy="1783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CA0D5741-1590-4555-A7A7-DC9B4E2E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13809" y="4122185"/>
            <a:ext cx="151393" cy="1727743"/>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
            <a:extLst>
              <a:ext uri="{FF2B5EF4-FFF2-40B4-BE49-F238E27FC236}">
                <a16:creationId xmlns:a16="http://schemas.microsoft.com/office/drawing/2014/main" id="{3E9C0339-B0D3-40BA-96EF-3C1DB738A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5115" y="4214476"/>
            <a:ext cx="254344" cy="1783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A4B9A42A-C5B8-4470-8743-670E34420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6554" y="4122186"/>
            <a:ext cx="151393" cy="1727743"/>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8">
            <a:extLst>
              <a:ext uri="{FF2B5EF4-FFF2-40B4-BE49-F238E27FC236}">
                <a16:creationId xmlns:a16="http://schemas.microsoft.com/office/drawing/2014/main" id="{EDB12AFC-55F8-4AE8-9351-0F38D0C5D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13585" y="4122187"/>
            <a:ext cx="5983893" cy="164787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829917" y="4376667"/>
            <a:ext cx="5744766" cy="1089254"/>
          </a:xfrm>
        </p:spPr>
        <p:txBody>
          <a:bodyPr anchor="ctr">
            <a:normAutofit/>
          </a:bodyPr>
          <a:lstStyle/>
          <a:p>
            <a:pPr algn="l"/>
            <a:endParaRPr lang="en-US" sz="2400">
              <a:solidFill>
                <a:srgbClr val="FEFFFF"/>
              </a:solidFill>
            </a:endParaRPr>
          </a:p>
        </p:txBody>
      </p:sp>
      <p:sp>
        <p:nvSpPr>
          <p:cNvPr id="22" name="Rectangle 8">
            <a:extLst>
              <a:ext uri="{FF2B5EF4-FFF2-40B4-BE49-F238E27FC236}">
                <a16:creationId xmlns:a16="http://schemas.microsoft.com/office/drawing/2014/main" id="{C58506DD-7B3D-4594-846B-F78590BE9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99459" y="4356608"/>
            <a:ext cx="2341559" cy="164110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8400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1037673" y="348865"/>
            <a:ext cx="7288583" cy="1576446"/>
          </a:xfrm>
        </p:spPr>
        <p:txBody>
          <a:bodyPr anchor="ctr">
            <a:normAutofit/>
          </a:bodyPr>
          <a:lstStyle/>
          <a:p>
            <a:endParaRPr lang="en-US" sz="3500">
              <a:solidFill>
                <a:srgbClr val="FFFFFF"/>
              </a:solidFill>
            </a:endParaRPr>
          </a:p>
        </p:txBody>
      </p:sp>
      <p:graphicFrame>
        <p:nvGraphicFramePr>
          <p:cNvPr id="7" name="Content Placeholder 4">
            <a:extLst>
              <a:ext uri="{FF2B5EF4-FFF2-40B4-BE49-F238E27FC236}">
                <a16:creationId xmlns:a16="http://schemas.microsoft.com/office/drawing/2014/main" id="{56B4F520-35A4-5F75-F02E-18D46D215CA2}"/>
              </a:ext>
            </a:extLst>
          </p:cNvPr>
          <p:cNvGraphicFramePr>
            <a:graphicFrameLocks noGrp="1"/>
          </p:cNvGraphicFramePr>
          <p:nvPr>
            <p:ph idx="1"/>
            <p:extLst>
              <p:ext uri="{D42A27DB-BD31-4B8C-83A1-F6EECF244321}">
                <p14:modId xmlns:p14="http://schemas.microsoft.com/office/powerpoint/2010/main" val="2261436029"/>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7133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001000" cy="523220"/>
          </a:xfrm>
          <a:prstGeom prst="rect">
            <a:avLst/>
          </a:prstGeom>
        </p:spPr>
        <p:txBody>
          <a:bodyPr wrap="square">
            <a:spAutoFit/>
          </a:bodyPr>
          <a:lstStyle/>
          <a:p>
            <a:pPr algn="ctr"/>
            <a:endParaRPr lang="en-US" sz="2800" dirty="0"/>
          </a:p>
        </p:txBody>
      </p:sp>
      <p:sp>
        <p:nvSpPr>
          <p:cNvPr id="3" name="Title 2"/>
          <p:cNvSpPr>
            <a:spLocks noGrp="1"/>
          </p:cNvSpPr>
          <p:nvPr>
            <p:ph type="title"/>
          </p:nvPr>
        </p:nvSpPr>
        <p:spPr/>
        <p:txBody>
          <a:bodyPr>
            <a:normAutofit/>
          </a:bodyPr>
          <a:lstStyle/>
          <a:p>
            <a:r>
              <a:rPr lang="en-US" sz="4400" dirty="0"/>
              <a:t>Solitary Thyroid Nodule</a:t>
            </a:r>
            <a:br>
              <a:rPr lang="en-US" sz="4400" dirty="0"/>
            </a:br>
            <a:endParaRPr lang="en-US" dirty="0"/>
          </a:p>
        </p:txBody>
      </p:sp>
      <p:graphicFrame>
        <p:nvGraphicFramePr>
          <p:cNvPr id="6" name="Content Placeholder 3">
            <a:extLst>
              <a:ext uri="{FF2B5EF4-FFF2-40B4-BE49-F238E27FC236}">
                <a16:creationId xmlns:a16="http://schemas.microsoft.com/office/drawing/2014/main" id="{48DD4A8E-3DE6-0FC3-0367-EB3D617CD29F}"/>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2296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a:xfrm>
            <a:off x="718879" y="800392"/>
            <a:ext cx="7698523" cy="1212102"/>
          </a:xfrm>
        </p:spPr>
        <p:txBody>
          <a:bodyPr>
            <a:normAutofit/>
          </a:bodyPr>
          <a:lstStyle/>
          <a:p>
            <a:r>
              <a:rPr lang="en-US" sz="2400" dirty="0"/>
              <a:t>Diagnosis:</a:t>
            </a:r>
            <a:br>
              <a:rPr lang="en-US" sz="2400" dirty="0"/>
            </a:br>
            <a:endParaRPr lang="en-US" sz="3500" dirty="0">
              <a:solidFill>
                <a:srgbClr val="FFFFFF"/>
              </a:solidFill>
            </a:endParaRPr>
          </a:p>
        </p:txBody>
      </p:sp>
      <p:sp>
        <p:nvSpPr>
          <p:cNvPr id="4" name="Content Placeholder 3"/>
          <p:cNvSpPr>
            <a:spLocks noGrp="1"/>
          </p:cNvSpPr>
          <p:nvPr>
            <p:ph idx="1"/>
          </p:nvPr>
        </p:nvSpPr>
        <p:spPr>
          <a:xfrm>
            <a:off x="1025718" y="2490436"/>
            <a:ext cx="7281746" cy="3567173"/>
          </a:xfrm>
        </p:spPr>
        <p:txBody>
          <a:bodyPr anchor="ctr">
            <a:normAutofit/>
          </a:bodyPr>
          <a:lstStyle/>
          <a:p>
            <a:endParaRPr lang="en-US" dirty="0"/>
          </a:p>
          <a:p>
            <a:pPr lvl="1"/>
            <a:r>
              <a:rPr lang="en-US" sz="2100" dirty="0"/>
              <a:t>(Need Good History , General  and Local Examination)</a:t>
            </a:r>
          </a:p>
          <a:p>
            <a:pPr lvl="1"/>
            <a:r>
              <a:rPr lang="en-US" sz="2100" dirty="0"/>
              <a:t>US thyroid</a:t>
            </a:r>
          </a:p>
          <a:p>
            <a:pPr lvl="1"/>
            <a:r>
              <a:rPr lang="en-US" sz="2100" dirty="0"/>
              <a:t>FNA</a:t>
            </a:r>
          </a:p>
        </p:txBody>
      </p:sp>
    </p:spTree>
    <p:extLst>
      <p:ext uri="{BB962C8B-B14F-4D97-AF65-F5344CB8AC3E}">
        <p14:creationId xmlns:p14="http://schemas.microsoft.com/office/powerpoint/2010/main" val="2750667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a:xfrm>
            <a:off x="718879" y="800392"/>
            <a:ext cx="7698523" cy="1212102"/>
          </a:xfrm>
        </p:spPr>
        <p:txBody>
          <a:bodyPr>
            <a:normAutofit/>
          </a:bodyPr>
          <a:lstStyle/>
          <a:p>
            <a:r>
              <a:rPr lang="en-US" sz="3500">
                <a:solidFill>
                  <a:srgbClr val="FFFFFF"/>
                </a:solidFill>
              </a:rPr>
              <a:t>Simple goiter</a:t>
            </a:r>
            <a:br>
              <a:rPr lang="en-US" sz="3500">
                <a:solidFill>
                  <a:srgbClr val="FFFFFF"/>
                </a:solidFill>
              </a:rPr>
            </a:br>
            <a:endParaRPr lang="en-US" sz="3500">
              <a:solidFill>
                <a:srgbClr val="FFFFFF"/>
              </a:solidFill>
            </a:endParaRPr>
          </a:p>
        </p:txBody>
      </p:sp>
      <p:sp>
        <p:nvSpPr>
          <p:cNvPr id="4" name="Content Placeholder 3"/>
          <p:cNvSpPr>
            <a:spLocks noGrp="1"/>
          </p:cNvSpPr>
          <p:nvPr>
            <p:ph idx="1"/>
          </p:nvPr>
        </p:nvSpPr>
        <p:spPr>
          <a:xfrm>
            <a:off x="1025718" y="2490436"/>
            <a:ext cx="7281746" cy="3567173"/>
          </a:xfrm>
        </p:spPr>
        <p:txBody>
          <a:bodyPr anchor="ctr">
            <a:normAutofit/>
          </a:bodyPr>
          <a:lstStyle/>
          <a:p>
            <a:r>
              <a:rPr lang="en-US" b="1" dirty="0"/>
              <a:t>Definition</a:t>
            </a:r>
          </a:p>
          <a:p>
            <a:pPr lvl="1"/>
            <a:r>
              <a:rPr lang="en-US" sz="2100"/>
              <a:t>Non-inflammatory, non neoplastic and non toxic enlargement of thyroid gland.</a:t>
            </a:r>
          </a:p>
          <a:p>
            <a:endParaRPr lang="en-US" dirty="0"/>
          </a:p>
          <a:p>
            <a:endParaRPr lang="en-US" dirty="0"/>
          </a:p>
          <a:p>
            <a:endParaRPr lang="en-US" dirty="0"/>
          </a:p>
        </p:txBody>
      </p:sp>
    </p:spTree>
    <p:extLst>
      <p:ext uri="{BB962C8B-B14F-4D97-AF65-F5344CB8AC3E}">
        <p14:creationId xmlns:p14="http://schemas.microsoft.com/office/powerpoint/2010/main" val="1675583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3555" y="620392"/>
            <a:ext cx="2856201" cy="5504688"/>
          </a:xfrm>
        </p:spPr>
        <p:txBody>
          <a:bodyPr>
            <a:normAutofit/>
          </a:bodyPr>
          <a:lstStyle/>
          <a:p>
            <a:r>
              <a:rPr lang="en-US" sz="5200">
                <a:solidFill>
                  <a:schemeClr val="bg1"/>
                </a:solidFill>
              </a:rPr>
              <a:t>A-Simple goiter</a:t>
            </a:r>
            <a:br>
              <a:rPr lang="en-US" sz="5200">
                <a:solidFill>
                  <a:schemeClr val="bg1"/>
                </a:solidFill>
              </a:rPr>
            </a:br>
            <a:endParaRPr lang="en-US" sz="5200">
              <a:solidFill>
                <a:schemeClr val="bg1"/>
              </a:solidFill>
            </a:endParaRPr>
          </a:p>
        </p:txBody>
      </p:sp>
      <p:graphicFrame>
        <p:nvGraphicFramePr>
          <p:cNvPr id="5" name="Content Placeholder 2">
            <a:extLst>
              <a:ext uri="{FF2B5EF4-FFF2-40B4-BE49-F238E27FC236}">
                <a16:creationId xmlns:a16="http://schemas.microsoft.com/office/drawing/2014/main" id="{F0E6EA2A-5B4E-F55D-0217-8968851A82BF}"/>
              </a:ext>
            </a:extLst>
          </p:cNvPr>
          <p:cNvGraphicFramePr>
            <a:graphicFrameLocks noGrp="1"/>
          </p:cNvGraphicFramePr>
          <p:nvPr>
            <p:ph idx="1"/>
            <p:extLst>
              <p:ext uri="{D42A27DB-BD31-4B8C-83A1-F6EECF244321}">
                <p14:modId xmlns:p14="http://schemas.microsoft.com/office/powerpoint/2010/main" val="3882547670"/>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2323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93555" y="620392"/>
            <a:ext cx="2856201" cy="5504688"/>
          </a:xfrm>
        </p:spPr>
        <p:txBody>
          <a:bodyPr>
            <a:normAutofit/>
          </a:bodyPr>
          <a:lstStyle/>
          <a:p>
            <a:r>
              <a:rPr lang="en-US" sz="5200">
                <a:solidFill>
                  <a:schemeClr val="bg1"/>
                </a:solidFill>
              </a:rPr>
              <a:t>2-Colloid Goiter</a:t>
            </a:r>
            <a:br>
              <a:rPr lang="en-US" sz="5200">
                <a:solidFill>
                  <a:schemeClr val="bg1"/>
                </a:solidFill>
              </a:rPr>
            </a:br>
            <a:endParaRPr lang="en-US" sz="5200">
              <a:solidFill>
                <a:schemeClr val="bg1"/>
              </a:solidFill>
            </a:endParaRPr>
          </a:p>
        </p:txBody>
      </p:sp>
      <p:graphicFrame>
        <p:nvGraphicFramePr>
          <p:cNvPr id="6" name="Content Placeholder 3">
            <a:extLst>
              <a:ext uri="{FF2B5EF4-FFF2-40B4-BE49-F238E27FC236}">
                <a16:creationId xmlns:a16="http://schemas.microsoft.com/office/drawing/2014/main" id="{088C5B2E-4F27-518B-3604-F4D7D5F6ECA1}"/>
              </a:ext>
            </a:extLst>
          </p:cNvPr>
          <p:cNvGraphicFramePr>
            <a:graphicFrameLocks noGrp="1"/>
          </p:cNvGraphicFramePr>
          <p:nvPr>
            <p:ph idx="1"/>
            <p:extLst>
              <p:ext uri="{D42A27DB-BD31-4B8C-83A1-F6EECF244321}">
                <p14:modId xmlns:p14="http://schemas.microsoft.com/office/powerpoint/2010/main" val="1989485297"/>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8197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93555" y="620392"/>
            <a:ext cx="2856201" cy="5504688"/>
          </a:xfrm>
        </p:spPr>
        <p:txBody>
          <a:bodyPr>
            <a:normAutofit/>
          </a:bodyPr>
          <a:lstStyle/>
          <a:p>
            <a:r>
              <a:rPr lang="en-US" sz="5200">
                <a:solidFill>
                  <a:schemeClr val="bg1"/>
                </a:solidFill>
              </a:rPr>
              <a:t>B- Simple nodular goiter</a:t>
            </a:r>
            <a:br>
              <a:rPr lang="en-US" sz="5200">
                <a:solidFill>
                  <a:schemeClr val="bg1"/>
                </a:solidFill>
              </a:rPr>
            </a:br>
            <a:endParaRPr lang="en-US" sz="5200">
              <a:solidFill>
                <a:schemeClr val="bg1"/>
              </a:solidFill>
            </a:endParaRPr>
          </a:p>
        </p:txBody>
      </p:sp>
      <p:graphicFrame>
        <p:nvGraphicFramePr>
          <p:cNvPr id="6" name="Content Placeholder 3">
            <a:extLst>
              <a:ext uri="{FF2B5EF4-FFF2-40B4-BE49-F238E27FC236}">
                <a16:creationId xmlns:a16="http://schemas.microsoft.com/office/drawing/2014/main" id="{57DE2DB5-498C-E151-E72E-5AAE371917C6}"/>
              </a:ext>
            </a:extLst>
          </p:cNvPr>
          <p:cNvGraphicFramePr>
            <a:graphicFrameLocks noGrp="1"/>
          </p:cNvGraphicFramePr>
          <p:nvPr>
            <p:ph idx="1"/>
            <p:extLst>
              <p:ext uri="{D42A27DB-BD31-4B8C-83A1-F6EECF244321}">
                <p14:modId xmlns:p14="http://schemas.microsoft.com/office/powerpoint/2010/main" val="726226841"/>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0029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93555" y="620392"/>
            <a:ext cx="2856201" cy="5504688"/>
          </a:xfrm>
        </p:spPr>
        <p:txBody>
          <a:bodyPr>
            <a:normAutofit/>
          </a:bodyPr>
          <a:lstStyle/>
          <a:p>
            <a:endParaRPr lang="en-US" sz="5200">
              <a:solidFill>
                <a:schemeClr val="bg1"/>
              </a:solidFill>
            </a:endParaRPr>
          </a:p>
        </p:txBody>
      </p:sp>
      <p:graphicFrame>
        <p:nvGraphicFramePr>
          <p:cNvPr id="6" name="Content Placeholder 3">
            <a:extLst>
              <a:ext uri="{FF2B5EF4-FFF2-40B4-BE49-F238E27FC236}">
                <a16:creationId xmlns:a16="http://schemas.microsoft.com/office/drawing/2014/main" id="{2D1F6B9F-A5E0-3D66-64DC-7F18AD666C77}"/>
              </a:ext>
            </a:extLst>
          </p:cNvPr>
          <p:cNvGraphicFramePr>
            <a:graphicFrameLocks noGrp="1"/>
          </p:cNvGraphicFramePr>
          <p:nvPr>
            <p:ph idx="1"/>
            <p:extLst>
              <p:ext uri="{D42A27DB-BD31-4B8C-83A1-F6EECF244321}">
                <p14:modId xmlns:p14="http://schemas.microsoft.com/office/powerpoint/2010/main" val="1762872474"/>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1937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 y="-2"/>
            <a:ext cx="2601176" cy="6858000"/>
            <a:chOff x="651279" y="598259"/>
            <a:chExt cx="10889442" cy="5680742"/>
          </a:xfrm>
        </p:grpSpPr>
        <p:sp>
          <p:nvSpPr>
            <p:cNvPr id="15"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Title 2"/>
          <p:cNvSpPr>
            <a:spLocks noGrp="1"/>
          </p:cNvSpPr>
          <p:nvPr>
            <p:ph type="title"/>
          </p:nvPr>
        </p:nvSpPr>
        <p:spPr>
          <a:xfrm rot="16200000">
            <a:off x="-994410" y="1947672"/>
            <a:ext cx="4471416" cy="2788920"/>
          </a:xfrm>
        </p:spPr>
        <p:txBody>
          <a:bodyPr anchor="ctr">
            <a:normAutofit/>
          </a:bodyPr>
          <a:lstStyle/>
          <a:p>
            <a:r>
              <a:rPr lang="en-US" sz="4200" b="1">
                <a:solidFill>
                  <a:schemeClr val="bg1"/>
                </a:solidFill>
              </a:rPr>
              <a:t>Complication</a:t>
            </a:r>
            <a:endParaRPr lang="en-US" sz="4200">
              <a:solidFill>
                <a:schemeClr val="bg1"/>
              </a:solidFill>
            </a:endParaRPr>
          </a:p>
        </p:txBody>
      </p:sp>
      <p:graphicFrame>
        <p:nvGraphicFramePr>
          <p:cNvPr id="6" name="Content Placeholder 3">
            <a:extLst>
              <a:ext uri="{FF2B5EF4-FFF2-40B4-BE49-F238E27FC236}">
                <a16:creationId xmlns:a16="http://schemas.microsoft.com/office/drawing/2014/main" id="{58F0475C-E958-5CBD-4E98-E860AC1559D2}"/>
              </a:ext>
            </a:extLst>
          </p:cNvPr>
          <p:cNvGraphicFramePr>
            <a:graphicFrameLocks noGrp="1"/>
          </p:cNvGraphicFramePr>
          <p:nvPr>
            <p:ph idx="1"/>
            <p:extLst>
              <p:ext uri="{D42A27DB-BD31-4B8C-83A1-F6EECF244321}">
                <p14:modId xmlns:p14="http://schemas.microsoft.com/office/powerpoint/2010/main" val="1296551821"/>
              </p:ext>
            </p:extLst>
          </p:nvPr>
        </p:nvGraphicFramePr>
        <p:xfrm>
          <a:off x="2845722" y="288758"/>
          <a:ext cx="5669628"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3374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 y="-2"/>
            <a:ext cx="2601176" cy="6858000"/>
            <a:chOff x="651279" y="598259"/>
            <a:chExt cx="10889442" cy="5680742"/>
          </a:xfrm>
        </p:grpSpPr>
        <p:sp>
          <p:nvSpPr>
            <p:cNvPr id="15"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Title 2"/>
          <p:cNvSpPr>
            <a:spLocks noGrp="1"/>
          </p:cNvSpPr>
          <p:nvPr>
            <p:ph type="title"/>
          </p:nvPr>
        </p:nvSpPr>
        <p:spPr>
          <a:xfrm rot="16200000">
            <a:off x="-994410" y="1947672"/>
            <a:ext cx="4471416" cy="2788920"/>
          </a:xfrm>
        </p:spPr>
        <p:txBody>
          <a:bodyPr anchor="ctr">
            <a:normAutofit/>
          </a:bodyPr>
          <a:lstStyle/>
          <a:p>
            <a:r>
              <a:rPr lang="en-US" sz="4200" b="1" dirty="0">
                <a:solidFill>
                  <a:schemeClr val="bg1"/>
                </a:solidFill>
              </a:rPr>
              <a:t>Investigation</a:t>
            </a:r>
            <a:endParaRPr lang="en-US" sz="4200" dirty="0">
              <a:solidFill>
                <a:schemeClr val="bg1"/>
              </a:solidFill>
            </a:endParaRPr>
          </a:p>
        </p:txBody>
      </p:sp>
      <p:graphicFrame>
        <p:nvGraphicFramePr>
          <p:cNvPr id="6" name="Content Placeholder 3">
            <a:extLst>
              <a:ext uri="{FF2B5EF4-FFF2-40B4-BE49-F238E27FC236}">
                <a16:creationId xmlns:a16="http://schemas.microsoft.com/office/drawing/2014/main" id="{98F303DB-4386-AD9F-ED4C-16610FFD2357}"/>
              </a:ext>
            </a:extLst>
          </p:cNvPr>
          <p:cNvGraphicFramePr>
            <a:graphicFrameLocks noGrp="1"/>
          </p:cNvGraphicFramePr>
          <p:nvPr>
            <p:ph idx="1"/>
            <p:extLst>
              <p:ext uri="{D42A27DB-BD31-4B8C-83A1-F6EECF244321}">
                <p14:modId xmlns:p14="http://schemas.microsoft.com/office/powerpoint/2010/main" val="2871233591"/>
              </p:ext>
            </p:extLst>
          </p:nvPr>
        </p:nvGraphicFramePr>
        <p:xfrm>
          <a:off x="2845722" y="288758"/>
          <a:ext cx="5669628"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329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783" y="457199"/>
            <a:ext cx="8229600" cy="646331"/>
          </a:xfrm>
          <a:prstGeom prst="rect">
            <a:avLst/>
          </a:prstGeom>
        </p:spPr>
        <p:txBody>
          <a:bodyPr wrap="square">
            <a:spAutoFit/>
          </a:bodyPr>
          <a:lstStyle/>
          <a:p>
            <a:pPr>
              <a:buClr>
                <a:srgbClr val="FF9933"/>
              </a:buClr>
              <a:defRPr/>
            </a:pPr>
            <a:endParaRPr lang="en-US" dirty="0">
              <a:cs typeface="Tahoma" pitchFamily="34" charset="0"/>
              <a:sym typeface="Symbol" pitchFamily="18" charset="2"/>
            </a:endParaRPr>
          </a:p>
          <a:p>
            <a:pPr>
              <a:buClr>
                <a:srgbClr val="FF9933"/>
              </a:buClr>
              <a:defRPr/>
            </a:pPr>
            <a:endParaRPr lang="en-US" dirty="0">
              <a:cs typeface="Arial" charset="0"/>
              <a:sym typeface="Symbol" pitchFamily="18" charset="2"/>
            </a:endParaRPr>
          </a:p>
        </p:txBody>
      </p:sp>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a:bodyPr>
          <a:lstStyle/>
          <a:p>
            <a:r>
              <a:rPr lang="en-US" dirty="0"/>
              <a:t>The thyroid gland is a butterfly-shaped organ that sits at the front of the neck. </a:t>
            </a:r>
          </a:p>
          <a:p>
            <a:r>
              <a:rPr lang="en-US" dirty="0"/>
              <a:t>It is composed of two lobes, left and right, and a narrow connecting thyroid isthmus. </a:t>
            </a:r>
          </a:p>
          <a:p>
            <a:r>
              <a:rPr lang="en-US" dirty="0"/>
              <a:t>A small pyramidal lobe projecting upward from the isthmus is often present to the left of the midline.</a:t>
            </a:r>
          </a:p>
          <a:p>
            <a:r>
              <a:rPr lang="en-US" dirty="0"/>
              <a:t>The thyroid sits near the front of the neck, lying against and around the front of the larynx and trachea  .</a:t>
            </a:r>
            <a:r>
              <a:rPr lang="en-US" baseline="30000" dirty="0"/>
              <a:t> </a:t>
            </a:r>
            <a:r>
              <a:rPr lang="en-US" dirty="0"/>
              <a:t> </a:t>
            </a:r>
          </a:p>
          <a:p>
            <a:r>
              <a:rPr lang="en-US" dirty="0"/>
              <a:t>The thyroid cartilage and cricoid cartilage lie just above the gland. </a:t>
            </a:r>
          </a:p>
          <a:p>
            <a:endParaRPr lang="en-US" dirty="0"/>
          </a:p>
          <a:p>
            <a:endParaRPr lang="en-US" dirty="0"/>
          </a:p>
        </p:txBody>
      </p:sp>
    </p:spTree>
    <p:extLst>
      <p:ext uri="{BB962C8B-B14F-4D97-AF65-F5344CB8AC3E}">
        <p14:creationId xmlns:p14="http://schemas.microsoft.com/office/powerpoint/2010/main" val="323568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 y="-2"/>
            <a:ext cx="2601176" cy="6858000"/>
            <a:chOff x="651279" y="598259"/>
            <a:chExt cx="10889442" cy="5680742"/>
          </a:xfrm>
        </p:grpSpPr>
        <p:sp>
          <p:nvSpPr>
            <p:cNvPr id="15"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Title 2"/>
          <p:cNvSpPr>
            <a:spLocks noGrp="1"/>
          </p:cNvSpPr>
          <p:nvPr>
            <p:ph type="title"/>
          </p:nvPr>
        </p:nvSpPr>
        <p:spPr>
          <a:xfrm rot="16200000">
            <a:off x="-994410" y="1947672"/>
            <a:ext cx="4471416" cy="2788920"/>
          </a:xfrm>
        </p:spPr>
        <p:txBody>
          <a:bodyPr anchor="ctr">
            <a:normAutofit/>
          </a:bodyPr>
          <a:lstStyle/>
          <a:p>
            <a:endParaRPr lang="en-US" sz="4200">
              <a:solidFill>
                <a:schemeClr val="bg1"/>
              </a:solidFill>
            </a:endParaRPr>
          </a:p>
        </p:txBody>
      </p:sp>
      <p:graphicFrame>
        <p:nvGraphicFramePr>
          <p:cNvPr id="6" name="Content Placeholder 3">
            <a:extLst>
              <a:ext uri="{FF2B5EF4-FFF2-40B4-BE49-F238E27FC236}">
                <a16:creationId xmlns:a16="http://schemas.microsoft.com/office/drawing/2014/main" id="{6FFAD6F4-5C1B-78CC-6D40-3B42967E3140}"/>
              </a:ext>
            </a:extLst>
          </p:cNvPr>
          <p:cNvGraphicFramePr>
            <a:graphicFrameLocks noGrp="1"/>
          </p:cNvGraphicFramePr>
          <p:nvPr>
            <p:ph idx="1"/>
            <p:extLst>
              <p:ext uri="{D42A27DB-BD31-4B8C-83A1-F6EECF244321}">
                <p14:modId xmlns:p14="http://schemas.microsoft.com/office/powerpoint/2010/main" val="531454282"/>
              </p:ext>
            </p:extLst>
          </p:nvPr>
        </p:nvGraphicFramePr>
        <p:xfrm>
          <a:off x="2845722" y="288758"/>
          <a:ext cx="5669628"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2295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 y="-2"/>
            <a:ext cx="2601176" cy="6858000"/>
            <a:chOff x="651279" y="598259"/>
            <a:chExt cx="10889442" cy="5680742"/>
          </a:xfrm>
        </p:grpSpPr>
        <p:sp>
          <p:nvSpPr>
            <p:cNvPr id="15"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Title 2"/>
          <p:cNvSpPr>
            <a:spLocks noGrp="1"/>
          </p:cNvSpPr>
          <p:nvPr>
            <p:ph type="title"/>
          </p:nvPr>
        </p:nvSpPr>
        <p:spPr>
          <a:xfrm rot="16200000">
            <a:off x="-994410" y="1947672"/>
            <a:ext cx="4471416" cy="2788920"/>
          </a:xfrm>
        </p:spPr>
        <p:txBody>
          <a:bodyPr anchor="ctr">
            <a:normAutofit/>
          </a:bodyPr>
          <a:lstStyle/>
          <a:p>
            <a:endParaRPr lang="en-US" sz="4200">
              <a:solidFill>
                <a:schemeClr val="bg1"/>
              </a:solidFill>
            </a:endParaRPr>
          </a:p>
        </p:txBody>
      </p:sp>
      <p:graphicFrame>
        <p:nvGraphicFramePr>
          <p:cNvPr id="6" name="Content Placeholder 3">
            <a:extLst>
              <a:ext uri="{FF2B5EF4-FFF2-40B4-BE49-F238E27FC236}">
                <a16:creationId xmlns:a16="http://schemas.microsoft.com/office/drawing/2014/main" id="{83EF8269-7E00-9782-5A80-7C55C058418B}"/>
              </a:ext>
            </a:extLst>
          </p:cNvPr>
          <p:cNvGraphicFramePr>
            <a:graphicFrameLocks noGrp="1"/>
          </p:cNvGraphicFramePr>
          <p:nvPr>
            <p:ph idx="1"/>
            <p:extLst>
              <p:ext uri="{D42A27DB-BD31-4B8C-83A1-F6EECF244321}">
                <p14:modId xmlns:p14="http://schemas.microsoft.com/office/powerpoint/2010/main" val="2693902048"/>
              </p:ext>
            </p:extLst>
          </p:nvPr>
        </p:nvGraphicFramePr>
        <p:xfrm>
          <a:off x="2845722" y="288758"/>
          <a:ext cx="5669628"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1005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 y="-2"/>
            <a:ext cx="2601176" cy="6858000"/>
            <a:chOff x="651279" y="598259"/>
            <a:chExt cx="10889442" cy="5680742"/>
          </a:xfrm>
        </p:grpSpPr>
        <p:sp>
          <p:nvSpPr>
            <p:cNvPr id="15"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Title 2"/>
          <p:cNvSpPr>
            <a:spLocks noGrp="1"/>
          </p:cNvSpPr>
          <p:nvPr>
            <p:ph type="title"/>
          </p:nvPr>
        </p:nvSpPr>
        <p:spPr>
          <a:xfrm rot="16200000">
            <a:off x="-994410" y="1947672"/>
            <a:ext cx="4471416" cy="2788920"/>
          </a:xfrm>
        </p:spPr>
        <p:txBody>
          <a:bodyPr anchor="ctr">
            <a:normAutofit/>
          </a:bodyPr>
          <a:lstStyle/>
          <a:p>
            <a:r>
              <a:rPr lang="en-US" sz="4200">
                <a:solidFill>
                  <a:schemeClr val="bg1"/>
                </a:solidFill>
              </a:rPr>
              <a:t>Toxic goiter</a:t>
            </a:r>
            <a:br>
              <a:rPr lang="en-US" sz="4200">
                <a:solidFill>
                  <a:schemeClr val="bg1"/>
                </a:solidFill>
              </a:rPr>
            </a:br>
            <a:endParaRPr lang="en-US" sz="4200">
              <a:solidFill>
                <a:schemeClr val="bg1"/>
              </a:solidFill>
            </a:endParaRPr>
          </a:p>
        </p:txBody>
      </p:sp>
      <p:graphicFrame>
        <p:nvGraphicFramePr>
          <p:cNvPr id="6" name="Content Placeholder 3">
            <a:extLst>
              <a:ext uri="{FF2B5EF4-FFF2-40B4-BE49-F238E27FC236}">
                <a16:creationId xmlns:a16="http://schemas.microsoft.com/office/drawing/2014/main" id="{DD74AA10-FAB0-7470-6DE7-ED9B7DCE2173}"/>
              </a:ext>
            </a:extLst>
          </p:cNvPr>
          <p:cNvGraphicFramePr>
            <a:graphicFrameLocks noGrp="1"/>
          </p:cNvGraphicFramePr>
          <p:nvPr>
            <p:ph idx="1"/>
            <p:extLst>
              <p:ext uri="{D42A27DB-BD31-4B8C-83A1-F6EECF244321}">
                <p14:modId xmlns:p14="http://schemas.microsoft.com/office/powerpoint/2010/main" val="1491032350"/>
              </p:ext>
            </p:extLst>
          </p:nvPr>
        </p:nvGraphicFramePr>
        <p:xfrm>
          <a:off x="2845722" y="288758"/>
          <a:ext cx="5669628"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1358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93555" y="620392"/>
            <a:ext cx="2856201" cy="5504688"/>
          </a:xfrm>
        </p:spPr>
        <p:txBody>
          <a:bodyPr>
            <a:normAutofit/>
          </a:bodyPr>
          <a:lstStyle/>
          <a:p>
            <a:r>
              <a:rPr lang="en-US" sz="4800" b="1" dirty="0">
                <a:solidFill>
                  <a:schemeClr val="bg1"/>
                </a:solidFill>
              </a:rPr>
              <a:t>Symptoms</a:t>
            </a:r>
            <a:endParaRPr lang="en-US" sz="4800" dirty="0">
              <a:solidFill>
                <a:schemeClr val="bg1"/>
              </a:solidFill>
            </a:endParaRPr>
          </a:p>
        </p:txBody>
      </p:sp>
      <p:graphicFrame>
        <p:nvGraphicFramePr>
          <p:cNvPr id="6" name="Content Placeholder 3">
            <a:extLst>
              <a:ext uri="{FF2B5EF4-FFF2-40B4-BE49-F238E27FC236}">
                <a16:creationId xmlns:a16="http://schemas.microsoft.com/office/drawing/2014/main" id="{D3538ED5-D9EF-AAD2-6FEE-5294B015F6AD}"/>
              </a:ext>
            </a:extLst>
          </p:cNvPr>
          <p:cNvGraphicFramePr>
            <a:graphicFrameLocks noGrp="1"/>
          </p:cNvGraphicFramePr>
          <p:nvPr>
            <p:ph idx="1"/>
            <p:extLst>
              <p:ext uri="{D42A27DB-BD31-4B8C-83A1-F6EECF244321}">
                <p14:modId xmlns:p14="http://schemas.microsoft.com/office/powerpoint/2010/main" val="1432247573"/>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0330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93555" y="620392"/>
            <a:ext cx="2856201" cy="5504688"/>
          </a:xfrm>
        </p:spPr>
        <p:txBody>
          <a:bodyPr>
            <a:normAutofit/>
          </a:bodyPr>
          <a:lstStyle/>
          <a:p>
            <a:r>
              <a:rPr lang="en-US" sz="5200" b="1" dirty="0">
                <a:solidFill>
                  <a:schemeClr val="bg1"/>
                </a:solidFill>
              </a:rPr>
              <a:t>Signs</a:t>
            </a:r>
            <a:endParaRPr lang="en-US" sz="5200" dirty="0">
              <a:solidFill>
                <a:schemeClr val="bg1"/>
              </a:solidFill>
            </a:endParaRPr>
          </a:p>
        </p:txBody>
      </p:sp>
      <p:graphicFrame>
        <p:nvGraphicFramePr>
          <p:cNvPr id="6" name="Content Placeholder 3">
            <a:extLst>
              <a:ext uri="{FF2B5EF4-FFF2-40B4-BE49-F238E27FC236}">
                <a16:creationId xmlns:a16="http://schemas.microsoft.com/office/drawing/2014/main" id="{9FC84A48-2804-94CA-84EC-8089616F3D74}"/>
              </a:ext>
            </a:extLst>
          </p:cNvPr>
          <p:cNvGraphicFramePr>
            <a:graphicFrameLocks noGrp="1"/>
          </p:cNvGraphicFramePr>
          <p:nvPr>
            <p:ph idx="1"/>
            <p:extLst>
              <p:ext uri="{D42A27DB-BD31-4B8C-83A1-F6EECF244321}">
                <p14:modId xmlns:p14="http://schemas.microsoft.com/office/powerpoint/2010/main" val="4235777742"/>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2784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93555" y="620392"/>
            <a:ext cx="2856201" cy="5504688"/>
          </a:xfrm>
        </p:spPr>
        <p:txBody>
          <a:bodyPr>
            <a:normAutofit/>
          </a:bodyPr>
          <a:lstStyle/>
          <a:p>
            <a:endParaRPr lang="en-US" sz="5200">
              <a:solidFill>
                <a:schemeClr val="bg1"/>
              </a:solidFill>
            </a:endParaRPr>
          </a:p>
        </p:txBody>
      </p:sp>
      <p:graphicFrame>
        <p:nvGraphicFramePr>
          <p:cNvPr id="6" name="Content Placeholder 3">
            <a:extLst>
              <a:ext uri="{FF2B5EF4-FFF2-40B4-BE49-F238E27FC236}">
                <a16:creationId xmlns:a16="http://schemas.microsoft.com/office/drawing/2014/main" id="{B2780495-AFF2-D9C3-FD4C-D523AA8E49E9}"/>
              </a:ext>
            </a:extLst>
          </p:cNvPr>
          <p:cNvGraphicFramePr>
            <a:graphicFrameLocks noGrp="1"/>
          </p:cNvGraphicFramePr>
          <p:nvPr>
            <p:ph idx="1"/>
            <p:extLst>
              <p:ext uri="{D42A27DB-BD31-4B8C-83A1-F6EECF244321}">
                <p14:modId xmlns:p14="http://schemas.microsoft.com/office/powerpoint/2010/main" val="1020473121"/>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9207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93555" y="620392"/>
            <a:ext cx="2856201" cy="5504688"/>
          </a:xfrm>
        </p:spPr>
        <p:txBody>
          <a:bodyPr>
            <a:normAutofit/>
          </a:bodyPr>
          <a:lstStyle/>
          <a:p>
            <a:r>
              <a:rPr lang="en-US" sz="4800" dirty="0">
                <a:solidFill>
                  <a:schemeClr val="bg1"/>
                </a:solidFill>
              </a:rPr>
              <a:t>Treatment</a:t>
            </a:r>
          </a:p>
        </p:txBody>
      </p:sp>
      <p:graphicFrame>
        <p:nvGraphicFramePr>
          <p:cNvPr id="6" name="Content Placeholder 3">
            <a:extLst>
              <a:ext uri="{FF2B5EF4-FFF2-40B4-BE49-F238E27FC236}">
                <a16:creationId xmlns:a16="http://schemas.microsoft.com/office/drawing/2014/main" id="{1631E46F-4ABD-800F-4FFC-6E81E52B3ECE}"/>
              </a:ext>
            </a:extLst>
          </p:cNvPr>
          <p:cNvGraphicFramePr>
            <a:graphicFrameLocks noGrp="1"/>
          </p:cNvGraphicFramePr>
          <p:nvPr>
            <p:ph idx="1"/>
            <p:extLst>
              <p:ext uri="{D42A27DB-BD31-4B8C-83A1-F6EECF244321}">
                <p14:modId xmlns:p14="http://schemas.microsoft.com/office/powerpoint/2010/main" val="3362127417"/>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1107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93555" y="620392"/>
            <a:ext cx="2856201" cy="5504688"/>
          </a:xfrm>
        </p:spPr>
        <p:txBody>
          <a:bodyPr>
            <a:normAutofit/>
          </a:bodyPr>
          <a:lstStyle/>
          <a:p>
            <a:r>
              <a:rPr lang="en-US" sz="4000">
                <a:solidFill>
                  <a:schemeClr val="bg1"/>
                </a:solidFill>
              </a:rPr>
              <a:t>Autoimmune Thyroiditis (Hashimoto’s thyroiditis)</a:t>
            </a:r>
            <a:br>
              <a:rPr lang="en-US" sz="4000">
                <a:solidFill>
                  <a:schemeClr val="bg1"/>
                </a:solidFill>
              </a:rPr>
            </a:br>
            <a:endParaRPr lang="en-US" sz="4000">
              <a:solidFill>
                <a:schemeClr val="bg1"/>
              </a:solidFill>
            </a:endParaRPr>
          </a:p>
        </p:txBody>
      </p:sp>
      <p:graphicFrame>
        <p:nvGraphicFramePr>
          <p:cNvPr id="6" name="Content Placeholder 3">
            <a:extLst>
              <a:ext uri="{FF2B5EF4-FFF2-40B4-BE49-F238E27FC236}">
                <a16:creationId xmlns:a16="http://schemas.microsoft.com/office/drawing/2014/main" id="{91F49BCD-FEEE-60BD-0A56-0A827A074474}"/>
              </a:ext>
            </a:extLst>
          </p:cNvPr>
          <p:cNvGraphicFramePr>
            <a:graphicFrameLocks noGrp="1"/>
          </p:cNvGraphicFramePr>
          <p:nvPr>
            <p:ph idx="1"/>
            <p:extLst>
              <p:ext uri="{D42A27DB-BD31-4B8C-83A1-F6EECF244321}">
                <p14:modId xmlns:p14="http://schemas.microsoft.com/office/powerpoint/2010/main" val="1163930930"/>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1993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93555" y="620392"/>
            <a:ext cx="2856201" cy="5504688"/>
          </a:xfrm>
        </p:spPr>
        <p:txBody>
          <a:bodyPr>
            <a:normAutofit/>
          </a:bodyPr>
          <a:lstStyle/>
          <a:p>
            <a:endParaRPr lang="en-US" sz="5200">
              <a:solidFill>
                <a:schemeClr val="bg1"/>
              </a:solidFill>
            </a:endParaRPr>
          </a:p>
        </p:txBody>
      </p:sp>
      <p:graphicFrame>
        <p:nvGraphicFramePr>
          <p:cNvPr id="6" name="Content Placeholder 3">
            <a:extLst>
              <a:ext uri="{FF2B5EF4-FFF2-40B4-BE49-F238E27FC236}">
                <a16:creationId xmlns:a16="http://schemas.microsoft.com/office/drawing/2014/main" id="{6460CE81-44EE-B15E-82A2-C35B0919EFB2}"/>
              </a:ext>
            </a:extLst>
          </p:cNvPr>
          <p:cNvGraphicFramePr>
            <a:graphicFrameLocks noGrp="1"/>
          </p:cNvGraphicFramePr>
          <p:nvPr>
            <p:ph idx="1"/>
            <p:extLst>
              <p:ext uri="{D42A27DB-BD31-4B8C-83A1-F6EECF244321}">
                <p14:modId xmlns:p14="http://schemas.microsoft.com/office/powerpoint/2010/main" val="81999840"/>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3012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93555" y="620392"/>
            <a:ext cx="2856201" cy="5504688"/>
          </a:xfrm>
        </p:spPr>
        <p:txBody>
          <a:bodyPr>
            <a:normAutofit/>
          </a:bodyPr>
          <a:lstStyle/>
          <a:p>
            <a:r>
              <a:rPr lang="en-US" sz="5200">
                <a:solidFill>
                  <a:schemeClr val="bg1"/>
                </a:solidFill>
              </a:rPr>
              <a:t>Thyroid Neoplasm</a:t>
            </a:r>
            <a:br>
              <a:rPr lang="en-US" sz="5200">
                <a:solidFill>
                  <a:schemeClr val="bg1"/>
                </a:solidFill>
              </a:rPr>
            </a:br>
            <a:endParaRPr lang="en-US" sz="5200">
              <a:solidFill>
                <a:schemeClr val="bg1"/>
              </a:solidFill>
            </a:endParaRPr>
          </a:p>
        </p:txBody>
      </p:sp>
      <p:graphicFrame>
        <p:nvGraphicFramePr>
          <p:cNvPr id="6" name="Content Placeholder 3">
            <a:extLst>
              <a:ext uri="{FF2B5EF4-FFF2-40B4-BE49-F238E27FC236}">
                <a16:creationId xmlns:a16="http://schemas.microsoft.com/office/drawing/2014/main" id="{C35BA57B-F75F-9ECA-00F6-80D60C14EF19}"/>
              </a:ext>
            </a:extLst>
          </p:cNvPr>
          <p:cNvGraphicFramePr>
            <a:graphicFrameLocks noGrp="1"/>
          </p:cNvGraphicFramePr>
          <p:nvPr>
            <p:ph idx="1"/>
            <p:extLst>
              <p:ext uri="{D42A27DB-BD31-4B8C-83A1-F6EECF244321}">
                <p14:modId xmlns:p14="http://schemas.microsoft.com/office/powerpoint/2010/main" val="1035235007"/>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616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1037673" y="348865"/>
            <a:ext cx="7288583" cy="1576446"/>
          </a:xfrm>
        </p:spPr>
        <p:txBody>
          <a:bodyPr anchor="ctr">
            <a:normAutofit/>
          </a:bodyPr>
          <a:lstStyle/>
          <a:p>
            <a:endParaRPr lang="en-US" sz="3500">
              <a:solidFill>
                <a:srgbClr val="FFFFFF"/>
              </a:solidFill>
            </a:endParaRPr>
          </a:p>
        </p:txBody>
      </p:sp>
      <p:graphicFrame>
        <p:nvGraphicFramePr>
          <p:cNvPr id="8" name="Content Placeholder 5">
            <a:extLst>
              <a:ext uri="{FF2B5EF4-FFF2-40B4-BE49-F238E27FC236}">
                <a16:creationId xmlns:a16="http://schemas.microsoft.com/office/drawing/2014/main" id="{4B4D9C24-48D8-F244-0EE9-84E8E2C03903}"/>
              </a:ext>
            </a:extLst>
          </p:cNvPr>
          <p:cNvGraphicFramePr>
            <a:graphicFrameLocks noGrp="1"/>
          </p:cNvGraphicFramePr>
          <p:nvPr>
            <p:ph idx="1"/>
            <p:extLst>
              <p:ext uri="{D42A27DB-BD31-4B8C-83A1-F6EECF244321}">
                <p14:modId xmlns:p14="http://schemas.microsoft.com/office/powerpoint/2010/main" val="4161883067"/>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2980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93011023"/>
              </p:ext>
            </p:extLst>
          </p:nvPr>
        </p:nvGraphicFramePr>
        <p:xfrm>
          <a:off x="152400" y="457197"/>
          <a:ext cx="8686800" cy="6057841"/>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4003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697474">
                <a:tc>
                  <a:txBody>
                    <a:bodyPr/>
                    <a:lstStyle/>
                    <a:p>
                      <a:endParaRPr lang="en-US" dirty="0"/>
                    </a:p>
                  </a:txBody>
                  <a:tcPr/>
                </a:tc>
                <a:tc>
                  <a:txBody>
                    <a:bodyPr/>
                    <a:lstStyle/>
                    <a:p>
                      <a:r>
                        <a:rPr lang="en-US" sz="2400" dirty="0"/>
                        <a:t>papillary carcinoma </a:t>
                      </a:r>
                    </a:p>
                  </a:txBody>
                  <a:tcPr/>
                </a:tc>
                <a:tc>
                  <a:txBody>
                    <a:bodyPr/>
                    <a:lstStyle/>
                    <a:p>
                      <a:pPr marL="0" algn="l" rtl="0" eaLnBrk="1" latinLnBrk="0" hangingPunct="1"/>
                      <a:r>
                        <a:rPr kumimoji="0" lang="en-US" sz="2400" b="1" kern="1200" dirty="0">
                          <a:solidFill>
                            <a:schemeClr val="lt1"/>
                          </a:solidFill>
                          <a:latin typeface="+mn-lt"/>
                          <a:ea typeface="+mn-ea"/>
                          <a:cs typeface="+mn-cs"/>
                        </a:rPr>
                        <a:t>follicular carcinoma </a:t>
                      </a:r>
                    </a:p>
                  </a:txBody>
                  <a:tcPr/>
                </a:tc>
                <a:tc>
                  <a:txBody>
                    <a:bodyPr/>
                    <a:lstStyle/>
                    <a:p>
                      <a:pPr marL="0" algn="l" rtl="0" eaLnBrk="1" latinLnBrk="0" hangingPunct="1"/>
                      <a:r>
                        <a:rPr kumimoji="0" lang="en-US" sz="2400" b="1" kern="1200" dirty="0">
                          <a:solidFill>
                            <a:schemeClr val="lt1"/>
                          </a:solidFill>
                          <a:latin typeface="+mn-lt"/>
                          <a:ea typeface="+mn-ea"/>
                          <a:cs typeface="+mn-cs"/>
                        </a:rPr>
                        <a:t>anaplastic carcinoma </a:t>
                      </a:r>
                    </a:p>
                  </a:txBody>
                  <a:tcPr/>
                </a:tc>
                <a:extLst>
                  <a:ext uri="{0D108BD9-81ED-4DB2-BD59-A6C34878D82A}">
                    <a16:rowId xmlns:a16="http://schemas.microsoft.com/office/drawing/2014/main" val="10000"/>
                  </a:ext>
                </a:extLst>
              </a:tr>
              <a:tr h="506719">
                <a:tc>
                  <a:txBody>
                    <a:bodyPr/>
                    <a:lstStyle/>
                    <a:p>
                      <a:r>
                        <a:rPr lang="en-US" sz="1800" b="1" dirty="0"/>
                        <a:t>Incidence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70% of thyroid neoplasm</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17% of thyroid neoplasm</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a:solidFill>
                            <a:schemeClr val="dk1"/>
                          </a:solidFill>
                          <a:latin typeface="+mn-lt"/>
                          <a:ea typeface="+mn-ea"/>
                          <a:cs typeface="+mn-cs"/>
                        </a:rPr>
                        <a:t>13% of thyroid neoplasm</a:t>
                      </a:r>
                    </a:p>
                    <a:p>
                      <a:endParaRPr kumimoji="0" lang="en-US" sz="14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506719">
                <a:tc>
                  <a:txBody>
                    <a:bodyPr/>
                    <a:lstStyle/>
                    <a:p>
                      <a:r>
                        <a:rPr lang="en-US" sz="1800" b="1" dirty="0"/>
                        <a:t>Age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a:solidFill>
                            <a:schemeClr val="dk1"/>
                          </a:solidFill>
                          <a:latin typeface="+mn-lt"/>
                          <a:ea typeface="+mn-ea"/>
                          <a:cs typeface="+mn-cs"/>
                        </a:rPr>
                        <a:t>Children&amp; young adult</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a:solidFill>
                            <a:schemeClr val="dk1"/>
                          </a:solidFill>
                          <a:latin typeface="+mn-lt"/>
                          <a:ea typeface="+mn-ea"/>
                          <a:cs typeface="+mn-cs"/>
                        </a:rPr>
                        <a:t>middle age</a:t>
                      </a:r>
                    </a:p>
                    <a:p>
                      <a:endParaRPr kumimoji="0" lang="en-US" sz="14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a:solidFill>
                            <a:schemeClr val="dk1"/>
                          </a:solidFill>
                          <a:latin typeface="+mn-lt"/>
                          <a:ea typeface="+mn-ea"/>
                          <a:cs typeface="+mn-cs"/>
                        </a:rPr>
                        <a:t>Elderly</a:t>
                      </a:r>
                    </a:p>
                    <a:p>
                      <a:endParaRPr kumimoji="0" lang="en-US" sz="14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527543">
                <a:tc>
                  <a:txBody>
                    <a:bodyPr/>
                    <a:lstStyle/>
                    <a:p>
                      <a:r>
                        <a:rPr lang="en-US" sz="1800" b="1" dirty="0"/>
                        <a:t>Sex(F:M):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a:solidFill>
                            <a:schemeClr val="dk1"/>
                          </a:solidFill>
                          <a:latin typeface="+mn-lt"/>
                          <a:ea typeface="+mn-ea"/>
                          <a:cs typeface="+mn-cs"/>
                        </a:rPr>
                        <a:t>3.5:1</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a:solidFill>
                            <a:schemeClr val="dk1"/>
                          </a:solidFill>
                          <a:latin typeface="+mn-lt"/>
                          <a:ea typeface="+mn-ea"/>
                          <a:cs typeface="+mn-cs"/>
                        </a:rPr>
                        <a:t>2:1</a:t>
                      </a:r>
                    </a:p>
                    <a:p>
                      <a:endParaRPr kumimoji="0" lang="en-US" sz="14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a:solidFill>
                            <a:schemeClr val="dk1"/>
                          </a:solidFill>
                          <a:latin typeface="+mn-lt"/>
                          <a:ea typeface="+mn-ea"/>
                          <a:cs typeface="+mn-cs"/>
                        </a:rPr>
                        <a:t>1:1.3</a:t>
                      </a:r>
                    </a:p>
                    <a:p>
                      <a:endParaRPr kumimoji="0" lang="en-US" sz="14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1706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Predisposing factor:</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a:solidFill>
                            <a:schemeClr val="dk1"/>
                          </a:solidFill>
                          <a:latin typeface="+mn-lt"/>
                          <a:ea typeface="+mn-ea"/>
                          <a:cs typeface="+mn-cs"/>
                        </a:rPr>
                        <a:t>1- External irradiation of neck in children which</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a:solidFill>
                            <a:schemeClr val="dk1"/>
                          </a:solidFill>
                          <a:latin typeface="+mn-lt"/>
                          <a:ea typeface="+mn-ea"/>
                          <a:cs typeface="+mn-cs"/>
                        </a:rPr>
                        <a:t>was previously used for TTT. Of hemangiomas, T.B lymphadenitis.</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a:solidFill>
                            <a:schemeClr val="dk1"/>
                          </a:solidFill>
                          <a:latin typeface="+mn-lt"/>
                          <a:ea typeface="+mn-ea"/>
                          <a:cs typeface="+mn-cs"/>
                        </a:rPr>
                        <a:t>2. Papillary adenoma</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a:solidFill>
                            <a:schemeClr val="dk1"/>
                          </a:solidFill>
                          <a:latin typeface="+mn-lt"/>
                          <a:ea typeface="+mn-ea"/>
                          <a:cs typeface="+mn-cs"/>
                        </a:rPr>
                        <a:t>3. Genetic factors</a:t>
                      </a:r>
                    </a:p>
                  </a:txBody>
                  <a:tcPr/>
                </a:tc>
                <a:tc>
                  <a:txBody>
                    <a:bodyPr/>
                    <a:lstStyle/>
                    <a:p>
                      <a:r>
                        <a:rPr kumimoji="0" lang="en-US" sz="1400" kern="1200" dirty="0">
                          <a:solidFill>
                            <a:schemeClr val="dk1"/>
                          </a:solidFill>
                          <a:latin typeface="+mn-lt"/>
                          <a:ea typeface="+mn-ea"/>
                          <a:cs typeface="+mn-cs"/>
                        </a:rPr>
                        <a:t>1. SNG.</a:t>
                      </a:r>
                    </a:p>
                    <a:p>
                      <a:r>
                        <a:rPr kumimoji="0" lang="en-US" sz="1400" kern="1200" dirty="0">
                          <a:solidFill>
                            <a:schemeClr val="dk1"/>
                          </a:solidFill>
                          <a:latin typeface="+mn-lt"/>
                          <a:ea typeface="+mn-ea"/>
                          <a:cs typeface="+mn-cs"/>
                        </a:rPr>
                        <a:t>2. Follicular adenoma.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a:solidFill>
                            <a:schemeClr val="dk1"/>
                          </a:solidFill>
                          <a:latin typeface="+mn-lt"/>
                          <a:ea typeface="+mn-ea"/>
                          <a:cs typeface="+mn-cs"/>
                        </a:rPr>
                        <a:t>Usually De Novo</a:t>
                      </a:r>
                    </a:p>
                    <a:p>
                      <a:endParaRPr kumimoji="0" lang="en-US" sz="140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r h="609600">
                <a:tc rowSpan="2">
                  <a:txBody>
                    <a:bodyPr/>
                    <a:lstStyle/>
                    <a:p>
                      <a:r>
                        <a:rPr lang="en-US" sz="1800" b="1" dirty="0"/>
                        <a:t>Pathology:</a:t>
                      </a:r>
                    </a:p>
                    <a:p>
                      <a:r>
                        <a:rPr lang="en-US" sz="1800" b="1" dirty="0"/>
                        <a:t>Macroscopic</a:t>
                      </a:r>
                      <a:endParaRPr lang="en-US" dirty="0"/>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a:solidFill>
                            <a:schemeClr val="dk1"/>
                          </a:solidFill>
                          <a:latin typeface="+mn-lt"/>
                          <a:ea typeface="+mn-ea"/>
                          <a:cs typeface="+mn-cs"/>
                        </a:rPr>
                        <a:t>Ill-defined mass infiltrating the surrounding.</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400" kern="1200" dirty="0">
                        <a:solidFill>
                          <a:schemeClr val="dk1"/>
                        </a:solidFill>
                        <a:latin typeface="+mn-lt"/>
                        <a:ea typeface="+mn-ea"/>
                        <a:cs typeface="+mn-cs"/>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5"/>
                  </a:ext>
                </a:extLst>
              </a:tr>
              <a:tr h="1354535">
                <a:tc vMerge="1">
                  <a:txBody>
                    <a:bodyPr/>
                    <a:lstStyle/>
                    <a:p>
                      <a:endParaRPr lang="en-US" dirty="0"/>
                    </a:p>
                  </a:txBody>
                  <a:tcPr/>
                </a:tc>
                <a:tc>
                  <a:txBody>
                    <a:bodyPr/>
                    <a:lstStyle/>
                    <a:p>
                      <a:r>
                        <a:rPr lang="en-US" sz="1400" dirty="0"/>
                        <a:t>-Grey in color   </a:t>
                      </a:r>
                    </a:p>
                    <a:p>
                      <a:r>
                        <a:rPr lang="en-US" sz="1400" dirty="0"/>
                        <a:t>-</a:t>
                      </a:r>
                      <a:r>
                        <a:rPr lang="en-US" sz="1400" dirty="0" err="1"/>
                        <a:t>Multicentric</a:t>
                      </a:r>
                      <a:r>
                        <a:rPr lang="en-US" sz="1400" dirty="0"/>
                        <a:t> (80%)</a:t>
                      </a:r>
                    </a:p>
                    <a:p>
                      <a:r>
                        <a:rPr lang="en-US" sz="1400" dirty="0"/>
                        <a:t>due to </a:t>
                      </a:r>
                      <a:r>
                        <a:rPr lang="en-US" sz="1400" dirty="0" err="1"/>
                        <a:t>intrathyroid</a:t>
                      </a:r>
                      <a:r>
                        <a:rPr lang="en-US" sz="1400" dirty="0"/>
                        <a:t> lymphatic spread.</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400" kern="1200" dirty="0">
                        <a:solidFill>
                          <a:schemeClr val="dk1"/>
                        </a:solidFill>
                        <a:latin typeface="+mn-lt"/>
                        <a:ea typeface="+mn-ea"/>
                        <a:cs typeface="+mn-cs"/>
                      </a:endParaRPr>
                    </a:p>
                  </a:txBody>
                  <a:tcPr/>
                </a:tc>
                <a:tc>
                  <a:txBody>
                    <a:bodyPr/>
                    <a:lstStyle/>
                    <a:p>
                      <a:r>
                        <a:rPr kumimoji="0" lang="en-US" sz="1400" kern="1200" dirty="0">
                          <a:solidFill>
                            <a:schemeClr val="dk1"/>
                          </a:solidFill>
                          <a:latin typeface="+mn-lt"/>
                          <a:ea typeface="+mn-ea"/>
                          <a:cs typeface="+mn-cs"/>
                        </a:rPr>
                        <a:t>-Brown </a:t>
                      </a:r>
                    </a:p>
                    <a:p>
                      <a:r>
                        <a:rPr kumimoji="0" lang="en-US" sz="1400" kern="1200" dirty="0">
                          <a:solidFill>
                            <a:schemeClr val="dk1"/>
                          </a:solidFill>
                          <a:latin typeface="+mn-lt"/>
                          <a:ea typeface="+mn-ea"/>
                          <a:cs typeface="+mn-cs"/>
                        </a:rPr>
                        <a:t>-</a:t>
                      </a:r>
                      <a:r>
                        <a:rPr kumimoji="0" lang="en-US" sz="1400" kern="1200" dirty="0" err="1">
                          <a:solidFill>
                            <a:schemeClr val="dk1"/>
                          </a:solidFill>
                          <a:latin typeface="+mn-lt"/>
                          <a:ea typeface="+mn-ea"/>
                          <a:cs typeface="+mn-cs"/>
                        </a:rPr>
                        <a:t>Unicenteric</a:t>
                      </a:r>
                      <a:endParaRPr kumimoji="0" lang="en-US" sz="1400" kern="1200" dirty="0">
                        <a:solidFill>
                          <a:schemeClr val="dk1"/>
                        </a:solidFill>
                        <a:latin typeface="+mn-lt"/>
                        <a:ea typeface="+mn-ea"/>
                        <a:cs typeface="+mn-cs"/>
                      </a:endParaRPr>
                    </a:p>
                    <a:p>
                      <a:endParaRPr kumimoji="0" lang="en-US" sz="1400" kern="1200" dirty="0">
                        <a:solidFill>
                          <a:schemeClr val="dk1"/>
                        </a:solidFill>
                        <a:latin typeface="+mn-lt"/>
                        <a:ea typeface="+mn-ea"/>
                        <a:cs typeface="+mn-cs"/>
                      </a:endParaRPr>
                    </a:p>
                  </a:txBody>
                  <a:tcPr/>
                </a:tc>
                <a:tc>
                  <a:txBody>
                    <a:bodyPr/>
                    <a:lstStyle/>
                    <a:p>
                      <a:r>
                        <a:rPr kumimoji="0" lang="en-US" sz="1400" kern="1200" dirty="0">
                          <a:solidFill>
                            <a:schemeClr val="dk1"/>
                          </a:solidFill>
                          <a:latin typeface="+mn-lt"/>
                          <a:ea typeface="+mn-ea"/>
                          <a:cs typeface="+mn-cs"/>
                        </a:rPr>
                        <a:t>-Grey</a:t>
                      </a:r>
                    </a:p>
                    <a:p>
                      <a:r>
                        <a:rPr kumimoji="0" lang="en-US" sz="1400" kern="1200" dirty="0">
                          <a:solidFill>
                            <a:schemeClr val="dk1"/>
                          </a:solidFill>
                          <a:latin typeface="+mn-lt"/>
                          <a:ea typeface="+mn-ea"/>
                          <a:cs typeface="+mn-cs"/>
                        </a:rPr>
                        <a:t>-</a:t>
                      </a:r>
                      <a:r>
                        <a:rPr kumimoji="0" lang="en-US" sz="1400" kern="1200" dirty="0" err="1">
                          <a:solidFill>
                            <a:schemeClr val="dk1"/>
                          </a:solidFill>
                          <a:latin typeface="+mn-lt"/>
                          <a:ea typeface="+mn-ea"/>
                          <a:cs typeface="+mn-cs"/>
                        </a:rPr>
                        <a:t>Unicenteric</a:t>
                      </a:r>
                      <a:endParaRPr kumimoji="0" lang="en-US" sz="1400" kern="1200" dirty="0">
                        <a:solidFill>
                          <a:schemeClr val="dk1"/>
                        </a:solidFill>
                        <a:latin typeface="+mn-lt"/>
                        <a:ea typeface="+mn-ea"/>
                        <a:cs typeface="+mn-cs"/>
                      </a:endParaRPr>
                    </a:p>
                    <a:p>
                      <a:endParaRPr kumimoji="0" lang="en-US" sz="1400"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25309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00582821"/>
              </p:ext>
            </p:extLst>
          </p:nvPr>
        </p:nvGraphicFramePr>
        <p:xfrm>
          <a:off x="457200" y="60459"/>
          <a:ext cx="8382000" cy="6828021"/>
        </p:xfrm>
        <a:graphic>
          <a:graphicData uri="http://schemas.openxmlformats.org/drawingml/2006/table">
            <a:tbl>
              <a:tblPr firstRow="1" bandRow="1">
                <a:tableStyleId>{5C22544A-7EE6-4342-B048-85BDC9FD1C3A}</a:tableStyleId>
              </a:tblPr>
              <a:tblGrid>
                <a:gridCol w="1691105">
                  <a:extLst>
                    <a:ext uri="{9D8B030D-6E8A-4147-A177-3AD203B41FA5}">
                      <a16:colId xmlns:a16="http://schemas.microsoft.com/office/drawing/2014/main" val="20000"/>
                    </a:ext>
                  </a:extLst>
                </a:gridCol>
                <a:gridCol w="2279316">
                  <a:extLst>
                    <a:ext uri="{9D8B030D-6E8A-4147-A177-3AD203B41FA5}">
                      <a16:colId xmlns:a16="http://schemas.microsoft.com/office/drawing/2014/main" val="20001"/>
                    </a:ext>
                  </a:extLst>
                </a:gridCol>
                <a:gridCol w="2316079">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777491">
                <a:tc rowSpan="2">
                  <a:txBody>
                    <a:bodyPr/>
                    <a:lstStyle/>
                    <a:p>
                      <a:pPr marL="0" algn="l" rtl="0" eaLnBrk="1" latinLnBrk="0" hangingPunct="1"/>
                      <a:r>
                        <a:rPr kumimoji="0" lang="en-US" sz="1800" b="1" kern="1200" dirty="0">
                          <a:solidFill>
                            <a:schemeClr val="dk1"/>
                          </a:solidFill>
                          <a:latin typeface="+mn-lt"/>
                          <a:ea typeface="+mn-ea"/>
                          <a:cs typeface="+mn-cs"/>
                        </a:rPr>
                        <a:t>Microscopic</a:t>
                      </a:r>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kern="1200" dirty="0">
                          <a:solidFill>
                            <a:schemeClr val="dk1"/>
                          </a:solidFill>
                          <a:latin typeface="+mn-lt"/>
                          <a:ea typeface="+mn-ea"/>
                          <a:cs typeface="+mn-cs"/>
                        </a:rPr>
                        <a:t>Loss of polarity &amp; signs of mitosis</a:t>
                      </a:r>
                    </a:p>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363521">
                <a:tc vMerge="1">
                  <a:txBody>
                    <a:bodyPr/>
                    <a:lstStyle/>
                    <a:p>
                      <a:endParaRPr lang="en-US" dirty="0"/>
                    </a:p>
                  </a:txBody>
                  <a:tcPr/>
                </a:tc>
                <a:tc>
                  <a:txBody>
                    <a:bodyPr/>
                    <a:lstStyle/>
                    <a:p>
                      <a:r>
                        <a:rPr lang="en-US" sz="1400" dirty="0"/>
                        <a:t>-Malignant papillae with vascular C.T. core covered by malignant cells.</a:t>
                      </a:r>
                    </a:p>
                    <a:p>
                      <a:pPr marL="0" indent="0">
                        <a:buFontTx/>
                        <a:buNone/>
                      </a:pPr>
                      <a:r>
                        <a:rPr lang="en-US" sz="1400" dirty="0"/>
                        <a:t>-Laminated calcified bodies (</a:t>
                      </a:r>
                      <a:r>
                        <a:rPr lang="en-US" sz="1400" dirty="0" err="1"/>
                        <a:t>psammoma</a:t>
                      </a:r>
                      <a:r>
                        <a:rPr lang="en-US" sz="1400" dirty="0"/>
                        <a:t> body)</a:t>
                      </a:r>
                    </a:p>
                    <a:p>
                      <a:endParaRPr lang="en-US" dirty="0"/>
                    </a:p>
                  </a:txBody>
                  <a:tcPr/>
                </a:tc>
                <a:tc>
                  <a:txBody>
                    <a:bodyPr/>
                    <a:lstStyle/>
                    <a:p>
                      <a:r>
                        <a:rPr kumimoji="0" lang="en-US" sz="1400" kern="1200" dirty="0">
                          <a:solidFill>
                            <a:schemeClr val="dk1"/>
                          </a:solidFill>
                          <a:latin typeface="+mn-lt"/>
                          <a:ea typeface="+mn-ea"/>
                          <a:cs typeface="+mn-cs"/>
                        </a:rPr>
                        <a:t>-Thyroid follicle with variable degrees of</a:t>
                      </a:r>
                    </a:p>
                    <a:p>
                      <a:r>
                        <a:rPr kumimoji="0" lang="en-US" sz="1400" kern="1200" dirty="0">
                          <a:solidFill>
                            <a:schemeClr val="dk1"/>
                          </a:solidFill>
                          <a:latin typeface="+mn-lt"/>
                          <a:ea typeface="+mn-ea"/>
                          <a:cs typeface="+mn-cs"/>
                        </a:rPr>
                        <a:t>differentiation</a:t>
                      </a:r>
                    </a:p>
                    <a:p>
                      <a:r>
                        <a:rPr kumimoji="0" lang="en-US" sz="1400" kern="1200" dirty="0">
                          <a:solidFill>
                            <a:schemeClr val="dk1"/>
                          </a:solidFill>
                          <a:latin typeface="+mn-lt"/>
                          <a:ea typeface="+mn-ea"/>
                          <a:cs typeface="+mn-cs"/>
                        </a:rPr>
                        <a:t>-Capsular &amp;vascular invasion</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a:solidFill>
                            <a:schemeClr val="dk1"/>
                          </a:solidFill>
                          <a:latin typeface="+mn-lt"/>
                          <a:ea typeface="+mn-ea"/>
                          <a:cs typeface="+mn-cs"/>
                        </a:rPr>
                        <a:t>-Cluster of spindle cells(small or large)</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a:solidFill>
                            <a:schemeClr val="dk1"/>
                          </a:solidFill>
                          <a:latin typeface="+mn-lt"/>
                          <a:ea typeface="+mn-ea"/>
                          <a:cs typeface="+mn-cs"/>
                        </a:rPr>
                        <a:t>-Separated by little fibrous tissue.</a:t>
                      </a:r>
                    </a:p>
                    <a:p>
                      <a:endParaRPr lang="en-US" dirty="0"/>
                    </a:p>
                  </a:txBody>
                  <a:tcPr/>
                </a:tc>
                <a:extLst>
                  <a:ext uri="{0D108BD9-81ED-4DB2-BD59-A6C34878D82A}">
                    <a16:rowId xmlns:a16="http://schemas.microsoft.com/office/drawing/2014/main" val="10001"/>
                  </a:ext>
                </a:extLst>
              </a:tr>
              <a:tr h="777491">
                <a:tc>
                  <a:txBody>
                    <a:bodyPr/>
                    <a:lstStyle/>
                    <a:p>
                      <a:r>
                        <a:rPr lang="en-US" sz="1800" b="1" dirty="0"/>
                        <a:t>Spread: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a:solidFill>
                            <a:schemeClr val="dk1"/>
                          </a:solidFill>
                          <a:latin typeface="+mn-lt"/>
                          <a:ea typeface="+mn-ea"/>
                          <a:cs typeface="+mn-cs"/>
                        </a:rPr>
                        <a:t>Mainly lymphatic to deep cervical L.N</a:t>
                      </a:r>
                    </a:p>
                    <a:p>
                      <a:endParaRPr lang="en-US" dirty="0"/>
                    </a:p>
                  </a:txBody>
                  <a:tcPr/>
                </a:tc>
                <a:tc>
                  <a:txBody>
                    <a:bodyPr/>
                    <a:lstStyle/>
                    <a:p>
                      <a:r>
                        <a:rPr lang="en-US" sz="1400" dirty="0"/>
                        <a:t>Mainly blood to skull usually solitary, painful,</a:t>
                      </a:r>
                    </a:p>
                    <a:p>
                      <a:r>
                        <a:rPr lang="en-US" sz="1400" dirty="0"/>
                        <a:t>pulsating, osteolytic (DD. abscess)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a:solidFill>
                            <a:schemeClr val="dk1"/>
                          </a:solidFill>
                          <a:latin typeface="+mn-lt"/>
                          <a:ea typeface="+mn-ea"/>
                          <a:cs typeface="+mn-cs"/>
                        </a:rPr>
                        <a:t>Mainly direct &amp; can infiltrate carotid artery which may rupture.</a:t>
                      </a:r>
                    </a:p>
                    <a:p>
                      <a:endParaRPr lang="en-US" dirty="0"/>
                    </a:p>
                  </a:txBody>
                  <a:tcPr/>
                </a:tc>
                <a:extLst>
                  <a:ext uri="{0D108BD9-81ED-4DB2-BD59-A6C34878D82A}">
                    <a16:rowId xmlns:a16="http://schemas.microsoft.com/office/drawing/2014/main" val="10002"/>
                  </a:ext>
                </a:extLst>
              </a:tr>
              <a:tr h="777491">
                <a:tc>
                  <a:txBody>
                    <a:bodyPr/>
                    <a:lstStyle/>
                    <a:p>
                      <a:r>
                        <a:rPr lang="en-US" sz="1800" b="1" dirty="0"/>
                        <a:t>TSH: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Dependent</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less </a:t>
                      </a:r>
                      <a:r>
                        <a:rPr lang="en-US" sz="1400" dirty="0"/>
                        <a:t>dependent</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chemeClr val="dk1"/>
                          </a:solidFill>
                          <a:latin typeface="+mn-lt"/>
                          <a:ea typeface="+mn-ea"/>
                          <a:cs typeface="+mn-cs"/>
                        </a:rPr>
                        <a:t>NOT dependent</a:t>
                      </a:r>
                    </a:p>
                    <a:p>
                      <a:endParaRPr lang="en-US" dirty="0"/>
                    </a:p>
                  </a:txBody>
                  <a:tcPr/>
                </a:tc>
                <a:extLst>
                  <a:ext uri="{0D108BD9-81ED-4DB2-BD59-A6C34878D82A}">
                    <a16:rowId xmlns:a16="http://schemas.microsoft.com/office/drawing/2014/main" val="10003"/>
                  </a:ext>
                </a:extLst>
              </a:tr>
              <a:tr h="1188719">
                <a:tc rowSpan="2">
                  <a:txBody>
                    <a:bodyPr/>
                    <a:lstStyle/>
                    <a:p>
                      <a:r>
                        <a:rPr lang="en-US" sz="1800" b="1" dirty="0"/>
                        <a:t>C/P:</a:t>
                      </a:r>
                    </a:p>
                    <a:p>
                      <a:r>
                        <a:rPr lang="en-US" sz="1800" b="1" dirty="0"/>
                        <a:t>A-Typical presentation</a:t>
                      </a:r>
                    </a:p>
                    <a:p>
                      <a:endParaRPr lang="en-US" dirty="0"/>
                    </a:p>
                  </a:txBody>
                  <a:tcPr/>
                </a:tc>
                <a:tc gridSpan="3">
                  <a:txBody>
                    <a:bodyPr/>
                    <a:lstStyle/>
                    <a:p>
                      <a:r>
                        <a:rPr lang="en-US" sz="1400" b="1" dirty="0"/>
                        <a:t>Symptoms:</a:t>
                      </a:r>
                    </a:p>
                    <a:p>
                      <a:r>
                        <a:rPr lang="en-US" sz="1400" dirty="0"/>
                        <a:t>-Rapid growing swelling in front of the neck.</a:t>
                      </a:r>
                    </a:p>
                    <a:p>
                      <a:r>
                        <a:rPr lang="en-US" sz="1400" dirty="0"/>
                        <a:t>-Painless, late painful</a:t>
                      </a:r>
                    </a:p>
                    <a:p>
                      <a:r>
                        <a:rPr lang="en-US" sz="1400" dirty="0"/>
                        <a:t>-Pressure manifestations</a:t>
                      </a:r>
                    </a:p>
                    <a:p>
                      <a:r>
                        <a:rPr lang="en-US" sz="1400" dirty="0"/>
                        <a:t>-Metastatic manifestation.</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4"/>
                  </a:ext>
                </a:extLst>
              </a:tr>
              <a:tr h="1188217">
                <a:tc vMerge="1">
                  <a:txBody>
                    <a:bodyPr/>
                    <a:lstStyle/>
                    <a:p>
                      <a:endParaRPr lang="en-US" dirty="0"/>
                    </a:p>
                  </a:txBody>
                  <a:tcPr/>
                </a:tc>
                <a:tc gridSpan="3">
                  <a:txBody>
                    <a:bodyPr/>
                    <a:lstStyle/>
                    <a:p>
                      <a:r>
                        <a:rPr lang="en-US" sz="1400" b="1" dirty="0"/>
                        <a:t>Sign:</a:t>
                      </a:r>
                    </a:p>
                    <a:p>
                      <a:r>
                        <a:rPr lang="en-US" sz="1400" dirty="0"/>
                        <a:t>-Thyroid swelling: early mobile, late hard fixed</a:t>
                      </a:r>
                    </a:p>
                    <a:p>
                      <a:r>
                        <a:rPr lang="en-US" sz="1400" dirty="0"/>
                        <a:t>-Neck LNs: may be enlarged and hard</a:t>
                      </a:r>
                    </a:p>
                    <a:p>
                      <a:r>
                        <a:rPr lang="en-US" sz="1400" dirty="0"/>
                        <a:t>-</a:t>
                      </a:r>
                      <a:r>
                        <a:rPr lang="en-US" sz="1400" dirty="0" err="1"/>
                        <a:t>kocher</a:t>
                      </a:r>
                      <a:r>
                        <a:rPr lang="en-US" sz="1400" dirty="0"/>
                        <a:t> sign: trachea is fixed to gland</a:t>
                      </a:r>
                    </a:p>
                    <a:p>
                      <a:r>
                        <a:rPr lang="en-US" sz="1400" dirty="0"/>
                        <a:t>-berry sign: absent carotid pulse due to </a:t>
                      </a:r>
                      <a:r>
                        <a:rPr lang="en-US" sz="1400" dirty="0" err="1"/>
                        <a:t>infilteration</a:t>
                      </a:r>
                      <a:r>
                        <a:rPr lang="en-US" sz="1400" dirty="0"/>
                        <a:t> of carotid sheath.</a:t>
                      </a:r>
                    </a:p>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910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65586576"/>
              </p:ext>
            </p:extLst>
          </p:nvPr>
        </p:nvGraphicFramePr>
        <p:xfrm>
          <a:off x="228600" y="304800"/>
          <a:ext cx="8686800" cy="383794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838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dk1"/>
                          </a:solidFill>
                          <a:latin typeface="+mn-lt"/>
                          <a:ea typeface="+mn-ea"/>
                          <a:cs typeface="+mn-cs"/>
                        </a:rPr>
                        <a:t>B-Occasional Presentation</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kern="1200" dirty="0">
                          <a:solidFill>
                            <a:schemeClr val="dk1"/>
                          </a:solidFill>
                          <a:latin typeface="+mn-lt"/>
                          <a:ea typeface="+mn-ea"/>
                          <a:cs typeface="+mn-cs"/>
                        </a:rPr>
                        <a:t>-Enlarged cervical LNs while thyroid carcinoma is not palpable.</a:t>
                      </a:r>
                    </a:p>
                    <a:p>
                      <a:pPr marL="0" algn="l" rtl="0" eaLnBrk="1" latinLnBrk="0" hangingPunct="1"/>
                      <a:endParaRPr kumimoji="0" lang="en-US" sz="1400" b="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kern="1200" dirty="0">
                          <a:solidFill>
                            <a:schemeClr val="dk1"/>
                          </a:solidFill>
                          <a:latin typeface="+mn-lt"/>
                          <a:ea typeface="+mn-ea"/>
                          <a:cs typeface="+mn-cs"/>
                        </a:rPr>
                        <a:t>-Solitary skull metastasis</a:t>
                      </a:r>
                    </a:p>
                    <a:p>
                      <a:pPr marL="0" algn="l" rtl="0" eaLnBrk="1" latinLnBrk="0" hangingPunct="1"/>
                      <a:endParaRPr kumimoji="0" lang="en-US" sz="1400" b="0" kern="1200" dirty="0">
                        <a:solidFill>
                          <a:schemeClr val="dk1"/>
                        </a:solidFill>
                        <a:latin typeface="+mn-lt"/>
                        <a:ea typeface="+mn-ea"/>
                        <a:cs typeface="+mn-cs"/>
                      </a:endParaRPr>
                    </a:p>
                  </a:txBody>
                  <a:tcPr/>
                </a:tc>
                <a:tc>
                  <a:txBody>
                    <a:bodyPr/>
                    <a:lstStyle/>
                    <a:p>
                      <a:endParaRPr lang="en-US"/>
                    </a:p>
                  </a:txBody>
                  <a:tcPr/>
                </a:tc>
                <a:extLst>
                  <a:ext uri="{0D108BD9-81ED-4DB2-BD59-A6C34878D82A}">
                    <a16:rowId xmlns:a16="http://schemas.microsoft.com/office/drawing/2014/main" val="10000"/>
                  </a:ext>
                </a:extLst>
              </a:tr>
              <a:tr h="1356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Investigation:</a:t>
                      </a:r>
                    </a:p>
                    <a:p>
                      <a:endParaRPr lang="en-US" dirty="0"/>
                    </a:p>
                  </a:txBody>
                  <a:tcPr/>
                </a:tc>
                <a:tc gridSpan="3">
                  <a:txBody>
                    <a:bodyPr/>
                    <a:lstStyle/>
                    <a:p>
                      <a:r>
                        <a:rPr lang="en-US" sz="1400" dirty="0"/>
                        <a:t>1-For diagnosis</a:t>
                      </a:r>
                      <a:r>
                        <a:rPr lang="en-US" sz="1400" baseline="0" dirty="0"/>
                        <a:t> :</a:t>
                      </a:r>
                      <a:r>
                        <a:rPr lang="en-US" sz="1400" dirty="0"/>
                        <a:t>U/S,FNABC</a:t>
                      </a:r>
                    </a:p>
                    <a:p>
                      <a:r>
                        <a:rPr lang="en-US" sz="1400" dirty="0"/>
                        <a:t>2-For staging:</a:t>
                      </a:r>
                      <a:r>
                        <a:rPr lang="en-US" sz="1400" baseline="0" dirty="0"/>
                        <a:t> </a:t>
                      </a:r>
                      <a:r>
                        <a:rPr lang="en-US" sz="1400" dirty="0"/>
                        <a:t>CT scan,</a:t>
                      </a:r>
                      <a:r>
                        <a:rPr lang="en-US" sz="1400" baseline="0" dirty="0"/>
                        <a:t> </a:t>
                      </a:r>
                      <a:r>
                        <a:rPr lang="en-US" sz="1400" dirty="0"/>
                        <a:t>CXR, Bone</a:t>
                      </a:r>
                      <a:r>
                        <a:rPr lang="en-US" sz="1400" baseline="0" dirty="0"/>
                        <a:t> </a:t>
                      </a:r>
                      <a:r>
                        <a:rPr lang="en-US" sz="1400" dirty="0"/>
                        <a:t>scan,</a:t>
                      </a:r>
                      <a:r>
                        <a:rPr lang="en-US" sz="1400" baseline="0" dirty="0"/>
                        <a:t> </a:t>
                      </a:r>
                      <a:r>
                        <a:rPr lang="en-US" sz="1400" dirty="0"/>
                        <a:t>abdominal U/S</a:t>
                      </a:r>
                    </a:p>
                    <a:p>
                      <a:r>
                        <a:rPr lang="en-US" sz="1400" dirty="0"/>
                        <a:t>3-Preoperative </a:t>
                      </a:r>
                      <a:r>
                        <a:rPr lang="en-US" sz="1400" dirty="0" err="1"/>
                        <a:t>preparation:CBC</a:t>
                      </a:r>
                      <a:r>
                        <a:rPr lang="en-US" sz="1400" dirty="0"/>
                        <a:t>, FBS,LFTs, </a:t>
                      </a:r>
                      <a:r>
                        <a:rPr lang="en-US" sz="1400" dirty="0" err="1"/>
                        <a:t>KFTs,ECG</a:t>
                      </a:r>
                      <a:endParaRPr lang="en-US" sz="1400" dirty="0"/>
                    </a:p>
                    <a:p>
                      <a:r>
                        <a:rPr lang="en-US" sz="1400" dirty="0"/>
                        <a:t>4-For follow </a:t>
                      </a:r>
                      <a:r>
                        <a:rPr lang="en-US" sz="1400" dirty="0" err="1"/>
                        <a:t>up:Tumors</a:t>
                      </a:r>
                      <a:r>
                        <a:rPr lang="en-US" sz="1400" dirty="0"/>
                        <a:t> markers</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1"/>
                  </a:ext>
                </a:extLst>
              </a:tr>
              <a:tr h="599440">
                <a:tc>
                  <a:txBody>
                    <a:bodyPr/>
                    <a:lstStyle/>
                    <a:p>
                      <a:r>
                        <a:rPr lang="en-US" sz="1800" b="1" dirty="0"/>
                        <a:t>Prognosis: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good</a:t>
                      </a:r>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Bad</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Very</a:t>
                      </a:r>
                      <a:r>
                        <a:rPr lang="en-US" sz="1400" b="1" dirty="0"/>
                        <a:t> </a:t>
                      </a:r>
                      <a:r>
                        <a:rPr lang="en-US" sz="1400" dirty="0"/>
                        <a:t>Bad</a:t>
                      </a:r>
                    </a:p>
                    <a:p>
                      <a:endParaRPr lang="en-US" sz="1400" dirty="0"/>
                    </a:p>
                  </a:txBody>
                  <a:tcPr/>
                </a:tc>
                <a:extLst>
                  <a:ext uri="{0D108BD9-81ED-4DB2-BD59-A6C34878D82A}">
                    <a16:rowId xmlns:a16="http://schemas.microsoft.com/office/drawing/2014/main" val="10002"/>
                  </a:ext>
                </a:extLst>
              </a:tr>
              <a:tr h="599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10 year survival: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90%</a:t>
                      </a:r>
                    </a:p>
                    <a:p>
                      <a:endParaRPr lang="en-US" sz="1400" dirty="0"/>
                    </a:p>
                  </a:txBody>
                  <a:tcPr/>
                </a:tc>
                <a:tc>
                  <a:txBody>
                    <a:bodyPr/>
                    <a:lstStyle/>
                    <a:p>
                      <a:r>
                        <a:rPr lang="en-US" sz="1400" dirty="0"/>
                        <a:t>Encapsulated  97%</a:t>
                      </a:r>
                    </a:p>
                    <a:p>
                      <a:r>
                        <a:rPr lang="en-US" sz="1400" b="1" dirty="0"/>
                        <a:t>                              </a:t>
                      </a:r>
                      <a:r>
                        <a:rPr lang="en-US" sz="1400" dirty="0"/>
                        <a:t>Invasive 70%</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Die within 1-2 years</a:t>
                      </a:r>
                    </a:p>
                    <a:p>
                      <a:endParaRPr lang="en-US" sz="1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13405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93555" y="620392"/>
            <a:ext cx="2856201" cy="5504688"/>
          </a:xfrm>
        </p:spPr>
        <p:txBody>
          <a:bodyPr>
            <a:normAutofit/>
          </a:bodyPr>
          <a:lstStyle/>
          <a:p>
            <a:r>
              <a:rPr lang="en-US" sz="4800">
                <a:solidFill>
                  <a:schemeClr val="bg1"/>
                </a:solidFill>
              </a:rPr>
              <a:t>Treatment</a:t>
            </a:r>
            <a:br>
              <a:rPr lang="en-US" sz="4800">
                <a:solidFill>
                  <a:schemeClr val="bg1"/>
                </a:solidFill>
              </a:rPr>
            </a:br>
            <a:endParaRPr lang="en-US" sz="4800">
              <a:solidFill>
                <a:schemeClr val="bg1"/>
              </a:solidFill>
            </a:endParaRPr>
          </a:p>
        </p:txBody>
      </p:sp>
      <p:graphicFrame>
        <p:nvGraphicFramePr>
          <p:cNvPr id="6" name="Content Placeholder 3">
            <a:extLst>
              <a:ext uri="{FF2B5EF4-FFF2-40B4-BE49-F238E27FC236}">
                <a16:creationId xmlns:a16="http://schemas.microsoft.com/office/drawing/2014/main" id="{EED3FCA3-B0C8-743A-F434-31846E917F55}"/>
              </a:ext>
            </a:extLst>
          </p:cNvPr>
          <p:cNvGraphicFramePr>
            <a:graphicFrameLocks noGrp="1"/>
          </p:cNvGraphicFramePr>
          <p:nvPr>
            <p:ph idx="1"/>
            <p:extLst>
              <p:ext uri="{D42A27DB-BD31-4B8C-83A1-F6EECF244321}">
                <p14:modId xmlns:p14="http://schemas.microsoft.com/office/powerpoint/2010/main" val="3471801209"/>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5491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93555" y="620392"/>
            <a:ext cx="2856201" cy="5504688"/>
          </a:xfrm>
        </p:spPr>
        <p:txBody>
          <a:bodyPr>
            <a:normAutofit/>
          </a:bodyPr>
          <a:lstStyle/>
          <a:p>
            <a:endParaRPr lang="en-US" sz="5200">
              <a:solidFill>
                <a:schemeClr val="bg1"/>
              </a:solidFill>
            </a:endParaRPr>
          </a:p>
        </p:txBody>
      </p:sp>
      <p:graphicFrame>
        <p:nvGraphicFramePr>
          <p:cNvPr id="6" name="Content Placeholder 3">
            <a:extLst>
              <a:ext uri="{FF2B5EF4-FFF2-40B4-BE49-F238E27FC236}">
                <a16:creationId xmlns:a16="http://schemas.microsoft.com/office/drawing/2014/main" id="{94BA96FD-B65D-00F0-4FD1-5891FAE0EA7A}"/>
              </a:ext>
            </a:extLst>
          </p:cNvPr>
          <p:cNvGraphicFramePr>
            <a:graphicFrameLocks noGrp="1"/>
          </p:cNvGraphicFramePr>
          <p:nvPr>
            <p:ph idx="1"/>
            <p:extLst>
              <p:ext uri="{D42A27DB-BD31-4B8C-83A1-F6EECF244321}">
                <p14:modId xmlns:p14="http://schemas.microsoft.com/office/powerpoint/2010/main" val="3184338359"/>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6026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97346"/>
            <a:ext cx="8458200" cy="523220"/>
          </a:xfrm>
          <a:prstGeom prst="rect">
            <a:avLst/>
          </a:prstGeom>
        </p:spPr>
        <p:txBody>
          <a:bodyPr wrap="square">
            <a:spAutoFit/>
          </a:bodyPr>
          <a:lstStyle/>
          <a:p>
            <a:endParaRPr lang="en-US" sz="2800" b="1" dirty="0"/>
          </a:p>
        </p:txBody>
      </p:sp>
      <p:sp>
        <p:nvSpPr>
          <p:cNvPr id="3" name="Title 2"/>
          <p:cNvSpPr>
            <a:spLocks noGrp="1"/>
          </p:cNvSpPr>
          <p:nvPr>
            <p:ph type="title"/>
          </p:nvPr>
        </p:nvSpPr>
        <p:spPr/>
        <p:txBody>
          <a:bodyPr>
            <a:normAutofit/>
          </a:bodyPr>
          <a:lstStyle/>
          <a:p>
            <a:r>
              <a:rPr lang="en-US" dirty="0"/>
              <a:t>Medullary Carcinoma</a:t>
            </a:r>
            <a:br>
              <a:rPr lang="en-US" dirty="0"/>
            </a:br>
            <a:endParaRPr lang="en-US" dirty="0"/>
          </a:p>
        </p:txBody>
      </p:sp>
      <p:graphicFrame>
        <p:nvGraphicFramePr>
          <p:cNvPr id="6" name="Content Placeholder 3">
            <a:extLst>
              <a:ext uri="{FF2B5EF4-FFF2-40B4-BE49-F238E27FC236}">
                <a16:creationId xmlns:a16="http://schemas.microsoft.com/office/drawing/2014/main" id="{41D26A7C-0442-93DC-9F92-358DD9CD9DF6}"/>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5454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523220"/>
          </a:xfrm>
          <a:prstGeom prst="rect">
            <a:avLst/>
          </a:prstGeom>
        </p:spPr>
        <p:txBody>
          <a:bodyPr wrap="square">
            <a:spAutoFit/>
          </a:bodyPr>
          <a:lstStyle/>
          <a:p>
            <a:endParaRPr lang="en-US" sz="2800" dirty="0"/>
          </a:p>
        </p:txBody>
      </p:sp>
      <p:sp>
        <p:nvSpPr>
          <p:cNvPr id="3" name="Title 2"/>
          <p:cNvSpPr>
            <a:spLocks noGrp="1"/>
          </p:cNvSpPr>
          <p:nvPr>
            <p:ph type="title"/>
          </p:nvPr>
        </p:nvSpPr>
        <p:spPr/>
        <p:txBody>
          <a:bodyPr/>
          <a:lstStyle/>
          <a:p>
            <a:endParaRPr lang="en-US"/>
          </a:p>
        </p:txBody>
      </p:sp>
      <p:graphicFrame>
        <p:nvGraphicFramePr>
          <p:cNvPr id="6" name="Content Placeholder 3">
            <a:extLst>
              <a:ext uri="{FF2B5EF4-FFF2-40B4-BE49-F238E27FC236}">
                <a16:creationId xmlns:a16="http://schemas.microsoft.com/office/drawing/2014/main" id="{BD165936-A9F6-0186-F808-8BB997A30A0B}"/>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8045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F39709-297A-D89C-5C68-B584EBB39540}"/>
              </a:ext>
            </a:extLst>
          </p:cNvPr>
          <p:cNvSpPr>
            <a:spLocks noGrp="1"/>
          </p:cNvSpPr>
          <p:nvPr>
            <p:ph type="title"/>
          </p:nvPr>
        </p:nvSpPr>
        <p:spPr/>
        <p:txBody>
          <a:bodyPr/>
          <a:lstStyle/>
          <a:p>
            <a:endParaRPr lang="en-SA"/>
          </a:p>
        </p:txBody>
      </p:sp>
      <p:sp>
        <p:nvSpPr>
          <p:cNvPr id="3" name="Content Placeholder 2"/>
          <p:cNvSpPr>
            <a:spLocks noGrp="1"/>
          </p:cNvSpPr>
          <p:nvPr>
            <p:ph type="body" idx="1"/>
          </p:nvPr>
        </p:nvSpPr>
        <p:spPr/>
        <p:txBody>
          <a:bodyPr/>
          <a:lstStyle/>
          <a:p>
            <a:r>
              <a:rPr lang="en-US"/>
              <a:t>Any Question</a:t>
            </a:r>
          </a:p>
        </p:txBody>
      </p:sp>
    </p:spTree>
    <p:extLst>
      <p:ext uri="{BB962C8B-B14F-4D97-AF65-F5344CB8AC3E}">
        <p14:creationId xmlns:p14="http://schemas.microsoft.com/office/powerpoint/2010/main" val="467255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1037673" y="348865"/>
            <a:ext cx="7288583" cy="1576446"/>
          </a:xfrm>
        </p:spPr>
        <p:txBody>
          <a:bodyPr anchor="ctr">
            <a:normAutofit/>
          </a:bodyPr>
          <a:lstStyle/>
          <a:p>
            <a:endParaRPr lang="en-US" sz="3500">
              <a:solidFill>
                <a:srgbClr val="FFFFFF"/>
              </a:solidFill>
            </a:endParaRPr>
          </a:p>
        </p:txBody>
      </p:sp>
      <p:graphicFrame>
        <p:nvGraphicFramePr>
          <p:cNvPr id="6" name="Content Placeholder 3">
            <a:extLst>
              <a:ext uri="{FF2B5EF4-FFF2-40B4-BE49-F238E27FC236}">
                <a16:creationId xmlns:a16="http://schemas.microsoft.com/office/drawing/2014/main" id="{A9F42055-37A4-F831-B632-E74EF6C50F9A}"/>
              </a:ext>
            </a:extLst>
          </p:cNvPr>
          <p:cNvGraphicFramePr>
            <a:graphicFrameLocks noGrp="1"/>
          </p:cNvGraphicFramePr>
          <p:nvPr>
            <p:ph idx="1"/>
            <p:extLst>
              <p:ext uri="{D42A27DB-BD31-4B8C-83A1-F6EECF244321}">
                <p14:modId xmlns:p14="http://schemas.microsoft.com/office/powerpoint/2010/main" val="313326850"/>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021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_21a"/>
          <p:cNvPicPr>
            <a:picLocks noChangeAspect="1" noChangeArrowheads="1"/>
          </p:cNvPicPr>
          <p:nvPr/>
        </p:nvPicPr>
        <p:blipFill>
          <a:blip r:embed="rId2">
            <a:extLst>
              <a:ext uri="{28A0092B-C50C-407E-A947-70E740481C1C}">
                <a14:useLocalDpi xmlns:a14="http://schemas.microsoft.com/office/drawing/2010/main" val="0"/>
              </a:ext>
            </a:extLst>
          </a:blip>
          <a:srcRect l="16000" r="17416"/>
          <a:stretch>
            <a:fillRect/>
          </a:stretch>
        </p:blipFill>
        <p:spPr bwMode="auto">
          <a:xfrm>
            <a:off x="54768" y="803275"/>
            <a:ext cx="9034463"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40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1037673" y="348865"/>
            <a:ext cx="7288583" cy="1576446"/>
          </a:xfrm>
        </p:spPr>
        <p:txBody>
          <a:bodyPr anchor="ctr">
            <a:normAutofit/>
          </a:bodyPr>
          <a:lstStyle/>
          <a:p>
            <a:r>
              <a:rPr lang="en-US" sz="3500">
                <a:solidFill>
                  <a:srgbClr val="FFFFFF"/>
                </a:solidFill>
              </a:rPr>
              <a:t>Blood supply</a:t>
            </a:r>
            <a:br>
              <a:rPr lang="en-US" sz="3500">
                <a:solidFill>
                  <a:srgbClr val="FFFFFF"/>
                </a:solidFill>
              </a:rPr>
            </a:br>
            <a:endParaRPr lang="en-US" sz="3500">
              <a:solidFill>
                <a:srgbClr val="FFFFFF"/>
              </a:solidFill>
            </a:endParaRPr>
          </a:p>
        </p:txBody>
      </p:sp>
      <p:graphicFrame>
        <p:nvGraphicFramePr>
          <p:cNvPr id="22" name="Content Placeholder 3">
            <a:extLst>
              <a:ext uri="{FF2B5EF4-FFF2-40B4-BE49-F238E27FC236}">
                <a16:creationId xmlns:a16="http://schemas.microsoft.com/office/drawing/2014/main" id="{9BBE5202-D116-272F-6F41-6B70DF6BB7BA}"/>
              </a:ext>
            </a:extLst>
          </p:cNvPr>
          <p:cNvGraphicFramePr>
            <a:graphicFrameLocks noGrp="1"/>
          </p:cNvGraphicFramePr>
          <p:nvPr>
            <p:ph idx="1"/>
            <p:extLst>
              <p:ext uri="{D42A27DB-BD31-4B8C-83A1-F6EECF244321}">
                <p14:modId xmlns:p14="http://schemas.microsoft.com/office/powerpoint/2010/main" val="2237478000"/>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7564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1037673" y="348865"/>
            <a:ext cx="7288583" cy="1576446"/>
          </a:xfrm>
        </p:spPr>
        <p:txBody>
          <a:bodyPr anchor="ctr">
            <a:normAutofit/>
          </a:bodyPr>
          <a:lstStyle/>
          <a:p>
            <a:r>
              <a:rPr lang="en-US" sz="3500">
                <a:solidFill>
                  <a:srgbClr val="FFFFFF"/>
                </a:solidFill>
              </a:rPr>
              <a:t>Nerve supply</a:t>
            </a:r>
            <a:br>
              <a:rPr lang="en-US" sz="3500">
                <a:solidFill>
                  <a:srgbClr val="FFFFFF"/>
                </a:solidFill>
              </a:rPr>
            </a:br>
            <a:endParaRPr lang="en-US" sz="3500">
              <a:solidFill>
                <a:srgbClr val="FFFFFF"/>
              </a:solidFill>
            </a:endParaRPr>
          </a:p>
        </p:txBody>
      </p:sp>
      <p:graphicFrame>
        <p:nvGraphicFramePr>
          <p:cNvPr id="6" name="Content Placeholder 3">
            <a:extLst>
              <a:ext uri="{FF2B5EF4-FFF2-40B4-BE49-F238E27FC236}">
                <a16:creationId xmlns:a16="http://schemas.microsoft.com/office/drawing/2014/main" id="{8F84D1AB-589B-2740-B2C2-47A424ACCA65}"/>
              </a:ext>
            </a:extLst>
          </p:cNvPr>
          <p:cNvGraphicFramePr>
            <a:graphicFrameLocks noGrp="1"/>
          </p:cNvGraphicFramePr>
          <p:nvPr>
            <p:ph idx="1"/>
            <p:extLst>
              <p:ext uri="{D42A27DB-BD31-4B8C-83A1-F6EECF244321}">
                <p14:modId xmlns:p14="http://schemas.microsoft.com/office/powerpoint/2010/main" val="1062205421"/>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22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7673" y="348865"/>
            <a:ext cx="7288583" cy="1576446"/>
          </a:xfrm>
        </p:spPr>
        <p:txBody>
          <a:bodyPr anchor="ctr">
            <a:normAutofit/>
          </a:bodyPr>
          <a:lstStyle/>
          <a:p>
            <a:r>
              <a:rPr lang="en-US" sz="3500">
                <a:solidFill>
                  <a:srgbClr val="FFFFFF"/>
                </a:solidFill>
              </a:rPr>
              <a:t>Thyroglossal cyst</a:t>
            </a:r>
            <a:br>
              <a:rPr lang="en-US" sz="3500">
                <a:solidFill>
                  <a:srgbClr val="FFFFFF"/>
                </a:solidFill>
              </a:rPr>
            </a:br>
            <a:endParaRPr lang="en-US" sz="3500">
              <a:solidFill>
                <a:srgbClr val="FFFFFF"/>
              </a:solidFill>
            </a:endParaRPr>
          </a:p>
        </p:txBody>
      </p:sp>
      <p:graphicFrame>
        <p:nvGraphicFramePr>
          <p:cNvPr id="5" name="Content Placeholder 2">
            <a:extLst>
              <a:ext uri="{FF2B5EF4-FFF2-40B4-BE49-F238E27FC236}">
                <a16:creationId xmlns:a16="http://schemas.microsoft.com/office/drawing/2014/main" id="{522768DE-AE38-AF42-131D-F2788E8158A9}"/>
              </a:ext>
            </a:extLst>
          </p:cNvPr>
          <p:cNvGraphicFramePr>
            <a:graphicFrameLocks noGrp="1"/>
          </p:cNvGraphicFramePr>
          <p:nvPr>
            <p:ph idx="1"/>
            <p:extLst>
              <p:ext uri="{D42A27DB-BD31-4B8C-83A1-F6EECF244321}">
                <p14:modId xmlns:p14="http://schemas.microsoft.com/office/powerpoint/2010/main" val="129326892"/>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4877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1037673" y="348865"/>
            <a:ext cx="7288583" cy="1576446"/>
          </a:xfrm>
        </p:spPr>
        <p:txBody>
          <a:bodyPr anchor="ctr">
            <a:normAutofit/>
          </a:bodyPr>
          <a:lstStyle/>
          <a:p>
            <a:endParaRPr lang="en-US" sz="3500">
              <a:solidFill>
                <a:srgbClr val="FFFFFF"/>
              </a:solidFill>
            </a:endParaRPr>
          </a:p>
        </p:txBody>
      </p:sp>
      <p:graphicFrame>
        <p:nvGraphicFramePr>
          <p:cNvPr id="6" name="Content Placeholder 3">
            <a:extLst>
              <a:ext uri="{FF2B5EF4-FFF2-40B4-BE49-F238E27FC236}">
                <a16:creationId xmlns:a16="http://schemas.microsoft.com/office/drawing/2014/main" id="{68C3ED31-6EEC-3B57-04CE-7C15DF4821FC}"/>
              </a:ext>
            </a:extLst>
          </p:cNvPr>
          <p:cNvGraphicFramePr>
            <a:graphicFrameLocks noGrp="1"/>
          </p:cNvGraphicFramePr>
          <p:nvPr>
            <p:ph idx="1"/>
            <p:extLst>
              <p:ext uri="{D42A27DB-BD31-4B8C-83A1-F6EECF244321}">
                <p14:modId xmlns:p14="http://schemas.microsoft.com/office/powerpoint/2010/main" val="379530447"/>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3542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4969</TotalTime>
  <Words>2219</Words>
  <Application>Microsoft Macintosh PowerPoint</Application>
  <PresentationFormat>On-screen Show (4:3)</PresentationFormat>
  <Paragraphs>317</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Thyroid gland</vt:lpstr>
      <vt:lpstr>PowerPoint Presentation</vt:lpstr>
      <vt:lpstr>PowerPoint Presentation</vt:lpstr>
      <vt:lpstr>PowerPoint Presentation</vt:lpstr>
      <vt:lpstr>PowerPoint Presentation</vt:lpstr>
      <vt:lpstr>Blood supply </vt:lpstr>
      <vt:lpstr>Nerve supply </vt:lpstr>
      <vt:lpstr>Thyroglossal cyst </vt:lpstr>
      <vt:lpstr>PowerPoint Presentation</vt:lpstr>
      <vt:lpstr>PowerPoint Presentation</vt:lpstr>
      <vt:lpstr>Solitary Thyroid Nodule </vt:lpstr>
      <vt:lpstr>Diagnosis: </vt:lpstr>
      <vt:lpstr>Simple goiter </vt:lpstr>
      <vt:lpstr>A-Simple goiter </vt:lpstr>
      <vt:lpstr>2-Colloid Goiter </vt:lpstr>
      <vt:lpstr>B- Simple nodular goiter </vt:lpstr>
      <vt:lpstr>PowerPoint Presentation</vt:lpstr>
      <vt:lpstr>Complication</vt:lpstr>
      <vt:lpstr>Investigation</vt:lpstr>
      <vt:lpstr>PowerPoint Presentation</vt:lpstr>
      <vt:lpstr>PowerPoint Presentation</vt:lpstr>
      <vt:lpstr>Toxic goiter </vt:lpstr>
      <vt:lpstr>Symptoms</vt:lpstr>
      <vt:lpstr>Signs</vt:lpstr>
      <vt:lpstr>PowerPoint Presentation</vt:lpstr>
      <vt:lpstr>Treatment</vt:lpstr>
      <vt:lpstr>Autoimmune Thyroiditis (Hashimoto’s thyroiditis) </vt:lpstr>
      <vt:lpstr>PowerPoint Presentation</vt:lpstr>
      <vt:lpstr>Thyroid Neoplasm </vt:lpstr>
      <vt:lpstr>PowerPoint Presentation</vt:lpstr>
      <vt:lpstr>PowerPoint Presentation</vt:lpstr>
      <vt:lpstr>PowerPoint Presentation</vt:lpstr>
      <vt:lpstr>Treatment </vt:lpstr>
      <vt:lpstr>PowerPoint Presentation</vt:lpstr>
      <vt:lpstr>Medullary Carcinoma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Thyroid gland</dc:title>
  <dc:creator>Administrator1</dc:creator>
  <cp:lastModifiedBy>Nadir F. AlDajani</cp:lastModifiedBy>
  <cp:revision>57</cp:revision>
  <dcterms:created xsi:type="dcterms:W3CDTF">2016-11-23T04:34:55Z</dcterms:created>
  <dcterms:modified xsi:type="dcterms:W3CDTF">2023-01-28T19:26:58Z</dcterms:modified>
</cp:coreProperties>
</file>