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56" r:id="rId1"/>
  </p:sldMasterIdLst>
  <p:notesMasterIdLst>
    <p:notesMasterId r:id="rId40"/>
  </p:notesMasterIdLst>
  <p:sldIdLst>
    <p:sldId id="310" r:id="rId2"/>
    <p:sldId id="300" r:id="rId3"/>
    <p:sldId id="284" r:id="rId4"/>
    <p:sldId id="286" r:id="rId5"/>
    <p:sldId id="301" r:id="rId6"/>
    <p:sldId id="294" r:id="rId7"/>
    <p:sldId id="295" r:id="rId8"/>
    <p:sldId id="307" r:id="rId9"/>
    <p:sldId id="302" r:id="rId10"/>
    <p:sldId id="296" r:id="rId11"/>
    <p:sldId id="297" r:id="rId12"/>
    <p:sldId id="312" r:id="rId13"/>
    <p:sldId id="285" r:id="rId14"/>
    <p:sldId id="334" r:id="rId15"/>
    <p:sldId id="299" r:id="rId16"/>
    <p:sldId id="316" r:id="rId17"/>
    <p:sldId id="278" r:id="rId18"/>
    <p:sldId id="281" r:id="rId19"/>
    <p:sldId id="317" r:id="rId20"/>
    <p:sldId id="318" r:id="rId21"/>
    <p:sldId id="289" r:id="rId22"/>
    <p:sldId id="313" r:id="rId23"/>
    <p:sldId id="314" r:id="rId24"/>
    <p:sldId id="330" r:id="rId25"/>
    <p:sldId id="320" r:id="rId26"/>
    <p:sldId id="323" r:id="rId27"/>
    <p:sldId id="257" r:id="rId28"/>
    <p:sldId id="259" r:id="rId29"/>
    <p:sldId id="305" r:id="rId30"/>
    <p:sldId id="306" r:id="rId31"/>
    <p:sldId id="331" r:id="rId32"/>
    <p:sldId id="332" r:id="rId33"/>
    <p:sldId id="333" r:id="rId34"/>
    <p:sldId id="324" r:id="rId35"/>
    <p:sldId id="325" r:id="rId36"/>
    <p:sldId id="326" r:id="rId37"/>
    <p:sldId id="327" r:id="rId38"/>
    <p:sldId id="308" r:id="rId39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9"/>
    <p:restoredTop sz="94575"/>
  </p:normalViewPr>
  <p:slideViewPr>
    <p:cSldViewPr>
      <p:cViewPr varScale="1">
        <p:scale>
          <a:sx n="103" d="100"/>
          <a:sy n="103" d="100"/>
        </p:scale>
        <p:origin x="188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alk F" userId="0ce5ef93c6cc7083" providerId="LiveId" clId="{93D0ADBA-4DA1-354A-9BF7-3D5D952FCE22}"/>
    <pc:docChg chg="custSel modSld">
      <pc:chgData name="Dralk F" userId="0ce5ef93c6cc7083" providerId="LiveId" clId="{93D0ADBA-4DA1-354A-9BF7-3D5D952FCE22}" dt="2025-01-27T06:48:16.213" v="2" actId="21"/>
      <pc:docMkLst>
        <pc:docMk/>
      </pc:docMkLst>
      <pc:sldChg chg="addSp delSp modSp mod">
        <pc:chgData name="Dralk F" userId="0ce5ef93c6cc7083" providerId="LiveId" clId="{93D0ADBA-4DA1-354A-9BF7-3D5D952FCE22}" dt="2025-01-27T06:48:16.213" v="2" actId="21"/>
        <pc:sldMkLst>
          <pc:docMk/>
          <pc:sldMk cId="0" sldId="257"/>
        </pc:sldMkLst>
        <pc:spChg chg="mod">
          <ac:chgData name="Dralk F" userId="0ce5ef93c6cc7083" providerId="LiveId" clId="{93D0ADBA-4DA1-354A-9BF7-3D5D952FCE22}" dt="2025-01-27T06:48:06.518" v="1" actId="27636"/>
          <ac:spMkLst>
            <pc:docMk/>
            <pc:sldMk cId="0" sldId="257"/>
            <ac:spMk id="3" creationId="{00000000-0000-0000-0000-000000000000}"/>
          </ac:spMkLst>
        </pc:spChg>
        <pc:spChg chg="add mod">
          <ac:chgData name="Dralk F" userId="0ce5ef93c6cc7083" providerId="LiveId" clId="{93D0ADBA-4DA1-354A-9BF7-3D5D952FCE22}" dt="2025-01-27T06:48:16.213" v="2" actId="21"/>
          <ac:spMkLst>
            <pc:docMk/>
            <pc:sldMk cId="0" sldId="257"/>
            <ac:spMk id="6" creationId="{F96013EC-27EC-CE91-E43F-184F8C830EC2}"/>
          </ac:spMkLst>
        </pc:spChg>
        <pc:picChg chg="del">
          <ac:chgData name="Dralk F" userId="0ce5ef93c6cc7083" providerId="LiveId" clId="{93D0ADBA-4DA1-354A-9BF7-3D5D952FCE22}" dt="2025-01-27T06:48:16.213" v="2" actId="21"/>
          <ac:picMkLst>
            <pc:docMk/>
            <pc:sldMk cId="0" sldId="257"/>
            <ac:picMk id="5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8870F8D-85B0-48EF-9307-C7C1558A3EBA}" type="datetimeFigureOut">
              <a:rPr lang="ar-SA" smtClean="0"/>
              <a:pPr/>
              <a:t>28 رجب، 1446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AE79D63-CCAA-436D-9EC6-1278214DA629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9449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966EBE-A3DE-40EF-A188-73B05D5DFA9B}" type="slidenum">
              <a:rPr lang="en-US"/>
              <a:pPr/>
              <a:t>17</a:t>
            </a:fld>
            <a:endParaRPr lang="en-US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7094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FB49B-EE91-436B-827A-B650949EDD1A}" type="datetimeFigureOut">
              <a:rPr lang="ar-SA" smtClean="0"/>
              <a:pPr/>
              <a:t>28 رجب، 1446</a:t>
            </a:fld>
            <a:endParaRPr lang="ar-S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935624C1-F797-405E-B23E-D9C68E7905C6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FB49B-EE91-436B-827A-B650949EDD1A}" type="datetimeFigureOut">
              <a:rPr lang="ar-SA" smtClean="0"/>
              <a:pPr/>
              <a:t>28 رجب، 1446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24C1-F797-405E-B23E-D9C68E7905C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FB49B-EE91-436B-827A-B650949EDD1A}" type="datetimeFigureOut">
              <a:rPr lang="ar-SA" smtClean="0"/>
              <a:pPr/>
              <a:t>28 رجب، 1446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24C1-F797-405E-B23E-D9C68E7905C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FB49B-EE91-436B-827A-B650949EDD1A}" type="datetimeFigureOut">
              <a:rPr lang="ar-SA" smtClean="0"/>
              <a:pPr/>
              <a:t>28 رجب، 1446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24C1-F797-405E-B23E-D9C68E7905C6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FB49B-EE91-436B-827A-B650949EDD1A}" type="datetimeFigureOut">
              <a:rPr lang="ar-SA" smtClean="0"/>
              <a:pPr/>
              <a:t>28 رجب، 1446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ar-SA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935624C1-F797-405E-B23E-D9C68E7905C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FB49B-EE91-436B-827A-B650949EDD1A}" type="datetimeFigureOut">
              <a:rPr lang="ar-SA" smtClean="0"/>
              <a:pPr/>
              <a:t>28 رجب، 1446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24C1-F797-405E-B23E-D9C68E7905C6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FB49B-EE91-436B-827A-B650949EDD1A}" type="datetimeFigureOut">
              <a:rPr lang="ar-SA" smtClean="0"/>
              <a:pPr/>
              <a:t>28 رجب، 1446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24C1-F797-405E-B23E-D9C68E7905C6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FB49B-EE91-436B-827A-B650949EDD1A}" type="datetimeFigureOut">
              <a:rPr lang="ar-SA" smtClean="0"/>
              <a:pPr/>
              <a:t>28 رجب، 1446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24C1-F797-405E-B23E-D9C68E7905C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FB49B-EE91-436B-827A-B650949EDD1A}" type="datetimeFigureOut">
              <a:rPr lang="ar-SA" smtClean="0"/>
              <a:pPr/>
              <a:t>28 رجب، 1446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24C1-F797-405E-B23E-D9C68E7905C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FB49B-EE91-436B-827A-B650949EDD1A}" type="datetimeFigureOut">
              <a:rPr lang="ar-SA" smtClean="0"/>
              <a:pPr/>
              <a:t>28 رجب، 1446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24C1-F797-405E-B23E-D9C68E7905C6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FB49B-EE91-436B-827A-B650949EDD1A}" type="datetimeFigureOut">
              <a:rPr lang="ar-SA" smtClean="0"/>
              <a:pPr/>
              <a:t>28 رجب، 1446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935624C1-F797-405E-B23E-D9C68E7905C6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C6FB49B-EE91-436B-827A-B650949EDD1A}" type="datetimeFigureOut">
              <a:rPr lang="ar-SA" smtClean="0"/>
              <a:pPr/>
              <a:t>28 رجب، 1446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935624C1-F797-405E-B23E-D9C68E7905C6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600" b="1" dirty="0"/>
              <a:t>Nader Aldajani</a:t>
            </a:r>
          </a:p>
          <a:p>
            <a:r>
              <a:rPr lang="en-US" sz="3600" b="1" dirty="0"/>
              <a:t>Otologist</a:t>
            </a:r>
          </a:p>
          <a:p>
            <a:r>
              <a:rPr lang="en-US" sz="3600" b="1" dirty="0"/>
              <a:t>KFMC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sz="8000" b="1"/>
              <a:t>Dizziness</a:t>
            </a:r>
            <a:endParaRPr lang="en-US" sz="80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graphicFrame>
        <p:nvGraphicFramePr>
          <p:cNvPr id="4" name="عنصر نائب للمحتوى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395008479"/>
              </p:ext>
            </p:extLst>
          </p:nvPr>
        </p:nvGraphicFramePr>
        <p:xfrm>
          <a:off x="357158" y="285728"/>
          <a:ext cx="8229600" cy="535850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9793"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Central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Peripheral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Characteristics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793"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mild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severe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/>
                        <a:t>intensity</a:t>
                      </a:r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793"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severe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Mild-moderate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/>
                        <a:t>Imbalance</a:t>
                      </a:r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9793"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slow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rapid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/>
                        <a:t>Compensation</a:t>
                      </a:r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9793"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variable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severe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/>
                        <a:t>N &amp; V</a:t>
                      </a:r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9793"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rare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common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/>
                        <a:t>Auditory</a:t>
                      </a:r>
                      <a:r>
                        <a:rPr lang="en-US" b="1" baseline="0" dirty="0"/>
                        <a:t> symptoms</a:t>
                      </a:r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9793"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common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rare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/>
                        <a:t>Neurologic symptoms</a:t>
                      </a:r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9793"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better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Symptoms worse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/>
                        <a:t>Eye closure</a:t>
                      </a:r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0028"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Bidirectional</a:t>
                      </a:r>
                    </a:p>
                    <a:p>
                      <a:pPr algn="ctr" rtl="1"/>
                      <a:r>
                        <a:rPr lang="en-US" dirty="0"/>
                        <a:t>Horizontal or vertical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 err="1"/>
                        <a:t>Unidirectional,rotatory</a:t>
                      </a:r>
                      <a:endParaRPr lang="en-US" dirty="0"/>
                    </a:p>
                    <a:p>
                      <a:pPr algn="ctr" rtl="1"/>
                      <a:r>
                        <a:rPr lang="en-US" dirty="0"/>
                        <a:t>horizontal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 err="1"/>
                        <a:t>Nystagmus</a:t>
                      </a:r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30028"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No </a:t>
                      </a:r>
                      <a:r>
                        <a:rPr lang="en-US" dirty="0" err="1"/>
                        <a:t>effect,may</a:t>
                      </a:r>
                      <a:r>
                        <a:rPr lang="en-US" dirty="0"/>
                        <a:t> enhance </a:t>
                      </a:r>
                      <a:r>
                        <a:rPr lang="en-US" dirty="0" err="1"/>
                        <a:t>nystagmus</a:t>
                      </a:r>
                      <a:r>
                        <a:rPr lang="en-US" dirty="0"/>
                        <a:t> 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Suppress</a:t>
                      </a:r>
                      <a:r>
                        <a:rPr lang="en-US" baseline="0" dirty="0"/>
                        <a:t>  </a:t>
                      </a:r>
                      <a:r>
                        <a:rPr lang="en-US" baseline="0" dirty="0" err="1"/>
                        <a:t>nystagmus,may</a:t>
                      </a:r>
                      <a:r>
                        <a:rPr lang="en-US" baseline="0" dirty="0"/>
                        <a:t> not in acute phase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/>
                        <a:t>Ocular fixation</a:t>
                      </a:r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graphicFrame>
        <p:nvGraphicFramePr>
          <p:cNvPr id="4" name="عنصر نائب للمحتوى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459791929"/>
              </p:ext>
            </p:extLst>
          </p:nvPr>
        </p:nvGraphicFramePr>
        <p:xfrm>
          <a:off x="285718" y="1357298"/>
          <a:ext cx="8715438" cy="4643469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452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25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2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25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25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525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12809"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/>
                        <a:t>other</a:t>
                      </a:r>
                      <a:endParaRPr lang="ar-S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/>
                        <a:t>Aural fullness</a:t>
                      </a:r>
                      <a:endParaRPr lang="ar-S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/>
                        <a:t>tinnitus</a:t>
                      </a:r>
                      <a:endParaRPr lang="ar-S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/>
                        <a:t>Hearing</a:t>
                      </a:r>
                    </a:p>
                    <a:p>
                      <a:pPr algn="ctr" rtl="1"/>
                      <a:r>
                        <a:rPr lang="en-US" sz="2400" dirty="0"/>
                        <a:t>loss</a:t>
                      </a:r>
                      <a:endParaRPr lang="ar-S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/>
                        <a:t>Duration</a:t>
                      </a:r>
                    </a:p>
                    <a:p>
                      <a:pPr rtl="1"/>
                      <a:endParaRPr lang="ar-S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5168"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-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-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-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-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seconds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1" dirty="0"/>
                        <a:t>BPPV</a:t>
                      </a:r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5168"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-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 err="1"/>
                        <a:t>Presure</a:t>
                      </a:r>
                      <a:r>
                        <a:rPr lang="en-US" dirty="0"/>
                        <a:t> warmth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present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 err="1"/>
                        <a:t>Uni</a:t>
                      </a:r>
                      <a:r>
                        <a:rPr lang="en-US" sz="1600" dirty="0"/>
                        <a:t>-bilateral</a:t>
                      </a:r>
                    </a:p>
                    <a:p>
                      <a:pPr algn="ctr" rtl="1"/>
                      <a:r>
                        <a:rPr lang="en-US" sz="1600" dirty="0"/>
                        <a:t>fluctuating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Minutes-hours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1" dirty="0" err="1"/>
                        <a:t>Menieres</a:t>
                      </a:r>
                      <a:r>
                        <a:rPr lang="en-US" sz="2000" b="1" baseline="0" dirty="0"/>
                        <a:t> </a:t>
                      </a:r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7578"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-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-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-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no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hours-days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1" dirty="0"/>
                        <a:t>Vestibular</a:t>
                      </a:r>
                      <a:r>
                        <a:rPr lang="en-US" sz="2000" b="1" baseline="0" dirty="0"/>
                        <a:t> </a:t>
                      </a:r>
                    </a:p>
                    <a:p>
                      <a:pPr algn="ctr" rtl="1"/>
                      <a:r>
                        <a:rPr lang="en-US" sz="2000" b="1" baseline="0" dirty="0" err="1"/>
                        <a:t>neuronitis</a:t>
                      </a:r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5168"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Recent AOM or CSOM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-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whistling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yes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hours-days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1" dirty="0" err="1"/>
                        <a:t>labrynthitis</a:t>
                      </a:r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7578"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Ataxia</a:t>
                      </a:r>
                    </a:p>
                    <a:p>
                      <a:pPr algn="ctr" rtl="1"/>
                      <a:r>
                        <a:rPr lang="en-US" dirty="0"/>
                        <a:t>7th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cn</a:t>
                      </a:r>
                      <a:r>
                        <a:rPr lang="en-US" baseline="0" dirty="0"/>
                        <a:t> palsy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-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present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progressive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chronic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1" dirty="0"/>
                        <a:t>Acoustic</a:t>
                      </a:r>
                      <a:r>
                        <a:rPr lang="en-US" sz="2000" b="1" baseline="0" dirty="0"/>
                        <a:t> </a:t>
                      </a:r>
                    </a:p>
                    <a:p>
                      <a:pPr algn="ctr" rtl="1"/>
                      <a:r>
                        <a:rPr lang="en-US" sz="2000" b="1" baseline="0" dirty="0" err="1"/>
                        <a:t>neuroma</a:t>
                      </a:r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1011222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 History: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71472" y="1447800"/>
            <a:ext cx="4091968" cy="4572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Onset.</a:t>
            </a:r>
          </a:p>
          <a:p>
            <a:r>
              <a:rPr lang="en-US" dirty="0"/>
              <a:t>Duration.</a:t>
            </a:r>
          </a:p>
          <a:p>
            <a:r>
              <a:rPr lang="en-US" dirty="0"/>
              <a:t>Recurrence.</a:t>
            </a:r>
          </a:p>
          <a:p>
            <a:r>
              <a:rPr lang="en-US" dirty="0"/>
              <a:t>Precipitating factors.</a:t>
            </a:r>
          </a:p>
          <a:p>
            <a:r>
              <a:rPr lang="en-US" dirty="0"/>
              <a:t>Relieving factors:</a:t>
            </a:r>
          </a:p>
          <a:p>
            <a:r>
              <a:rPr lang="en-US" dirty="0"/>
              <a:t>Ear symptoms.</a:t>
            </a:r>
          </a:p>
          <a:p>
            <a:r>
              <a:rPr lang="en-US" dirty="0"/>
              <a:t>Nausea &amp; vomiting.</a:t>
            </a:r>
          </a:p>
          <a:p>
            <a:r>
              <a:rPr lang="en-US" dirty="0"/>
              <a:t>Headaches.</a:t>
            </a:r>
          </a:p>
          <a:p>
            <a:r>
              <a:rPr lang="en-US" dirty="0"/>
              <a:t>Previous viral illness.</a:t>
            </a:r>
          </a:p>
          <a:p>
            <a:r>
              <a:rPr lang="en-US" dirty="0"/>
              <a:t>Ear diseases, trauma, or surgery.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Central symptoms.</a:t>
            </a:r>
          </a:p>
          <a:p>
            <a:r>
              <a:rPr lang="en-US" dirty="0"/>
              <a:t>Cardiovascular risk factors.</a:t>
            </a:r>
          </a:p>
          <a:p>
            <a:r>
              <a:rPr lang="en-US" dirty="0"/>
              <a:t>Endocrine system.</a:t>
            </a:r>
          </a:p>
          <a:p>
            <a:r>
              <a:rPr lang="en-US" dirty="0"/>
              <a:t>Medications.</a:t>
            </a:r>
          </a:p>
          <a:p>
            <a:r>
              <a:rPr lang="en-US" dirty="0"/>
              <a:t>Psychology. </a:t>
            </a:r>
          </a:p>
          <a:p>
            <a:r>
              <a:rPr lang="en-US" dirty="0"/>
              <a:t>Premenstrual syndrome.</a:t>
            </a:r>
          </a:p>
          <a:p>
            <a:r>
              <a:rPr lang="en-US" dirty="0"/>
              <a:t>Noise exposure, flying, diving, new eye glasses.</a:t>
            </a:r>
          </a:p>
          <a:p>
            <a:r>
              <a:rPr lang="en-US" dirty="0"/>
              <a:t>The impact on patient.</a:t>
            </a:r>
          </a:p>
          <a:p>
            <a:r>
              <a:rPr lang="en-US" dirty="0"/>
              <a:t>Family history.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94122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Physical examination:</a:t>
            </a:r>
            <a:endParaRPr lang="ar-SA" sz="4800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755576" y="1268760"/>
            <a:ext cx="7931224" cy="5040560"/>
          </a:xfrm>
        </p:spPr>
        <p:txBody>
          <a:bodyPr/>
          <a:lstStyle/>
          <a:p>
            <a:pPr algn="l" rtl="0"/>
            <a:r>
              <a:rPr lang="en-US" sz="3200" dirty="0"/>
              <a:t>Vital signs, supine and standing blood-pressure measurements. </a:t>
            </a:r>
          </a:p>
          <a:p>
            <a:pPr algn="l" rtl="0"/>
            <a:r>
              <a:rPr lang="en-US" sz="3200" dirty="0" err="1"/>
              <a:t>Nystagmus</a:t>
            </a:r>
            <a:r>
              <a:rPr lang="en-US" sz="3200" dirty="0"/>
              <a:t>.</a:t>
            </a:r>
          </a:p>
          <a:p>
            <a:pPr algn="l" rtl="0"/>
            <a:r>
              <a:rPr lang="en-US" sz="3200" dirty="0"/>
              <a:t>ENT.</a:t>
            </a:r>
          </a:p>
          <a:p>
            <a:pPr algn="l" rtl="0"/>
            <a:r>
              <a:rPr lang="en-US" sz="3200" dirty="0"/>
              <a:t>Hearing test.</a:t>
            </a:r>
          </a:p>
          <a:p>
            <a:pPr algn="l" rtl="0"/>
            <a:r>
              <a:rPr lang="en-US" sz="3200" dirty="0"/>
              <a:t>Vestibular testing.</a:t>
            </a:r>
          </a:p>
          <a:p>
            <a:pPr algn="l" rtl="0"/>
            <a:r>
              <a:rPr lang="en-US" sz="3200" dirty="0"/>
              <a:t>Neurologic examination  </a:t>
            </a:r>
            <a:r>
              <a:rPr lang="en-US" sz="3200" dirty="0" err="1"/>
              <a:t>esp</a:t>
            </a:r>
            <a:r>
              <a:rPr lang="en-US" sz="3200" dirty="0"/>
              <a:t> </a:t>
            </a:r>
            <a:r>
              <a:rPr lang="en-US" sz="3200" dirty="0" err="1"/>
              <a:t>cerebellar</a:t>
            </a:r>
            <a:r>
              <a:rPr lang="en-US" sz="3200" dirty="0"/>
              <a:t>.</a:t>
            </a:r>
          </a:p>
          <a:p>
            <a:pPr algn="l" rtl="0"/>
            <a:r>
              <a:rPr lang="en-US" sz="3200" dirty="0"/>
              <a:t>Dynamic Visual Acuity.</a:t>
            </a:r>
          </a:p>
          <a:p>
            <a:pPr algn="l" rtl="0"/>
            <a:endParaRPr lang="ar-SA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Spontaneous </a:t>
            </a:r>
            <a:r>
              <a:rPr lang="en-US" b="1" dirty="0" err="1">
                <a:solidFill>
                  <a:srgbClr val="FF0000"/>
                </a:solidFill>
              </a:rPr>
              <a:t>Nystagmus</a:t>
            </a:r>
            <a:r>
              <a:rPr lang="en-US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657600" cy="4572000"/>
          </a:xfrm>
        </p:spPr>
        <p:txBody>
          <a:bodyPr/>
          <a:lstStyle/>
          <a:p>
            <a:r>
              <a:rPr lang="en-US" dirty="0"/>
              <a:t>It is defined as involuntary, rhythmical, oscillatory movement of eyes.</a:t>
            </a:r>
          </a:p>
          <a:p>
            <a:r>
              <a:rPr lang="en-US" dirty="0"/>
              <a:t> It may be horizontal, vertical or rotatory.</a:t>
            </a:r>
          </a:p>
          <a:p>
            <a:r>
              <a:rPr lang="en-US" dirty="0"/>
              <a:t>is an important sign in the evaluation of vestibular system.</a:t>
            </a:r>
          </a:p>
        </p:txBody>
      </p:sp>
      <p:pic>
        <p:nvPicPr>
          <p:cNvPr id="4" name="file8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32409" y="1772816"/>
            <a:ext cx="4432079" cy="293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282154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Spontaneous </a:t>
            </a:r>
            <a:r>
              <a:rPr lang="en-US" sz="4800" b="1" dirty="0" err="1">
                <a:solidFill>
                  <a:srgbClr val="FF0000"/>
                </a:solidFill>
              </a:rPr>
              <a:t>nystagmus</a:t>
            </a:r>
            <a:r>
              <a:rPr lang="en-US" sz="4800" b="1" dirty="0">
                <a:solidFill>
                  <a:srgbClr val="FF0000"/>
                </a:solidFill>
              </a:rPr>
              <a:t>:</a:t>
            </a:r>
            <a:endParaRPr lang="ar-SA" sz="4800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755576" y="1628800"/>
            <a:ext cx="7920880" cy="4391000"/>
          </a:xfrm>
        </p:spPr>
        <p:txBody>
          <a:bodyPr>
            <a:normAutofit/>
          </a:bodyPr>
          <a:lstStyle/>
          <a:p>
            <a:pPr algn="l" rtl="0"/>
            <a:r>
              <a:rPr lang="en-US" sz="4000" dirty="0"/>
              <a:t>Examiner observe pt eyes in central position. Then in other different direction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142617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Fukuda Stepping Test: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1560" y="1772816"/>
            <a:ext cx="7848872" cy="4246984"/>
          </a:xfrm>
        </p:spPr>
        <p:txBody>
          <a:bodyPr/>
          <a:lstStyle/>
          <a:p>
            <a:r>
              <a:rPr lang="en-US" dirty="0"/>
              <a:t>Originally described by Fukuda using 100 steps on a marked floor.</a:t>
            </a:r>
          </a:p>
          <a:p>
            <a:r>
              <a:rPr lang="en-US" dirty="0"/>
              <a:t>Patients are asked to step with eyes closed and hands out in front.</a:t>
            </a:r>
          </a:p>
          <a:p>
            <a:r>
              <a:rPr lang="en-US" dirty="0"/>
              <a:t>Rotation by more than 45 degrees is abnormal.</a:t>
            </a:r>
          </a:p>
          <a:p>
            <a:r>
              <a:rPr lang="en-US" dirty="0"/>
              <a:t>Rotation usually occurs to the side of the lesion.</a:t>
            </a:r>
          </a:p>
          <a:p>
            <a:r>
              <a:rPr lang="en-US" dirty="0"/>
              <a:t>Rotation often found in asymptomatic patients.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627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274638"/>
            <a:ext cx="7931224" cy="142617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Orthostatic Hypotension: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914400" y="1772816"/>
            <a:ext cx="7772400" cy="4246984"/>
          </a:xfrm>
        </p:spPr>
        <p:txBody>
          <a:bodyPr>
            <a:normAutofit/>
          </a:bodyPr>
          <a:lstStyle/>
          <a:p>
            <a:pPr algn="l" rtl="0"/>
            <a:r>
              <a:rPr lang="en-US" sz="3200" dirty="0"/>
              <a:t>Most often in patients on BP meds with “light headedness” on sitting to standing.</a:t>
            </a:r>
          </a:p>
          <a:p>
            <a:pPr algn="l" rtl="0"/>
            <a:r>
              <a:rPr lang="en-US" sz="3200" dirty="0"/>
              <a:t>Defined as drop of SBP </a:t>
            </a:r>
            <a:r>
              <a:rPr lang="en-US" sz="3200" b="1" dirty="0"/>
              <a:t>20mm</a:t>
            </a:r>
            <a:r>
              <a:rPr lang="en-US" sz="3200" dirty="0"/>
              <a:t> HG or DPB </a:t>
            </a:r>
            <a:r>
              <a:rPr lang="en-US" sz="3200" b="1" dirty="0"/>
              <a:t>10mm</a:t>
            </a:r>
            <a:r>
              <a:rPr lang="en-US" sz="3200" dirty="0"/>
              <a:t> HG within 3 minutes of standing.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27584" y="571480"/>
            <a:ext cx="7859216" cy="1000132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Tests:</a:t>
            </a:r>
            <a:endParaRPr lang="ar-SA" sz="4800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827584" y="1643050"/>
            <a:ext cx="7859216" cy="4681550"/>
          </a:xfrm>
        </p:spPr>
        <p:txBody>
          <a:bodyPr>
            <a:norm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US" sz="3600" dirty="0"/>
              <a:t>CT scan.</a:t>
            </a:r>
          </a:p>
          <a:p>
            <a:pPr algn="l" rtl="0">
              <a:buFont typeface="Wingdings" pitchFamily="2" charset="2"/>
              <a:buChar char="v"/>
            </a:pPr>
            <a:r>
              <a:rPr lang="en-US" sz="3600" dirty="0"/>
              <a:t>Caloric testing.</a:t>
            </a:r>
          </a:p>
          <a:p>
            <a:pPr>
              <a:buFont typeface="Wingdings" pitchFamily="2" charset="2"/>
              <a:buChar char="v"/>
            </a:pPr>
            <a:r>
              <a:rPr lang="en-US" sz="3600" i="1" dirty="0"/>
              <a:t>Laboratory vestibular tests.</a:t>
            </a:r>
            <a:endParaRPr lang="en-US" sz="3600" dirty="0"/>
          </a:p>
          <a:p>
            <a:pPr lvl="1">
              <a:buNone/>
            </a:pPr>
            <a:endParaRPr lang="en-US" dirty="0"/>
          </a:p>
          <a:p>
            <a:pPr algn="l" rtl="0"/>
            <a:endParaRPr lang="en-US" dirty="0"/>
          </a:p>
          <a:p>
            <a:pPr algn="l" rtl="0"/>
            <a:endParaRPr lang="ar-SA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Caloric testing: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3528" y="1447800"/>
            <a:ext cx="4339912" cy="522156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Is test that evaluates </a:t>
            </a:r>
            <a:r>
              <a:rPr lang="en-US" b="1" dirty="0"/>
              <a:t>horizontal SCC </a:t>
            </a:r>
            <a:r>
              <a:rPr lang="en-US" dirty="0"/>
              <a:t>function in each ear independently by thermal stimulation.</a:t>
            </a:r>
          </a:p>
          <a:p>
            <a:r>
              <a:rPr lang="en-US" b="1" dirty="0">
                <a:solidFill>
                  <a:srgbClr val="C00000"/>
                </a:solidFill>
              </a:rPr>
              <a:t>Technique:</a:t>
            </a:r>
          </a:p>
          <a:p>
            <a:pPr lvl="1"/>
            <a:r>
              <a:rPr lang="en-US" dirty="0"/>
              <a:t> in supine position, head is elevated (chin toward sternum) 30° to bring the horizontal canal into a vertical position, each ear is irrigated with cool and warm water (or air), </a:t>
            </a:r>
            <a:r>
              <a:rPr lang="en-US" dirty="0" err="1"/>
              <a:t>nystagmus</a:t>
            </a:r>
            <a:r>
              <a:rPr lang="en-US" dirty="0"/>
              <a:t> is recorded with eyes open and closed.</a:t>
            </a:r>
          </a:p>
          <a:p>
            <a:r>
              <a:rPr lang="en-US" dirty="0"/>
              <a:t>Observe the nystagmus response by using </a:t>
            </a:r>
            <a:r>
              <a:rPr lang="en-US" dirty="0" err="1"/>
              <a:t>Frenzel</a:t>
            </a:r>
            <a:r>
              <a:rPr lang="en-US" dirty="0"/>
              <a:t> goggles or an infrared video system.</a:t>
            </a:r>
          </a:p>
          <a:p>
            <a:endParaRPr lang="en-US" dirty="0"/>
          </a:p>
        </p:txBody>
      </p:sp>
      <p:pic>
        <p:nvPicPr>
          <p:cNvPr id="5" name="Picture 2" descr="C:\Users\user\Desktop\ss.pn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475" y="1447800"/>
            <a:ext cx="3124625" cy="4572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28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Objectives:</a:t>
            </a:r>
            <a:endParaRPr lang="ar-SA" sz="5400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r>
              <a:rPr lang="en-US" sz="3600" dirty="0"/>
              <a:t>Identify the term.</a:t>
            </a:r>
          </a:p>
          <a:p>
            <a:pPr algn="l" rtl="0"/>
            <a:r>
              <a:rPr lang="en-US" sz="3600" dirty="0"/>
              <a:t>Causes.</a:t>
            </a:r>
          </a:p>
          <a:p>
            <a:pPr algn="l" rtl="0"/>
            <a:r>
              <a:rPr lang="en-US" sz="3600" b="1" i="1" u="sng" dirty="0">
                <a:solidFill>
                  <a:srgbClr val="C00000"/>
                </a:solidFill>
              </a:rPr>
              <a:t>Difference between central &amp; peripheral.</a:t>
            </a:r>
          </a:p>
          <a:p>
            <a:pPr algn="l" rtl="0"/>
            <a:r>
              <a:rPr lang="en-US" sz="3600" dirty="0"/>
              <a:t>Approach</a:t>
            </a:r>
            <a:r>
              <a:rPr lang="en-US" dirty="0"/>
              <a:t>.</a:t>
            </a:r>
          </a:p>
          <a:p>
            <a:pPr algn="l" rtl="0"/>
            <a:r>
              <a:rPr lang="en-US" sz="3600" dirty="0"/>
              <a:t>BPPV</a:t>
            </a:r>
            <a:r>
              <a:rPr lang="en-US" dirty="0"/>
              <a:t>.</a:t>
            </a:r>
          </a:p>
          <a:p>
            <a:r>
              <a:rPr lang="en-US" sz="3600" dirty="0" err="1"/>
              <a:t>Ménière’s</a:t>
            </a:r>
            <a:r>
              <a:rPr lang="en-US" sz="3600" dirty="0"/>
              <a:t> Disease.</a:t>
            </a:r>
          </a:p>
          <a:p>
            <a:pPr algn="l" rtl="0"/>
            <a:endParaRPr lang="en-US" dirty="0"/>
          </a:p>
          <a:p>
            <a:pPr algn="l" rtl="0"/>
            <a:endParaRPr lang="ar-SA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620688"/>
            <a:ext cx="7859216" cy="1440160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Laboratory vestibular tests:</a:t>
            </a:r>
            <a:br>
              <a:rPr lang="en-US" sz="4800" b="1" dirty="0">
                <a:solidFill>
                  <a:srgbClr val="FF0000"/>
                </a:solidFill>
              </a:rPr>
            </a:b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4000" dirty="0"/>
              <a:t>Electronystagmography (ENG).</a:t>
            </a:r>
          </a:p>
          <a:p>
            <a:r>
              <a:rPr lang="en-US" sz="4000" dirty="0"/>
              <a:t>Rotational Chair Testing.</a:t>
            </a:r>
          </a:p>
          <a:p>
            <a:r>
              <a:rPr lang="en-US" sz="4000" dirty="0" err="1"/>
              <a:t>Posturography</a:t>
            </a:r>
            <a:r>
              <a:rPr lang="en-US" sz="400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2911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500042"/>
            <a:ext cx="7931224" cy="857256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Laboratory vestibular tests:</a:t>
            </a:r>
            <a:endParaRPr lang="ar-SA" sz="4800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>
              <a:buFont typeface="Wingdings" pitchFamily="2" charset="2"/>
              <a:buChar char="Ø"/>
            </a:pPr>
            <a:r>
              <a:rPr lang="en-US" sz="3200" b="1" dirty="0"/>
              <a:t>Indications</a:t>
            </a:r>
            <a:r>
              <a:rPr lang="en-US" sz="3200" dirty="0"/>
              <a:t>:</a:t>
            </a:r>
          </a:p>
          <a:p>
            <a:pPr lvl="1"/>
            <a:r>
              <a:rPr lang="en-US" sz="3200" dirty="0"/>
              <a:t>Diagnosis unclear.</a:t>
            </a:r>
          </a:p>
          <a:p>
            <a:pPr lvl="1"/>
            <a:r>
              <a:rPr lang="en-US" sz="3200" dirty="0"/>
              <a:t>Prolonged symptoms unresponsive to conservative treatment.</a:t>
            </a:r>
          </a:p>
          <a:p>
            <a:pPr lvl="1"/>
            <a:r>
              <a:rPr lang="en-US" sz="3200" dirty="0"/>
              <a:t>Screen for central disorders.</a:t>
            </a:r>
          </a:p>
          <a:p>
            <a:pPr lvl="1"/>
            <a:r>
              <a:rPr lang="en-US" sz="3200" dirty="0"/>
              <a:t>Evaluate prior to surgical ablation procedures.</a:t>
            </a:r>
          </a:p>
          <a:p>
            <a:pPr lvl="1"/>
            <a:r>
              <a:rPr lang="en-US" sz="3200" dirty="0"/>
              <a:t>Documentation of vestibular deficits.</a:t>
            </a:r>
          </a:p>
          <a:p>
            <a:pPr algn="l" rtl="0"/>
            <a:endParaRPr lang="ar-SA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000108"/>
            <a:ext cx="3749679" cy="5143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000108"/>
            <a:ext cx="3767138" cy="5143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57290" y="2428868"/>
            <a:ext cx="621510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BPPV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457200" y="304799"/>
            <a:ext cx="8229600" cy="4524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3600">
                <a:solidFill>
                  <a:srgbClr val="FFFFFF"/>
                </a:solidFill>
              </a:defRPr>
            </a:pPr>
            <a:r>
              <a:rPr dirty="0"/>
              <a:t>Benign Positional Paroxysmal Vertigo</a:t>
            </a:r>
          </a:p>
          <a:p>
            <a:pPr>
              <a:defRPr sz="2800">
                <a:solidFill>
                  <a:srgbClr val="FFFFFF"/>
                </a:solidFill>
              </a:defRPr>
            </a:pPr>
            <a:endParaRPr dirty="0"/>
          </a:p>
          <a:p>
            <a:pPr>
              <a:defRPr sz="2800">
                <a:solidFill>
                  <a:srgbClr val="FFFFFF"/>
                </a:solidFill>
              </a:defRPr>
            </a:pPr>
            <a:r>
              <a:rPr dirty="0"/>
              <a:t>onal vertigo develops when crystals of calcium carbonate moves free from Utricle's glycoprotein membrane and floats within the tube of the inner ear then deposits on post SCC's glycoprotin membrane.</a:t>
            </a:r>
          </a:p>
          <a:p>
            <a:pPr>
              <a:defRPr sz="2800">
                <a:solidFill>
                  <a:srgbClr val="FFFFFF"/>
                </a:solidFill>
              </a:defRPr>
            </a:pPr>
            <a:endParaRPr dirty="0"/>
          </a:p>
          <a:p>
            <a:pPr>
              <a:defRPr sz="2800">
                <a:solidFill>
                  <a:srgbClr val="FFFFFF"/>
                </a:solidFill>
              </a:defRPr>
            </a:pPr>
            <a:r>
              <a:rPr dirty="0"/>
              <a:t>(deposition over post SCC occur in 90% and rest of SCC 10%) This sends the brain confusing messages about your body's position.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en-US" sz="2400" kern="0" dirty="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rPr>
              <a:t>Benign positional vertigo develops when crystals of calcium carbonate moves free from Utricle's glycoprotein membrane and floats within the tube of SCC's.</a:t>
            </a:r>
            <a:endParaRPr lang="en-US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80" y="2276873"/>
            <a:ext cx="4147645" cy="26587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351897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99592" y="908720"/>
            <a:ext cx="7772400" cy="5183088"/>
          </a:xfrm>
        </p:spPr>
        <p:txBody>
          <a:bodyPr>
            <a:normAutofit/>
          </a:bodyPr>
          <a:lstStyle/>
          <a:p>
            <a:r>
              <a:rPr lang="en-US" sz="2800" dirty="0"/>
              <a:t>most common peripheral vestibular disorder.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Causes:</a:t>
            </a:r>
            <a:r>
              <a:rPr lang="en-US" sz="2800" dirty="0"/>
              <a:t> spontaneous, posttraumatic, and post viral infection.</a:t>
            </a:r>
          </a:p>
          <a:p>
            <a:r>
              <a:rPr lang="en-US" sz="2800" dirty="0"/>
              <a:t>Affects posterior (90%), horizontal (10%), or superior (rare) semicircular canal.</a:t>
            </a:r>
          </a:p>
          <a:p>
            <a:r>
              <a:rPr lang="en-US" sz="3200" b="1" i="1" dirty="0">
                <a:solidFill>
                  <a:srgbClr val="C00000"/>
                </a:solidFill>
              </a:rPr>
              <a:t>Presentations</a:t>
            </a:r>
            <a:r>
              <a:rPr lang="en-US" b="1" i="1" dirty="0">
                <a:solidFill>
                  <a:srgbClr val="C00000"/>
                </a:solidFill>
              </a:rPr>
              <a:t>:</a:t>
            </a:r>
          </a:p>
          <a:p>
            <a:pPr lvl="1"/>
            <a:r>
              <a:rPr lang="en-US" sz="2800" dirty="0"/>
              <a:t>Recurrent episodes of brief positional vertigo,  nausea and prolonged lightheadedness.</a:t>
            </a:r>
          </a:p>
          <a:p>
            <a:pPr lvl="1"/>
            <a:r>
              <a:rPr lang="en-US" sz="2800" dirty="0"/>
              <a:t>No hearing loss.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72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C00000"/>
                </a:solidFill>
              </a:rPr>
              <a:t>Management:</a:t>
            </a:r>
          </a:p>
          <a:p>
            <a:pPr lvl="1"/>
            <a:r>
              <a:rPr lang="en-US" dirty="0"/>
              <a:t>Typically self-limiting, may have recurrent episodes.</a:t>
            </a:r>
          </a:p>
          <a:p>
            <a:pPr lvl="1"/>
            <a:r>
              <a:rPr lang="en-US" dirty="0"/>
              <a:t>Education, reassurance, and observation.</a:t>
            </a:r>
          </a:p>
          <a:p>
            <a:pPr lvl="1"/>
            <a:r>
              <a:rPr lang="en-US" dirty="0"/>
              <a:t> Repositioning Procedure (</a:t>
            </a:r>
            <a:r>
              <a:rPr lang="en-US" dirty="0" err="1"/>
              <a:t>Epley</a:t>
            </a:r>
            <a:r>
              <a:rPr lang="en-US" dirty="0"/>
              <a:t> Maneuver-Brandt-</a:t>
            </a:r>
            <a:r>
              <a:rPr lang="en-US" dirty="0" err="1"/>
              <a:t>Daroff</a:t>
            </a:r>
            <a:r>
              <a:rPr lang="en-US" dirty="0"/>
              <a:t> ).</a:t>
            </a:r>
          </a:p>
          <a:p>
            <a:pPr lvl="1"/>
            <a:r>
              <a:rPr lang="en-US" dirty="0"/>
              <a:t>Surgery.</a:t>
            </a:r>
          </a:p>
        </p:txBody>
      </p:sp>
    </p:spTree>
    <p:extLst>
      <p:ext uri="{BB962C8B-B14F-4D97-AF65-F5344CB8AC3E}">
        <p14:creationId xmlns:p14="http://schemas.microsoft.com/office/powerpoint/2010/main" val="24418724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Dix </a:t>
            </a:r>
            <a:r>
              <a:rPr lang="en-US" b="1" dirty="0" err="1">
                <a:solidFill>
                  <a:srgbClr val="FF0000"/>
                </a:solidFill>
              </a:rPr>
              <a:t>Hallpike</a:t>
            </a:r>
            <a:r>
              <a:rPr lang="en-US" b="1" dirty="0">
                <a:solidFill>
                  <a:srgbClr val="FF0000"/>
                </a:solidFill>
              </a:rPr>
              <a:t> maneuver: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179512" y="1447800"/>
            <a:ext cx="4483928" cy="5293568"/>
          </a:xfrm>
        </p:spPr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6013EC-27EC-CE91-E43F-184F8C830EC2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571504"/>
          </a:xfrm>
        </p:spPr>
        <p:txBody>
          <a:bodyPr>
            <a:normAutofit fontScale="90000"/>
          </a:bodyPr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611560" y="908720"/>
            <a:ext cx="8208912" cy="5415880"/>
          </a:xfrm>
        </p:spPr>
        <p:txBody>
          <a:bodyPr>
            <a:normAutofit/>
          </a:bodyPr>
          <a:lstStyle/>
          <a:p>
            <a:pPr algn="l" rtl="0"/>
            <a:r>
              <a:rPr lang="en-US" sz="4000" b="1" dirty="0">
                <a:solidFill>
                  <a:srgbClr val="FF0000"/>
                </a:solidFill>
              </a:rPr>
              <a:t>Positive test </a:t>
            </a:r>
            <a:r>
              <a:rPr lang="en-US" sz="4000" b="1" dirty="0" err="1">
                <a:solidFill>
                  <a:srgbClr val="FF0000"/>
                </a:solidFill>
              </a:rPr>
              <a:t>creteria</a:t>
            </a:r>
            <a:r>
              <a:rPr lang="en-US" sz="4000" b="1" dirty="0">
                <a:solidFill>
                  <a:srgbClr val="FF0000"/>
                </a:solidFill>
              </a:rPr>
              <a:t>:</a:t>
            </a:r>
          </a:p>
          <a:p>
            <a:pPr lvl="1"/>
            <a:r>
              <a:rPr lang="en-US" sz="3600" dirty="0"/>
              <a:t>Torsional, Geotropic nystagmus: Direction does not change with  repeated stimulation.</a:t>
            </a:r>
          </a:p>
          <a:p>
            <a:pPr lvl="1"/>
            <a:r>
              <a:rPr lang="en-US" sz="3600" dirty="0"/>
              <a:t>Latency : 5-15 sec.</a:t>
            </a:r>
          </a:p>
          <a:p>
            <a:pPr lvl="1"/>
            <a:r>
              <a:rPr lang="en-US" sz="3600" dirty="0"/>
              <a:t>Duration: &lt;1 minute.</a:t>
            </a:r>
          </a:p>
          <a:p>
            <a:pPr lvl="1"/>
            <a:r>
              <a:rPr lang="en-US" sz="3600" dirty="0"/>
              <a:t>Fatigable.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857256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Epley's</a:t>
            </a:r>
            <a:r>
              <a:rPr lang="en-US" b="1" dirty="0">
                <a:solidFill>
                  <a:srgbClr val="FF0000"/>
                </a:solidFill>
              </a:rPr>
              <a:t> maneuver</a:t>
            </a:r>
            <a:endParaRPr lang="ar-SA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USer\Desktop\home-crp-Left.gi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1643042" y="1207753"/>
            <a:ext cx="6286544" cy="502923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57166"/>
          </a:xfrm>
        </p:spPr>
        <p:txBody>
          <a:bodyPr>
            <a:normAutofit fontScale="90000"/>
          </a:bodyPr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8229600" cy="6453336"/>
          </a:xfrm>
        </p:spPr>
        <p:txBody>
          <a:bodyPr/>
          <a:lstStyle/>
          <a:p>
            <a:pPr algn="l" rtl="0">
              <a:buNone/>
            </a:pPr>
            <a:endParaRPr lang="en-US" sz="2400" b="1" dirty="0">
              <a:solidFill>
                <a:srgbClr val="C00000"/>
              </a:solidFill>
            </a:endParaRPr>
          </a:p>
          <a:p>
            <a:pPr algn="l" rtl="0"/>
            <a:r>
              <a:rPr lang="en-US" sz="3200" b="1" dirty="0">
                <a:solidFill>
                  <a:srgbClr val="C00000"/>
                </a:solidFill>
              </a:rPr>
              <a:t>Dizziness</a:t>
            </a:r>
            <a:r>
              <a:rPr lang="en-US" sz="3200" dirty="0">
                <a:solidFill>
                  <a:srgbClr val="C00000"/>
                </a:solidFill>
              </a:rPr>
              <a:t>:</a:t>
            </a:r>
            <a:r>
              <a:rPr lang="en-US" sz="2800" dirty="0"/>
              <a:t> is a term used to describe any of a variety of sensations that produce </a:t>
            </a:r>
            <a:r>
              <a:rPr lang="en-US" sz="2800" u="sng" dirty="0"/>
              <a:t>spatial disorientation</a:t>
            </a:r>
            <a:r>
              <a:rPr lang="en-US" sz="2800" i="1" dirty="0"/>
              <a:t>.</a:t>
            </a:r>
          </a:p>
          <a:p>
            <a:pPr algn="l" rtl="0"/>
            <a:endParaRPr lang="en-US" sz="2800" i="1" dirty="0"/>
          </a:p>
          <a:p>
            <a:pPr algn="l" rtl="0"/>
            <a:r>
              <a:rPr lang="en-US" sz="3200" b="1" dirty="0">
                <a:solidFill>
                  <a:srgbClr val="C00000"/>
                </a:solidFill>
              </a:rPr>
              <a:t>Vertigo</a:t>
            </a:r>
            <a:r>
              <a:rPr lang="en-US" sz="3200" dirty="0">
                <a:solidFill>
                  <a:srgbClr val="C00000"/>
                </a:solidFill>
              </a:rPr>
              <a:t>:</a:t>
            </a:r>
            <a:r>
              <a:rPr lang="en-US" sz="2800" dirty="0"/>
              <a:t> is defined as an illusion of rotational, linear or tilting movement of self or environment  caused by asymmetric input to the vestibular system. Description includes(spinning, turning)</a:t>
            </a:r>
          </a:p>
          <a:p>
            <a:pPr algn="l" rtl="0"/>
            <a:r>
              <a:rPr lang="en-US" sz="3200" b="1" dirty="0">
                <a:solidFill>
                  <a:srgbClr val="C00000"/>
                </a:solidFill>
              </a:rPr>
              <a:t>Disequilibrium</a:t>
            </a:r>
            <a:r>
              <a:rPr lang="en-US" sz="3200" dirty="0">
                <a:solidFill>
                  <a:srgbClr val="C00000"/>
                </a:solidFill>
              </a:rPr>
              <a:t>: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/>
              <a:t>is sensation of instability of body positions, imbalance or off-balance.</a:t>
            </a:r>
          </a:p>
          <a:p>
            <a:pPr algn="l" rtl="0"/>
            <a:endParaRPr lang="ar-SA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7901014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Brandt-</a:t>
            </a:r>
            <a:r>
              <a:rPr lang="en-US" b="1" dirty="0" err="1">
                <a:solidFill>
                  <a:srgbClr val="FF0000"/>
                </a:solidFill>
              </a:rPr>
              <a:t>daroff</a:t>
            </a:r>
            <a:r>
              <a:rPr lang="en-US" b="1" dirty="0">
                <a:solidFill>
                  <a:srgbClr val="FF0000"/>
                </a:solidFill>
              </a:rPr>
              <a:t> habituation exercise:</a:t>
            </a:r>
          </a:p>
        </p:txBody>
      </p:sp>
      <p:pic>
        <p:nvPicPr>
          <p:cNvPr id="1026" name="Picture 2" descr="C:\Users\USer\Desktop\brandt-daroff-exercise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1673207" y="1857364"/>
            <a:ext cx="6256379" cy="37538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/>
        </p:nvSpPr>
        <p:spPr>
          <a:xfrm>
            <a:off x="304800" y="457200"/>
            <a:ext cx="8305800" cy="6186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sz="3200" b="1">
                <a:solidFill>
                  <a:srgbClr val="FFFFFF"/>
                </a:solidFill>
              </a:defRPr>
            </a:pPr>
            <a:r>
              <a:rPr dirty="0">
                <a:solidFill>
                  <a:schemeClr val="accent1"/>
                </a:solidFill>
              </a:rPr>
              <a:t>Vestibular neuritis</a:t>
            </a:r>
          </a:p>
          <a:p>
            <a:pPr algn="l" rtl="0">
              <a:defRPr sz="2800" b="1">
                <a:solidFill>
                  <a:srgbClr val="FFFFFF"/>
                </a:solidFill>
              </a:defRPr>
            </a:pPr>
            <a:r>
              <a:rPr dirty="0">
                <a:solidFill>
                  <a:schemeClr val="accent1"/>
                </a:solidFill>
              </a:rPr>
              <a:t>What is vestibular neuritis?</a:t>
            </a:r>
          </a:p>
          <a:p>
            <a:pPr marL="457200" indent="-457200" algn="l" rtl="0">
              <a:buFont typeface="Arial" charset="0"/>
              <a:buChar char="•"/>
              <a:defRPr sz="2800">
                <a:solidFill>
                  <a:srgbClr val="FFFFFF"/>
                </a:solidFill>
              </a:defRPr>
            </a:pPr>
            <a:r>
              <a:rPr lang="en-US" dirty="0">
                <a:solidFill>
                  <a:srgbClr val="FF0000"/>
                </a:solidFill>
              </a:rPr>
              <a:t>It is a disorder characterized by a sudden severe attack of vertigo caused by inflammation of the vestibular nerve. </a:t>
            </a:r>
          </a:p>
          <a:p>
            <a:pPr marL="457200" indent="-457200" algn="l" rtl="0">
              <a:buFont typeface="Arial" charset="0"/>
              <a:buChar char="•"/>
              <a:defRPr sz="2800">
                <a:solidFill>
                  <a:srgbClr val="FFFFFF"/>
                </a:solidFill>
              </a:defRPr>
            </a:pPr>
            <a:r>
              <a:rPr lang="en-US" dirty="0">
                <a:solidFill>
                  <a:srgbClr val="FF0000"/>
                </a:solidFill>
              </a:rPr>
              <a:t>Commonly preceded by attack of URTI .</a:t>
            </a:r>
          </a:p>
          <a:p>
            <a:pPr algn="l" rtl="0">
              <a:defRPr sz="2800">
                <a:solidFill>
                  <a:srgbClr val="FFFFFF"/>
                </a:solidFill>
              </a:defRPr>
            </a:pPr>
            <a:endParaRPr lang="en-SA" dirty="0">
              <a:solidFill>
                <a:schemeClr val="accent1"/>
              </a:solidFill>
            </a:endParaRPr>
          </a:p>
          <a:p>
            <a:pPr algn="l" rtl="0">
              <a:defRPr sz="2800" b="1">
                <a:solidFill>
                  <a:srgbClr val="FFFFFF"/>
                </a:solidFill>
              </a:defRPr>
            </a:pPr>
            <a:r>
              <a:rPr dirty="0">
                <a:solidFill>
                  <a:schemeClr val="accent1"/>
                </a:solidFill>
              </a:rPr>
              <a:t>Symptoms</a:t>
            </a:r>
          </a:p>
          <a:p>
            <a:pPr algn="l" rtl="0">
              <a:defRPr sz="2800">
                <a:solidFill>
                  <a:srgbClr val="FFFFFF"/>
                </a:solidFill>
              </a:defRPr>
            </a:pPr>
            <a:r>
              <a:rPr dirty="0">
                <a:solidFill>
                  <a:schemeClr val="accent1"/>
                </a:solidFill>
              </a:rPr>
              <a:t>Vestibular neuronitis may occur as a single, isolated attack of severe vertigo lasting 7 to 10 days, but many people have additional attacks of milder vertigo for several weeks thereafter. </a:t>
            </a:r>
          </a:p>
          <a:p>
            <a:pPr algn="l" rtl="0">
              <a:defRPr sz="2800">
                <a:solidFill>
                  <a:srgbClr val="FFFFFF"/>
                </a:solidFill>
              </a:defRPr>
            </a:pPr>
            <a:r>
              <a:rPr dirty="0">
                <a:solidFill>
                  <a:schemeClr val="accent1"/>
                </a:solidFill>
              </a:rPr>
              <a:t>The first attack of vertigo is usually the most severe. </a:t>
            </a:r>
          </a:p>
          <a:p>
            <a:pPr algn="l" rtl="0">
              <a:defRPr sz="2800">
                <a:solidFill>
                  <a:srgbClr val="FFFFFF"/>
                </a:solidFill>
              </a:defRPr>
            </a:pPr>
            <a:endParaRPr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757350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/>
        </p:nvSpPr>
        <p:spPr>
          <a:xfrm>
            <a:off x="381000" y="762000"/>
            <a:ext cx="8153400" cy="6986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7200" indent="-457200" algn="l" rtl="0">
              <a:buFont typeface="Arial" charset="0"/>
              <a:buChar char="•"/>
              <a:defRPr sz="2800">
                <a:solidFill>
                  <a:srgbClr val="FFFFFF"/>
                </a:solidFill>
              </a:defRPr>
            </a:pPr>
            <a:r>
              <a:rPr dirty="0">
                <a:solidFill>
                  <a:schemeClr val="accent1"/>
                </a:solidFill>
              </a:rPr>
              <a:t>The attack of vertigo is accompanied by nausea, vomiting, and nystagmus .</a:t>
            </a:r>
          </a:p>
          <a:p>
            <a:pPr marL="457200" indent="-457200" algn="l" rtl="0">
              <a:buFont typeface="Arial" charset="0"/>
              <a:buChar char="•"/>
              <a:defRPr sz="2800">
                <a:solidFill>
                  <a:srgbClr val="FFFFFF"/>
                </a:solidFill>
              </a:defRPr>
            </a:pPr>
            <a:r>
              <a:rPr dirty="0">
                <a:solidFill>
                  <a:schemeClr val="accent1"/>
                </a:solidFill>
              </a:rPr>
              <a:t>The vertigo is severe at first, and gradually subsides over the course of several days, with residual imbalance lasting up to several months. </a:t>
            </a:r>
            <a:endParaRPr lang="en-US" dirty="0">
              <a:solidFill>
                <a:schemeClr val="accent1"/>
              </a:solidFill>
            </a:endParaRPr>
          </a:p>
          <a:p>
            <a:pPr marL="457200" indent="-457200" algn="l" rtl="0">
              <a:buFont typeface="Arial" charset="0"/>
              <a:buChar char="•"/>
              <a:defRPr sz="2800">
                <a:solidFill>
                  <a:srgbClr val="FFFFFF"/>
                </a:solidFill>
              </a:defRPr>
            </a:pPr>
            <a:r>
              <a:rPr dirty="0">
                <a:solidFill>
                  <a:schemeClr val="accent1"/>
                </a:solidFill>
              </a:rPr>
              <a:t>People do not have tinnitus ,and hearing is usually not affected.</a:t>
            </a:r>
          </a:p>
          <a:p>
            <a:pPr algn="l" rtl="0">
              <a:defRPr sz="2800">
                <a:solidFill>
                  <a:srgbClr val="FFFFFF"/>
                </a:solidFill>
              </a:defRPr>
            </a:pPr>
            <a:endParaRPr dirty="0">
              <a:solidFill>
                <a:schemeClr val="accent1"/>
              </a:solidFill>
            </a:endParaRPr>
          </a:p>
          <a:p>
            <a:pPr algn="l" rtl="0">
              <a:defRPr sz="2800">
                <a:solidFill>
                  <a:srgbClr val="FFFFFF"/>
                </a:solidFill>
              </a:defRPr>
            </a:pPr>
            <a:r>
              <a:rPr dirty="0">
                <a:solidFill>
                  <a:schemeClr val="accent1"/>
                </a:solidFill>
              </a:rPr>
              <a:t>Although vestibular neuronitis and labyrinthitis may be closely related in some cases, vestibular neuronitis is generally distinguished from labyrinthitis by preserved auditory function.</a:t>
            </a:r>
          </a:p>
          <a:p>
            <a:pPr algn="l" rtl="0">
              <a:defRPr sz="2800">
                <a:solidFill>
                  <a:srgbClr val="FFFFFF"/>
                </a:solidFill>
              </a:defRPr>
            </a:pPr>
            <a:endParaRPr dirty="0">
              <a:solidFill>
                <a:schemeClr val="accent1"/>
              </a:solidFill>
            </a:endParaRPr>
          </a:p>
          <a:p>
            <a:pPr algn="l" rtl="0">
              <a:defRPr sz="2800" b="1">
                <a:solidFill>
                  <a:srgbClr val="FFFFFF"/>
                </a:solidFill>
              </a:defRPr>
            </a:pPr>
            <a:endParaRPr dirty="0">
              <a:solidFill>
                <a:schemeClr val="accent1"/>
              </a:solidFill>
            </a:endParaRPr>
          </a:p>
          <a:p>
            <a:pPr algn="l" rtl="0">
              <a:defRPr sz="2800" b="1">
                <a:solidFill>
                  <a:srgbClr val="FFFFFF"/>
                </a:solidFill>
              </a:defRPr>
            </a:pPr>
            <a:endParaRPr dirty="0">
              <a:solidFill>
                <a:schemeClr val="accent1"/>
              </a:solidFill>
            </a:endParaRPr>
          </a:p>
          <a:p>
            <a:pPr algn="l" rtl="0">
              <a:defRPr sz="2800" b="1">
                <a:solidFill>
                  <a:srgbClr val="FFFFFF"/>
                </a:solidFill>
              </a:defRPr>
            </a:pPr>
            <a:endParaRPr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06670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/>
        </p:nvSpPr>
        <p:spPr>
          <a:xfrm>
            <a:off x="533400" y="474345"/>
            <a:ext cx="8153400" cy="5693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rtl="0">
              <a:defRPr sz="2800" b="1">
                <a:solidFill>
                  <a:srgbClr val="FFFFFF"/>
                </a:solidFill>
              </a:defRPr>
            </a:pPr>
            <a:r>
              <a:rPr dirty="0">
                <a:solidFill>
                  <a:schemeClr val="accent1"/>
                </a:solidFill>
              </a:rPr>
              <a:t>Diagnosis</a:t>
            </a:r>
          </a:p>
          <a:p>
            <a:pPr algn="l" rtl="0">
              <a:defRPr sz="2800">
                <a:solidFill>
                  <a:srgbClr val="FFFFFF"/>
                </a:solidFill>
              </a:defRPr>
            </a:pPr>
            <a:r>
              <a:rPr dirty="0">
                <a:solidFill>
                  <a:schemeClr val="accent1"/>
                </a:solidFill>
              </a:rPr>
              <a:t>-Hearing tests</a:t>
            </a:r>
          </a:p>
          <a:p>
            <a:pPr algn="l" rtl="0">
              <a:defRPr sz="2800">
                <a:solidFill>
                  <a:srgbClr val="FFFFFF"/>
                </a:solidFill>
              </a:defRPr>
            </a:pPr>
            <a:r>
              <a:rPr dirty="0">
                <a:solidFill>
                  <a:schemeClr val="accent1"/>
                </a:solidFill>
              </a:rPr>
              <a:t>-Tests for nystagmus</a:t>
            </a:r>
          </a:p>
          <a:p>
            <a:pPr algn="l" rtl="0">
              <a:defRPr sz="2800">
                <a:solidFill>
                  <a:srgbClr val="FFFFFF"/>
                </a:solidFill>
              </a:defRPr>
            </a:pPr>
            <a:r>
              <a:rPr dirty="0">
                <a:solidFill>
                  <a:schemeClr val="accent1"/>
                </a:solidFill>
              </a:rPr>
              <a:t>-(MRI) of the head should be done to make sure the symptoms are not caused by another disorder, such as a </a:t>
            </a:r>
            <a:r>
              <a:rPr lang="en-US" dirty="0">
                <a:solidFill>
                  <a:schemeClr val="accent1"/>
                </a:solidFill>
              </a:rPr>
              <a:t>stroke.</a:t>
            </a:r>
            <a:endParaRPr dirty="0">
              <a:solidFill>
                <a:schemeClr val="accent1"/>
              </a:solidFill>
            </a:endParaRPr>
          </a:p>
          <a:p>
            <a:pPr algn="l" rtl="0">
              <a:defRPr sz="2800" b="1">
                <a:solidFill>
                  <a:srgbClr val="FFFFFF"/>
                </a:solidFill>
              </a:defRPr>
            </a:pPr>
            <a:endParaRPr dirty="0">
              <a:solidFill>
                <a:schemeClr val="accent1"/>
              </a:solidFill>
            </a:endParaRPr>
          </a:p>
          <a:p>
            <a:pPr algn="l" rtl="0">
              <a:defRPr sz="2800" b="1">
                <a:solidFill>
                  <a:srgbClr val="FFFFFF"/>
                </a:solidFill>
              </a:defRPr>
            </a:pPr>
            <a:r>
              <a:rPr dirty="0">
                <a:solidFill>
                  <a:schemeClr val="accent1"/>
                </a:solidFill>
              </a:rPr>
              <a:t>Treatment</a:t>
            </a:r>
          </a:p>
          <a:p>
            <a:pPr algn="l" rtl="0">
              <a:defRPr sz="2800">
                <a:solidFill>
                  <a:srgbClr val="FFFFFF"/>
                </a:solidFill>
              </a:defRPr>
            </a:pPr>
            <a:r>
              <a:rPr dirty="0">
                <a:solidFill>
                  <a:schemeClr val="accent1"/>
                </a:solidFill>
              </a:rPr>
              <a:t>-Drugs such as </a:t>
            </a:r>
            <a:r>
              <a:rPr u="sng" dirty="0">
                <a:solidFill>
                  <a:schemeClr val="accent1"/>
                </a:solidFill>
              </a:rPr>
              <a:t>meclizine</a:t>
            </a:r>
            <a:r>
              <a:rPr dirty="0">
                <a:solidFill>
                  <a:schemeClr val="accent1"/>
                </a:solidFill>
              </a:rPr>
              <a:t> relieve vertigo</a:t>
            </a:r>
          </a:p>
          <a:p>
            <a:pPr algn="l" rtl="0">
              <a:defRPr sz="2800">
                <a:solidFill>
                  <a:srgbClr val="FFFFFF"/>
                </a:solidFill>
              </a:defRPr>
            </a:pPr>
            <a:r>
              <a:rPr dirty="0">
                <a:solidFill>
                  <a:schemeClr val="accent1"/>
                </a:solidFill>
              </a:rPr>
              <a:t>-Drugs such as </a:t>
            </a:r>
            <a:r>
              <a:rPr u="sng" dirty="0">
                <a:solidFill>
                  <a:schemeClr val="accent1"/>
                </a:solidFill>
              </a:rPr>
              <a:t>prochlorperazine</a:t>
            </a:r>
            <a:r>
              <a:rPr dirty="0">
                <a:solidFill>
                  <a:schemeClr val="accent1"/>
                </a:solidFill>
              </a:rPr>
              <a:t> to relieve vomiting</a:t>
            </a:r>
          </a:p>
          <a:p>
            <a:pPr algn="l" rtl="0">
              <a:defRPr sz="2800">
                <a:solidFill>
                  <a:srgbClr val="FFFFFF"/>
                </a:solidFill>
              </a:defRPr>
            </a:pPr>
            <a:r>
              <a:rPr dirty="0">
                <a:solidFill>
                  <a:schemeClr val="accent1"/>
                </a:solidFill>
              </a:rPr>
              <a:t>-Sometimes corticosteroid drugs such as </a:t>
            </a:r>
            <a:r>
              <a:rPr u="sng" dirty="0">
                <a:solidFill>
                  <a:schemeClr val="accent1"/>
                </a:solidFill>
              </a:rPr>
              <a:t>prednisone</a:t>
            </a:r>
          </a:p>
          <a:p>
            <a:pPr algn="l" rtl="0">
              <a:defRPr sz="2800">
                <a:solidFill>
                  <a:srgbClr val="FFFFFF"/>
                </a:solidFill>
              </a:defRPr>
            </a:pPr>
            <a:r>
              <a:rPr dirty="0">
                <a:solidFill>
                  <a:schemeClr val="accent1"/>
                </a:solidFill>
              </a:rPr>
              <a:t>-Intravenous fluids if vomiting persists</a:t>
            </a:r>
          </a:p>
          <a:p>
            <a:pPr algn="l" rtl="0">
              <a:defRPr sz="2800">
                <a:solidFill>
                  <a:srgbClr val="FFFFFF"/>
                </a:solidFill>
              </a:defRPr>
            </a:pPr>
            <a:r>
              <a:rPr dirty="0">
                <a:solidFill>
                  <a:schemeClr val="accent1"/>
                </a:solidFill>
              </a:rPr>
              <a:t>-Physical therapy</a:t>
            </a:r>
          </a:p>
        </p:txBody>
      </p:sp>
    </p:spTree>
    <p:extLst>
      <p:ext uri="{BB962C8B-B14F-4D97-AF65-F5344CB8AC3E}">
        <p14:creationId xmlns:p14="http://schemas.microsoft.com/office/powerpoint/2010/main" val="1528200373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9414" y="2967335"/>
            <a:ext cx="882517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Ménière’s</a:t>
            </a:r>
            <a:r>
              <a:rPr lang="en-US" sz="8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Disease </a:t>
            </a:r>
            <a:endParaRPr lang="en-US" sz="8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21778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980728"/>
            <a:ext cx="7772400" cy="5039072"/>
          </a:xfrm>
        </p:spPr>
        <p:txBody>
          <a:bodyPr>
            <a:normAutofit/>
          </a:bodyPr>
          <a:lstStyle/>
          <a:p>
            <a:r>
              <a:rPr lang="en-US" sz="3600" dirty="0"/>
              <a:t>Also called (</a:t>
            </a:r>
            <a:r>
              <a:rPr lang="en-US" sz="3600" dirty="0" err="1"/>
              <a:t>Endolymphatic</a:t>
            </a:r>
            <a:r>
              <a:rPr lang="en-US" sz="3600" dirty="0"/>
              <a:t> </a:t>
            </a:r>
            <a:r>
              <a:rPr lang="en-US" sz="3600" dirty="0" err="1"/>
              <a:t>Hydrops</a:t>
            </a:r>
            <a:r>
              <a:rPr lang="en-US" sz="3600" dirty="0"/>
              <a:t>).</a:t>
            </a:r>
          </a:p>
          <a:p>
            <a:r>
              <a:rPr lang="en-US" sz="3600" dirty="0"/>
              <a:t>Symptomatic Triad.</a:t>
            </a:r>
          </a:p>
          <a:p>
            <a:pPr lvl="1"/>
            <a:r>
              <a:rPr lang="en-US" sz="3600" dirty="0"/>
              <a:t>1. episodic vertigo lasting minutes to hours.</a:t>
            </a:r>
          </a:p>
          <a:p>
            <a:pPr lvl="1"/>
            <a:r>
              <a:rPr lang="en-US" sz="3600" dirty="0"/>
              <a:t>2. episodic fluctuating SNHL.</a:t>
            </a:r>
          </a:p>
          <a:p>
            <a:pPr lvl="1"/>
            <a:r>
              <a:rPr lang="en-US" sz="3600" dirty="0"/>
              <a:t>3. tinnitus</a:t>
            </a:r>
          </a:p>
          <a:p>
            <a:pPr lvl="1"/>
            <a:r>
              <a:rPr lang="en-US" sz="3600" dirty="0"/>
              <a:t>4. ± aural fullness sensation</a:t>
            </a:r>
          </a:p>
        </p:txBody>
      </p:sp>
    </p:spTree>
    <p:extLst>
      <p:ext uri="{BB962C8B-B14F-4D97-AF65-F5344CB8AC3E}">
        <p14:creationId xmlns:p14="http://schemas.microsoft.com/office/powerpoint/2010/main" val="30923150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40546"/>
            <a:ext cx="7390345" cy="554275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6246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200" b="1" i="1" dirty="0">
                <a:solidFill>
                  <a:srgbClr val="C00000"/>
                </a:solidFill>
              </a:rPr>
              <a:t>Management:</a:t>
            </a:r>
          </a:p>
          <a:p>
            <a:pPr lvl="1"/>
            <a:r>
              <a:rPr lang="en-US" sz="2800" dirty="0"/>
              <a:t>Dietary Restrictions.</a:t>
            </a:r>
          </a:p>
          <a:p>
            <a:pPr lvl="1"/>
            <a:r>
              <a:rPr lang="en-US" sz="2800" dirty="0"/>
              <a:t>Diuretics.</a:t>
            </a:r>
          </a:p>
          <a:p>
            <a:pPr lvl="1"/>
            <a:r>
              <a:rPr lang="en-US" sz="2800" dirty="0"/>
              <a:t>Vestibular Suppressants.</a:t>
            </a:r>
          </a:p>
          <a:p>
            <a:pPr lvl="1"/>
            <a:r>
              <a:rPr lang="en-US" sz="2800" dirty="0" err="1"/>
              <a:t>Transtympanic</a:t>
            </a:r>
            <a:r>
              <a:rPr lang="en-US" sz="2800" dirty="0"/>
              <a:t> Corticosteroids injections</a:t>
            </a:r>
          </a:p>
          <a:p>
            <a:pPr lvl="1"/>
            <a:r>
              <a:rPr lang="en-US" sz="2800" dirty="0" err="1"/>
              <a:t>Transtympanic</a:t>
            </a:r>
            <a:r>
              <a:rPr lang="en-US" sz="2800" dirty="0"/>
              <a:t>  Aminoglycoside Injections.</a:t>
            </a:r>
          </a:p>
          <a:p>
            <a:pPr lvl="1"/>
            <a:r>
              <a:rPr lang="en-US" sz="2800" dirty="0"/>
              <a:t>Surgery.</a:t>
            </a:r>
          </a:p>
        </p:txBody>
      </p:sp>
    </p:spTree>
    <p:extLst>
      <p:ext uri="{BB962C8B-B14F-4D97-AF65-F5344CB8AC3E}">
        <p14:creationId xmlns:p14="http://schemas.microsoft.com/office/powerpoint/2010/main" val="39732475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11194" y="2967335"/>
            <a:ext cx="606120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Thank you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71600" y="642918"/>
            <a:ext cx="7715200" cy="714380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Physiology:</a:t>
            </a:r>
            <a:endParaRPr lang="ar-SA" sz="4800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899592" y="1500174"/>
            <a:ext cx="7787208" cy="4824426"/>
          </a:xfrm>
        </p:spPr>
        <p:txBody>
          <a:bodyPr>
            <a:norm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</a:rPr>
              <a:t>Balance system include:</a:t>
            </a:r>
          </a:p>
          <a:p>
            <a:pPr lvl="1">
              <a:buFont typeface="Wingdings" pitchFamily="2" charset="2"/>
              <a:buChar char="Ø"/>
            </a:pPr>
            <a:r>
              <a:rPr lang="en-US" sz="4000" dirty="0"/>
              <a:t>vestibular.</a:t>
            </a:r>
          </a:p>
          <a:p>
            <a:pPr lvl="1">
              <a:buFont typeface="Wingdings" pitchFamily="2" charset="2"/>
              <a:buChar char="Ø"/>
            </a:pPr>
            <a:r>
              <a:rPr lang="en-US" sz="4000" dirty="0"/>
              <a:t>Visual.</a:t>
            </a:r>
          </a:p>
          <a:p>
            <a:pPr lvl="1">
              <a:buFont typeface="Wingdings" pitchFamily="2" charset="2"/>
              <a:buChar char="Ø"/>
            </a:pPr>
            <a:r>
              <a:rPr lang="en-US" sz="4000" dirty="0" err="1"/>
              <a:t>somatosensory</a:t>
            </a:r>
            <a:r>
              <a:rPr lang="en-US" sz="4000" dirty="0"/>
              <a:t>.</a:t>
            </a:r>
          </a:p>
          <a:p>
            <a:pPr algn="l" rtl="0">
              <a:buNone/>
            </a:pPr>
            <a:endParaRPr lang="en-US" dirty="0"/>
          </a:p>
          <a:p>
            <a:pPr algn="l" rtl="0">
              <a:buFont typeface="Wingdings" pitchFamily="2" charset="2"/>
              <a:buChar char="v"/>
            </a:pPr>
            <a:endParaRPr lang="en-US" dirty="0"/>
          </a:p>
          <a:p>
            <a:pPr algn="l" rtl="0"/>
            <a:endParaRPr lang="ar-SA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solidFill>
                  <a:srgbClr val="FF0000"/>
                </a:solidFill>
              </a:rPr>
              <a:t>Causes</a:t>
            </a:r>
            <a:r>
              <a:rPr lang="en-US" b="1" dirty="0">
                <a:solidFill>
                  <a:srgbClr val="FF0000"/>
                </a:solidFill>
              </a:rPr>
              <a:t>: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US" sz="4000" b="1" dirty="0"/>
              <a:t>Peripheral.</a:t>
            </a:r>
          </a:p>
          <a:p>
            <a:pPr algn="l" rtl="0">
              <a:buFont typeface="Wingdings" pitchFamily="2" charset="2"/>
              <a:buChar char="v"/>
            </a:pPr>
            <a:r>
              <a:rPr lang="en-US" sz="4000" b="1" dirty="0"/>
              <a:t>Central &amp; systemic.</a:t>
            </a:r>
            <a:endParaRPr lang="ar-SA" sz="40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928694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Peripheral causes: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457200" y="1500174"/>
            <a:ext cx="8229600" cy="51435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BPPV (Benign Paroxysmal Positional Vertigo).</a:t>
            </a:r>
          </a:p>
          <a:p>
            <a:pPr algn="l" rtl="0"/>
            <a:r>
              <a:rPr lang="en-US" dirty="0" err="1"/>
              <a:t>Menieres</a:t>
            </a:r>
            <a:r>
              <a:rPr lang="en-US" dirty="0"/>
              <a:t> disease.</a:t>
            </a:r>
          </a:p>
          <a:p>
            <a:pPr algn="l" rtl="0"/>
            <a:r>
              <a:rPr lang="en-US" dirty="0"/>
              <a:t>Vestibular </a:t>
            </a:r>
            <a:r>
              <a:rPr lang="en-US" dirty="0" err="1"/>
              <a:t>neuronitis</a:t>
            </a:r>
            <a:r>
              <a:rPr lang="en-US" dirty="0"/>
              <a:t>.</a:t>
            </a:r>
          </a:p>
          <a:p>
            <a:pPr algn="l" rtl="0"/>
            <a:r>
              <a:rPr lang="en-US" dirty="0" err="1"/>
              <a:t>Labyrinthitis</a:t>
            </a:r>
            <a:r>
              <a:rPr lang="en-US" dirty="0"/>
              <a:t>.</a:t>
            </a:r>
          </a:p>
          <a:p>
            <a:pPr algn="l" rtl="0"/>
            <a:r>
              <a:rPr lang="en-US" dirty="0" err="1"/>
              <a:t>Perilymphatic</a:t>
            </a:r>
            <a:r>
              <a:rPr lang="en-US" dirty="0"/>
              <a:t> fistula.</a:t>
            </a:r>
          </a:p>
          <a:p>
            <a:pPr algn="l" rtl="0"/>
            <a:r>
              <a:rPr lang="en-US" dirty="0"/>
              <a:t>CPA tumor.</a:t>
            </a:r>
          </a:p>
          <a:p>
            <a:pPr algn="l" rtl="0"/>
            <a:r>
              <a:rPr lang="en-US" dirty="0" err="1"/>
              <a:t>Otitis</a:t>
            </a:r>
            <a:r>
              <a:rPr lang="en-US" dirty="0"/>
              <a:t> media.</a:t>
            </a:r>
          </a:p>
          <a:p>
            <a:pPr algn="l" rtl="0"/>
            <a:r>
              <a:rPr lang="en-US" dirty="0"/>
              <a:t>Trauma.</a:t>
            </a:r>
          </a:p>
          <a:p>
            <a:pPr algn="l" rtl="0"/>
            <a:r>
              <a:rPr lang="en-US" dirty="0" err="1"/>
              <a:t>Vestibulotoxic</a:t>
            </a:r>
            <a:r>
              <a:rPr lang="en-US" dirty="0"/>
              <a:t> drug.</a:t>
            </a:r>
          </a:p>
          <a:p>
            <a:pPr algn="l" rtl="0"/>
            <a:r>
              <a:rPr lang="en-US" dirty="0"/>
              <a:t>Infection, syphilis</a:t>
            </a:r>
          </a:p>
          <a:p>
            <a:pPr algn="l" rtl="0"/>
            <a:r>
              <a:rPr lang="en-US" dirty="0"/>
              <a:t>Autoimmune.</a:t>
            </a:r>
          </a:p>
          <a:p>
            <a:pPr algn="l" rtl="0"/>
            <a:endParaRPr lang="en-US" dirty="0"/>
          </a:p>
          <a:p>
            <a:pPr algn="l" rtl="0"/>
            <a:endParaRPr lang="ar-SA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42617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Central causes:</a:t>
            </a:r>
            <a:endParaRPr lang="ar-SA" sz="4800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914400" y="1916832"/>
            <a:ext cx="7772400" cy="4102968"/>
          </a:xfrm>
        </p:spPr>
        <p:txBody>
          <a:bodyPr/>
          <a:lstStyle/>
          <a:p>
            <a:pPr algn="l" rtl="0"/>
            <a:r>
              <a:rPr lang="en-US" dirty="0"/>
              <a:t>Neurologic disorders.(migraine, seizure, </a:t>
            </a:r>
            <a:r>
              <a:rPr lang="en-US" dirty="0" err="1"/>
              <a:t>stroke,MS</a:t>
            </a:r>
            <a:r>
              <a:rPr lang="en-US" dirty="0"/>
              <a:t>).</a:t>
            </a:r>
          </a:p>
          <a:p>
            <a:pPr algn="l" rtl="0"/>
            <a:r>
              <a:rPr lang="en-US" dirty="0"/>
              <a:t>Metabolic disorder.</a:t>
            </a:r>
          </a:p>
          <a:p>
            <a:pPr algn="l" rtl="0"/>
            <a:r>
              <a:rPr lang="en-US" dirty="0"/>
              <a:t>Vascular headache.</a:t>
            </a:r>
          </a:p>
          <a:p>
            <a:pPr algn="l" rtl="0"/>
            <a:r>
              <a:rPr lang="en-US" dirty="0"/>
              <a:t>Vascular causes.(</a:t>
            </a:r>
            <a:r>
              <a:rPr lang="en-US" dirty="0" err="1"/>
              <a:t>vertebrobasilar</a:t>
            </a:r>
            <a:r>
              <a:rPr lang="en-US" dirty="0"/>
              <a:t> insufficiency)</a:t>
            </a:r>
          </a:p>
          <a:p>
            <a:pPr algn="l" rtl="0"/>
            <a:r>
              <a:rPr lang="en-US" dirty="0"/>
              <a:t>Medications &amp; intoxication.</a:t>
            </a:r>
          </a:p>
          <a:p>
            <a:pPr algn="l" rtl="0"/>
            <a:r>
              <a:rPr lang="en-US" dirty="0"/>
              <a:t>Infection.</a:t>
            </a:r>
          </a:p>
          <a:p>
            <a:pPr algn="l" rtl="0"/>
            <a:r>
              <a:rPr lang="en-US" dirty="0"/>
              <a:t>Brain tumor.</a:t>
            </a:r>
          </a:p>
          <a:p>
            <a:pPr algn="l" rtl="0"/>
            <a:endParaRPr lang="en-US" dirty="0"/>
          </a:p>
          <a:p>
            <a:pPr algn="l" rtl="0"/>
            <a:endParaRPr lang="en-US" dirty="0"/>
          </a:p>
          <a:p>
            <a:pPr algn="l" rtl="0"/>
            <a:endParaRPr lang="ar-SA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42918"/>
            <a:ext cx="7772400" cy="107157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Classes of Drugs causing Dizziness:</a:t>
            </a:r>
            <a:br>
              <a:rPr lang="en-US" b="1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42910" y="1447800"/>
            <a:ext cx="8043890" cy="4572000"/>
          </a:xfrm>
        </p:spPr>
        <p:txBody>
          <a:bodyPr>
            <a:normAutofit/>
          </a:bodyPr>
          <a:lstStyle/>
          <a:p>
            <a:pPr algn="l" rtl="0"/>
            <a:r>
              <a:rPr lang="en-US" b="1" dirty="0" err="1">
                <a:solidFill>
                  <a:srgbClr val="C00000"/>
                </a:solidFill>
              </a:rPr>
              <a:t>Antiepileptics</a:t>
            </a:r>
            <a:r>
              <a:rPr lang="en-US" b="1" dirty="0">
                <a:solidFill>
                  <a:srgbClr val="C00000"/>
                </a:solidFill>
              </a:rPr>
              <a:t>: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Cerebellar</a:t>
            </a:r>
            <a:r>
              <a:rPr lang="en-US" dirty="0"/>
              <a:t> Toxicity.</a:t>
            </a:r>
          </a:p>
          <a:p>
            <a:pPr algn="l" rtl="0"/>
            <a:r>
              <a:rPr lang="en-US" b="1" dirty="0" err="1">
                <a:solidFill>
                  <a:srgbClr val="C00000"/>
                </a:solidFill>
              </a:rPr>
              <a:t>Antihypertensives</a:t>
            </a:r>
            <a:r>
              <a:rPr lang="en-US" b="1" dirty="0">
                <a:solidFill>
                  <a:srgbClr val="C00000"/>
                </a:solidFill>
              </a:rPr>
              <a:t>: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Hypotension, Decreased CBF.</a:t>
            </a:r>
          </a:p>
          <a:p>
            <a:pPr algn="l" rtl="0"/>
            <a:r>
              <a:rPr lang="en-US" b="1" dirty="0">
                <a:solidFill>
                  <a:srgbClr val="C00000"/>
                </a:solidFill>
              </a:rPr>
              <a:t>Anticoagulants: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Hemorrhage in Inner ear/Brain.</a:t>
            </a:r>
          </a:p>
          <a:p>
            <a:pPr algn="l" rtl="0"/>
            <a:r>
              <a:rPr lang="en-US" b="1" dirty="0" err="1">
                <a:solidFill>
                  <a:srgbClr val="C00000"/>
                </a:solidFill>
              </a:rPr>
              <a:t>Aminoglycosides</a:t>
            </a:r>
            <a:r>
              <a:rPr lang="en-US" b="1" dirty="0">
                <a:solidFill>
                  <a:srgbClr val="C00000"/>
                </a:solidFill>
              </a:rPr>
              <a:t> &amp; </a:t>
            </a:r>
            <a:r>
              <a:rPr lang="en-US" b="1" dirty="0" err="1">
                <a:solidFill>
                  <a:srgbClr val="C00000"/>
                </a:solidFill>
              </a:rPr>
              <a:t>Cisplatin</a:t>
            </a:r>
            <a:r>
              <a:rPr lang="en-US" b="1" dirty="0">
                <a:solidFill>
                  <a:srgbClr val="C00000"/>
                </a:solidFill>
              </a:rPr>
              <a:t>:</a:t>
            </a:r>
          </a:p>
          <a:p>
            <a:pPr lvl="1"/>
            <a:r>
              <a:rPr lang="en-US" dirty="0" err="1"/>
              <a:t>Ototoxic</a:t>
            </a:r>
            <a:r>
              <a:rPr lang="en-US" dirty="0"/>
              <a:t>.</a:t>
            </a:r>
          </a:p>
          <a:p>
            <a:pPr algn="l" rtl="0"/>
            <a:r>
              <a:rPr lang="pt-BR" b="1" dirty="0">
                <a:solidFill>
                  <a:srgbClr val="C00000"/>
                </a:solidFill>
              </a:rPr>
              <a:t>Tranquilizers:</a:t>
            </a:r>
          </a:p>
          <a:p>
            <a:pPr lvl="1"/>
            <a:r>
              <a:rPr lang="pt-BR" dirty="0"/>
              <a:t> CNS </a:t>
            </a:r>
            <a:r>
              <a:rPr lang="en-US" dirty="0"/>
              <a:t>Depression.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457200" y="2714620"/>
            <a:ext cx="8229600" cy="360998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6600" b="1" dirty="0">
                <a:solidFill>
                  <a:srgbClr val="FF0000"/>
                </a:solidFill>
              </a:rPr>
              <a:t>Central </a:t>
            </a:r>
            <a:r>
              <a:rPr lang="en-US" sz="6600" b="1" dirty="0" err="1">
                <a:solidFill>
                  <a:srgbClr val="FF0000"/>
                </a:solidFill>
              </a:rPr>
              <a:t>vs</a:t>
            </a:r>
            <a:r>
              <a:rPr lang="en-US" sz="6600" b="1" dirty="0">
                <a:solidFill>
                  <a:srgbClr val="FF0000"/>
                </a:solidFill>
              </a:rPr>
              <a:t> Peripheral</a:t>
            </a:r>
          </a:p>
          <a:p>
            <a:pPr algn="ctr">
              <a:buNone/>
            </a:pPr>
            <a:endParaRPr lang="ar-SA" sz="66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1204</TotalTime>
  <Words>1204</Words>
  <Application>Microsoft Macintosh PowerPoint</Application>
  <PresentationFormat>On-screen Show (4:3)</PresentationFormat>
  <Paragraphs>262</Paragraphs>
  <Slides>38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Book Antiqua</vt:lpstr>
      <vt:lpstr>Calibri</vt:lpstr>
      <vt:lpstr>Wingdings</vt:lpstr>
      <vt:lpstr>Wingdings 2</vt:lpstr>
      <vt:lpstr>Equity</vt:lpstr>
      <vt:lpstr>Dizziness</vt:lpstr>
      <vt:lpstr>Objectives:</vt:lpstr>
      <vt:lpstr>PowerPoint Presentation</vt:lpstr>
      <vt:lpstr>Physiology:</vt:lpstr>
      <vt:lpstr>Causes:</vt:lpstr>
      <vt:lpstr>Peripheral causes:</vt:lpstr>
      <vt:lpstr>Central causes:</vt:lpstr>
      <vt:lpstr>Classes of Drugs causing Dizziness: </vt:lpstr>
      <vt:lpstr>PowerPoint Presentation</vt:lpstr>
      <vt:lpstr>PowerPoint Presentation</vt:lpstr>
      <vt:lpstr>PowerPoint Presentation</vt:lpstr>
      <vt:lpstr> History:</vt:lpstr>
      <vt:lpstr>Physical examination:</vt:lpstr>
      <vt:lpstr>Spontaneous Nystagmus:</vt:lpstr>
      <vt:lpstr>Spontaneous nystagmus:</vt:lpstr>
      <vt:lpstr>Fukuda Stepping Test:</vt:lpstr>
      <vt:lpstr>Orthostatic Hypotension:</vt:lpstr>
      <vt:lpstr>Tests:</vt:lpstr>
      <vt:lpstr>Caloric testing:</vt:lpstr>
      <vt:lpstr>Laboratory vestibular tests: </vt:lpstr>
      <vt:lpstr>Laboratory vestibular tests: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Dix Hallpike maneuver:</vt:lpstr>
      <vt:lpstr>PowerPoint Presentation</vt:lpstr>
      <vt:lpstr>Epley's maneuver</vt:lpstr>
      <vt:lpstr>Brandt-daroff habituation exercise: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SIEMENS</dc:creator>
  <cp:lastModifiedBy>Dralk F</cp:lastModifiedBy>
  <cp:revision>95</cp:revision>
  <dcterms:created xsi:type="dcterms:W3CDTF">2012-11-23T09:17:40Z</dcterms:created>
  <dcterms:modified xsi:type="dcterms:W3CDTF">2025-01-27T06:48:16Z</dcterms:modified>
</cp:coreProperties>
</file>