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4" r:id="rId3"/>
    <p:sldId id="271" r:id="rId4"/>
    <p:sldId id="272" r:id="rId5"/>
    <p:sldId id="305" r:id="rId6"/>
    <p:sldId id="306" r:id="rId7"/>
    <p:sldId id="257" r:id="rId8"/>
    <p:sldId id="264" r:id="rId9"/>
    <p:sldId id="263" r:id="rId10"/>
    <p:sldId id="262" r:id="rId11"/>
    <p:sldId id="301" r:id="rId12"/>
    <p:sldId id="307" r:id="rId13"/>
    <p:sldId id="261" r:id="rId14"/>
    <p:sldId id="260" r:id="rId15"/>
    <p:sldId id="258" r:id="rId16"/>
    <p:sldId id="308" r:id="rId17"/>
    <p:sldId id="265" r:id="rId18"/>
    <p:sldId id="309" r:id="rId19"/>
    <p:sldId id="277" r:id="rId20"/>
    <p:sldId id="281" r:id="rId21"/>
    <p:sldId id="280" r:id="rId22"/>
    <p:sldId id="279" r:id="rId23"/>
    <p:sldId id="278" r:id="rId24"/>
    <p:sldId id="284" r:id="rId25"/>
    <p:sldId id="286" r:id="rId26"/>
    <p:sldId id="310" r:id="rId27"/>
    <p:sldId id="276" r:id="rId28"/>
    <p:sldId id="267" r:id="rId29"/>
    <p:sldId id="266" r:id="rId30"/>
    <p:sldId id="268" r:id="rId31"/>
    <p:sldId id="302" r:id="rId32"/>
    <p:sldId id="270" r:id="rId33"/>
    <p:sldId id="285" r:id="rId34"/>
    <p:sldId id="288" r:id="rId35"/>
    <p:sldId id="289" r:id="rId36"/>
    <p:sldId id="290" r:id="rId37"/>
    <p:sldId id="291" r:id="rId38"/>
    <p:sldId id="292" r:id="rId39"/>
    <p:sldId id="293" r:id="rId40"/>
    <p:sldId id="303" r:id="rId41"/>
    <p:sldId id="294" r:id="rId42"/>
    <p:sldId id="295" r:id="rId43"/>
    <p:sldId id="296" r:id="rId44"/>
    <p:sldId id="297" r:id="rId45"/>
  </p:sldIdLst>
  <p:sldSz cx="9144000" cy="6858000" type="screen4x3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4EBC8-8E0D-46AE-B416-78B32484C3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8A1204-854E-42F5-8D3B-B2A44010B9AF}">
      <dgm:prSet/>
      <dgm:spPr/>
      <dgm:t>
        <a:bodyPr/>
        <a:lstStyle/>
        <a:p>
          <a:r>
            <a:rPr lang="en-US"/>
            <a:t>Squamous cell carcinoma, lymphoepithelioma and sarcoma (rare)</a:t>
          </a:r>
        </a:p>
      </dgm:t>
    </dgm:pt>
    <dgm:pt modelId="{756939C8-9DAA-4A25-BA94-7C53E32BFC21}" type="parTrans" cxnId="{8979AC79-6848-4787-AE83-A340622C0D4A}">
      <dgm:prSet/>
      <dgm:spPr/>
      <dgm:t>
        <a:bodyPr/>
        <a:lstStyle/>
        <a:p>
          <a:endParaRPr lang="en-US"/>
        </a:p>
      </dgm:t>
    </dgm:pt>
    <dgm:pt modelId="{4322A780-559D-4C63-A523-33CEA2A99F27}" type="sibTrans" cxnId="{8979AC79-6848-4787-AE83-A340622C0D4A}">
      <dgm:prSet/>
      <dgm:spPr/>
      <dgm:t>
        <a:bodyPr/>
        <a:lstStyle/>
        <a:p>
          <a:endParaRPr lang="en-US"/>
        </a:p>
      </dgm:t>
    </dgm:pt>
    <dgm:pt modelId="{00005F61-B609-4C33-AE83-1C1137F77074}">
      <dgm:prSet/>
      <dgm:spPr/>
      <dgm:t>
        <a:bodyPr/>
        <a:lstStyle/>
        <a:p>
          <a:r>
            <a:rPr lang="en-US"/>
            <a:t>Usually in elderly males. Common in East country.</a:t>
          </a:r>
        </a:p>
      </dgm:t>
    </dgm:pt>
    <dgm:pt modelId="{87EF1217-D172-4B0B-9827-46B6D5D7B65E}" type="parTrans" cxnId="{529DCCC7-14D6-4525-B364-EB282871CF24}">
      <dgm:prSet/>
      <dgm:spPr/>
      <dgm:t>
        <a:bodyPr/>
        <a:lstStyle/>
        <a:p>
          <a:endParaRPr lang="en-US"/>
        </a:p>
      </dgm:t>
    </dgm:pt>
    <dgm:pt modelId="{91A12A64-6863-4EB4-AFA0-03247E434045}" type="sibTrans" cxnId="{529DCCC7-14D6-4525-B364-EB282871CF24}">
      <dgm:prSet/>
      <dgm:spPr/>
      <dgm:t>
        <a:bodyPr/>
        <a:lstStyle/>
        <a:p>
          <a:endParaRPr lang="en-US"/>
        </a:p>
      </dgm:t>
    </dgm:pt>
    <dgm:pt modelId="{A41B300B-7497-B447-8568-A9238F11FB36}" type="pres">
      <dgm:prSet presAssocID="{F234EBC8-8E0D-46AE-B416-78B32484C3A7}" presName="linear" presStyleCnt="0">
        <dgm:presLayoutVars>
          <dgm:animLvl val="lvl"/>
          <dgm:resizeHandles val="exact"/>
        </dgm:presLayoutVars>
      </dgm:prSet>
      <dgm:spPr/>
    </dgm:pt>
    <dgm:pt modelId="{B75CE1A3-32A1-B54F-95F3-291D2CB05B05}" type="pres">
      <dgm:prSet presAssocID="{D38A1204-854E-42F5-8D3B-B2A44010B9A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426FD89-9026-5942-BF04-539D700BD089}" type="pres">
      <dgm:prSet presAssocID="{4322A780-559D-4C63-A523-33CEA2A99F27}" presName="spacer" presStyleCnt="0"/>
      <dgm:spPr/>
    </dgm:pt>
    <dgm:pt modelId="{323FC048-5C62-494E-89BB-A4B3FB1EF385}" type="pres">
      <dgm:prSet presAssocID="{00005F61-B609-4C33-AE83-1C1137F7707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3288317-7EDB-D74D-BB61-3ADEEB5FF337}" type="presOf" srcId="{D38A1204-854E-42F5-8D3B-B2A44010B9AF}" destId="{B75CE1A3-32A1-B54F-95F3-291D2CB05B05}" srcOrd="0" destOrd="0" presId="urn:microsoft.com/office/officeart/2005/8/layout/vList2"/>
    <dgm:cxn modelId="{573C5B27-E0B4-DA47-A65F-FBED0088F676}" type="presOf" srcId="{00005F61-B609-4C33-AE83-1C1137F77074}" destId="{323FC048-5C62-494E-89BB-A4B3FB1EF385}" srcOrd="0" destOrd="0" presId="urn:microsoft.com/office/officeart/2005/8/layout/vList2"/>
    <dgm:cxn modelId="{8979AC79-6848-4787-AE83-A340622C0D4A}" srcId="{F234EBC8-8E0D-46AE-B416-78B32484C3A7}" destId="{D38A1204-854E-42F5-8D3B-B2A44010B9AF}" srcOrd="0" destOrd="0" parTransId="{756939C8-9DAA-4A25-BA94-7C53E32BFC21}" sibTransId="{4322A780-559D-4C63-A523-33CEA2A99F27}"/>
    <dgm:cxn modelId="{40C8CFA9-CF61-B347-B6A1-273A2D729C60}" type="presOf" srcId="{F234EBC8-8E0D-46AE-B416-78B32484C3A7}" destId="{A41B300B-7497-B447-8568-A9238F11FB36}" srcOrd="0" destOrd="0" presId="urn:microsoft.com/office/officeart/2005/8/layout/vList2"/>
    <dgm:cxn modelId="{529DCCC7-14D6-4525-B364-EB282871CF24}" srcId="{F234EBC8-8E0D-46AE-B416-78B32484C3A7}" destId="{00005F61-B609-4C33-AE83-1C1137F77074}" srcOrd="1" destOrd="0" parTransId="{87EF1217-D172-4B0B-9827-46B6D5D7B65E}" sibTransId="{91A12A64-6863-4EB4-AFA0-03247E434045}"/>
    <dgm:cxn modelId="{FDF354C5-3DE0-DC47-BB57-D25124E661CB}" type="presParOf" srcId="{A41B300B-7497-B447-8568-A9238F11FB36}" destId="{B75CE1A3-32A1-B54F-95F3-291D2CB05B05}" srcOrd="0" destOrd="0" presId="urn:microsoft.com/office/officeart/2005/8/layout/vList2"/>
    <dgm:cxn modelId="{19F0CD44-A33B-4446-8893-568BACA2B2C7}" type="presParOf" srcId="{A41B300B-7497-B447-8568-A9238F11FB36}" destId="{2426FD89-9026-5942-BF04-539D700BD089}" srcOrd="1" destOrd="0" presId="urn:microsoft.com/office/officeart/2005/8/layout/vList2"/>
    <dgm:cxn modelId="{5F42E00F-CE52-5E47-A4DA-ED4A50C2C1BD}" type="presParOf" srcId="{A41B300B-7497-B447-8568-A9238F11FB36}" destId="{323FC048-5C62-494E-89BB-A4B3FB1EF38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51FB92-2138-4955-B9CA-1047EB9A6C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A4B6B65-14BB-41EB-8FDF-2E724EF614E5}">
      <dgm:prSet/>
      <dgm:spPr/>
      <dgm:t>
        <a:bodyPr/>
        <a:lstStyle/>
        <a:p>
          <a:r>
            <a:rPr lang="en-US" dirty="0"/>
            <a:t>1-</a:t>
          </a:r>
          <a:r>
            <a:rPr lang="en-US" i="1" dirty="0"/>
            <a:t>Nose:</a:t>
          </a:r>
          <a:endParaRPr lang="en-US" dirty="0"/>
        </a:p>
      </dgm:t>
    </dgm:pt>
    <dgm:pt modelId="{75D47DA8-A076-4CC7-87A3-F7F606B26BEB}" type="parTrans" cxnId="{D1F23F62-FF38-4A35-85DC-A2533939FAC2}">
      <dgm:prSet/>
      <dgm:spPr/>
      <dgm:t>
        <a:bodyPr/>
        <a:lstStyle/>
        <a:p>
          <a:endParaRPr lang="en-US"/>
        </a:p>
      </dgm:t>
    </dgm:pt>
    <dgm:pt modelId="{DD2F219F-2A55-4A2A-97CA-B96F2EDC1517}" type="sibTrans" cxnId="{D1F23F62-FF38-4A35-85DC-A2533939FAC2}">
      <dgm:prSet/>
      <dgm:spPr/>
      <dgm:t>
        <a:bodyPr/>
        <a:lstStyle/>
        <a:p>
          <a:endParaRPr lang="en-US"/>
        </a:p>
      </dgm:t>
    </dgm:pt>
    <dgm:pt modelId="{BECB73B6-8189-45EF-B09F-5F83CA4279C8}">
      <dgm:prSet/>
      <dgm:spPr/>
      <dgm:t>
        <a:bodyPr/>
        <a:lstStyle/>
        <a:p>
          <a:r>
            <a:rPr lang="en-US" dirty="0"/>
            <a:t>a. Obstruction.</a:t>
          </a:r>
        </a:p>
      </dgm:t>
    </dgm:pt>
    <dgm:pt modelId="{9AE49C91-2108-469F-B3F3-7DFA33783B26}" type="parTrans" cxnId="{94B0889D-4FCF-40FE-B382-20EB847F60D0}">
      <dgm:prSet/>
      <dgm:spPr/>
      <dgm:t>
        <a:bodyPr/>
        <a:lstStyle/>
        <a:p>
          <a:endParaRPr lang="en-US"/>
        </a:p>
      </dgm:t>
    </dgm:pt>
    <dgm:pt modelId="{717FE35F-3D92-467F-8026-99B423D840F3}" type="sibTrans" cxnId="{94B0889D-4FCF-40FE-B382-20EB847F60D0}">
      <dgm:prSet/>
      <dgm:spPr/>
      <dgm:t>
        <a:bodyPr/>
        <a:lstStyle/>
        <a:p>
          <a:endParaRPr lang="en-US"/>
        </a:p>
      </dgm:t>
    </dgm:pt>
    <dgm:pt modelId="{37698DAE-1E87-4A98-99BB-68CF945BF0AC}">
      <dgm:prSet/>
      <dgm:spPr/>
      <dgm:t>
        <a:bodyPr/>
        <a:lstStyle/>
        <a:p>
          <a:r>
            <a:rPr lang="en-US"/>
            <a:t>b. Nasal discharge.</a:t>
          </a:r>
        </a:p>
      </dgm:t>
    </dgm:pt>
    <dgm:pt modelId="{2CD1DBB4-9685-4D6C-A1D3-50AD82626728}" type="parTrans" cxnId="{174AD01B-0217-4604-93C8-C613A6293539}">
      <dgm:prSet/>
      <dgm:spPr/>
      <dgm:t>
        <a:bodyPr/>
        <a:lstStyle/>
        <a:p>
          <a:endParaRPr lang="en-US"/>
        </a:p>
      </dgm:t>
    </dgm:pt>
    <dgm:pt modelId="{8D001EBB-5257-4BC7-8D59-DEEEEA061677}" type="sibTrans" cxnId="{174AD01B-0217-4604-93C8-C613A6293539}">
      <dgm:prSet/>
      <dgm:spPr/>
      <dgm:t>
        <a:bodyPr/>
        <a:lstStyle/>
        <a:p>
          <a:endParaRPr lang="en-US"/>
        </a:p>
      </dgm:t>
    </dgm:pt>
    <dgm:pt modelId="{0763390C-0018-4374-AF75-5E0F59A672E1}">
      <dgm:prSet/>
      <dgm:spPr/>
      <dgm:t>
        <a:bodyPr/>
        <a:lstStyle/>
        <a:p>
          <a:r>
            <a:rPr lang="en-US"/>
            <a:t>c. Epistaxis.</a:t>
          </a:r>
        </a:p>
      </dgm:t>
    </dgm:pt>
    <dgm:pt modelId="{6E793861-4357-4CB5-B7BE-B22675854A3B}" type="parTrans" cxnId="{6EEAEC0D-7130-4659-842F-A22F59DDEB33}">
      <dgm:prSet/>
      <dgm:spPr/>
      <dgm:t>
        <a:bodyPr/>
        <a:lstStyle/>
        <a:p>
          <a:endParaRPr lang="en-US"/>
        </a:p>
      </dgm:t>
    </dgm:pt>
    <dgm:pt modelId="{B8FD31FF-FE58-44EC-9348-B393DBCC4D67}" type="sibTrans" cxnId="{6EEAEC0D-7130-4659-842F-A22F59DDEB33}">
      <dgm:prSet/>
      <dgm:spPr/>
      <dgm:t>
        <a:bodyPr/>
        <a:lstStyle/>
        <a:p>
          <a:endParaRPr lang="en-US"/>
        </a:p>
      </dgm:t>
    </dgm:pt>
    <dgm:pt modelId="{3678BC98-FB03-4CC8-8F20-855FEC30B631}">
      <dgm:prSet/>
      <dgm:spPr/>
      <dgm:t>
        <a:bodyPr/>
        <a:lstStyle/>
        <a:p>
          <a:r>
            <a:rPr lang="en-US"/>
            <a:t>2- </a:t>
          </a:r>
          <a:r>
            <a:rPr lang="en-US" i="1"/>
            <a:t>Ear: </a:t>
          </a:r>
          <a:r>
            <a:rPr lang="en-US"/>
            <a:t>Trotter’s triad:</a:t>
          </a:r>
        </a:p>
      </dgm:t>
    </dgm:pt>
    <dgm:pt modelId="{18B552F9-5DED-4F20-AD25-85B94D51E9F0}" type="parTrans" cxnId="{58A7CBF2-9179-41D1-BDFF-0847DD719B9E}">
      <dgm:prSet/>
      <dgm:spPr/>
      <dgm:t>
        <a:bodyPr/>
        <a:lstStyle/>
        <a:p>
          <a:endParaRPr lang="en-US"/>
        </a:p>
      </dgm:t>
    </dgm:pt>
    <dgm:pt modelId="{9E7E7558-DD23-432C-A23B-8A56E3E06584}" type="sibTrans" cxnId="{58A7CBF2-9179-41D1-BDFF-0847DD719B9E}">
      <dgm:prSet/>
      <dgm:spPr/>
      <dgm:t>
        <a:bodyPr/>
        <a:lstStyle/>
        <a:p>
          <a:endParaRPr lang="en-US"/>
        </a:p>
      </dgm:t>
    </dgm:pt>
    <dgm:pt modelId="{34B5858F-E8B8-4FB8-A0C5-94DFE630B3D3}">
      <dgm:prSet/>
      <dgm:spPr/>
      <dgm:t>
        <a:bodyPr/>
        <a:lstStyle/>
        <a:p>
          <a:r>
            <a:rPr lang="en-US"/>
            <a:t>a. Conductive hearing 	loss.</a:t>
          </a:r>
        </a:p>
      </dgm:t>
    </dgm:pt>
    <dgm:pt modelId="{B272FEAA-3D67-45CF-A82A-52CC517F1F20}" type="parTrans" cxnId="{AE5689B6-2C0D-49B1-A8C1-EEE76BC32A24}">
      <dgm:prSet/>
      <dgm:spPr/>
      <dgm:t>
        <a:bodyPr/>
        <a:lstStyle/>
        <a:p>
          <a:endParaRPr lang="en-US"/>
        </a:p>
      </dgm:t>
    </dgm:pt>
    <dgm:pt modelId="{4B7EC7AA-753D-4206-A035-651A19758005}" type="sibTrans" cxnId="{AE5689B6-2C0D-49B1-A8C1-EEE76BC32A24}">
      <dgm:prSet/>
      <dgm:spPr/>
      <dgm:t>
        <a:bodyPr/>
        <a:lstStyle/>
        <a:p>
          <a:endParaRPr lang="en-US"/>
        </a:p>
      </dgm:t>
    </dgm:pt>
    <dgm:pt modelId="{283F8B7E-C067-40F9-98A0-33CBEAEF8A47}">
      <dgm:prSet/>
      <dgm:spPr/>
      <dgm:t>
        <a:bodyPr/>
        <a:lstStyle/>
        <a:p>
          <a:r>
            <a:rPr lang="en-US"/>
            <a:t>b. Earache.</a:t>
          </a:r>
        </a:p>
      </dgm:t>
    </dgm:pt>
    <dgm:pt modelId="{98E76D54-0D78-4A35-978A-2B376A41A725}" type="parTrans" cxnId="{19F60757-7813-4536-BE85-60DBB48A90C8}">
      <dgm:prSet/>
      <dgm:spPr/>
      <dgm:t>
        <a:bodyPr/>
        <a:lstStyle/>
        <a:p>
          <a:endParaRPr lang="en-US"/>
        </a:p>
      </dgm:t>
    </dgm:pt>
    <dgm:pt modelId="{A0BD15C1-87D6-49E0-8584-54DB768A53BA}" type="sibTrans" cxnId="{19F60757-7813-4536-BE85-60DBB48A90C8}">
      <dgm:prSet/>
      <dgm:spPr/>
      <dgm:t>
        <a:bodyPr/>
        <a:lstStyle/>
        <a:p>
          <a:endParaRPr lang="en-US"/>
        </a:p>
      </dgm:t>
    </dgm:pt>
    <dgm:pt modelId="{9925D163-A1CC-46BD-8C1B-FBCCBE7A83AE}">
      <dgm:prSet/>
      <dgm:spPr/>
      <dgm:t>
        <a:bodyPr/>
        <a:lstStyle/>
        <a:p>
          <a:r>
            <a:rPr lang="en-US"/>
            <a:t>c. Palatal paralysis.</a:t>
          </a:r>
        </a:p>
      </dgm:t>
    </dgm:pt>
    <dgm:pt modelId="{0BB1BC3E-44D0-43C2-B99B-CB1398D6DAB0}" type="parTrans" cxnId="{E13C9184-F474-4EAC-9E0D-61A497B48F05}">
      <dgm:prSet/>
      <dgm:spPr/>
      <dgm:t>
        <a:bodyPr/>
        <a:lstStyle/>
        <a:p>
          <a:endParaRPr lang="en-US"/>
        </a:p>
      </dgm:t>
    </dgm:pt>
    <dgm:pt modelId="{A5EEE684-0AB4-47FF-903A-B922955ADFA3}" type="sibTrans" cxnId="{E13C9184-F474-4EAC-9E0D-61A497B48F05}">
      <dgm:prSet/>
      <dgm:spPr/>
      <dgm:t>
        <a:bodyPr/>
        <a:lstStyle/>
        <a:p>
          <a:endParaRPr lang="en-US"/>
        </a:p>
      </dgm:t>
    </dgm:pt>
    <dgm:pt modelId="{1390022F-0C8C-864C-B721-F84A420191D3}" type="pres">
      <dgm:prSet presAssocID="{B251FB92-2138-4955-B9CA-1047EB9A6C38}" presName="linear" presStyleCnt="0">
        <dgm:presLayoutVars>
          <dgm:animLvl val="lvl"/>
          <dgm:resizeHandles val="exact"/>
        </dgm:presLayoutVars>
      </dgm:prSet>
      <dgm:spPr/>
    </dgm:pt>
    <dgm:pt modelId="{C2AC5EDB-32A3-A541-A3D1-C6C34F81DE89}" type="pres">
      <dgm:prSet presAssocID="{0A4B6B65-14BB-41EB-8FDF-2E724EF614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7912107-2357-EB4C-8D9A-54DBAD4DC664}" type="pres">
      <dgm:prSet presAssocID="{0A4B6B65-14BB-41EB-8FDF-2E724EF614E5}" presName="childText" presStyleLbl="revTx" presStyleIdx="0" presStyleCnt="2">
        <dgm:presLayoutVars>
          <dgm:bulletEnabled val="1"/>
        </dgm:presLayoutVars>
      </dgm:prSet>
      <dgm:spPr/>
    </dgm:pt>
    <dgm:pt modelId="{FAF772FE-174C-2D4A-8738-156DE4630046}" type="pres">
      <dgm:prSet presAssocID="{3678BC98-FB03-4CC8-8F20-855FEC30B63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038E273-FC33-B34C-840F-29F14CDEEF9D}" type="pres">
      <dgm:prSet presAssocID="{3678BC98-FB03-4CC8-8F20-855FEC30B63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EEAEC0D-7130-4659-842F-A22F59DDEB33}" srcId="{0A4B6B65-14BB-41EB-8FDF-2E724EF614E5}" destId="{0763390C-0018-4374-AF75-5E0F59A672E1}" srcOrd="2" destOrd="0" parTransId="{6E793861-4357-4CB5-B7BE-B22675854A3B}" sibTransId="{B8FD31FF-FE58-44EC-9348-B393DBCC4D67}"/>
    <dgm:cxn modelId="{174AD01B-0217-4604-93C8-C613A6293539}" srcId="{0A4B6B65-14BB-41EB-8FDF-2E724EF614E5}" destId="{37698DAE-1E87-4A98-99BB-68CF945BF0AC}" srcOrd="1" destOrd="0" parTransId="{2CD1DBB4-9685-4D6C-A1D3-50AD82626728}" sibTransId="{8D001EBB-5257-4BC7-8D59-DEEEEA061677}"/>
    <dgm:cxn modelId="{673BB01F-272E-2B47-BDE8-0C8334EC87F4}" type="presOf" srcId="{37698DAE-1E87-4A98-99BB-68CF945BF0AC}" destId="{C7912107-2357-EB4C-8D9A-54DBAD4DC664}" srcOrd="0" destOrd="1" presId="urn:microsoft.com/office/officeart/2005/8/layout/vList2"/>
    <dgm:cxn modelId="{24D1834E-347A-7445-BE7C-A0A613A8879A}" type="presOf" srcId="{3678BC98-FB03-4CC8-8F20-855FEC30B631}" destId="{FAF772FE-174C-2D4A-8738-156DE4630046}" srcOrd="0" destOrd="0" presId="urn:microsoft.com/office/officeart/2005/8/layout/vList2"/>
    <dgm:cxn modelId="{CD667056-1930-0D41-B21C-10CFBE4C66B7}" type="presOf" srcId="{9925D163-A1CC-46BD-8C1B-FBCCBE7A83AE}" destId="{0038E273-FC33-B34C-840F-29F14CDEEF9D}" srcOrd="0" destOrd="2" presId="urn:microsoft.com/office/officeart/2005/8/layout/vList2"/>
    <dgm:cxn modelId="{19F60757-7813-4536-BE85-60DBB48A90C8}" srcId="{3678BC98-FB03-4CC8-8F20-855FEC30B631}" destId="{283F8B7E-C067-40F9-98A0-33CBEAEF8A47}" srcOrd="1" destOrd="0" parTransId="{98E76D54-0D78-4A35-978A-2B376A41A725}" sibTransId="{A0BD15C1-87D6-49E0-8584-54DB768A53BA}"/>
    <dgm:cxn modelId="{D1F23F62-FF38-4A35-85DC-A2533939FAC2}" srcId="{B251FB92-2138-4955-B9CA-1047EB9A6C38}" destId="{0A4B6B65-14BB-41EB-8FDF-2E724EF614E5}" srcOrd="0" destOrd="0" parTransId="{75D47DA8-A076-4CC7-87A3-F7F606B26BEB}" sibTransId="{DD2F219F-2A55-4A2A-97CA-B96F2EDC1517}"/>
    <dgm:cxn modelId="{70479C62-05A4-7C43-BA13-2CB8E6CDBAB9}" type="presOf" srcId="{0A4B6B65-14BB-41EB-8FDF-2E724EF614E5}" destId="{C2AC5EDB-32A3-A541-A3D1-C6C34F81DE89}" srcOrd="0" destOrd="0" presId="urn:microsoft.com/office/officeart/2005/8/layout/vList2"/>
    <dgm:cxn modelId="{E13C9184-F474-4EAC-9E0D-61A497B48F05}" srcId="{3678BC98-FB03-4CC8-8F20-855FEC30B631}" destId="{9925D163-A1CC-46BD-8C1B-FBCCBE7A83AE}" srcOrd="2" destOrd="0" parTransId="{0BB1BC3E-44D0-43C2-B99B-CB1398D6DAB0}" sibTransId="{A5EEE684-0AB4-47FF-903A-B922955ADFA3}"/>
    <dgm:cxn modelId="{94B0889D-4FCF-40FE-B382-20EB847F60D0}" srcId="{0A4B6B65-14BB-41EB-8FDF-2E724EF614E5}" destId="{BECB73B6-8189-45EF-B09F-5F83CA4279C8}" srcOrd="0" destOrd="0" parTransId="{9AE49C91-2108-469F-B3F3-7DFA33783B26}" sibTransId="{717FE35F-3D92-467F-8026-99B423D840F3}"/>
    <dgm:cxn modelId="{AE5689B6-2C0D-49B1-A8C1-EEE76BC32A24}" srcId="{3678BC98-FB03-4CC8-8F20-855FEC30B631}" destId="{34B5858F-E8B8-4FB8-A0C5-94DFE630B3D3}" srcOrd="0" destOrd="0" parTransId="{B272FEAA-3D67-45CF-A82A-52CC517F1F20}" sibTransId="{4B7EC7AA-753D-4206-A035-651A19758005}"/>
    <dgm:cxn modelId="{F8B7A6C2-A9FF-894A-AC1C-F352589F3F65}" type="presOf" srcId="{34B5858F-E8B8-4FB8-A0C5-94DFE630B3D3}" destId="{0038E273-FC33-B34C-840F-29F14CDEEF9D}" srcOrd="0" destOrd="0" presId="urn:microsoft.com/office/officeart/2005/8/layout/vList2"/>
    <dgm:cxn modelId="{8005F1D4-35D5-AB41-B3FE-FFBBC1696B41}" type="presOf" srcId="{0763390C-0018-4374-AF75-5E0F59A672E1}" destId="{C7912107-2357-EB4C-8D9A-54DBAD4DC664}" srcOrd="0" destOrd="2" presId="urn:microsoft.com/office/officeart/2005/8/layout/vList2"/>
    <dgm:cxn modelId="{DC6723DB-2729-D74D-96B3-769515C76A30}" type="presOf" srcId="{B251FB92-2138-4955-B9CA-1047EB9A6C38}" destId="{1390022F-0C8C-864C-B721-F84A420191D3}" srcOrd="0" destOrd="0" presId="urn:microsoft.com/office/officeart/2005/8/layout/vList2"/>
    <dgm:cxn modelId="{58A7CBF2-9179-41D1-BDFF-0847DD719B9E}" srcId="{B251FB92-2138-4955-B9CA-1047EB9A6C38}" destId="{3678BC98-FB03-4CC8-8F20-855FEC30B631}" srcOrd="1" destOrd="0" parTransId="{18B552F9-5DED-4F20-AD25-85B94D51E9F0}" sibTransId="{9E7E7558-DD23-432C-A23B-8A56E3E06584}"/>
    <dgm:cxn modelId="{BDBCD2F5-54DF-CC4B-8EE8-10C530AB2604}" type="presOf" srcId="{BECB73B6-8189-45EF-B09F-5F83CA4279C8}" destId="{C7912107-2357-EB4C-8D9A-54DBAD4DC664}" srcOrd="0" destOrd="0" presId="urn:microsoft.com/office/officeart/2005/8/layout/vList2"/>
    <dgm:cxn modelId="{B4219DF8-52B4-AF43-AD9D-4AD1785C198B}" type="presOf" srcId="{283F8B7E-C067-40F9-98A0-33CBEAEF8A47}" destId="{0038E273-FC33-B34C-840F-29F14CDEEF9D}" srcOrd="0" destOrd="1" presId="urn:microsoft.com/office/officeart/2005/8/layout/vList2"/>
    <dgm:cxn modelId="{1817AB42-B03E-794A-A6C6-E49D4FC6A479}" type="presParOf" srcId="{1390022F-0C8C-864C-B721-F84A420191D3}" destId="{C2AC5EDB-32A3-A541-A3D1-C6C34F81DE89}" srcOrd="0" destOrd="0" presId="urn:microsoft.com/office/officeart/2005/8/layout/vList2"/>
    <dgm:cxn modelId="{936FBDCE-9C46-4446-869D-30484F433ED3}" type="presParOf" srcId="{1390022F-0C8C-864C-B721-F84A420191D3}" destId="{C7912107-2357-EB4C-8D9A-54DBAD4DC664}" srcOrd="1" destOrd="0" presId="urn:microsoft.com/office/officeart/2005/8/layout/vList2"/>
    <dgm:cxn modelId="{6DC9F4F7-C55F-6540-BA93-1247A3D8A30E}" type="presParOf" srcId="{1390022F-0C8C-864C-B721-F84A420191D3}" destId="{FAF772FE-174C-2D4A-8738-156DE4630046}" srcOrd="2" destOrd="0" presId="urn:microsoft.com/office/officeart/2005/8/layout/vList2"/>
    <dgm:cxn modelId="{BEACB7CF-D9E6-D94C-9EAE-CEA5E6F8A812}" type="presParOf" srcId="{1390022F-0C8C-864C-B721-F84A420191D3}" destId="{0038E273-FC33-B34C-840F-29F14CDEEF9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8C9FFC-4D28-406A-859C-6972000898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081F17-75DE-4B37-906D-392DFECB81B1}">
      <dgm:prSet/>
      <dgm:spPr/>
      <dgm:t>
        <a:bodyPr/>
        <a:lstStyle/>
        <a:p>
          <a:r>
            <a:rPr lang="en-US" b="1"/>
            <a:t>Investigation:</a:t>
          </a:r>
          <a:endParaRPr lang="en-US"/>
        </a:p>
      </dgm:t>
    </dgm:pt>
    <dgm:pt modelId="{4A5FFF80-7F11-4A23-A9E2-670179A6F9DC}" type="parTrans" cxnId="{2B8927F0-4CA4-4439-A84D-C406BF7E4AD0}">
      <dgm:prSet/>
      <dgm:spPr/>
      <dgm:t>
        <a:bodyPr/>
        <a:lstStyle/>
        <a:p>
          <a:endParaRPr lang="en-US"/>
        </a:p>
      </dgm:t>
    </dgm:pt>
    <dgm:pt modelId="{07599087-3AE6-4813-8678-DEFD46C69C4F}" type="sibTrans" cxnId="{2B8927F0-4CA4-4439-A84D-C406BF7E4AD0}">
      <dgm:prSet/>
      <dgm:spPr/>
      <dgm:t>
        <a:bodyPr/>
        <a:lstStyle/>
        <a:p>
          <a:endParaRPr lang="en-US"/>
        </a:p>
      </dgm:t>
    </dgm:pt>
    <dgm:pt modelId="{194236DC-A7B2-4384-87D3-ACDDB710699E}">
      <dgm:prSet/>
      <dgm:spPr/>
      <dgm:t>
        <a:bodyPr/>
        <a:lstStyle/>
        <a:p>
          <a:r>
            <a:rPr lang="en-US"/>
            <a:t>1-CTand MRI</a:t>
          </a:r>
        </a:p>
      </dgm:t>
    </dgm:pt>
    <dgm:pt modelId="{FEE2C641-A4E1-40BD-8CDE-A23962A5AAF0}" type="parTrans" cxnId="{F978E72A-0CCB-4234-9FB4-FEE6C170C393}">
      <dgm:prSet/>
      <dgm:spPr/>
      <dgm:t>
        <a:bodyPr/>
        <a:lstStyle/>
        <a:p>
          <a:endParaRPr lang="en-US"/>
        </a:p>
      </dgm:t>
    </dgm:pt>
    <dgm:pt modelId="{CDFC56AA-ABDF-4524-A0F9-68576A41049A}" type="sibTrans" cxnId="{F978E72A-0CCB-4234-9FB4-FEE6C170C393}">
      <dgm:prSet/>
      <dgm:spPr/>
      <dgm:t>
        <a:bodyPr/>
        <a:lstStyle/>
        <a:p>
          <a:endParaRPr lang="en-US"/>
        </a:p>
      </dgm:t>
    </dgm:pt>
    <dgm:pt modelId="{B7AB5447-BBC3-4F21-B9A8-6DBEC3B247A2}">
      <dgm:prSet/>
      <dgm:spPr/>
      <dgm:t>
        <a:bodyPr/>
        <a:lstStyle/>
        <a:p>
          <a:r>
            <a:rPr lang="en-US"/>
            <a:t>2-Biobsy confirms diagnosis</a:t>
          </a:r>
        </a:p>
      </dgm:t>
    </dgm:pt>
    <dgm:pt modelId="{2097BD11-D262-48FE-9347-E5DDFBAA00EF}" type="parTrans" cxnId="{75632424-B711-4DC8-A346-6A65E66E3272}">
      <dgm:prSet/>
      <dgm:spPr/>
      <dgm:t>
        <a:bodyPr/>
        <a:lstStyle/>
        <a:p>
          <a:endParaRPr lang="en-US"/>
        </a:p>
      </dgm:t>
    </dgm:pt>
    <dgm:pt modelId="{8E015AB7-0D57-42A0-A22A-5BE7E613B096}" type="sibTrans" cxnId="{75632424-B711-4DC8-A346-6A65E66E3272}">
      <dgm:prSet/>
      <dgm:spPr/>
      <dgm:t>
        <a:bodyPr/>
        <a:lstStyle/>
        <a:p>
          <a:endParaRPr lang="en-US"/>
        </a:p>
      </dgm:t>
    </dgm:pt>
    <dgm:pt modelId="{995C9D69-B2B0-4F36-B4A4-11FE49C62C08}">
      <dgm:prSet/>
      <dgm:spPr/>
      <dgm:t>
        <a:bodyPr/>
        <a:lstStyle/>
        <a:p>
          <a:r>
            <a:rPr lang="en-US"/>
            <a:t>3-Metastatic work up chest x ray brain CT bone scan and abdominal ultrasound.</a:t>
          </a:r>
        </a:p>
      </dgm:t>
    </dgm:pt>
    <dgm:pt modelId="{18ED94B8-2C7B-44B1-AA94-A3C6BF208D62}" type="parTrans" cxnId="{CF7AD22F-9360-455C-B96E-9C048573D460}">
      <dgm:prSet/>
      <dgm:spPr/>
      <dgm:t>
        <a:bodyPr/>
        <a:lstStyle/>
        <a:p>
          <a:endParaRPr lang="en-US"/>
        </a:p>
      </dgm:t>
    </dgm:pt>
    <dgm:pt modelId="{5458F125-804B-41F1-8668-C9D2CEA1D8C6}" type="sibTrans" cxnId="{CF7AD22F-9360-455C-B96E-9C048573D460}">
      <dgm:prSet/>
      <dgm:spPr/>
      <dgm:t>
        <a:bodyPr/>
        <a:lstStyle/>
        <a:p>
          <a:endParaRPr lang="en-US"/>
        </a:p>
      </dgm:t>
    </dgm:pt>
    <dgm:pt modelId="{D92231D5-A356-46C7-9B78-DF47D3DD141B}">
      <dgm:prSet/>
      <dgm:spPr/>
      <dgm:t>
        <a:bodyPr/>
        <a:lstStyle/>
        <a:p>
          <a:r>
            <a:rPr lang="en-US" b="1"/>
            <a:t>Treatment:</a:t>
          </a:r>
          <a:endParaRPr lang="en-US"/>
        </a:p>
      </dgm:t>
    </dgm:pt>
    <dgm:pt modelId="{1BC6F1B6-7A1C-4431-8F88-3D55C20FC88D}" type="parTrans" cxnId="{962B46A7-E492-4C75-B726-6D129BB0DDB9}">
      <dgm:prSet/>
      <dgm:spPr/>
      <dgm:t>
        <a:bodyPr/>
        <a:lstStyle/>
        <a:p>
          <a:endParaRPr lang="en-US"/>
        </a:p>
      </dgm:t>
    </dgm:pt>
    <dgm:pt modelId="{FA8B926B-4A6F-49CB-A506-233773F5D926}" type="sibTrans" cxnId="{962B46A7-E492-4C75-B726-6D129BB0DDB9}">
      <dgm:prSet/>
      <dgm:spPr/>
      <dgm:t>
        <a:bodyPr/>
        <a:lstStyle/>
        <a:p>
          <a:endParaRPr lang="en-US"/>
        </a:p>
      </dgm:t>
    </dgm:pt>
    <dgm:pt modelId="{A9E03C72-30D9-456F-8191-2F2AD8017102}">
      <dgm:prSet/>
      <dgm:spPr/>
      <dgm:t>
        <a:bodyPr/>
        <a:lstStyle/>
        <a:p>
          <a:r>
            <a:rPr lang="en-US"/>
            <a:t>radiation</a:t>
          </a:r>
        </a:p>
      </dgm:t>
    </dgm:pt>
    <dgm:pt modelId="{5D08EE19-2ADE-4483-95AD-85F75373FA42}" type="parTrans" cxnId="{014D6DBE-3F58-4D4E-99D9-29837E6C4881}">
      <dgm:prSet/>
      <dgm:spPr/>
      <dgm:t>
        <a:bodyPr/>
        <a:lstStyle/>
        <a:p>
          <a:endParaRPr lang="en-US"/>
        </a:p>
      </dgm:t>
    </dgm:pt>
    <dgm:pt modelId="{8197F20D-DE2E-45F1-92E2-99E3F2873232}" type="sibTrans" cxnId="{014D6DBE-3F58-4D4E-99D9-29837E6C4881}">
      <dgm:prSet/>
      <dgm:spPr/>
      <dgm:t>
        <a:bodyPr/>
        <a:lstStyle/>
        <a:p>
          <a:endParaRPr lang="en-US"/>
        </a:p>
      </dgm:t>
    </dgm:pt>
    <dgm:pt modelId="{65E88050-ED13-084C-B0C1-7C32A204FC0A}" type="pres">
      <dgm:prSet presAssocID="{738C9FFC-4D28-406A-859C-697200089876}" presName="linear" presStyleCnt="0">
        <dgm:presLayoutVars>
          <dgm:animLvl val="lvl"/>
          <dgm:resizeHandles val="exact"/>
        </dgm:presLayoutVars>
      </dgm:prSet>
      <dgm:spPr/>
    </dgm:pt>
    <dgm:pt modelId="{8B95EF6C-8234-FE46-9F58-DA8105E248F9}" type="pres">
      <dgm:prSet presAssocID="{2D081F17-75DE-4B37-906D-392DFECB81B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C8B21E1-E8AD-0B42-B3AD-C278227D3047}" type="pres">
      <dgm:prSet presAssocID="{2D081F17-75DE-4B37-906D-392DFECB81B1}" presName="childText" presStyleLbl="revTx" presStyleIdx="0" presStyleCnt="2">
        <dgm:presLayoutVars>
          <dgm:bulletEnabled val="1"/>
        </dgm:presLayoutVars>
      </dgm:prSet>
      <dgm:spPr/>
    </dgm:pt>
    <dgm:pt modelId="{76CC2811-5DB6-9340-B162-F2C6E63C7BEC}" type="pres">
      <dgm:prSet presAssocID="{D92231D5-A356-46C7-9B78-DF47D3DD141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FB67B8D-3D82-AF44-93D2-89306CFA3699}" type="pres">
      <dgm:prSet presAssocID="{D92231D5-A356-46C7-9B78-DF47D3DD141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9023C1F-4A69-E14B-B115-B4DEE245B639}" type="presOf" srcId="{D92231D5-A356-46C7-9B78-DF47D3DD141B}" destId="{76CC2811-5DB6-9340-B162-F2C6E63C7BEC}" srcOrd="0" destOrd="0" presId="urn:microsoft.com/office/officeart/2005/8/layout/vList2"/>
    <dgm:cxn modelId="{85F68121-4784-6548-981F-3DF6F29AADBD}" type="presOf" srcId="{194236DC-A7B2-4384-87D3-ACDDB710699E}" destId="{4C8B21E1-E8AD-0B42-B3AD-C278227D3047}" srcOrd="0" destOrd="0" presId="urn:microsoft.com/office/officeart/2005/8/layout/vList2"/>
    <dgm:cxn modelId="{75632424-B711-4DC8-A346-6A65E66E3272}" srcId="{2D081F17-75DE-4B37-906D-392DFECB81B1}" destId="{B7AB5447-BBC3-4F21-B9A8-6DBEC3B247A2}" srcOrd="1" destOrd="0" parTransId="{2097BD11-D262-48FE-9347-E5DDFBAA00EF}" sibTransId="{8E015AB7-0D57-42A0-A22A-5BE7E613B096}"/>
    <dgm:cxn modelId="{26992228-3167-D74A-823A-458B264E33B5}" type="presOf" srcId="{2D081F17-75DE-4B37-906D-392DFECB81B1}" destId="{8B95EF6C-8234-FE46-9F58-DA8105E248F9}" srcOrd="0" destOrd="0" presId="urn:microsoft.com/office/officeart/2005/8/layout/vList2"/>
    <dgm:cxn modelId="{F978E72A-0CCB-4234-9FB4-FEE6C170C393}" srcId="{2D081F17-75DE-4B37-906D-392DFECB81B1}" destId="{194236DC-A7B2-4384-87D3-ACDDB710699E}" srcOrd="0" destOrd="0" parTransId="{FEE2C641-A4E1-40BD-8CDE-A23962A5AAF0}" sibTransId="{CDFC56AA-ABDF-4524-A0F9-68576A41049A}"/>
    <dgm:cxn modelId="{CF7AD22F-9360-455C-B96E-9C048573D460}" srcId="{2D081F17-75DE-4B37-906D-392DFECB81B1}" destId="{995C9D69-B2B0-4F36-B4A4-11FE49C62C08}" srcOrd="2" destOrd="0" parTransId="{18ED94B8-2C7B-44B1-AA94-A3C6BF208D62}" sibTransId="{5458F125-804B-41F1-8668-C9D2CEA1D8C6}"/>
    <dgm:cxn modelId="{C7C86436-7004-1C42-BAD0-C080E0B24145}" type="presOf" srcId="{B7AB5447-BBC3-4F21-B9A8-6DBEC3B247A2}" destId="{4C8B21E1-E8AD-0B42-B3AD-C278227D3047}" srcOrd="0" destOrd="1" presId="urn:microsoft.com/office/officeart/2005/8/layout/vList2"/>
    <dgm:cxn modelId="{971F4344-AC7F-124D-A3D2-F2A6CAAD95AC}" type="presOf" srcId="{995C9D69-B2B0-4F36-B4A4-11FE49C62C08}" destId="{4C8B21E1-E8AD-0B42-B3AD-C278227D3047}" srcOrd="0" destOrd="2" presId="urn:microsoft.com/office/officeart/2005/8/layout/vList2"/>
    <dgm:cxn modelId="{0BA71A6C-1FA8-D448-8EB4-A7CCE1128992}" type="presOf" srcId="{A9E03C72-30D9-456F-8191-2F2AD8017102}" destId="{EFB67B8D-3D82-AF44-93D2-89306CFA3699}" srcOrd="0" destOrd="0" presId="urn:microsoft.com/office/officeart/2005/8/layout/vList2"/>
    <dgm:cxn modelId="{962B46A7-E492-4C75-B726-6D129BB0DDB9}" srcId="{738C9FFC-4D28-406A-859C-697200089876}" destId="{D92231D5-A356-46C7-9B78-DF47D3DD141B}" srcOrd="1" destOrd="0" parTransId="{1BC6F1B6-7A1C-4431-8F88-3D55C20FC88D}" sibTransId="{FA8B926B-4A6F-49CB-A506-233773F5D926}"/>
    <dgm:cxn modelId="{014D6DBE-3F58-4D4E-99D9-29837E6C4881}" srcId="{D92231D5-A356-46C7-9B78-DF47D3DD141B}" destId="{A9E03C72-30D9-456F-8191-2F2AD8017102}" srcOrd="0" destOrd="0" parTransId="{5D08EE19-2ADE-4483-95AD-85F75373FA42}" sibTransId="{8197F20D-DE2E-45F1-92E2-99E3F2873232}"/>
    <dgm:cxn modelId="{3437B7C5-DBCA-1A47-A984-6F659A9506CA}" type="presOf" srcId="{738C9FFC-4D28-406A-859C-697200089876}" destId="{65E88050-ED13-084C-B0C1-7C32A204FC0A}" srcOrd="0" destOrd="0" presId="urn:microsoft.com/office/officeart/2005/8/layout/vList2"/>
    <dgm:cxn modelId="{2B8927F0-4CA4-4439-A84D-C406BF7E4AD0}" srcId="{738C9FFC-4D28-406A-859C-697200089876}" destId="{2D081F17-75DE-4B37-906D-392DFECB81B1}" srcOrd="0" destOrd="0" parTransId="{4A5FFF80-7F11-4A23-A9E2-670179A6F9DC}" sibTransId="{07599087-3AE6-4813-8678-DEFD46C69C4F}"/>
    <dgm:cxn modelId="{BC09CEC0-2B0E-4E44-AD2A-F254696BF813}" type="presParOf" srcId="{65E88050-ED13-084C-B0C1-7C32A204FC0A}" destId="{8B95EF6C-8234-FE46-9F58-DA8105E248F9}" srcOrd="0" destOrd="0" presId="urn:microsoft.com/office/officeart/2005/8/layout/vList2"/>
    <dgm:cxn modelId="{14408129-09F4-BE42-97B8-6DF8F03E3AFC}" type="presParOf" srcId="{65E88050-ED13-084C-B0C1-7C32A204FC0A}" destId="{4C8B21E1-E8AD-0B42-B3AD-C278227D3047}" srcOrd="1" destOrd="0" presId="urn:microsoft.com/office/officeart/2005/8/layout/vList2"/>
    <dgm:cxn modelId="{2EE10337-4EAD-834B-B047-3EA92334CED6}" type="presParOf" srcId="{65E88050-ED13-084C-B0C1-7C32A204FC0A}" destId="{76CC2811-5DB6-9340-B162-F2C6E63C7BEC}" srcOrd="2" destOrd="0" presId="urn:microsoft.com/office/officeart/2005/8/layout/vList2"/>
    <dgm:cxn modelId="{FD52E28F-72A1-BB45-992B-9637E6F0FD90}" type="presParOf" srcId="{65E88050-ED13-084C-B0C1-7C32A204FC0A}" destId="{EFB67B8D-3D82-AF44-93D2-89306CFA369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265B5F-5636-47B1-BBF0-92A0E5A173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0C7130F-0BDF-425E-BC8A-0E01E0BE9FD2}">
      <dgm:prSet/>
      <dgm:spPr/>
      <dgm:t>
        <a:bodyPr/>
        <a:lstStyle/>
        <a:p>
          <a:r>
            <a:rPr lang="en-US"/>
            <a:t>Pleomorphic adenoma: mostly seen submucosally on the hard or soft palate. It is potentially malignant and should be excised totally</a:t>
          </a:r>
        </a:p>
      </dgm:t>
    </dgm:pt>
    <dgm:pt modelId="{11C8DD34-EFDF-49F0-A760-AF196679C10F}" type="parTrans" cxnId="{E222AA20-ECB8-4C2F-9E78-73C8D0EB5F4E}">
      <dgm:prSet/>
      <dgm:spPr/>
      <dgm:t>
        <a:bodyPr/>
        <a:lstStyle/>
        <a:p>
          <a:endParaRPr lang="en-US"/>
        </a:p>
      </dgm:t>
    </dgm:pt>
    <dgm:pt modelId="{824D6010-D80E-41BD-9150-3652199FA486}" type="sibTrans" cxnId="{E222AA20-ECB8-4C2F-9E78-73C8D0EB5F4E}">
      <dgm:prSet/>
      <dgm:spPr/>
      <dgm:t>
        <a:bodyPr/>
        <a:lstStyle/>
        <a:p>
          <a:endParaRPr lang="en-US"/>
        </a:p>
      </dgm:t>
    </dgm:pt>
    <dgm:pt modelId="{A25A11F6-DF10-4E77-B238-717314017E6E}">
      <dgm:prSet/>
      <dgm:spPr/>
      <dgm:t>
        <a:bodyPr/>
        <a:lstStyle/>
        <a:p>
          <a:r>
            <a:rPr lang="en-US"/>
            <a:t>Mucous cyst: usually seen in vallecula. Surgical excision is the treatment of choice in case of symptomatic cysts</a:t>
          </a:r>
        </a:p>
      </dgm:t>
    </dgm:pt>
    <dgm:pt modelId="{0AE6B088-6BB6-4CA2-A2CA-649E45016FFE}" type="parTrans" cxnId="{29BC12BF-40A6-4675-9F2D-478ED4E5C624}">
      <dgm:prSet/>
      <dgm:spPr/>
      <dgm:t>
        <a:bodyPr/>
        <a:lstStyle/>
        <a:p>
          <a:endParaRPr lang="en-US"/>
        </a:p>
      </dgm:t>
    </dgm:pt>
    <dgm:pt modelId="{B3D73E8D-49D8-4001-9EE5-3C159EABEA2D}" type="sibTrans" cxnId="{29BC12BF-40A6-4675-9F2D-478ED4E5C624}">
      <dgm:prSet/>
      <dgm:spPr/>
      <dgm:t>
        <a:bodyPr/>
        <a:lstStyle/>
        <a:p>
          <a:endParaRPr lang="en-US"/>
        </a:p>
      </dgm:t>
    </dgm:pt>
    <dgm:pt modelId="{DDF9BFDE-C93E-4A1A-AD6E-C965BC5879FC}">
      <dgm:prSet/>
      <dgm:spPr/>
      <dgm:t>
        <a:bodyPr/>
        <a:lstStyle/>
        <a:p>
          <a:r>
            <a:rPr lang="en-US"/>
            <a:t>Lipoma                                  </a:t>
          </a:r>
        </a:p>
      </dgm:t>
    </dgm:pt>
    <dgm:pt modelId="{4114BD17-122A-4774-B92F-117985678669}" type="parTrans" cxnId="{265FD006-378D-4B2E-A074-8A75982C14B2}">
      <dgm:prSet/>
      <dgm:spPr/>
      <dgm:t>
        <a:bodyPr/>
        <a:lstStyle/>
        <a:p>
          <a:endParaRPr lang="en-US"/>
        </a:p>
      </dgm:t>
    </dgm:pt>
    <dgm:pt modelId="{0F8DB838-ABB9-4185-86D5-99B10B302220}" type="sibTrans" cxnId="{265FD006-378D-4B2E-A074-8A75982C14B2}">
      <dgm:prSet/>
      <dgm:spPr/>
      <dgm:t>
        <a:bodyPr/>
        <a:lstStyle/>
        <a:p>
          <a:endParaRPr lang="en-US"/>
        </a:p>
      </dgm:t>
    </dgm:pt>
    <dgm:pt modelId="{3B69AF60-CDDD-E94A-9C99-C08ED576F32C}" type="pres">
      <dgm:prSet presAssocID="{FC265B5F-5636-47B1-BBF0-92A0E5A17312}" presName="linear" presStyleCnt="0">
        <dgm:presLayoutVars>
          <dgm:animLvl val="lvl"/>
          <dgm:resizeHandles val="exact"/>
        </dgm:presLayoutVars>
      </dgm:prSet>
      <dgm:spPr/>
    </dgm:pt>
    <dgm:pt modelId="{2E6F2BA0-85CC-6D41-8D20-E47365C6749E}" type="pres">
      <dgm:prSet presAssocID="{A0C7130F-0BDF-425E-BC8A-0E01E0BE9F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844762-1B8D-154B-9624-CA58D1F5A1CF}" type="pres">
      <dgm:prSet presAssocID="{824D6010-D80E-41BD-9150-3652199FA486}" presName="spacer" presStyleCnt="0"/>
      <dgm:spPr/>
    </dgm:pt>
    <dgm:pt modelId="{82F68721-72F1-F44F-BC16-FAD41DB4EFEC}" type="pres">
      <dgm:prSet presAssocID="{A25A11F6-DF10-4E77-B238-717314017E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5FD46C-9E8D-D14A-A715-E6872E0482E0}" type="pres">
      <dgm:prSet presAssocID="{B3D73E8D-49D8-4001-9EE5-3C159EABEA2D}" presName="spacer" presStyleCnt="0"/>
      <dgm:spPr/>
    </dgm:pt>
    <dgm:pt modelId="{DE5F719C-A826-3242-98C1-D22D1B52CF94}" type="pres">
      <dgm:prSet presAssocID="{DDF9BFDE-C93E-4A1A-AD6E-C965BC5879F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65FD006-378D-4B2E-A074-8A75982C14B2}" srcId="{FC265B5F-5636-47B1-BBF0-92A0E5A17312}" destId="{DDF9BFDE-C93E-4A1A-AD6E-C965BC5879FC}" srcOrd="2" destOrd="0" parTransId="{4114BD17-122A-4774-B92F-117985678669}" sibTransId="{0F8DB838-ABB9-4185-86D5-99B10B302220}"/>
    <dgm:cxn modelId="{C25DE013-7179-6B47-A241-0395BCAA2D34}" type="presOf" srcId="{A0C7130F-0BDF-425E-BC8A-0E01E0BE9FD2}" destId="{2E6F2BA0-85CC-6D41-8D20-E47365C6749E}" srcOrd="0" destOrd="0" presId="urn:microsoft.com/office/officeart/2005/8/layout/vList2"/>
    <dgm:cxn modelId="{E222AA20-ECB8-4C2F-9E78-73C8D0EB5F4E}" srcId="{FC265B5F-5636-47B1-BBF0-92A0E5A17312}" destId="{A0C7130F-0BDF-425E-BC8A-0E01E0BE9FD2}" srcOrd="0" destOrd="0" parTransId="{11C8DD34-EFDF-49F0-A760-AF196679C10F}" sibTransId="{824D6010-D80E-41BD-9150-3652199FA486}"/>
    <dgm:cxn modelId="{AD48A24E-DBC7-1343-8651-3E3604C67B4C}" type="presOf" srcId="{DDF9BFDE-C93E-4A1A-AD6E-C965BC5879FC}" destId="{DE5F719C-A826-3242-98C1-D22D1B52CF94}" srcOrd="0" destOrd="0" presId="urn:microsoft.com/office/officeart/2005/8/layout/vList2"/>
    <dgm:cxn modelId="{79FB7EA9-5D21-DB48-9B36-831A19E9A652}" type="presOf" srcId="{FC265B5F-5636-47B1-BBF0-92A0E5A17312}" destId="{3B69AF60-CDDD-E94A-9C99-C08ED576F32C}" srcOrd="0" destOrd="0" presId="urn:microsoft.com/office/officeart/2005/8/layout/vList2"/>
    <dgm:cxn modelId="{29BC12BF-40A6-4675-9F2D-478ED4E5C624}" srcId="{FC265B5F-5636-47B1-BBF0-92A0E5A17312}" destId="{A25A11F6-DF10-4E77-B238-717314017E6E}" srcOrd="1" destOrd="0" parTransId="{0AE6B088-6BB6-4CA2-A2CA-649E45016FFE}" sibTransId="{B3D73E8D-49D8-4001-9EE5-3C159EABEA2D}"/>
    <dgm:cxn modelId="{601A56E1-5A05-4145-8B37-FC806C2C4266}" type="presOf" srcId="{A25A11F6-DF10-4E77-B238-717314017E6E}" destId="{82F68721-72F1-F44F-BC16-FAD41DB4EFEC}" srcOrd="0" destOrd="0" presId="urn:microsoft.com/office/officeart/2005/8/layout/vList2"/>
    <dgm:cxn modelId="{2C27A5E9-1F85-EB4B-B928-678CB5090D74}" type="presParOf" srcId="{3B69AF60-CDDD-E94A-9C99-C08ED576F32C}" destId="{2E6F2BA0-85CC-6D41-8D20-E47365C6749E}" srcOrd="0" destOrd="0" presId="urn:microsoft.com/office/officeart/2005/8/layout/vList2"/>
    <dgm:cxn modelId="{B0858572-47DB-E441-8375-4FDE22AF9A01}" type="presParOf" srcId="{3B69AF60-CDDD-E94A-9C99-C08ED576F32C}" destId="{D2844762-1B8D-154B-9624-CA58D1F5A1CF}" srcOrd="1" destOrd="0" presId="urn:microsoft.com/office/officeart/2005/8/layout/vList2"/>
    <dgm:cxn modelId="{D3765BA1-542F-E649-87B6-5B2AE17A1D16}" type="presParOf" srcId="{3B69AF60-CDDD-E94A-9C99-C08ED576F32C}" destId="{82F68721-72F1-F44F-BC16-FAD41DB4EFEC}" srcOrd="2" destOrd="0" presId="urn:microsoft.com/office/officeart/2005/8/layout/vList2"/>
    <dgm:cxn modelId="{5CB569D2-F497-8D4C-AAB0-45601F4B7040}" type="presParOf" srcId="{3B69AF60-CDDD-E94A-9C99-C08ED576F32C}" destId="{075FD46C-9E8D-D14A-A715-E6872E0482E0}" srcOrd="3" destOrd="0" presId="urn:microsoft.com/office/officeart/2005/8/layout/vList2"/>
    <dgm:cxn modelId="{0EDEA650-BE84-2E4C-8F24-0E53B84D1B2C}" type="presParOf" srcId="{3B69AF60-CDDD-E94A-9C99-C08ED576F32C}" destId="{DE5F719C-A826-3242-98C1-D22D1B52CF9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401A24-8462-47B1-999A-E6369844C1A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32E68F7-06E0-4700-AC07-8AB412847DE0}">
      <dgm:prSet/>
      <dgm:spPr/>
      <dgm:t>
        <a:bodyPr/>
        <a:lstStyle/>
        <a:p>
          <a:r>
            <a:rPr lang="en-US"/>
            <a:t>Depends upon the site and extent of the disease,</a:t>
          </a:r>
        </a:p>
      </dgm:t>
    </dgm:pt>
    <dgm:pt modelId="{335909CC-3524-4A9C-B8AD-7105DE845E48}" type="parTrans" cxnId="{1325A05A-C757-48C4-8FCA-AD7A6831ACF6}">
      <dgm:prSet/>
      <dgm:spPr/>
      <dgm:t>
        <a:bodyPr/>
        <a:lstStyle/>
        <a:p>
          <a:endParaRPr lang="en-US"/>
        </a:p>
      </dgm:t>
    </dgm:pt>
    <dgm:pt modelId="{C504B69A-8679-43DB-8710-2F2AB1941320}" type="sibTrans" cxnId="{1325A05A-C757-48C4-8FCA-AD7A6831ACF6}">
      <dgm:prSet/>
      <dgm:spPr/>
      <dgm:t>
        <a:bodyPr/>
        <a:lstStyle/>
        <a:p>
          <a:endParaRPr lang="en-US"/>
        </a:p>
      </dgm:t>
    </dgm:pt>
    <dgm:pt modelId="{C349C6C6-0CC8-4A22-8E16-D33BE5975841}">
      <dgm:prSet/>
      <dgm:spPr/>
      <dgm:t>
        <a:bodyPr/>
        <a:lstStyle/>
        <a:p>
          <a:r>
            <a:rPr lang="en-US"/>
            <a:t>patients general condition, experience of treating surgeon and facilities available.</a:t>
          </a:r>
        </a:p>
      </dgm:t>
    </dgm:pt>
    <dgm:pt modelId="{C2ADBE8C-A689-46B6-9907-790346E312DD}" type="parTrans" cxnId="{B47DECB2-D0D8-43B4-9EF4-C6B1967C75F3}">
      <dgm:prSet/>
      <dgm:spPr/>
      <dgm:t>
        <a:bodyPr/>
        <a:lstStyle/>
        <a:p>
          <a:endParaRPr lang="en-US"/>
        </a:p>
      </dgm:t>
    </dgm:pt>
    <dgm:pt modelId="{13C19F96-26BA-45C9-9813-9BA1CDF2544D}" type="sibTrans" cxnId="{B47DECB2-D0D8-43B4-9EF4-C6B1967C75F3}">
      <dgm:prSet/>
      <dgm:spPr/>
      <dgm:t>
        <a:bodyPr/>
        <a:lstStyle/>
        <a:p>
          <a:endParaRPr lang="en-US"/>
        </a:p>
      </dgm:t>
    </dgm:pt>
    <dgm:pt modelId="{1A161424-2F19-4AD3-A6CD-B2DCA49E176D}">
      <dgm:prSet/>
      <dgm:spPr/>
      <dgm:t>
        <a:bodyPr/>
        <a:lstStyle/>
        <a:p>
          <a:r>
            <a:rPr lang="en-US"/>
            <a:t>Options of treatment are:</a:t>
          </a:r>
        </a:p>
      </dgm:t>
    </dgm:pt>
    <dgm:pt modelId="{6CF27DA3-1576-474B-ACA3-F3B47D96FC19}" type="parTrans" cxnId="{524AEA44-BAA7-4599-A69D-FA4A9A6E4862}">
      <dgm:prSet/>
      <dgm:spPr/>
      <dgm:t>
        <a:bodyPr/>
        <a:lstStyle/>
        <a:p>
          <a:endParaRPr lang="en-US"/>
        </a:p>
      </dgm:t>
    </dgm:pt>
    <dgm:pt modelId="{EADC39D2-F129-45D8-875A-1117C0A76FE2}" type="sibTrans" cxnId="{524AEA44-BAA7-4599-A69D-FA4A9A6E4862}">
      <dgm:prSet/>
      <dgm:spPr/>
      <dgm:t>
        <a:bodyPr/>
        <a:lstStyle/>
        <a:p>
          <a:endParaRPr lang="en-US"/>
        </a:p>
      </dgm:t>
    </dgm:pt>
    <dgm:pt modelId="{0B76C344-6188-4E47-AE26-E3189A6B0303}">
      <dgm:prSet/>
      <dgm:spPr/>
      <dgm:t>
        <a:bodyPr/>
        <a:lstStyle/>
        <a:p>
          <a:r>
            <a:rPr lang="en-US"/>
            <a:t>Surgery alone</a:t>
          </a:r>
        </a:p>
      </dgm:t>
    </dgm:pt>
    <dgm:pt modelId="{7932F424-5BC7-458E-8391-7C06E071AB9A}" type="parTrans" cxnId="{FAFEED8F-4184-4E9E-95B3-FE66491FD30C}">
      <dgm:prSet/>
      <dgm:spPr/>
      <dgm:t>
        <a:bodyPr/>
        <a:lstStyle/>
        <a:p>
          <a:endParaRPr lang="en-US"/>
        </a:p>
      </dgm:t>
    </dgm:pt>
    <dgm:pt modelId="{22B58603-8A07-4071-A9D9-E978ABF345B8}" type="sibTrans" cxnId="{FAFEED8F-4184-4E9E-95B3-FE66491FD30C}">
      <dgm:prSet/>
      <dgm:spPr/>
      <dgm:t>
        <a:bodyPr/>
        <a:lstStyle/>
        <a:p>
          <a:endParaRPr lang="en-US"/>
        </a:p>
      </dgm:t>
    </dgm:pt>
    <dgm:pt modelId="{365A0865-967B-41B2-8DBF-9972CBAFF195}">
      <dgm:prSet/>
      <dgm:spPr/>
      <dgm:t>
        <a:bodyPr/>
        <a:lstStyle/>
        <a:p>
          <a:r>
            <a:rPr lang="en-US"/>
            <a:t>Radiation alone</a:t>
          </a:r>
        </a:p>
      </dgm:t>
    </dgm:pt>
    <dgm:pt modelId="{B69FE01F-AAFF-46EF-B776-D1095AFD2277}" type="parTrans" cxnId="{862C4A89-EA41-4A0A-9253-49BA8A8EF655}">
      <dgm:prSet/>
      <dgm:spPr/>
      <dgm:t>
        <a:bodyPr/>
        <a:lstStyle/>
        <a:p>
          <a:endParaRPr lang="en-US"/>
        </a:p>
      </dgm:t>
    </dgm:pt>
    <dgm:pt modelId="{6982B302-6365-4D53-9CDD-C5DF9F292A23}" type="sibTrans" cxnId="{862C4A89-EA41-4A0A-9253-49BA8A8EF655}">
      <dgm:prSet/>
      <dgm:spPr/>
      <dgm:t>
        <a:bodyPr/>
        <a:lstStyle/>
        <a:p>
          <a:endParaRPr lang="en-US"/>
        </a:p>
      </dgm:t>
    </dgm:pt>
    <dgm:pt modelId="{0B50C8FC-EC93-4E8D-9EDE-285FEC544E4E}">
      <dgm:prSet/>
      <dgm:spPr/>
      <dgm:t>
        <a:bodyPr/>
        <a:lstStyle/>
        <a:p>
          <a:r>
            <a:rPr lang="en-US"/>
            <a:t>Surgery+radiotherapy</a:t>
          </a:r>
        </a:p>
      </dgm:t>
    </dgm:pt>
    <dgm:pt modelId="{C077DEF8-45B6-4DA5-A2B9-22FB48F98901}" type="parTrans" cxnId="{84A73130-8465-4705-9093-C50BEF15C252}">
      <dgm:prSet/>
      <dgm:spPr/>
      <dgm:t>
        <a:bodyPr/>
        <a:lstStyle/>
        <a:p>
          <a:endParaRPr lang="en-US"/>
        </a:p>
      </dgm:t>
    </dgm:pt>
    <dgm:pt modelId="{A3175C37-79A1-412B-85A5-5B015C5EE937}" type="sibTrans" cxnId="{84A73130-8465-4705-9093-C50BEF15C252}">
      <dgm:prSet/>
      <dgm:spPr/>
      <dgm:t>
        <a:bodyPr/>
        <a:lstStyle/>
        <a:p>
          <a:endParaRPr lang="en-US"/>
        </a:p>
      </dgm:t>
    </dgm:pt>
    <dgm:pt modelId="{4F8D02E0-CA05-4261-8A5A-336ABBD5E517}">
      <dgm:prSet/>
      <dgm:spPr/>
      <dgm:t>
        <a:bodyPr/>
        <a:lstStyle/>
        <a:p>
          <a:r>
            <a:rPr lang="en-US"/>
            <a:t>Chemotherapy+surgery+radiotherapy</a:t>
          </a:r>
        </a:p>
      </dgm:t>
    </dgm:pt>
    <dgm:pt modelId="{5225B321-472A-4A1C-963D-9367F66090C7}" type="parTrans" cxnId="{A8151749-5D98-4667-85FA-66809B7474A1}">
      <dgm:prSet/>
      <dgm:spPr/>
      <dgm:t>
        <a:bodyPr/>
        <a:lstStyle/>
        <a:p>
          <a:endParaRPr lang="en-US"/>
        </a:p>
      </dgm:t>
    </dgm:pt>
    <dgm:pt modelId="{0A567C8C-AD06-47E4-BB87-A544981C7BE7}" type="sibTrans" cxnId="{A8151749-5D98-4667-85FA-66809B7474A1}">
      <dgm:prSet/>
      <dgm:spPr/>
      <dgm:t>
        <a:bodyPr/>
        <a:lstStyle/>
        <a:p>
          <a:endParaRPr lang="en-US"/>
        </a:p>
      </dgm:t>
    </dgm:pt>
    <dgm:pt modelId="{4D7BDA85-44F8-4F57-87C9-6F79452CCE2A}">
      <dgm:prSet/>
      <dgm:spPr/>
      <dgm:t>
        <a:bodyPr/>
        <a:lstStyle/>
        <a:p>
          <a:r>
            <a:rPr lang="en-US"/>
            <a:t>Palliative therapy</a:t>
          </a:r>
        </a:p>
      </dgm:t>
    </dgm:pt>
    <dgm:pt modelId="{31EDFAB2-6FE9-4CA7-A3DA-5B28F9E9F2F5}" type="parTrans" cxnId="{93BA456B-5A7B-469C-87F0-7F2BE705E536}">
      <dgm:prSet/>
      <dgm:spPr/>
      <dgm:t>
        <a:bodyPr/>
        <a:lstStyle/>
        <a:p>
          <a:endParaRPr lang="en-US"/>
        </a:p>
      </dgm:t>
    </dgm:pt>
    <dgm:pt modelId="{3C6C2D86-B9A0-492D-B5B2-2B6AD2A8A1AF}" type="sibTrans" cxnId="{93BA456B-5A7B-469C-87F0-7F2BE705E536}">
      <dgm:prSet/>
      <dgm:spPr/>
      <dgm:t>
        <a:bodyPr/>
        <a:lstStyle/>
        <a:p>
          <a:endParaRPr lang="en-US"/>
        </a:p>
      </dgm:t>
    </dgm:pt>
    <dgm:pt modelId="{1CF485F2-81C2-5944-A0A8-CC47BA5187A1}" type="pres">
      <dgm:prSet presAssocID="{5F401A24-8462-47B1-999A-E6369844C1AC}" presName="linear" presStyleCnt="0">
        <dgm:presLayoutVars>
          <dgm:animLvl val="lvl"/>
          <dgm:resizeHandles val="exact"/>
        </dgm:presLayoutVars>
      </dgm:prSet>
      <dgm:spPr/>
    </dgm:pt>
    <dgm:pt modelId="{054A9DD3-2AB4-D74B-9D25-37F4676CCB86}" type="pres">
      <dgm:prSet presAssocID="{B32E68F7-06E0-4700-AC07-8AB412847DE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8242D2-B5DA-724D-AFB1-4D54A0167100}" type="pres">
      <dgm:prSet presAssocID="{C504B69A-8679-43DB-8710-2F2AB1941320}" presName="spacer" presStyleCnt="0"/>
      <dgm:spPr/>
    </dgm:pt>
    <dgm:pt modelId="{1590C1C6-B9D3-3247-9CAF-B1DAC79904C4}" type="pres">
      <dgm:prSet presAssocID="{C349C6C6-0CC8-4A22-8E16-D33BE597584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1E78DCC-CDAF-5F4F-9C4C-CED708474C26}" type="pres">
      <dgm:prSet presAssocID="{C349C6C6-0CC8-4A22-8E16-D33BE597584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4F70704-3E9F-044D-AE80-936A2CADD76C}" type="presOf" srcId="{0B76C344-6188-4E47-AE26-E3189A6B0303}" destId="{51E78DCC-CDAF-5F4F-9C4C-CED708474C26}" srcOrd="0" destOrd="1" presId="urn:microsoft.com/office/officeart/2005/8/layout/vList2"/>
    <dgm:cxn modelId="{F51ED70D-96D2-6C47-B709-ABD89F661599}" type="presOf" srcId="{5F401A24-8462-47B1-999A-E6369844C1AC}" destId="{1CF485F2-81C2-5944-A0A8-CC47BA5187A1}" srcOrd="0" destOrd="0" presId="urn:microsoft.com/office/officeart/2005/8/layout/vList2"/>
    <dgm:cxn modelId="{84A73130-8465-4705-9093-C50BEF15C252}" srcId="{1A161424-2F19-4AD3-A6CD-B2DCA49E176D}" destId="{0B50C8FC-EC93-4E8D-9EDE-285FEC544E4E}" srcOrd="2" destOrd="0" parTransId="{C077DEF8-45B6-4DA5-A2B9-22FB48F98901}" sibTransId="{A3175C37-79A1-412B-85A5-5B015C5EE937}"/>
    <dgm:cxn modelId="{CA8DE232-6D9A-CA46-85F1-F7E1A889824B}" type="presOf" srcId="{C349C6C6-0CC8-4A22-8E16-D33BE5975841}" destId="{1590C1C6-B9D3-3247-9CAF-B1DAC79904C4}" srcOrd="0" destOrd="0" presId="urn:microsoft.com/office/officeart/2005/8/layout/vList2"/>
    <dgm:cxn modelId="{035AB242-A3A7-BE4B-9003-AAFBE95854F7}" type="presOf" srcId="{B32E68F7-06E0-4700-AC07-8AB412847DE0}" destId="{054A9DD3-2AB4-D74B-9D25-37F4676CCB86}" srcOrd="0" destOrd="0" presId="urn:microsoft.com/office/officeart/2005/8/layout/vList2"/>
    <dgm:cxn modelId="{524AEA44-BAA7-4599-A69D-FA4A9A6E4862}" srcId="{C349C6C6-0CC8-4A22-8E16-D33BE5975841}" destId="{1A161424-2F19-4AD3-A6CD-B2DCA49E176D}" srcOrd="0" destOrd="0" parTransId="{6CF27DA3-1576-474B-ACA3-F3B47D96FC19}" sibTransId="{EADC39D2-F129-45D8-875A-1117C0A76FE2}"/>
    <dgm:cxn modelId="{A8151749-5D98-4667-85FA-66809B7474A1}" srcId="{1A161424-2F19-4AD3-A6CD-B2DCA49E176D}" destId="{4F8D02E0-CA05-4261-8A5A-336ABBD5E517}" srcOrd="3" destOrd="0" parTransId="{5225B321-472A-4A1C-963D-9367F66090C7}" sibTransId="{0A567C8C-AD06-47E4-BB87-A544981C7BE7}"/>
    <dgm:cxn modelId="{1325A05A-C757-48C4-8FCA-AD7A6831ACF6}" srcId="{5F401A24-8462-47B1-999A-E6369844C1AC}" destId="{B32E68F7-06E0-4700-AC07-8AB412847DE0}" srcOrd="0" destOrd="0" parTransId="{335909CC-3524-4A9C-B8AD-7105DE845E48}" sibTransId="{C504B69A-8679-43DB-8710-2F2AB1941320}"/>
    <dgm:cxn modelId="{93BA456B-5A7B-469C-87F0-7F2BE705E536}" srcId="{1A161424-2F19-4AD3-A6CD-B2DCA49E176D}" destId="{4D7BDA85-44F8-4F57-87C9-6F79452CCE2A}" srcOrd="4" destOrd="0" parTransId="{31EDFAB2-6FE9-4CA7-A3DA-5B28F9E9F2F5}" sibTransId="{3C6C2D86-B9A0-492D-B5B2-2B6AD2A8A1AF}"/>
    <dgm:cxn modelId="{B093007B-45F8-3342-8429-7B6F6E1A25EE}" type="presOf" srcId="{1A161424-2F19-4AD3-A6CD-B2DCA49E176D}" destId="{51E78DCC-CDAF-5F4F-9C4C-CED708474C26}" srcOrd="0" destOrd="0" presId="urn:microsoft.com/office/officeart/2005/8/layout/vList2"/>
    <dgm:cxn modelId="{862C4A89-EA41-4A0A-9253-49BA8A8EF655}" srcId="{1A161424-2F19-4AD3-A6CD-B2DCA49E176D}" destId="{365A0865-967B-41B2-8DBF-9972CBAFF195}" srcOrd="1" destOrd="0" parTransId="{B69FE01F-AAFF-46EF-B776-D1095AFD2277}" sibTransId="{6982B302-6365-4D53-9CDD-C5DF9F292A23}"/>
    <dgm:cxn modelId="{6D6FDE8C-12FE-6D45-B061-67B085A0A915}" type="presOf" srcId="{365A0865-967B-41B2-8DBF-9972CBAFF195}" destId="{51E78DCC-CDAF-5F4F-9C4C-CED708474C26}" srcOrd="0" destOrd="2" presId="urn:microsoft.com/office/officeart/2005/8/layout/vList2"/>
    <dgm:cxn modelId="{FAFEED8F-4184-4E9E-95B3-FE66491FD30C}" srcId="{1A161424-2F19-4AD3-A6CD-B2DCA49E176D}" destId="{0B76C344-6188-4E47-AE26-E3189A6B0303}" srcOrd="0" destOrd="0" parTransId="{7932F424-5BC7-458E-8391-7C06E071AB9A}" sibTransId="{22B58603-8A07-4071-A9D9-E978ABF345B8}"/>
    <dgm:cxn modelId="{1497079A-9D13-274C-AE02-AC6D29C2DB52}" type="presOf" srcId="{4F8D02E0-CA05-4261-8A5A-336ABBD5E517}" destId="{51E78DCC-CDAF-5F4F-9C4C-CED708474C26}" srcOrd="0" destOrd="4" presId="urn:microsoft.com/office/officeart/2005/8/layout/vList2"/>
    <dgm:cxn modelId="{B47DECB2-D0D8-43B4-9EF4-C6B1967C75F3}" srcId="{5F401A24-8462-47B1-999A-E6369844C1AC}" destId="{C349C6C6-0CC8-4A22-8E16-D33BE5975841}" srcOrd="1" destOrd="0" parTransId="{C2ADBE8C-A689-46B6-9907-790346E312DD}" sibTransId="{13C19F96-26BA-45C9-9813-9BA1CDF2544D}"/>
    <dgm:cxn modelId="{162419B3-FE59-734C-9E71-A16BD35A0E4D}" type="presOf" srcId="{0B50C8FC-EC93-4E8D-9EDE-285FEC544E4E}" destId="{51E78DCC-CDAF-5F4F-9C4C-CED708474C26}" srcOrd="0" destOrd="3" presId="urn:microsoft.com/office/officeart/2005/8/layout/vList2"/>
    <dgm:cxn modelId="{3FA2C0DD-9FAC-774F-ADB9-17B02D279B42}" type="presOf" srcId="{4D7BDA85-44F8-4F57-87C9-6F79452CCE2A}" destId="{51E78DCC-CDAF-5F4F-9C4C-CED708474C26}" srcOrd="0" destOrd="5" presId="urn:microsoft.com/office/officeart/2005/8/layout/vList2"/>
    <dgm:cxn modelId="{55DADE67-BB3D-4942-9FAA-C2866655ABFA}" type="presParOf" srcId="{1CF485F2-81C2-5944-A0A8-CC47BA5187A1}" destId="{054A9DD3-2AB4-D74B-9D25-37F4676CCB86}" srcOrd="0" destOrd="0" presId="urn:microsoft.com/office/officeart/2005/8/layout/vList2"/>
    <dgm:cxn modelId="{757F4CFA-DC3F-2D4C-8F82-DC55E10BC7CA}" type="presParOf" srcId="{1CF485F2-81C2-5944-A0A8-CC47BA5187A1}" destId="{FD8242D2-B5DA-724D-AFB1-4D54A0167100}" srcOrd="1" destOrd="0" presId="urn:microsoft.com/office/officeart/2005/8/layout/vList2"/>
    <dgm:cxn modelId="{6DA097A4-A4DC-0E47-9EFE-7F354EA8F2DD}" type="presParOf" srcId="{1CF485F2-81C2-5944-A0A8-CC47BA5187A1}" destId="{1590C1C6-B9D3-3247-9CAF-B1DAC79904C4}" srcOrd="2" destOrd="0" presId="urn:microsoft.com/office/officeart/2005/8/layout/vList2"/>
    <dgm:cxn modelId="{1720F40A-E555-1543-8171-6C97EA99C51D}" type="presParOf" srcId="{1CF485F2-81C2-5944-A0A8-CC47BA5187A1}" destId="{51E78DCC-CDAF-5F4F-9C4C-CED708474C2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93BF64-08BA-42F0-BDB8-9BF4302FDFE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A5F50C-5CEB-4BFD-86ED-85733591C006}">
      <dgm:prSet/>
      <dgm:spPr/>
      <dgm:t>
        <a:bodyPr/>
        <a:lstStyle/>
        <a:p>
          <a:r>
            <a:rPr lang="en-US" dirty="0"/>
            <a:t>Team approach:</a:t>
          </a:r>
        </a:p>
      </dgm:t>
    </dgm:pt>
    <dgm:pt modelId="{615B9C06-2092-4B14-98B5-62E77F053FE8}" type="parTrans" cxnId="{856A9695-0941-4CF3-8B67-0BF55C7B0615}">
      <dgm:prSet/>
      <dgm:spPr/>
      <dgm:t>
        <a:bodyPr/>
        <a:lstStyle/>
        <a:p>
          <a:endParaRPr lang="en-US"/>
        </a:p>
      </dgm:t>
    </dgm:pt>
    <dgm:pt modelId="{E6E05A5E-2664-4EF3-AF3D-F84CD4CCF21A}" type="sibTrans" cxnId="{856A9695-0941-4CF3-8B67-0BF55C7B0615}">
      <dgm:prSet/>
      <dgm:spPr/>
      <dgm:t>
        <a:bodyPr/>
        <a:lstStyle/>
        <a:p>
          <a:endParaRPr lang="en-US"/>
        </a:p>
      </dgm:t>
    </dgm:pt>
    <dgm:pt modelId="{A6405D37-5F33-4EFA-98DF-8F3A159B26DE}">
      <dgm:prSet/>
      <dgm:spPr/>
      <dgm:t>
        <a:bodyPr/>
        <a:lstStyle/>
        <a:p>
          <a:r>
            <a:rPr lang="en-US"/>
            <a:t>T1 and T2 –surgery or radiation</a:t>
          </a:r>
        </a:p>
      </dgm:t>
    </dgm:pt>
    <dgm:pt modelId="{BAD65BE4-B771-4E50-B4FC-38AF2E585662}" type="parTrans" cxnId="{C9551072-D13B-4B5F-B0AA-CCC681DEF9A5}">
      <dgm:prSet/>
      <dgm:spPr/>
      <dgm:t>
        <a:bodyPr/>
        <a:lstStyle/>
        <a:p>
          <a:endParaRPr lang="en-US"/>
        </a:p>
      </dgm:t>
    </dgm:pt>
    <dgm:pt modelId="{8F22253C-4908-42A8-BC03-7C0F3A84C94E}" type="sibTrans" cxnId="{C9551072-D13B-4B5F-B0AA-CCC681DEF9A5}">
      <dgm:prSet/>
      <dgm:spPr/>
      <dgm:t>
        <a:bodyPr/>
        <a:lstStyle/>
        <a:p>
          <a:endParaRPr lang="en-US"/>
        </a:p>
      </dgm:t>
    </dgm:pt>
    <dgm:pt modelId="{98406998-2DD4-4D8B-80B0-AFB83AD4C348}">
      <dgm:prSet/>
      <dgm:spPr/>
      <dgm:t>
        <a:bodyPr/>
        <a:lstStyle/>
        <a:p>
          <a:r>
            <a:rPr lang="en-US"/>
            <a:t>T3 and T4 –combined modality</a:t>
          </a:r>
        </a:p>
      </dgm:t>
    </dgm:pt>
    <dgm:pt modelId="{82078EE0-424B-4F14-B654-C11577A45F06}" type="parTrans" cxnId="{D1922911-AD22-4EE2-86EE-EDF85B4BBF2A}">
      <dgm:prSet/>
      <dgm:spPr/>
      <dgm:t>
        <a:bodyPr/>
        <a:lstStyle/>
        <a:p>
          <a:endParaRPr lang="en-US"/>
        </a:p>
      </dgm:t>
    </dgm:pt>
    <dgm:pt modelId="{75FBF942-661F-43F7-8382-F181D4599000}" type="sibTrans" cxnId="{D1922911-AD22-4EE2-86EE-EDF85B4BBF2A}">
      <dgm:prSet/>
      <dgm:spPr/>
      <dgm:t>
        <a:bodyPr/>
        <a:lstStyle/>
        <a:p>
          <a:endParaRPr lang="en-US"/>
        </a:p>
      </dgm:t>
    </dgm:pt>
    <dgm:pt modelId="{169CB352-3BDF-1D48-972C-8A172FF47159}">
      <dgm:prSet/>
      <dgm:spPr/>
      <dgm:t>
        <a:bodyPr/>
        <a:lstStyle/>
        <a:p>
          <a:r>
            <a:rPr lang="en-US"/>
            <a:t> </a:t>
          </a:r>
          <a:r>
            <a:rPr lang="en-US" dirty="0"/>
            <a:t>surgeons and Radiation Oncologists SLP</a:t>
          </a:r>
        </a:p>
      </dgm:t>
    </dgm:pt>
    <dgm:pt modelId="{58E1811A-4547-4141-BDB8-B43CB6411BC2}" type="parTrans" cxnId="{7E9099F5-FCFD-1441-AC13-A7865CBC03BA}">
      <dgm:prSet/>
      <dgm:spPr/>
    </dgm:pt>
    <dgm:pt modelId="{F457E766-D53D-0144-B351-9CD2492287C8}" type="sibTrans" cxnId="{7E9099F5-FCFD-1441-AC13-A7865CBC03BA}">
      <dgm:prSet/>
      <dgm:spPr/>
    </dgm:pt>
    <dgm:pt modelId="{1111AAC1-AF75-AF4E-845F-A8DB701799E1}" type="pres">
      <dgm:prSet presAssocID="{BB93BF64-08BA-42F0-BDB8-9BF4302FDFE3}" presName="linear" presStyleCnt="0">
        <dgm:presLayoutVars>
          <dgm:animLvl val="lvl"/>
          <dgm:resizeHandles val="exact"/>
        </dgm:presLayoutVars>
      </dgm:prSet>
      <dgm:spPr/>
    </dgm:pt>
    <dgm:pt modelId="{408C5580-C859-844D-9216-96DFAFD3B7EE}" type="pres">
      <dgm:prSet presAssocID="{C2A5F50C-5CEB-4BFD-86ED-85733591C00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0E2D324-D4F5-3441-A94D-2DD5DC9059F3}" type="pres">
      <dgm:prSet presAssocID="{E6E05A5E-2664-4EF3-AF3D-F84CD4CCF21A}" presName="spacer" presStyleCnt="0"/>
      <dgm:spPr/>
    </dgm:pt>
    <dgm:pt modelId="{35D17F69-8A6D-464C-AA67-9F2219110C38}" type="pres">
      <dgm:prSet presAssocID="{169CB352-3BDF-1D48-972C-8A172FF4715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4EF455C-0D93-3E42-A7DE-93BBACA270C5}" type="pres">
      <dgm:prSet presAssocID="{F457E766-D53D-0144-B351-9CD2492287C8}" presName="spacer" presStyleCnt="0"/>
      <dgm:spPr/>
    </dgm:pt>
    <dgm:pt modelId="{BF05F84D-AD4E-B84F-869D-9276DDB9B304}" type="pres">
      <dgm:prSet presAssocID="{A6405D37-5F33-4EFA-98DF-8F3A159B26D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F549A2-5D27-BF41-80BD-82537DCC1345}" type="pres">
      <dgm:prSet presAssocID="{8F22253C-4908-42A8-BC03-7C0F3A84C94E}" presName="spacer" presStyleCnt="0"/>
      <dgm:spPr/>
    </dgm:pt>
    <dgm:pt modelId="{D9B98149-9093-6748-A322-5A2BFC7FB85B}" type="pres">
      <dgm:prSet presAssocID="{98406998-2DD4-4D8B-80B0-AFB83AD4C34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DC0B30F-B63C-0046-A2CA-DAFC3F2B6340}" type="presOf" srcId="{C2A5F50C-5CEB-4BFD-86ED-85733591C006}" destId="{408C5580-C859-844D-9216-96DFAFD3B7EE}" srcOrd="0" destOrd="0" presId="urn:microsoft.com/office/officeart/2005/8/layout/vList2"/>
    <dgm:cxn modelId="{D1922911-AD22-4EE2-86EE-EDF85B4BBF2A}" srcId="{BB93BF64-08BA-42F0-BDB8-9BF4302FDFE3}" destId="{98406998-2DD4-4D8B-80B0-AFB83AD4C348}" srcOrd="3" destOrd="0" parTransId="{82078EE0-424B-4F14-B654-C11577A45F06}" sibTransId="{75FBF942-661F-43F7-8382-F181D4599000}"/>
    <dgm:cxn modelId="{1AF6AF36-27B2-234D-A89C-5D55A8E60217}" type="presOf" srcId="{169CB352-3BDF-1D48-972C-8A172FF47159}" destId="{35D17F69-8A6D-464C-AA67-9F2219110C38}" srcOrd="0" destOrd="0" presId="urn:microsoft.com/office/officeart/2005/8/layout/vList2"/>
    <dgm:cxn modelId="{C9551072-D13B-4B5F-B0AA-CCC681DEF9A5}" srcId="{BB93BF64-08BA-42F0-BDB8-9BF4302FDFE3}" destId="{A6405D37-5F33-4EFA-98DF-8F3A159B26DE}" srcOrd="2" destOrd="0" parTransId="{BAD65BE4-B771-4E50-B4FC-38AF2E585662}" sibTransId="{8F22253C-4908-42A8-BC03-7C0F3A84C94E}"/>
    <dgm:cxn modelId="{B6C50E7E-92F2-AB4D-80E7-4D7E96F4E92F}" type="presOf" srcId="{98406998-2DD4-4D8B-80B0-AFB83AD4C348}" destId="{D9B98149-9093-6748-A322-5A2BFC7FB85B}" srcOrd="0" destOrd="0" presId="urn:microsoft.com/office/officeart/2005/8/layout/vList2"/>
    <dgm:cxn modelId="{856A9695-0941-4CF3-8B67-0BF55C7B0615}" srcId="{BB93BF64-08BA-42F0-BDB8-9BF4302FDFE3}" destId="{C2A5F50C-5CEB-4BFD-86ED-85733591C006}" srcOrd="0" destOrd="0" parTransId="{615B9C06-2092-4B14-98B5-62E77F053FE8}" sibTransId="{E6E05A5E-2664-4EF3-AF3D-F84CD4CCF21A}"/>
    <dgm:cxn modelId="{AD1D1DC1-8759-2D46-B1EE-CB2C2C7FFF4F}" type="presOf" srcId="{BB93BF64-08BA-42F0-BDB8-9BF4302FDFE3}" destId="{1111AAC1-AF75-AF4E-845F-A8DB701799E1}" srcOrd="0" destOrd="0" presId="urn:microsoft.com/office/officeart/2005/8/layout/vList2"/>
    <dgm:cxn modelId="{5E019FF3-9115-F34E-BBFA-5A35883C9C20}" type="presOf" srcId="{A6405D37-5F33-4EFA-98DF-8F3A159B26DE}" destId="{BF05F84D-AD4E-B84F-869D-9276DDB9B304}" srcOrd="0" destOrd="0" presId="urn:microsoft.com/office/officeart/2005/8/layout/vList2"/>
    <dgm:cxn modelId="{7E9099F5-FCFD-1441-AC13-A7865CBC03BA}" srcId="{BB93BF64-08BA-42F0-BDB8-9BF4302FDFE3}" destId="{169CB352-3BDF-1D48-972C-8A172FF47159}" srcOrd="1" destOrd="0" parTransId="{58E1811A-4547-4141-BDB8-B43CB6411BC2}" sibTransId="{F457E766-D53D-0144-B351-9CD2492287C8}"/>
    <dgm:cxn modelId="{16DF65D1-F7D8-D24B-A3AC-FE60BF219585}" type="presParOf" srcId="{1111AAC1-AF75-AF4E-845F-A8DB701799E1}" destId="{408C5580-C859-844D-9216-96DFAFD3B7EE}" srcOrd="0" destOrd="0" presId="urn:microsoft.com/office/officeart/2005/8/layout/vList2"/>
    <dgm:cxn modelId="{DEB29DBF-2DA8-EE4A-88C2-D1A9A61F8D2E}" type="presParOf" srcId="{1111AAC1-AF75-AF4E-845F-A8DB701799E1}" destId="{D0E2D324-D4F5-3441-A94D-2DD5DC9059F3}" srcOrd="1" destOrd="0" presId="urn:microsoft.com/office/officeart/2005/8/layout/vList2"/>
    <dgm:cxn modelId="{3F9F5316-293D-8C49-A85F-BF4BBF7DD8B3}" type="presParOf" srcId="{1111AAC1-AF75-AF4E-845F-A8DB701799E1}" destId="{35D17F69-8A6D-464C-AA67-9F2219110C38}" srcOrd="2" destOrd="0" presId="urn:microsoft.com/office/officeart/2005/8/layout/vList2"/>
    <dgm:cxn modelId="{BD8B71C1-C46B-B24D-A32A-49F6631C969F}" type="presParOf" srcId="{1111AAC1-AF75-AF4E-845F-A8DB701799E1}" destId="{04EF455C-0D93-3E42-A7DE-93BBACA270C5}" srcOrd="3" destOrd="0" presId="urn:microsoft.com/office/officeart/2005/8/layout/vList2"/>
    <dgm:cxn modelId="{CB255061-D56B-554A-80FB-8CB07E909128}" type="presParOf" srcId="{1111AAC1-AF75-AF4E-845F-A8DB701799E1}" destId="{BF05F84D-AD4E-B84F-869D-9276DDB9B304}" srcOrd="4" destOrd="0" presId="urn:microsoft.com/office/officeart/2005/8/layout/vList2"/>
    <dgm:cxn modelId="{431D398F-FF03-A440-987B-11658544691F}" type="presParOf" srcId="{1111AAC1-AF75-AF4E-845F-A8DB701799E1}" destId="{5DF549A2-5D27-BF41-80BD-82537DCC1345}" srcOrd="5" destOrd="0" presId="urn:microsoft.com/office/officeart/2005/8/layout/vList2"/>
    <dgm:cxn modelId="{DF16EF15-2ADA-F74D-802A-94F1359D1E92}" type="presParOf" srcId="{1111AAC1-AF75-AF4E-845F-A8DB701799E1}" destId="{D9B98149-9093-6748-A322-5A2BFC7FB8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CE1A3-32A1-B54F-95F3-291D2CB05B05}">
      <dsp:nvSpPr>
        <dsp:cNvPr id="0" name=""/>
        <dsp:cNvSpPr/>
      </dsp:nvSpPr>
      <dsp:spPr>
        <a:xfrm>
          <a:off x="0" y="64179"/>
          <a:ext cx="3886200" cy="2069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Squamous cell carcinoma, lymphoepithelioma and sarcoma (rare)</a:t>
          </a:r>
        </a:p>
      </dsp:txBody>
      <dsp:txXfrm>
        <a:off x="101036" y="165215"/>
        <a:ext cx="3684128" cy="1867658"/>
      </dsp:txXfrm>
    </dsp:sp>
    <dsp:sp modelId="{323FC048-5C62-494E-89BB-A4B3FB1EF385}">
      <dsp:nvSpPr>
        <dsp:cNvPr id="0" name=""/>
        <dsp:cNvSpPr/>
      </dsp:nvSpPr>
      <dsp:spPr>
        <a:xfrm>
          <a:off x="0" y="2217429"/>
          <a:ext cx="3886200" cy="2069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Usually in elderly males. Common in East country.</a:t>
          </a:r>
        </a:p>
      </dsp:txBody>
      <dsp:txXfrm>
        <a:off x="101036" y="2318465"/>
        <a:ext cx="3684128" cy="1867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C5EDB-32A3-A541-A3D1-C6C34F81DE89}">
      <dsp:nvSpPr>
        <dsp:cNvPr id="0" name=""/>
        <dsp:cNvSpPr/>
      </dsp:nvSpPr>
      <dsp:spPr>
        <a:xfrm>
          <a:off x="0" y="40493"/>
          <a:ext cx="386834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1-</a:t>
          </a:r>
          <a:r>
            <a:rPr lang="en-US" sz="2800" i="1" kern="1200" dirty="0"/>
            <a:t>Nose:</a:t>
          </a:r>
          <a:endParaRPr lang="en-US" sz="2800" kern="1200" dirty="0"/>
        </a:p>
      </dsp:txBody>
      <dsp:txXfrm>
        <a:off x="32784" y="73277"/>
        <a:ext cx="3802772" cy="606012"/>
      </dsp:txXfrm>
    </dsp:sp>
    <dsp:sp modelId="{C7912107-2357-EB4C-8D9A-54DBAD4DC664}">
      <dsp:nvSpPr>
        <dsp:cNvPr id="0" name=""/>
        <dsp:cNvSpPr/>
      </dsp:nvSpPr>
      <dsp:spPr>
        <a:xfrm>
          <a:off x="0" y="712073"/>
          <a:ext cx="386834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2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a. Obstruction.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b. Nasal discharge.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c. Epistaxis.</a:t>
          </a:r>
        </a:p>
      </dsp:txBody>
      <dsp:txXfrm>
        <a:off x="0" y="712073"/>
        <a:ext cx="3868340" cy="1130220"/>
      </dsp:txXfrm>
    </dsp:sp>
    <dsp:sp modelId="{FAF772FE-174C-2D4A-8738-156DE4630046}">
      <dsp:nvSpPr>
        <dsp:cNvPr id="0" name=""/>
        <dsp:cNvSpPr/>
      </dsp:nvSpPr>
      <dsp:spPr>
        <a:xfrm>
          <a:off x="0" y="1842293"/>
          <a:ext cx="386834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2- </a:t>
          </a:r>
          <a:r>
            <a:rPr lang="en-US" sz="2800" i="1" kern="1200"/>
            <a:t>Ear: </a:t>
          </a:r>
          <a:r>
            <a:rPr lang="en-US" sz="2800" kern="1200"/>
            <a:t>Trotter’s triad:</a:t>
          </a:r>
        </a:p>
      </dsp:txBody>
      <dsp:txXfrm>
        <a:off x="32784" y="1875077"/>
        <a:ext cx="3802772" cy="606012"/>
      </dsp:txXfrm>
    </dsp:sp>
    <dsp:sp modelId="{0038E273-FC33-B34C-840F-29F14CDEEF9D}">
      <dsp:nvSpPr>
        <dsp:cNvPr id="0" name=""/>
        <dsp:cNvSpPr/>
      </dsp:nvSpPr>
      <dsp:spPr>
        <a:xfrm>
          <a:off x="0" y="2513874"/>
          <a:ext cx="386834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2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a. Conductive hearing 	loss.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b. Earache.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c. Palatal paralysis.</a:t>
          </a:r>
        </a:p>
      </dsp:txBody>
      <dsp:txXfrm>
        <a:off x="0" y="2513874"/>
        <a:ext cx="3868340" cy="1130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EF6C-8234-FE46-9F58-DA8105E248F9}">
      <dsp:nvSpPr>
        <dsp:cNvPr id="0" name=""/>
        <dsp:cNvSpPr/>
      </dsp:nvSpPr>
      <dsp:spPr>
        <a:xfrm>
          <a:off x="0" y="24489"/>
          <a:ext cx="78867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/>
            <a:t>Investigation:</a:t>
          </a:r>
          <a:endParaRPr lang="en-US" sz="3700" kern="1200"/>
        </a:p>
      </dsp:txBody>
      <dsp:txXfrm>
        <a:off x="43321" y="67810"/>
        <a:ext cx="7800058" cy="800803"/>
      </dsp:txXfrm>
    </dsp:sp>
    <dsp:sp modelId="{4C8B21E1-E8AD-0B42-B3AD-C278227D3047}">
      <dsp:nvSpPr>
        <dsp:cNvPr id="0" name=""/>
        <dsp:cNvSpPr/>
      </dsp:nvSpPr>
      <dsp:spPr>
        <a:xfrm>
          <a:off x="0" y="911934"/>
          <a:ext cx="7886700" cy="1914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1-CTand MRI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2-Biobsy confirms diagnosis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3-Metastatic work up chest x ray brain CT bone scan and abdominal ultrasound.</a:t>
          </a:r>
        </a:p>
      </dsp:txBody>
      <dsp:txXfrm>
        <a:off x="0" y="911934"/>
        <a:ext cx="7886700" cy="1914750"/>
      </dsp:txXfrm>
    </dsp:sp>
    <dsp:sp modelId="{76CC2811-5DB6-9340-B162-F2C6E63C7BEC}">
      <dsp:nvSpPr>
        <dsp:cNvPr id="0" name=""/>
        <dsp:cNvSpPr/>
      </dsp:nvSpPr>
      <dsp:spPr>
        <a:xfrm>
          <a:off x="0" y="2826684"/>
          <a:ext cx="78867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/>
            <a:t>Treatment:</a:t>
          </a:r>
          <a:endParaRPr lang="en-US" sz="3700" kern="1200"/>
        </a:p>
      </dsp:txBody>
      <dsp:txXfrm>
        <a:off x="43321" y="2870005"/>
        <a:ext cx="7800058" cy="800803"/>
      </dsp:txXfrm>
    </dsp:sp>
    <dsp:sp modelId="{EFB67B8D-3D82-AF44-93D2-89306CFA3699}">
      <dsp:nvSpPr>
        <dsp:cNvPr id="0" name=""/>
        <dsp:cNvSpPr/>
      </dsp:nvSpPr>
      <dsp:spPr>
        <a:xfrm>
          <a:off x="0" y="3714129"/>
          <a:ext cx="78867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radiation</a:t>
          </a:r>
        </a:p>
      </dsp:txBody>
      <dsp:txXfrm>
        <a:off x="0" y="3714129"/>
        <a:ext cx="7886700" cy="612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F2BA0-85CC-6D41-8D20-E47365C6749E}">
      <dsp:nvSpPr>
        <dsp:cNvPr id="0" name=""/>
        <dsp:cNvSpPr/>
      </dsp:nvSpPr>
      <dsp:spPr>
        <a:xfrm>
          <a:off x="0" y="86904"/>
          <a:ext cx="3886200" cy="1356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Pleomorphic adenoma: mostly seen submucosally on the hard or soft palate. It is potentially malignant and should be excised totally</a:t>
          </a:r>
        </a:p>
      </dsp:txBody>
      <dsp:txXfrm>
        <a:off x="66196" y="153100"/>
        <a:ext cx="3753808" cy="1223637"/>
      </dsp:txXfrm>
    </dsp:sp>
    <dsp:sp modelId="{82F68721-72F1-F44F-BC16-FAD41DB4EFEC}">
      <dsp:nvSpPr>
        <dsp:cNvPr id="0" name=""/>
        <dsp:cNvSpPr/>
      </dsp:nvSpPr>
      <dsp:spPr>
        <a:xfrm>
          <a:off x="0" y="1497654"/>
          <a:ext cx="3886200" cy="1356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Mucous cyst: usually seen in vallecula. Surgical excision is the treatment of choice in case of symptomatic cysts</a:t>
          </a:r>
        </a:p>
      </dsp:txBody>
      <dsp:txXfrm>
        <a:off x="66196" y="1563850"/>
        <a:ext cx="3753808" cy="1223637"/>
      </dsp:txXfrm>
    </dsp:sp>
    <dsp:sp modelId="{DE5F719C-A826-3242-98C1-D22D1B52CF94}">
      <dsp:nvSpPr>
        <dsp:cNvPr id="0" name=""/>
        <dsp:cNvSpPr/>
      </dsp:nvSpPr>
      <dsp:spPr>
        <a:xfrm>
          <a:off x="0" y="2908403"/>
          <a:ext cx="3886200" cy="1356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Lipoma                                  </a:t>
          </a:r>
        </a:p>
      </dsp:txBody>
      <dsp:txXfrm>
        <a:off x="66196" y="2974599"/>
        <a:ext cx="3753808" cy="12236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A9DD3-2AB4-D74B-9D25-37F4676CCB86}">
      <dsp:nvSpPr>
        <dsp:cNvPr id="0" name=""/>
        <dsp:cNvSpPr/>
      </dsp:nvSpPr>
      <dsp:spPr>
        <a:xfrm>
          <a:off x="0" y="112534"/>
          <a:ext cx="5669628" cy="17341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Depends upon the site and extent of the disease,</a:t>
          </a:r>
        </a:p>
      </dsp:txBody>
      <dsp:txXfrm>
        <a:off x="84655" y="197189"/>
        <a:ext cx="5500318" cy="1564849"/>
      </dsp:txXfrm>
    </dsp:sp>
    <dsp:sp modelId="{1590C1C6-B9D3-3247-9CAF-B1DAC79904C4}">
      <dsp:nvSpPr>
        <dsp:cNvPr id="0" name=""/>
        <dsp:cNvSpPr/>
      </dsp:nvSpPr>
      <dsp:spPr>
        <a:xfrm>
          <a:off x="0" y="1935973"/>
          <a:ext cx="5669628" cy="17341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patients general condition, experience of treating surgeon and facilities available.</a:t>
          </a:r>
        </a:p>
      </dsp:txBody>
      <dsp:txXfrm>
        <a:off x="84655" y="2020628"/>
        <a:ext cx="5500318" cy="1564849"/>
      </dsp:txXfrm>
    </dsp:sp>
    <dsp:sp modelId="{51E78DCC-CDAF-5F4F-9C4C-CED708474C26}">
      <dsp:nvSpPr>
        <dsp:cNvPr id="0" name=""/>
        <dsp:cNvSpPr/>
      </dsp:nvSpPr>
      <dsp:spPr>
        <a:xfrm>
          <a:off x="0" y="3670132"/>
          <a:ext cx="5669628" cy="2502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11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Options of treatment are: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Surgery alone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Radiation alone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Surgery+radiotherapy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Chemotherapy+surgery+radiotherapy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Palliative therapy</a:t>
          </a:r>
        </a:p>
      </dsp:txBody>
      <dsp:txXfrm>
        <a:off x="0" y="3670132"/>
        <a:ext cx="5669628" cy="2502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C5580-C859-844D-9216-96DFAFD3B7EE}">
      <dsp:nvSpPr>
        <dsp:cNvPr id="0" name=""/>
        <dsp:cNvSpPr/>
      </dsp:nvSpPr>
      <dsp:spPr>
        <a:xfrm>
          <a:off x="0" y="43146"/>
          <a:ext cx="5669628" cy="1469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Team approach:</a:t>
          </a:r>
        </a:p>
      </dsp:txBody>
      <dsp:txXfrm>
        <a:off x="71751" y="114897"/>
        <a:ext cx="5526126" cy="1326328"/>
      </dsp:txXfrm>
    </dsp:sp>
    <dsp:sp modelId="{35D17F69-8A6D-464C-AA67-9F2219110C38}">
      <dsp:nvSpPr>
        <dsp:cNvPr id="0" name=""/>
        <dsp:cNvSpPr/>
      </dsp:nvSpPr>
      <dsp:spPr>
        <a:xfrm>
          <a:off x="0" y="1619537"/>
          <a:ext cx="5669628" cy="14698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 </a:t>
          </a:r>
          <a:r>
            <a:rPr lang="en-US" sz="3700" kern="1200" dirty="0"/>
            <a:t>surgeons and Radiation Oncologists SLP</a:t>
          </a:r>
        </a:p>
      </dsp:txBody>
      <dsp:txXfrm>
        <a:off x="71751" y="1691288"/>
        <a:ext cx="5526126" cy="1326328"/>
      </dsp:txXfrm>
    </dsp:sp>
    <dsp:sp modelId="{BF05F84D-AD4E-B84F-869D-9276DDB9B304}">
      <dsp:nvSpPr>
        <dsp:cNvPr id="0" name=""/>
        <dsp:cNvSpPr/>
      </dsp:nvSpPr>
      <dsp:spPr>
        <a:xfrm>
          <a:off x="0" y="3195928"/>
          <a:ext cx="5669628" cy="14698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T1 and T2 –surgery or radiation</a:t>
          </a:r>
        </a:p>
      </dsp:txBody>
      <dsp:txXfrm>
        <a:off x="71751" y="3267679"/>
        <a:ext cx="5526126" cy="1326328"/>
      </dsp:txXfrm>
    </dsp:sp>
    <dsp:sp modelId="{D9B98149-9093-6748-A322-5A2BFC7FB85B}">
      <dsp:nvSpPr>
        <dsp:cNvPr id="0" name=""/>
        <dsp:cNvSpPr/>
      </dsp:nvSpPr>
      <dsp:spPr>
        <a:xfrm>
          <a:off x="0" y="4772319"/>
          <a:ext cx="5669628" cy="14698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T3 and T4 –combined modality</a:t>
          </a:r>
        </a:p>
      </dsp:txBody>
      <dsp:txXfrm>
        <a:off x="71751" y="4844070"/>
        <a:ext cx="5526126" cy="1326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B7FD-C32F-E4C6-4D27-5A3FF83BE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D4D61-E0C2-1314-62D9-3D2DB5280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9F8F1-FACA-F271-85EC-C68230DE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77-C4D6-446C-85A4-586634787032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4DB3C-A4AA-148C-BF12-1778279A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6783-0D1F-3CB8-FDAF-950784B6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0A7-A20A-493B-AC21-CED74313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5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2CF1-DF3E-A3B6-C9C2-ABA44E24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D50EA-8A10-9F2F-FA26-68010A38A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868A3-5512-3756-5615-42C73CCE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77-C4D6-446C-85A4-586634787032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D8912-82E0-29FE-675A-A6C75931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AB8E3-941B-7C9D-CFC9-7931688B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0A7-A20A-493B-AC21-CED74313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4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A84CE-6952-83AC-85BA-B6AE1968E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F1D68-A59B-1826-93D2-545C12278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10DF2-99BA-0701-D311-BA63267E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77-C4D6-446C-85A4-586634787032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4F9A-CE0F-3449-91A4-DB5D7675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DC5E4-35B3-BEB4-66C2-21B62104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0A7-A20A-493B-AC21-CED74313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8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EB7F-EA57-DFD0-E946-6F4A3341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4FF08-76C0-6DF5-0B8D-B4E63EA8B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9D947-8640-6877-CEAE-14C19CC9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77-C4D6-446C-85A4-586634787032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4D9DC-AB10-5C97-ACEC-E6832B5E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571F7-8536-4EBC-4398-A91ACACF2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0A7-A20A-493B-AC21-CED74313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F710-9896-BB40-DF82-58F6D59A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E0CE5-DD70-365E-95E5-CE8B14BE0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12DE0-516D-092C-8BA6-BF57B72D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77-C4D6-446C-85A4-586634787032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D4191-7E1A-6E42-72A6-20C2A71B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78507-9CFA-A7C8-57E9-7D0A1F96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0A7-A20A-493B-AC21-CED74313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2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5615-8B49-A691-9718-B6CB05BF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8CED6-642D-DEE7-1555-2A38EDD69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A4EE4-8010-60EB-A6EF-596C3E641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95C5C-F647-EAA5-4134-0DB9888F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77-C4D6-446C-85A4-586634787032}" type="datetimeFigureOut">
              <a:rPr lang="en-US" smtClean="0"/>
              <a:t>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CA68E-5F7A-1C16-B4AD-23F450D4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1FD33-9310-E808-E076-190A1510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0A7-A20A-493B-AC21-CED74313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1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DB4B-7D45-F980-7B39-EA302CAE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66121-F6C5-0F7A-53CC-A44E229F4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994B5-FC65-8AC3-C2AB-A9A3524D8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106716-2165-0B27-D39F-2BA112417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B445C3-3EB5-524F-1212-29F995C9C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6662B9-50AA-CAE9-7997-24A77936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77-C4D6-446C-85A4-586634787032}" type="datetimeFigureOut">
              <a:rPr lang="en-US" smtClean="0"/>
              <a:t>1/27/23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09BAF0-2C3B-69DF-4CEA-721AEAB2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45A13-BBAA-0CAE-4FA2-0392FD83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0A7-A20A-493B-AC21-CED74313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5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4196-98CC-93B8-6BD8-7C9764B7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C36CB-FEF0-76AA-B089-0D2B4FE9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77-C4D6-446C-85A4-586634787032}" type="datetimeFigureOut">
              <a:rPr lang="en-US" smtClean="0"/>
              <a:t>1/27/23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CA962-6EFA-863D-CD3B-9188A59C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CA1F2-E948-0564-1C67-6D3FEB0E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0A7-A20A-493B-AC21-CED74313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A55C12-3613-08C9-848F-9F866C8F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77-C4D6-446C-85A4-586634787032}" type="datetimeFigureOut">
              <a:rPr lang="en-US" smtClean="0"/>
              <a:t>1/27/23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861AFB-92AC-D5D1-D4C1-A9A8424A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72F6D-9FE8-18A4-A601-945095EA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0A7-A20A-493B-AC21-CED74313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0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7FEE-0800-FABD-D252-C9ABCCD4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11FA7-4780-E926-A5D9-C4CEBD69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12DE-D691-8E96-4B1C-3F182D8A1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9C1A8-F5D8-165F-8FCD-ACA59FC5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77-C4D6-446C-85A4-586634787032}" type="datetimeFigureOut">
              <a:rPr lang="en-US" smtClean="0"/>
              <a:t>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17D16-F97E-EE38-FFCC-FF9B1C85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7479E-1F42-DDD6-29DE-718DF33F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0A7-A20A-493B-AC21-CED74313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2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5AA7-EE55-6BC4-8421-F2CB7624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D7D1F-EE4D-9D74-3EA5-4DB2CFDF1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8E0F7-B6FC-60C8-2734-C3350BA1C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EA2A2-4C33-66D5-C582-4F1D2DCA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777-C4D6-446C-85A4-586634787032}" type="datetimeFigureOut">
              <a:rPr lang="en-US" smtClean="0"/>
              <a:t>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74E74-BBF9-76C5-3B9F-CDEB19AC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07944-9A43-427F-AB35-805C5132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0A7-A20A-493B-AC21-CED74313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1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5512BD-2CB1-FBCA-C47F-E4478718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F55BE-D94F-92F1-5612-11C62FF2D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D399D-482A-6D01-97B2-FD554EB5E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6777-C4D6-446C-85A4-586634787032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3D1FC-8437-39CC-D7B0-57278C7CB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C7D16-8EE4-7E9A-4EBD-F94C54671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8F0A7-A20A-493B-AC21-CED74313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0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.slidesharecdn.com/tumoursoforopharynx-120826012051-phpapp01/95/tumours-of-oropharynx-8-728.jpg?cb=1345944196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766812"/>
            <a:ext cx="616869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423780"/>
            <a:ext cx="515816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2" y="1239381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1" y="1230651"/>
            <a:ext cx="765649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247" y="1607809"/>
            <a:ext cx="6927020" cy="2876680"/>
          </a:xfrm>
        </p:spPr>
        <p:txBody>
          <a:bodyPr anchor="b">
            <a:normAutofit/>
          </a:bodyPr>
          <a:lstStyle/>
          <a:p>
            <a:pPr algn="l"/>
            <a:r>
              <a:rPr lang="en-US" sz="5700">
                <a:solidFill>
                  <a:srgbClr val="FFFFFF"/>
                </a:solidFill>
              </a:rPr>
              <a:t>Head &amp;Neck Tumors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0624" y="4810308"/>
            <a:ext cx="6752266" cy="1076551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DR.Nader</a:t>
            </a:r>
            <a:r>
              <a:rPr lang="en-US" dirty="0"/>
              <a:t> </a:t>
            </a:r>
            <a:r>
              <a:rPr lang="en-US" dirty="0" err="1"/>
              <a:t>ALDajani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09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3493DB-CB28-9D5D-CEB5-0073591C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731520"/>
            <a:ext cx="4567428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>
                <a:solidFill>
                  <a:srgbClr val="FFFFFF"/>
                </a:solidFill>
              </a:rPr>
              <a:t>investigation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5006340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CC502-D418-7CCF-F6E6-35C05FE26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2092" y="2798385"/>
            <a:ext cx="4523975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700"/>
              <a:t>CT and MRI</a:t>
            </a:r>
          </a:p>
          <a:p>
            <a:pPr indent="-228600" defTabSz="914400"/>
            <a:r>
              <a:rPr lang="en-US" sz="1700"/>
              <a:t>Carotid angiography and MR angiography shows feeding vessel of the tumor and allow preoperative embolization of the tumor to minimize intraoperative bleeding</a:t>
            </a:r>
          </a:p>
          <a:p>
            <a:pPr indent="-228600" defTabSz="914400"/>
            <a:r>
              <a:rPr lang="en-US" sz="1700"/>
              <a:t>Biopsy not recommended except in operative room with facilities to control bleeding</a:t>
            </a:r>
          </a:p>
          <a:p>
            <a:pPr indent="-228600" defTabSz="914400"/>
            <a:endParaRPr lang="en-US" sz="1700"/>
          </a:p>
          <a:p>
            <a:pPr indent="-228600" defTabSz="914400"/>
            <a:endParaRPr lang="en-US" sz="1700"/>
          </a:p>
        </p:txBody>
      </p:sp>
      <p:pic>
        <p:nvPicPr>
          <p:cNvPr id="6" name="Picture 2" descr="18 Juvenile Nasopharyngeal Angiofibroma | Radiology Key">
            <a:extLst>
              <a:ext uri="{FF2B5EF4-FFF2-40B4-BE49-F238E27FC236}">
                <a16:creationId xmlns:a16="http://schemas.microsoft.com/office/drawing/2014/main" id="{AB56386F-D453-D428-B3B7-095FED3620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r="57851" b="1"/>
          <a:stretch/>
        </p:blipFill>
        <p:spPr bwMode="auto">
          <a:xfrm>
            <a:off x="5457825" y="2480954"/>
            <a:ext cx="3341984" cy="39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47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1525" y="1967266"/>
            <a:ext cx="1971675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CT of Nasopharyngeal Angiofibroma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987" y="1182970"/>
            <a:ext cx="5085525" cy="44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53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2F22A-C9EB-ED6E-8254-D764AB60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Treatment:</a:t>
            </a:r>
            <a:br>
              <a:rPr lang="en-US" b="1">
                <a:solidFill>
                  <a:srgbClr val="FFFFFF"/>
                </a:solidFill>
              </a:rPr>
            </a:br>
            <a:endParaRPr lang="en-SA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1FC24-78D3-AC5E-C58B-C312D371D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r>
              <a:rPr lang="en-US" sz="2300"/>
              <a:t>Pre-operative embolization to decrease operative bleeding .</a:t>
            </a:r>
          </a:p>
          <a:p>
            <a:r>
              <a:rPr lang="en-US" sz="2300"/>
              <a:t>Surgical removal through combined Moure’s lateral rhinotomy and trans palatal approach.</a:t>
            </a:r>
          </a:p>
          <a:p>
            <a:endParaRPr lang="en-SA" sz="2300"/>
          </a:p>
        </p:txBody>
      </p:sp>
    </p:spTree>
    <p:extLst>
      <p:ext uri="{BB962C8B-B14F-4D97-AF65-F5344CB8AC3E}">
        <p14:creationId xmlns:p14="http://schemas.microsoft.com/office/powerpoint/2010/main" val="246742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835166-2B24-ED20-4D96-45A677E51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B. MALIGNANT</a:t>
            </a:r>
            <a:br>
              <a:rPr lang="en-US" sz="3600" b="1" dirty="0"/>
            </a:br>
            <a:endParaRPr lang="en-SA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4DAAFFD-8964-6158-1506-97C79E1E3F7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8650" y="1825625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Nasopharyngeal carcinoma among the pediatric patients in a non-endemic  region: our experience at a tertiary care teaching hospital in Eastern  India | Egyptian Pediatric Association Gazette | Full Text">
            <a:extLst>
              <a:ext uri="{FF2B5EF4-FFF2-40B4-BE49-F238E27FC236}">
                <a16:creationId xmlns:a16="http://schemas.microsoft.com/office/drawing/2014/main" id="{375CF057-27A8-F917-9A11-5482CDF70B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2629694"/>
            <a:ext cx="29591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70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6553DBF-4047-1D49-F267-7E257A63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448DFC-691C-63F7-94B5-44A6DB529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Symptoms:</a:t>
            </a:r>
          </a:p>
          <a:p>
            <a:endParaRPr lang="en-SA" dirty="0"/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208E18B5-8609-87AC-6D74-6D015C2F4EA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9842" y="2505075"/>
          <a:ext cx="3868340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986708-F1B6-3D68-4894-CAE3FD082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Signs:</a:t>
            </a:r>
          </a:p>
          <a:p>
            <a:endParaRPr lang="en-S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ADE537-3EC8-44E2-836A-40944D5936A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Mass or ulcer seen by posterior rhinoscopy.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 Neck mass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Serous otitis media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481249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8DCF05-7CD8-DBE6-DAB7-B5088B36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39ADFED3-E86A-2502-F555-75499F1739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03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766812"/>
            <a:ext cx="616869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423780"/>
            <a:ext cx="515816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2" y="1239381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1" y="1230651"/>
            <a:ext cx="765649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C7D541-AD9B-56E8-D454-AF1C60DC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247" y="1607809"/>
            <a:ext cx="6927020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II-Oropharynx</a:t>
            </a:r>
            <a:br>
              <a:rPr lang="en-US" sz="5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4AFBA-8117-8B55-C89C-579535C19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0624" y="4810308"/>
            <a:ext cx="6752266" cy="107655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50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avernous hemangioma of tongue - A rare case report">
            <a:extLst>
              <a:ext uri="{FF2B5EF4-FFF2-40B4-BE49-F238E27FC236}">
                <a16:creationId xmlns:a16="http://schemas.microsoft.com/office/drawing/2014/main" id="{26A3DF73-1697-4BD9-9B47-4C8554CD84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2" r="2" b="6160"/>
          <a:stretch/>
        </p:blipFill>
        <p:spPr bwMode="auto"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ral lesions caused by human papillomavirus - Clinical Advisor">
            <a:extLst>
              <a:ext uri="{FF2B5EF4-FFF2-40B4-BE49-F238E27FC236}">
                <a16:creationId xmlns:a16="http://schemas.microsoft.com/office/drawing/2014/main" id="{327E5FD1-5DF7-4BCA-FDBB-386BF233D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8" b="-2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31" name="Freeform: Shape 5130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33" name="Freeform: Shape 5132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ACEF26-30CE-CD68-E4B0-E9970C59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BENIGN TUMOURS</a:t>
            </a:r>
            <a:b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B621B-B4CD-A2B8-EF33-83DD14019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042" y="2512611"/>
            <a:ext cx="3624602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700" b="1" dirty="0"/>
              <a:t>Papilloma: </a:t>
            </a:r>
          </a:p>
          <a:p>
            <a:pPr lvl="1" indent="-228600" defTabSz="914400"/>
            <a:r>
              <a:rPr lang="en-US" sz="1700" dirty="0"/>
              <a:t>usually asymptomatic</a:t>
            </a:r>
          </a:p>
          <a:p>
            <a:pPr lvl="1" indent="-228600" defTabSz="914400"/>
            <a:r>
              <a:rPr lang="en-US" sz="1700" dirty="0"/>
              <a:t>treatment :surgical excision</a:t>
            </a:r>
          </a:p>
          <a:p>
            <a:pPr indent="-228600" defTabSz="914400"/>
            <a:r>
              <a:rPr lang="en-US" sz="1700" b="1" dirty="0"/>
              <a:t> </a:t>
            </a:r>
            <a:r>
              <a:rPr lang="en-US" sz="1700" b="1" dirty="0" err="1"/>
              <a:t>Haemangioma</a:t>
            </a:r>
            <a:r>
              <a:rPr lang="en-US" sz="1700" b="1" dirty="0"/>
              <a:t>: </a:t>
            </a:r>
          </a:p>
          <a:p>
            <a:pPr lvl="1" indent="-228600" defTabSz="914400"/>
            <a:r>
              <a:rPr lang="en-US" sz="1700" dirty="0"/>
              <a:t>may be capillary or cavernous. </a:t>
            </a:r>
          </a:p>
          <a:p>
            <a:pPr lvl="1" indent="-228600" defTabSz="914400"/>
            <a:r>
              <a:rPr lang="en-US" sz="1700" dirty="0"/>
              <a:t>Treatment is diathermy coagulation or injection of sclerosing agents. Cryotherapy and laser coagulation is also effective</a:t>
            </a:r>
          </a:p>
          <a:p>
            <a:pPr indent="-228600" defTabSz="914400"/>
            <a:endParaRPr lang="en-US" sz="1700" dirty="0"/>
          </a:p>
          <a:p>
            <a:pPr indent="-228600" defTabSz="914400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98838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35A84A-5FC5-7E88-8A6F-4BCE18CB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graphicFrame>
        <p:nvGraphicFramePr>
          <p:cNvPr id="6150" name="Content Placeholder 5">
            <a:extLst>
              <a:ext uri="{FF2B5EF4-FFF2-40B4-BE49-F238E27FC236}">
                <a16:creationId xmlns:a16="http://schemas.microsoft.com/office/drawing/2014/main" id="{CB406836-6191-BD8F-C17D-3AFE52E511A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8650" y="1825625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43EE4B-87C1-5091-1711-21F2E1D842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6146" name="Picture 2" descr="Mucocele (syn. mucous extravasation cyst; mucous retention cyst)">
            <a:extLst>
              <a:ext uri="{FF2B5EF4-FFF2-40B4-BE49-F238E27FC236}">
                <a16:creationId xmlns:a16="http://schemas.microsoft.com/office/drawing/2014/main" id="{3FD408D2-BDEF-08D9-EC3B-94695742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850232"/>
            <a:ext cx="34417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ntraoral lipoma: Report of two cases with diode laser excision Taheri JB,  Mansouri Z, Babaee S, Azimi S - J Dent Lasers">
            <a:extLst>
              <a:ext uri="{FF2B5EF4-FFF2-40B4-BE49-F238E27FC236}">
                <a16:creationId xmlns:a16="http://schemas.microsoft.com/office/drawing/2014/main" id="{5EA78EE6-8146-560A-E046-C4242F37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08" y="3347368"/>
            <a:ext cx="3505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55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F695C6-9CEB-99ED-69CF-FD0CDA37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2488"/>
            <a:ext cx="2174391" cy="4363844"/>
          </a:xfrm>
        </p:spPr>
        <p:txBody>
          <a:bodyPr anchor="t">
            <a:normAutofit/>
          </a:bodyPr>
          <a:lstStyle/>
          <a:p>
            <a:r>
              <a:rPr lang="en-US" sz="3000" b="1">
                <a:solidFill>
                  <a:srgbClr val="FFFFFF"/>
                </a:solidFill>
              </a:rPr>
              <a:t>MALIGNANT TUMOURS</a:t>
            </a:r>
            <a:br>
              <a:rPr lang="en-US" sz="3000" b="1">
                <a:solidFill>
                  <a:srgbClr val="FFFFFF"/>
                </a:solidFill>
              </a:rPr>
            </a:br>
            <a:endParaRPr lang="en-SA" sz="30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F52CE-BAB3-2BC8-3931-77F2585C5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641" y="1412489"/>
            <a:ext cx="2570462" cy="4363844"/>
          </a:xfrm>
        </p:spPr>
        <p:txBody>
          <a:bodyPr>
            <a:normAutofit/>
          </a:bodyPr>
          <a:lstStyle/>
          <a:p>
            <a:r>
              <a:rPr lang="en-US" sz="1700"/>
              <a:t>Common sites of malignancy in oropharynx are:</a:t>
            </a:r>
          </a:p>
          <a:p>
            <a:pPr lvl="1"/>
            <a:r>
              <a:rPr lang="en-US" sz="1700"/>
              <a:t>Base of tongue</a:t>
            </a:r>
          </a:p>
          <a:p>
            <a:pPr lvl="1"/>
            <a:r>
              <a:rPr lang="en-US" sz="1700"/>
              <a:t>Tonsil and tonsillar fossa</a:t>
            </a:r>
          </a:p>
          <a:p>
            <a:pPr lvl="1"/>
            <a:r>
              <a:rPr lang="en-US" sz="1700"/>
              <a:t>Faucial palatine arch (soft palate and anterior pillar)</a:t>
            </a:r>
          </a:p>
          <a:p>
            <a:pPr lvl="1"/>
            <a:r>
              <a:rPr lang="en-US" sz="1700"/>
              <a:t>Posterior pharyngeal wall</a:t>
            </a:r>
          </a:p>
          <a:p>
            <a:endParaRPr lang="en-US" sz="1700"/>
          </a:p>
          <a:p>
            <a:endParaRPr lang="en-SA" sz="17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38A759-6051-2DE4-9B99-7C20B8624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412489"/>
            <a:ext cx="2398275" cy="4363844"/>
          </a:xfrm>
        </p:spPr>
        <p:txBody>
          <a:bodyPr>
            <a:normAutofit/>
          </a:bodyPr>
          <a:lstStyle/>
          <a:p>
            <a:r>
              <a:rPr lang="en-US" sz="1700"/>
              <a:t>Gross appearance:</a:t>
            </a:r>
          </a:p>
          <a:p>
            <a:pPr lvl="1"/>
            <a:r>
              <a:rPr lang="en-US" sz="1700" dirty="0"/>
              <a:t>Superficially spreading</a:t>
            </a:r>
          </a:p>
          <a:p>
            <a:pPr lvl="1"/>
            <a:r>
              <a:rPr lang="en-US" sz="1700" dirty="0"/>
              <a:t>Exophytic</a:t>
            </a:r>
          </a:p>
          <a:p>
            <a:pPr lvl="1"/>
            <a:r>
              <a:rPr lang="en-US" sz="1700" dirty="0"/>
              <a:t>Ulcerative</a:t>
            </a:r>
          </a:p>
          <a:p>
            <a:pPr lvl="1"/>
            <a:r>
              <a:rPr lang="en-US" sz="1700" dirty="0"/>
              <a:t>Infiltrative</a:t>
            </a:r>
          </a:p>
          <a:p>
            <a:endParaRPr lang="en-SA" sz="1700"/>
          </a:p>
        </p:txBody>
      </p:sp>
    </p:spTree>
    <p:extLst>
      <p:ext uri="{BB962C8B-B14F-4D97-AF65-F5344CB8AC3E}">
        <p14:creationId xmlns:p14="http://schemas.microsoft.com/office/powerpoint/2010/main" val="203782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766812"/>
            <a:ext cx="616869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423780"/>
            <a:ext cx="515816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2" y="1239381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1" y="1230651"/>
            <a:ext cx="765649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C96D0FA-3482-8B7A-A8BB-8950E9F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247" y="1607809"/>
            <a:ext cx="6927020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Oral Cavity tumor</a:t>
            </a:r>
            <a:br>
              <a:rPr lang="en-US" sz="5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E12C80-8939-B6F2-B0F0-538419B7C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0624" y="4810308"/>
            <a:ext cx="6752266" cy="107655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653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846" y="5334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Histological classification: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Squamous cell carcinoma: may be well/moderately/poorly differentiated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Lymphoepithelioma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Adenocarcinoma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Lymphomas: both Hodgkin and non- Hodgkin</a:t>
            </a:r>
          </a:p>
        </p:txBody>
      </p:sp>
    </p:spTree>
    <p:extLst>
      <p:ext uri="{BB962C8B-B14F-4D97-AF65-F5344CB8AC3E}">
        <p14:creationId xmlns:p14="http://schemas.microsoft.com/office/powerpoint/2010/main" val="2022097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982" y="58783"/>
            <a:ext cx="8475617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dirty="0">
                <a:hlinkClick r:id="rId2" tooltip="TNM CLASSIFICATION "/>
              </a:rPr>
              <a:t> </a:t>
            </a:r>
            <a:r>
              <a:rPr lang="en-US" sz="2400" b="1" dirty="0"/>
              <a:t>TNM CLASSIFICATION</a:t>
            </a:r>
          </a:p>
          <a:p>
            <a:r>
              <a:rPr lang="en-US" sz="2000" dirty="0"/>
              <a:t>Primary tumor (T)</a:t>
            </a:r>
            <a:endParaRPr lang="en-US" sz="2000" b="1" dirty="0"/>
          </a:p>
          <a:p>
            <a:endParaRPr lang="en-US" dirty="0"/>
          </a:p>
          <a:p>
            <a:r>
              <a:rPr lang="en-US" dirty="0"/>
              <a:t>T0	No evidence of primary tumor</a:t>
            </a:r>
          </a:p>
          <a:p>
            <a:endParaRPr lang="en-US" dirty="0"/>
          </a:p>
          <a:p>
            <a:r>
              <a:rPr lang="en-US" dirty="0"/>
              <a:t>Tis	Carcinoma in situ</a:t>
            </a:r>
          </a:p>
          <a:p>
            <a:endParaRPr lang="en-US" dirty="0"/>
          </a:p>
          <a:p>
            <a:r>
              <a:rPr lang="en-US" dirty="0"/>
              <a:t>T1	Tumor ≤2 cm in greatest dimension</a:t>
            </a:r>
          </a:p>
          <a:p>
            <a:endParaRPr lang="en-US" dirty="0"/>
          </a:p>
          <a:p>
            <a:r>
              <a:rPr lang="en-US" dirty="0"/>
              <a:t>T2	Tumor &gt;2 cm but not more than 4cm in  </a:t>
            </a:r>
          </a:p>
          <a:p>
            <a:r>
              <a:rPr lang="en-US" dirty="0"/>
              <a:t>               greatest dimension</a:t>
            </a:r>
          </a:p>
          <a:p>
            <a:endParaRPr lang="en-US" dirty="0"/>
          </a:p>
          <a:p>
            <a:r>
              <a:rPr lang="en-US" dirty="0"/>
              <a:t>T3	Tumor &gt;4 cm in greatest dimension or </a:t>
            </a:r>
          </a:p>
          <a:p>
            <a:r>
              <a:rPr lang="en-US" dirty="0"/>
              <a:t>              extension to lingual surface of the epiglottis</a:t>
            </a:r>
          </a:p>
          <a:p>
            <a:endParaRPr lang="en-US" dirty="0"/>
          </a:p>
          <a:p>
            <a:r>
              <a:rPr lang="en-US" dirty="0"/>
              <a:t>T4a	Moderately advanced, local disease</a:t>
            </a:r>
          </a:p>
          <a:p>
            <a:r>
              <a:rPr lang="en-US" dirty="0"/>
              <a:t>              Tumor invades the larynx, deep/extrinsic muscle of the   </a:t>
            </a:r>
          </a:p>
          <a:p>
            <a:r>
              <a:rPr lang="en-US" dirty="0"/>
              <a:t>              tongue, medial pterygoid, hard palate, or mandible</a:t>
            </a:r>
          </a:p>
          <a:p>
            <a:endParaRPr lang="en-US" dirty="0"/>
          </a:p>
          <a:p>
            <a:r>
              <a:rPr lang="en-US" dirty="0"/>
              <a:t>T4b	Very advanced, local disease</a:t>
            </a:r>
          </a:p>
          <a:p>
            <a:r>
              <a:rPr lang="en-US" dirty="0"/>
              <a:t>              Tumor invades lateral pterygoid muscle, pterygoid plates,      </a:t>
            </a:r>
          </a:p>
          <a:p>
            <a:r>
              <a:rPr lang="en-US" dirty="0"/>
              <a:t>              lateral nasopharynx, or skull base or encases the carotid artery</a:t>
            </a:r>
          </a:p>
        </p:txBody>
      </p:sp>
    </p:spTree>
    <p:extLst>
      <p:ext uri="{BB962C8B-B14F-4D97-AF65-F5344CB8AC3E}">
        <p14:creationId xmlns:p14="http://schemas.microsoft.com/office/powerpoint/2010/main" val="4057245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4616" y="457200"/>
            <a:ext cx="85931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Regional lymph nodes (N)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N0	No regional lymph node metastasis</a:t>
            </a:r>
          </a:p>
          <a:p>
            <a:endParaRPr lang="en-US" dirty="0"/>
          </a:p>
          <a:p>
            <a:r>
              <a:rPr lang="en-US" dirty="0"/>
              <a:t>N1	Metastasis in a single ipsilateral lymph node ≤3 cm in greatest </a:t>
            </a:r>
          </a:p>
          <a:p>
            <a:r>
              <a:rPr lang="en-US" dirty="0"/>
              <a:t>               dimension</a:t>
            </a:r>
          </a:p>
          <a:p>
            <a:r>
              <a:rPr lang="en-US" dirty="0"/>
              <a:t>N2	Metastasis in a single ipsilateral lymph node &gt;3 cm but not more than </a:t>
            </a:r>
          </a:p>
          <a:p>
            <a:r>
              <a:rPr lang="en-US" dirty="0"/>
              <a:t>              6cm in greatest dimension; or in multiple ipsilateral lymph nodes, none </a:t>
            </a:r>
          </a:p>
          <a:p>
            <a:r>
              <a:rPr lang="en-US" dirty="0"/>
              <a:t>             &gt;6cm in greatest dimension; or in bilateral or contralateral lymph nodes,  </a:t>
            </a:r>
          </a:p>
          <a:p>
            <a:r>
              <a:rPr lang="en-US" dirty="0"/>
              <a:t>               none &gt;6cm in greatest dimension</a:t>
            </a:r>
          </a:p>
          <a:p>
            <a:r>
              <a:rPr lang="en-US" dirty="0"/>
              <a:t>N2a	Metastasis in a single ipsilateral lymph node &gt;3 cm but not more than </a:t>
            </a:r>
          </a:p>
          <a:p>
            <a:r>
              <a:rPr lang="en-US" dirty="0"/>
              <a:t>                6cm in greatest dimension</a:t>
            </a:r>
          </a:p>
          <a:p>
            <a:r>
              <a:rPr lang="en-US" dirty="0"/>
              <a:t>N2b	Metastasis in multiple ipsilateral lymph nodes, none &gt;6cm in greatest </a:t>
            </a:r>
          </a:p>
          <a:p>
            <a:r>
              <a:rPr lang="en-US" dirty="0"/>
              <a:t>               dimension</a:t>
            </a:r>
          </a:p>
          <a:p>
            <a:r>
              <a:rPr lang="en-US" dirty="0"/>
              <a:t>N2c	Metastasis in bilateral or contralateral lymph nodes, none &gt;6 cm in </a:t>
            </a:r>
          </a:p>
          <a:p>
            <a:r>
              <a:rPr lang="en-US" dirty="0"/>
              <a:t>                greatest dimension</a:t>
            </a:r>
          </a:p>
          <a:p>
            <a:r>
              <a:rPr lang="en-US" dirty="0"/>
              <a:t>N3	Metastasis in a lymph node &gt;6cm in greatest dimension</a:t>
            </a:r>
          </a:p>
        </p:txBody>
      </p:sp>
    </p:spTree>
    <p:extLst>
      <p:ext uri="{BB962C8B-B14F-4D97-AF65-F5344CB8AC3E}">
        <p14:creationId xmlns:p14="http://schemas.microsoft.com/office/powerpoint/2010/main" val="3354482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1629" y="484845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Distant metastasis (M)</a:t>
            </a:r>
          </a:p>
          <a:p>
            <a:r>
              <a:rPr lang="en-US" dirty="0"/>
              <a:t>M0	No distant metastasis</a:t>
            </a:r>
          </a:p>
          <a:p>
            <a:r>
              <a:rPr lang="en-US" dirty="0"/>
              <a:t>M1	Distant metastasis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Histologic grade (G)</a:t>
            </a:r>
          </a:p>
          <a:p>
            <a:r>
              <a:rPr lang="en-US" dirty="0"/>
              <a:t>GX	Grade cannot be assessed</a:t>
            </a:r>
          </a:p>
          <a:p>
            <a:r>
              <a:rPr lang="en-US" dirty="0"/>
              <a:t>G1	Well differentiated</a:t>
            </a:r>
          </a:p>
          <a:p>
            <a:r>
              <a:rPr lang="en-US" dirty="0"/>
              <a:t>G2	Moderately differentiated</a:t>
            </a:r>
          </a:p>
          <a:p>
            <a:r>
              <a:rPr lang="en-US" dirty="0"/>
              <a:t>G3	Poorly differentiated</a:t>
            </a:r>
          </a:p>
          <a:p>
            <a:r>
              <a:rPr lang="en-US" dirty="0"/>
              <a:t>G4	Undifferentiated</a:t>
            </a:r>
          </a:p>
        </p:txBody>
      </p:sp>
    </p:spTree>
    <p:extLst>
      <p:ext uri="{BB962C8B-B14F-4D97-AF65-F5344CB8AC3E}">
        <p14:creationId xmlns:p14="http://schemas.microsoft.com/office/powerpoint/2010/main" val="2566868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6" y="-2"/>
            <a:ext cx="2601176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793DF93-BD54-C5A9-9112-12D2C02B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94410" y="1947672"/>
            <a:ext cx="4471416" cy="2788920"/>
          </a:xfrm>
        </p:spPr>
        <p:txBody>
          <a:bodyPr anchor="ctr">
            <a:normAutofit/>
          </a:bodyPr>
          <a:lstStyle/>
          <a:p>
            <a:r>
              <a:rPr lang="en-US" sz="4200" b="1">
                <a:solidFill>
                  <a:schemeClr val="bg1"/>
                </a:solidFill>
              </a:rPr>
              <a:t>TREATMENT</a:t>
            </a:r>
            <a:endParaRPr lang="en-SA" sz="420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624F67E-DE95-F82C-8748-8AE0489FF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019685"/>
              </p:ext>
            </p:extLst>
          </p:nvPr>
        </p:nvGraphicFramePr>
        <p:xfrm>
          <a:off x="2845722" y="288758"/>
          <a:ext cx="5669628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883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6" y="-2"/>
            <a:ext cx="2601176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BACE67F-D227-3C0D-4E71-77348B35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94410" y="1947672"/>
            <a:ext cx="4471416" cy="2788920"/>
          </a:xfrm>
        </p:spPr>
        <p:txBody>
          <a:bodyPr anchor="ctr">
            <a:normAutofit/>
          </a:bodyPr>
          <a:lstStyle/>
          <a:p>
            <a:r>
              <a:rPr lang="en-US" sz="4200" b="1">
                <a:solidFill>
                  <a:schemeClr val="bg1"/>
                </a:solidFill>
              </a:rPr>
              <a:t>Treatment</a:t>
            </a:r>
            <a:endParaRPr lang="en-SA" sz="420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01E47C5-54A5-17C8-3D3A-3DD3575E0D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679860"/>
              </p:ext>
            </p:extLst>
          </p:nvPr>
        </p:nvGraphicFramePr>
        <p:xfrm>
          <a:off x="2845722" y="288758"/>
          <a:ext cx="5669628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2519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766812"/>
            <a:ext cx="616869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423780"/>
            <a:ext cx="515816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2" y="1239381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1" y="1230651"/>
            <a:ext cx="765649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A4AF49-E9C1-E1FB-4F8C-51CFF4F1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247" y="1607809"/>
            <a:ext cx="6927020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000" b="1" dirty="0"/>
              <a:t>III-Hypopharynx</a:t>
            </a:r>
            <a:br>
              <a:rPr lang="en-US" sz="6000" b="1" dirty="0"/>
            </a:br>
            <a:endParaRPr lang="en-US" sz="5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BCF37-4CBE-7528-EB87-2C86A3806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0624" y="4810308"/>
            <a:ext cx="6752266" cy="107655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670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800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1- Post-Cricoid Carcinoma</a:t>
            </a:r>
          </a:p>
          <a:p>
            <a:r>
              <a:rPr lang="en-US" sz="2800" dirty="0"/>
              <a:t>It is more prevalent in females over 40 years old</a:t>
            </a:r>
          </a:p>
          <a:p>
            <a:endParaRPr lang="en-US" sz="2800" dirty="0"/>
          </a:p>
          <a:p>
            <a:r>
              <a:rPr lang="en-US" sz="2800" b="1" dirty="0"/>
              <a:t>Symptoms:</a:t>
            </a:r>
          </a:p>
          <a:p>
            <a:r>
              <a:rPr lang="en-US" sz="2800" dirty="0"/>
              <a:t>1. Progressive dysphagia. 1st to solid then to fluids.</a:t>
            </a:r>
          </a:p>
          <a:p>
            <a:r>
              <a:rPr lang="en-US" sz="2800" dirty="0"/>
              <a:t>2. </a:t>
            </a:r>
            <a:r>
              <a:rPr lang="en-US" sz="2800" dirty="0" err="1"/>
              <a:t>Hoarsness</a:t>
            </a:r>
            <a:r>
              <a:rPr lang="en-US" sz="2800" dirty="0"/>
              <a:t> of voice and stridor due to invasion of larynx or recurrent laryngeal nerve.</a:t>
            </a:r>
          </a:p>
          <a:p>
            <a:r>
              <a:rPr lang="en-US" sz="2800" dirty="0"/>
              <a:t>3. Neck mass due to nodal metastasis.</a:t>
            </a:r>
          </a:p>
          <a:p>
            <a:r>
              <a:rPr lang="en-US" sz="2800" dirty="0"/>
              <a:t>4. Referred pain.</a:t>
            </a:r>
          </a:p>
          <a:p>
            <a:r>
              <a:rPr lang="en-US" sz="2800" dirty="0"/>
              <a:t>5. Loss of weight.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8668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Signs:</a:t>
            </a:r>
          </a:p>
          <a:p>
            <a:r>
              <a:rPr lang="en-US" sz="2800" dirty="0"/>
              <a:t>1. Moure’s sign i.e. absence of laryngeal click.</a:t>
            </a:r>
          </a:p>
          <a:p>
            <a:r>
              <a:rPr lang="en-US" sz="2800" dirty="0"/>
              <a:t>2. Cervical lymph node usually enlarged unilateral hard fixed to deep structures</a:t>
            </a:r>
          </a:p>
          <a:p>
            <a:r>
              <a:rPr lang="en-US" sz="2800" dirty="0"/>
              <a:t>3. By indirect laryngoscopy, or rigid endoscope the </a:t>
            </a:r>
            <a:r>
              <a:rPr lang="en-US" sz="2800" dirty="0" err="1"/>
              <a:t>tumour</a:t>
            </a:r>
            <a:r>
              <a:rPr lang="en-US" sz="2800" dirty="0"/>
              <a:t> is seen behind the arytenoids</a:t>
            </a:r>
          </a:p>
          <a:p>
            <a:r>
              <a:rPr lang="en-US" sz="2800" dirty="0"/>
              <a:t>covered with froth. May be affection of vocal cord mobility.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1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225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29" y="294986"/>
            <a:ext cx="8305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Investigations</a:t>
            </a:r>
            <a:r>
              <a:rPr lang="en-US" sz="2800" dirty="0"/>
              <a:t>:</a:t>
            </a:r>
          </a:p>
          <a:p>
            <a:r>
              <a:rPr lang="en-US" sz="2800" dirty="0"/>
              <a:t>1. Lateral X-ray shows widening of the </a:t>
            </a:r>
            <a:r>
              <a:rPr lang="en-US" sz="2800" dirty="0" err="1"/>
              <a:t>tracheo</a:t>
            </a:r>
            <a:r>
              <a:rPr lang="en-US" sz="2800" dirty="0"/>
              <a:t>-vertebral space</a:t>
            </a:r>
          </a:p>
          <a:p>
            <a:r>
              <a:rPr lang="en-US" sz="2800" dirty="0"/>
              <a:t>2. Barium swallow shows filling defect or obstruction</a:t>
            </a:r>
          </a:p>
          <a:p>
            <a:r>
              <a:rPr lang="en-US" sz="2800" dirty="0"/>
              <a:t>3. CT and MRI show extension, invasion and LN involvement.</a:t>
            </a:r>
          </a:p>
          <a:p>
            <a:r>
              <a:rPr lang="en-US" sz="2800" dirty="0"/>
              <a:t>4. Biopsy by </a:t>
            </a:r>
            <a:r>
              <a:rPr lang="en-US" sz="2800" dirty="0" err="1"/>
              <a:t>hypopharyngoscopy</a:t>
            </a:r>
            <a:r>
              <a:rPr lang="en-US" sz="2800" dirty="0"/>
              <a:t>.</a:t>
            </a:r>
          </a:p>
          <a:p>
            <a:r>
              <a:rPr lang="en-US" sz="2800" dirty="0"/>
              <a:t>5. Metastatic work up plain </a:t>
            </a:r>
            <a:r>
              <a:rPr lang="en-US" sz="2800" dirty="0" err="1"/>
              <a:t>xray</a:t>
            </a:r>
            <a:r>
              <a:rPr lang="en-US" sz="2800" dirty="0"/>
              <a:t> </a:t>
            </a:r>
            <a:r>
              <a:rPr lang="en-US" sz="2800" dirty="0" err="1"/>
              <a:t>chest,CT</a:t>
            </a:r>
            <a:r>
              <a:rPr lang="en-US" sz="2800" dirty="0"/>
              <a:t> brain and abdominal ultrasound.</a:t>
            </a:r>
          </a:p>
          <a:p>
            <a:endParaRPr lang="en-US" sz="2800" dirty="0"/>
          </a:p>
          <a:p>
            <a:r>
              <a:rPr lang="en-US" sz="2800" dirty="0"/>
              <a:t>Treatment: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Layngo-pharyngectomy</a:t>
            </a:r>
            <a:r>
              <a:rPr lang="en-US" sz="2800" dirty="0"/>
              <a:t> and block dissection.</a:t>
            </a:r>
          </a:p>
          <a:p>
            <a:r>
              <a:rPr lang="en-US" sz="2800" dirty="0" err="1"/>
              <a:t>Phx</a:t>
            </a:r>
            <a:r>
              <a:rPr lang="en-US" sz="2800" dirty="0"/>
              <a:t>. is reconstructed by </a:t>
            </a:r>
            <a:r>
              <a:rPr lang="en-US" sz="2800" dirty="0" err="1"/>
              <a:t>Myocutaneous</a:t>
            </a:r>
            <a:r>
              <a:rPr lang="en-US" sz="2800" dirty="0"/>
              <a:t> </a:t>
            </a:r>
            <a:r>
              <a:rPr lang="en-US" sz="2800" dirty="0" err="1"/>
              <a:t>flap,Colon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167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CAD28F2-C0BC-094B-C3A5-37E496272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1" b="4937"/>
          <a:stretch/>
        </p:blipFill>
        <p:spPr bwMode="auto"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97BFEA0-50D9-94B5-DBC3-B0A3240F7B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" r="-2" b="6011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8B605C-CA65-8502-E1A5-8766156B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Oral Cavity tumor</a:t>
            </a:r>
          </a:p>
          <a:p>
            <a:pPr defTabSz="914400"/>
            <a:endParaRPr lang="en-US" sz="3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/>
            <a:endParaRPr lang="en-US" sz="3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/>
            <a:endParaRPr lang="en-US" sz="3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A1E974-0F91-AB08-44F5-1B288410B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042" y="2512611"/>
            <a:ext cx="3624602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 defTabSz="914400"/>
            <a:r>
              <a:rPr lang="en-US" sz="1600" b="1" dirty="0"/>
              <a:t>Premalignant Lesions</a:t>
            </a:r>
          </a:p>
          <a:p>
            <a:pPr marL="914400" lvl="1" indent="-228600" defTabSz="914400"/>
            <a:r>
              <a:rPr lang="en-US" sz="1600" b="1" dirty="0"/>
              <a:t>Leukoplakia, Hyperkeratosis, dysplasia and </a:t>
            </a:r>
            <a:r>
              <a:rPr lang="en-US" sz="1600" b="1" dirty="0" err="1"/>
              <a:t>Erythroplasia</a:t>
            </a:r>
            <a:endParaRPr lang="en-US" sz="1600" b="1" dirty="0"/>
          </a:p>
          <a:p>
            <a:pPr marL="914400" lvl="1" indent="-228600" defTabSz="914400"/>
            <a:r>
              <a:rPr lang="en-US" sz="1600" b="1" dirty="0" err="1"/>
              <a:t>Erythroplasia</a:t>
            </a:r>
            <a:r>
              <a:rPr lang="en-US" sz="1600" b="1" dirty="0"/>
              <a:t> Greater risk of malignancy</a:t>
            </a:r>
          </a:p>
          <a:p>
            <a:pPr lvl="1" indent="-228600" defTabSz="914400"/>
            <a:endParaRPr lang="en-US" sz="1600" dirty="0"/>
          </a:p>
          <a:p>
            <a:pPr marL="457200" indent="-228600" defTabSz="914400"/>
            <a:r>
              <a:rPr lang="en-US" sz="1600" dirty="0"/>
              <a:t>Malignant transformation greater in smokers</a:t>
            </a:r>
          </a:p>
          <a:p>
            <a:pPr marL="457200" indent="-228600" defTabSz="914400"/>
            <a:r>
              <a:rPr lang="en-US" sz="1600" dirty="0"/>
              <a:t>Treatment :Surgical or laser excision</a:t>
            </a:r>
          </a:p>
          <a:p>
            <a:pPr indent="-228600" defTabSz="914400"/>
            <a:endParaRPr lang="en-US" sz="1600" dirty="0"/>
          </a:p>
          <a:p>
            <a:pPr indent="-228600" defTabSz="914400"/>
            <a:r>
              <a:rPr lang="en-US" sz="1600" b="1" dirty="0"/>
              <a:t>95% are squamous cell carcinoma</a:t>
            </a:r>
          </a:p>
          <a:p>
            <a:pPr indent="-228600" defTabSz="91440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297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or </a:t>
            </a:r>
            <a:r>
              <a:rPr lang="en-US" sz="2800" dirty="0" err="1"/>
              <a:t>Jujenuminterposition</a:t>
            </a:r>
            <a:r>
              <a:rPr lang="en-US" sz="2800" dirty="0"/>
              <a:t> or Stomach pull up.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Irradiation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03120"/>
            <a:ext cx="26574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06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43666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2-Cancer Pyriform Fossa</a:t>
            </a:r>
          </a:p>
          <a:p>
            <a:r>
              <a:rPr lang="en-US" sz="2800" dirty="0"/>
              <a:t>More common in elderly males 6th – 7th decade of life.</a:t>
            </a:r>
          </a:p>
          <a:p>
            <a:r>
              <a:rPr lang="en-US" sz="2800" b="1" dirty="0"/>
              <a:t>Symptoms:</a:t>
            </a:r>
          </a:p>
          <a:p>
            <a:r>
              <a:rPr lang="en-US" sz="2800" dirty="0"/>
              <a:t>Early </a:t>
            </a:r>
            <a:r>
              <a:rPr lang="en-US" sz="2800" dirty="0">
                <a:latin typeface="Calibri"/>
              </a:rPr>
              <a:t>͢   </a:t>
            </a:r>
            <a:r>
              <a:rPr lang="en-US" sz="2800" dirty="0"/>
              <a:t>vague throat discomfort or neck lump</a:t>
            </a:r>
          </a:p>
          <a:p>
            <a:r>
              <a:rPr lang="en-US" sz="2800" dirty="0"/>
              <a:t>Later </a:t>
            </a:r>
            <a:r>
              <a:rPr lang="en-US" sz="2800" dirty="0">
                <a:latin typeface="Calibri"/>
              </a:rPr>
              <a:t>͢ </a:t>
            </a:r>
          </a:p>
          <a:p>
            <a:r>
              <a:rPr lang="en-US" sz="2800" dirty="0"/>
              <a:t>- Progressive dysphagia to solids than to fluids (less than in PCC).</a:t>
            </a:r>
          </a:p>
          <a:p>
            <a:r>
              <a:rPr lang="en-US" sz="2800" dirty="0"/>
              <a:t>- Hoarseness of voice due to laryngeal invasion.</a:t>
            </a:r>
          </a:p>
          <a:p>
            <a:r>
              <a:rPr lang="en-US" sz="2800" dirty="0"/>
              <a:t>- Referred otalgia.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82971"/>
            <a:ext cx="3124200" cy="194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34" y="4787113"/>
            <a:ext cx="3048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81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846" y="3048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Signs:</a:t>
            </a:r>
          </a:p>
          <a:p>
            <a:r>
              <a:rPr lang="en-US" sz="2800" dirty="0"/>
              <a:t>1. Enlarged, hard cervical glands may be the earliest sign.</a:t>
            </a:r>
          </a:p>
          <a:p>
            <a:r>
              <a:rPr lang="en-US" sz="2800" dirty="0"/>
              <a:t>2. A pool of mucus in the pyriform fossa covering a mass or ulcer is seen by indirect laryngoscopy.</a:t>
            </a:r>
          </a:p>
          <a:p>
            <a:endParaRPr lang="en-US" sz="2800" dirty="0"/>
          </a:p>
          <a:p>
            <a:r>
              <a:rPr lang="en-US" sz="2800" dirty="0"/>
              <a:t>Investigation:</a:t>
            </a:r>
          </a:p>
          <a:p>
            <a:r>
              <a:rPr lang="en-US" sz="2800" dirty="0"/>
              <a:t>Same as Post Cricoid carcinoma.</a:t>
            </a:r>
          </a:p>
          <a:p>
            <a:r>
              <a:rPr lang="en-US" sz="2800" b="1" dirty="0"/>
              <a:t>Treatment:</a:t>
            </a:r>
          </a:p>
          <a:p>
            <a:r>
              <a:rPr lang="en-US" sz="2800" dirty="0"/>
              <a:t> </a:t>
            </a:r>
            <a:r>
              <a:rPr lang="en-US" sz="2800" dirty="0" err="1"/>
              <a:t>Laryngo-pharyngectomy</a:t>
            </a:r>
            <a:r>
              <a:rPr lang="en-US" sz="2800" dirty="0"/>
              <a:t> (Glue’s operation) and block dissection.</a:t>
            </a:r>
          </a:p>
          <a:p>
            <a:r>
              <a:rPr lang="en-US" sz="2800" dirty="0"/>
              <a:t> Irradiation before and after the operation.</a:t>
            </a:r>
          </a:p>
        </p:txBody>
      </p:sp>
    </p:spTree>
    <p:extLst>
      <p:ext uri="{BB962C8B-B14F-4D97-AF65-F5344CB8AC3E}">
        <p14:creationId xmlns:p14="http://schemas.microsoft.com/office/powerpoint/2010/main" val="1656770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06807"/>
            <a:ext cx="8458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Hypopharynx:</a:t>
            </a:r>
          </a:p>
          <a:p>
            <a:r>
              <a:rPr lang="en-US" dirty="0"/>
              <a:t>Primary tumor (T)</a:t>
            </a:r>
          </a:p>
          <a:p>
            <a:r>
              <a:rPr lang="en-US" dirty="0"/>
              <a:t>T0	No evidence of primary tumor</a:t>
            </a:r>
          </a:p>
          <a:p>
            <a:endParaRPr lang="en-US" dirty="0"/>
          </a:p>
          <a:p>
            <a:r>
              <a:rPr lang="en-US" dirty="0"/>
              <a:t>Tis	Carcinoma in situ</a:t>
            </a:r>
          </a:p>
          <a:p>
            <a:endParaRPr lang="en-US" dirty="0"/>
          </a:p>
          <a:p>
            <a:r>
              <a:rPr lang="en-US" dirty="0"/>
              <a:t>T1	Tumor limited to 1 subsite of the hypopharynx and/or ≤2cm in greatest </a:t>
            </a:r>
          </a:p>
          <a:p>
            <a:r>
              <a:rPr lang="en-US" dirty="0"/>
              <a:t>                dimension</a:t>
            </a:r>
          </a:p>
          <a:p>
            <a:endParaRPr lang="en-US" dirty="0"/>
          </a:p>
          <a:p>
            <a:r>
              <a:rPr lang="en-US" dirty="0"/>
              <a:t>T2	Tumor invades more than 1 subsite of the hypopharynx or an adjacent </a:t>
            </a:r>
          </a:p>
          <a:p>
            <a:r>
              <a:rPr lang="en-US" dirty="0"/>
              <a:t>                site or measures &gt;2 cm but not more than 4 cm in greatest dimension, </a:t>
            </a:r>
          </a:p>
          <a:p>
            <a:r>
              <a:rPr lang="en-US" dirty="0"/>
              <a:t>                 without fixation of the </a:t>
            </a:r>
            <a:r>
              <a:rPr lang="en-US" dirty="0" err="1"/>
              <a:t>hemilarynx</a:t>
            </a:r>
            <a:endParaRPr lang="en-US" dirty="0"/>
          </a:p>
          <a:p>
            <a:endParaRPr lang="en-US" dirty="0"/>
          </a:p>
          <a:p>
            <a:r>
              <a:rPr lang="en-US" dirty="0"/>
              <a:t>T3	Tumor &gt;4 cm in greatest dimension or with fixation of the </a:t>
            </a:r>
            <a:r>
              <a:rPr lang="en-US" dirty="0" err="1"/>
              <a:t>hemilarynx</a:t>
            </a:r>
            <a:r>
              <a:rPr lang="en-US" dirty="0"/>
              <a:t> or </a:t>
            </a:r>
          </a:p>
          <a:p>
            <a:r>
              <a:rPr lang="en-US" dirty="0"/>
              <a:t>                extension to the esophagus</a:t>
            </a:r>
          </a:p>
          <a:p>
            <a:endParaRPr lang="en-US" dirty="0"/>
          </a:p>
          <a:p>
            <a:r>
              <a:rPr lang="en-US" dirty="0"/>
              <a:t>T4a	Moderately advanced, local disease</a:t>
            </a:r>
          </a:p>
          <a:p>
            <a:r>
              <a:rPr lang="en-US" dirty="0"/>
              <a:t>               Tumor invades thyroid/cricoid cartilage, hyoid bone, or </a:t>
            </a:r>
          </a:p>
          <a:p>
            <a:r>
              <a:rPr lang="en-US" dirty="0"/>
              <a:t>               central compartment soft tissue (including </a:t>
            </a:r>
            <a:r>
              <a:rPr lang="en-US" dirty="0" err="1"/>
              <a:t>prelaryngeal</a:t>
            </a:r>
            <a:r>
              <a:rPr lang="en-US" dirty="0"/>
              <a:t> strap muscles </a:t>
            </a:r>
          </a:p>
          <a:p>
            <a:r>
              <a:rPr lang="en-US" dirty="0"/>
              <a:t>               and subcutaneous fat)</a:t>
            </a:r>
          </a:p>
          <a:p>
            <a:endParaRPr lang="en-US" dirty="0"/>
          </a:p>
          <a:p>
            <a:r>
              <a:rPr lang="en-US" dirty="0"/>
              <a:t>T4b	Very advanced, local disease</a:t>
            </a:r>
          </a:p>
          <a:p>
            <a:r>
              <a:rPr lang="en-US" dirty="0"/>
              <a:t>                Tumor invades prevertebral fascia, encases carotid artery, or involves </a:t>
            </a:r>
          </a:p>
          <a:p>
            <a:r>
              <a:rPr lang="en-US" dirty="0"/>
              <a:t>                mediastinal structures</a:t>
            </a:r>
          </a:p>
        </p:txBody>
      </p:sp>
    </p:spTree>
    <p:extLst>
      <p:ext uri="{BB962C8B-B14F-4D97-AF65-F5344CB8AC3E}">
        <p14:creationId xmlns:p14="http://schemas.microsoft.com/office/powerpoint/2010/main" val="3798187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64417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cap="all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Tumors </a:t>
            </a:r>
            <a:r>
              <a:rPr lang="en-US" sz="4800" b="1" cap="all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Of The Larynx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81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949" y="38100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A.Benign</a:t>
            </a:r>
            <a:endParaRPr lang="en-US" sz="2800" b="1" dirty="0"/>
          </a:p>
          <a:p>
            <a:r>
              <a:rPr lang="en-US" sz="2800" dirty="0"/>
              <a:t>1-Epithelial:</a:t>
            </a:r>
          </a:p>
          <a:p>
            <a:r>
              <a:rPr lang="en-US" sz="2800" dirty="0"/>
              <a:t>Papilloma.</a:t>
            </a:r>
          </a:p>
          <a:p>
            <a:endParaRPr lang="en-US" sz="2800" dirty="0"/>
          </a:p>
          <a:p>
            <a:r>
              <a:rPr lang="en-US" sz="2800" dirty="0"/>
              <a:t>2-Connective Tissue:</a:t>
            </a:r>
          </a:p>
          <a:p>
            <a:r>
              <a:rPr lang="en-US" sz="2800" dirty="0"/>
              <a:t>Fibroma and </a:t>
            </a:r>
            <a:r>
              <a:rPr lang="en-US" sz="2800" dirty="0" err="1"/>
              <a:t>angioma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pPr algn="ctr"/>
            <a:r>
              <a:rPr lang="en-US" sz="2800" b="1" dirty="0"/>
              <a:t>Squamous cell papilloma</a:t>
            </a:r>
          </a:p>
          <a:p>
            <a:r>
              <a:rPr lang="en-US" sz="2800" dirty="0"/>
              <a:t>It is single in adults and multiple in children</a:t>
            </a:r>
            <a:r>
              <a:rPr lang="en-US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7675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61782"/>
            <a:ext cx="2333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0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086016"/>
              </p:ext>
            </p:extLst>
          </p:nvPr>
        </p:nvGraphicFramePr>
        <p:xfrm>
          <a:off x="228600" y="533400"/>
          <a:ext cx="8686800" cy="611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 adults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 children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Single and true neoplasm.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Multiple, viral or hormonal.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Causes hoarseness, rarely obstruction.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Causes stridor and hoarseness.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Exclusively </a:t>
                      </a:r>
                      <a:r>
                        <a:rPr kumimoji="0"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cordal</a:t>
                      </a:r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anterior 1/2.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Multiple, affecting any part of the larynx.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Removal by direct laryngoscopy and if </a:t>
                      </a:r>
                      <a:r>
                        <a:rPr kumimoji="0"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big,through</a:t>
                      </a:r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laryngofissure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Repeated removal by direct </a:t>
                      </a:r>
                      <a:r>
                        <a:rPr kumimoji="0"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laryngoscopy,microsurgery</a:t>
                      </a:r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cryosurgery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tracheostomy.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Tracheostomy, close it after removal each time (larynx grows normal)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recurrence.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Recurs rapidly till puberty.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turn malignant.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Does not -turn malignant.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449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909" y="381000"/>
            <a:ext cx="822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B.Malignant</a:t>
            </a:r>
            <a:r>
              <a:rPr lang="en-US" sz="3200" b="1" dirty="0"/>
              <a:t> </a:t>
            </a:r>
            <a:r>
              <a:rPr lang="en-US" sz="3200" b="1" dirty="0" err="1"/>
              <a:t>Tumours</a:t>
            </a:r>
            <a:endParaRPr lang="en-US" sz="3200" b="1" dirty="0"/>
          </a:p>
          <a:p>
            <a:r>
              <a:rPr lang="en-US" sz="2800" dirty="0"/>
              <a:t>Usually squamous cell carcinoma.</a:t>
            </a:r>
          </a:p>
          <a:p>
            <a:r>
              <a:rPr lang="en-US" sz="2800" b="1" dirty="0"/>
              <a:t>Predisposing Factors:</a:t>
            </a:r>
          </a:p>
          <a:p>
            <a:r>
              <a:rPr lang="en-US" sz="2800" dirty="0"/>
              <a:t>1. Leucoplakia.</a:t>
            </a:r>
          </a:p>
          <a:p>
            <a:r>
              <a:rPr lang="en-US" sz="2800" dirty="0"/>
              <a:t>2. Papilloma in adults.</a:t>
            </a:r>
          </a:p>
          <a:p>
            <a:endParaRPr lang="en-US" sz="2800" dirty="0"/>
          </a:p>
          <a:p>
            <a:r>
              <a:rPr lang="en-US" sz="2800" b="1" dirty="0"/>
              <a:t>Age: </a:t>
            </a:r>
            <a:r>
              <a:rPr lang="en-US" sz="2800" dirty="0"/>
              <a:t>Over 40.</a:t>
            </a:r>
          </a:p>
          <a:p>
            <a:r>
              <a:rPr lang="en-US" sz="2800" b="1" dirty="0"/>
              <a:t>Sex: </a:t>
            </a:r>
            <a:r>
              <a:rPr lang="en-US" sz="2800" dirty="0"/>
              <a:t>Males are more affected than females by 10: 1.</a:t>
            </a:r>
          </a:p>
          <a:p>
            <a:r>
              <a:rPr lang="en-US" sz="2800" b="1" dirty="0"/>
              <a:t>Types:</a:t>
            </a:r>
          </a:p>
          <a:p>
            <a:r>
              <a:rPr lang="en-US" sz="2800" dirty="0"/>
              <a:t>1. </a:t>
            </a:r>
            <a:r>
              <a:rPr lang="en-US" sz="2800" dirty="0" err="1"/>
              <a:t>Glottic</a:t>
            </a:r>
            <a:r>
              <a:rPr lang="en-US" sz="2800" dirty="0"/>
              <a:t> (on the cords) 70%.</a:t>
            </a:r>
          </a:p>
          <a:p>
            <a:r>
              <a:rPr lang="en-US" sz="2800" dirty="0"/>
              <a:t>2. </a:t>
            </a:r>
            <a:r>
              <a:rPr lang="en-US" sz="2800" dirty="0" err="1"/>
              <a:t>Supraglottic</a:t>
            </a:r>
            <a:r>
              <a:rPr lang="en-US" sz="2800" dirty="0"/>
              <a:t> 20%.</a:t>
            </a:r>
          </a:p>
          <a:p>
            <a:r>
              <a:rPr lang="en-US" sz="2800" dirty="0"/>
              <a:t>3. Subglottic 10%.</a:t>
            </a:r>
          </a:p>
        </p:txBody>
      </p:sp>
    </p:spTree>
    <p:extLst>
      <p:ext uri="{BB962C8B-B14F-4D97-AF65-F5344CB8AC3E}">
        <p14:creationId xmlns:p14="http://schemas.microsoft.com/office/powerpoint/2010/main" val="1727577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35794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Symptoms:</a:t>
            </a:r>
          </a:p>
          <a:p>
            <a:r>
              <a:rPr lang="en-US" sz="2800" dirty="0"/>
              <a:t>1. Hoarseness appears early in </a:t>
            </a:r>
            <a:r>
              <a:rPr lang="en-US" sz="2800" dirty="0" err="1"/>
              <a:t>cordal</a:t>
            </a:r>
            <a:r>
              <a:rPr lang="en-US" sz="2800" dirty="0"/>
              <a:t> carcinoma, late in other types.</a:t>
            </a:r>
          </a:p>
          <a:p>
            <a:r>
              <a:rPr lang="en-US" sz="2800" dirty="0"/>
              <a:t>2. </a:t>
            </a:r>
            <a:r>
              <a:rPr lang="en-US" sz="2800" dirty="0" err="1"/>
              <a:t>Dyspnoea</a:t>
            </a:r>
            <a:r>
              <a:rPr lang="en-US" sz="2800" dirty="0"/>
              <a:t> and stridor early in subglottic carcinoma</a:t>
            </a:r>
          </a:p>
          <a:p>
            <a:r>
              <a:rPr lang="en-US" sz="2800" dirty="0"/>
              <a:t>3. Discomfort in the throat early in </a:t>
            </a:r>
            <a:r>
              <a:rPr lang="en-US" sz="2800" dirty="0" err="1"/>
              <a:t>supraglottic</a:t>
            </a:r>
            <a:r>
              <a:rPr lang="en-US" sz="2800" dirty="0"/>
              <a:t> carcinoma</a:t>
            </a:r>
          </a:p>
          <a:p>
            <a:r>
              <a:rPr lang="en-US" sz="2800" dirty="0"/>
              <a:t>4. Late pain due to invasion and </a:t>
            </a:r>
            <a:r>
              <a:rPr lang="en-US" sz="2800" dirty="0" err="1"/>
              <a:t>perichondritis</a:t>
            </a:r>
            <a:endParaRPr lang="en-US" sz="2800" dirty="0"/>
          </a:p>
          <a:p>
            <a:r>
              <a:rPr lang="en-US" sz="2800" dirty="0"/>
              <a:t>5. Dysphagia indicates infiltration of pharynx</a:t>
            </a:r>
          </a:p>
          <a:p>
            <a:r>
              <a:rPr lang="en-US" sz="2800" dirty="0"/>
              <a:t>6. </a:t>
            </a:r>
            <a:r>
              <a:rPr lang="en-US" sz="2800" dirty="0" err="1"/>
              <a:t>Haemoptysis</a:t>
            </a:r>
            <a:r>
              <a:rPr lang="en-US" sz="2800" dirty="0"/>
              <a:t>. Weight loss and neck swelling as late symptoms</a:t>
            </a:r>
          </a:p>
          <a:p>
            <a:r>
              <a:rPr lang="en-US" sz="2800" dirty="0"/>
              <a:t>7. Referred pain to the ear.</a:t>
            </a:r>
          </a:p>
        </p:txBody>
      </p:sp>
    </p:spTree>
    <p:extLst>
      <p:ext uri="{BB962C8B-B14F-4D97-AF65-F5344CB8AC3E}">
        <p14:creationId xmlns:p14="http://schemas.microsoft.com/office/powerpoint/2010/main" val="2221111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153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Sign:</a:t>
            </a:r>
          </a:p>
          <a:p>
            <a:r>
              <a:rPr lang="en-US" sz="2800" dirty="0"/>
              <a:t>1-laryngeal examination may shoes</a:t>
            </a:r>
          </a:p>
          <a:p>
            <a:r>
              <a:rPr lang="en-US" sz="2800" dirty="0"/>
              <a:t>a) Bilateral </a:t>
            </a:r>
            <a:r>
              <a:rPr lang="en-US" sz="2800" dirty="0" err="1"/>
              <a:t>fungating</a:t>
            </a:r>
            <a:r>
              <a:rPr lang="en-US" sz="2800" dirty="0"/>
              <a:t> mass in </a:t>
            </a:r>
            <a:r>
              <a:rPr lang="en-US" sz="2800" dirty="0" err="1"/>
              <a:t>supraglottic</a:t>
            </a:r>
            <a:r>
              <a:rPr lang="en-US" sz="2800" dirty="0"/>
              <a:t> tumors.</a:t>
            </a:r>
          </a:p>
          <a:p>
            <a:r>
              <a:rPr lang="en-US" sz="2800" dirty="0"/>
              <a:t>b) Unilateral thickening or roughness of vocal cords later on cauliflower mass in </a:t>
            </a:r>
            <a:r>
              <a:rPr lang="en-US" sz="2800" dirty="0" err="1"/>
              <a:t>glottic</a:t>
            </a:r>
            <a:r>
              <a:rPr lang="en-US" sz="2800" dirty="0"/>
              <a:t> tumor.</a:t>
            </a:r>
          </a:p>
          <a:p>
            <a:r>
              <a:rPr lang="en-US" sz="2800" dirty="0"/>
              <a:t>c) Bilateral </a:t>
            </a:r>
            <a:r>
              <a:rPr lang="en-US" sz="2800" dirty="0" err="1"/>
              <a:t>ulcerofungating</a:t>
            </a:r>
            <a:r>
              <a:rPr lang="en-US" sz="2800" dirty="0"/>
              <a:t> mass in subglottic tumor.</a:t>
            </a:r>
          </a:p>
          <a:p>
            <a:r>
              <a:rPr lang="en-US" sz="2800" dirty="0"/>
              <a:t>d) Fixation of vocal cords and tenderness of larynx due to </a:t>
            </a:r>
            <a:r>
              <a:rPr lang="en-US" sz="2800" dirty="0" err="1"/>
              <a:t>perichondritis</a:t>
            </a:r>
            <a:r>
              <a:rPr lang="en-US" sz="2800" dirty="0"/>
              <a:t> or its invasion.</a:t>
            </a:r>
          </a:p>
          <a:p>
            <a:r>
              <a:rPr lang="en-US" sz="2800" dirty="0"/>
              <a:t>2-Enlarged cervical glands and broadening of larynx</a:t>
            </a:r>
          </a:p>
        </p:txBody>
      </p:sp>
    </p:spTree>
    <p:extLst>
      <p:ext uri="{BB962C8B-B14F-4D97-AF65-F5344CB8AC3E}">
        <p14:creationId xmlns:p14="http://schemas.microsoft.com/office/powerpoint/2010/main" val="289281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Risk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Smoking (depends on dosage and type)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Alcohol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Tobacco chewing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HPV (subtype 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mechanical irritation (dentures)</a:t>
            </a:r>
          </a:p>
        </p:txBody>
      </p:sp>
    </p:spTree>
    <p:extLst>
      <p:ext uri="{BB962C8B-B14F-4D97-AF65-F5344CB8AC3E}">
        <p14:creationId xmlns:p14="http://schemas.microsoft.com/office/powerpoint/2010/main" val="708700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2667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2905873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glottic</a:t>
            </a:r>
            <a:r>
              <a:rPr lang="en-US" dirty="0"/>
              <a:t> carcinoma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28662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85842" y="2875002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supraglottic</a:t>
            </a:r>
            <a:r>
              <a:rPr lang="en-US" dirty="0"/>
              <a:t> carcinoma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5943600"/>
            <a:ext cx="23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subglottic carcinoma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74" y="3657600"/>
            <a:ext cx="3150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379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153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Investigations:</a:t>
            </a:r>
          </a:p>
          <a:p>
            <a:r>
              <a:rPr lang="en-US" sz="2800" dirty="0"/>
              <a:t>1-CT or MRI evaluate</a:t>
            </a:r>
          </a:p>
          <a:p>
            <a:r>
              <a:rPr lang="en-US" sz="2800" dirty="0"/>
              <a:t>a- Tumor limits</a:t>
            </a:r>
          </a:p>
          <a:p>
            <a:r>
              <a:rPr lang="en-US" sz="2800" dirty="0"/>
              <a:t>b- Cartilage invasion</a:t>
            </a:r>
          </a:p>
          <a:p>
            <a:r>
              <a:rPr lang="en-US" sz="2800" dirty="0"/>
              <a:t>c- </a:t>
            </a:r>
            <a:r>
              <a:rPr lang="en-US" sz="2800" dirty="0" err="1"/>
              <a:t>extralaryngeal</a:t>
            </a:r>
            <a:r>
              <a:rPr lang="en-US" sz="2800" dirty="0"/>
              <a:t> spread</a:t>
            </a:r>
          </a:p>
          <a:p>
            <a:r>
              <a:rPr lang="en-US" sz="2800" dirty="0"/>
              <a:t>d- LN involvement</a:t>
            </a:r>
          </a:p>
          <a:p>
            <a:endParaRPr lang="en-US" sz="2800" dirty="0"/>
          </a:p>
          <a:p>
            <a:r>
              <a:rPr lang="en-US" sz="2800" dirty="0"/>
              <a:t>2-Direct Laryngoscopy under general anesthesia to map tumor and get biopsy</a:t>
            </a:r>
          </a:p>
          <a:p>
            <a:endParaRPr lang="en-US" sz="2800" dirty="0"/>
          </a:p>
          <a:p>
            <a:r>
              <a:rPr lang="en-US" sz="2800" dirty="0"/>
              <a:t>3-laboratory</a:t>
            </a:r>
          </a:p>
          <a:p>
            <a:r>
              <a:rPr lang="en-US" sz="2800" dirty="0"/>
              <a:t>a) Test to exclude syphilis and sputum to exclude TB</a:t>
            </a:r>
          </a:p>
          <a:p>
            <a:r>
              <a:rPr lang="en-US" sz="2800" dirty="0"/>
              <a:t>b) C.B.C, renal and liver functions as preoperative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2180257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Classification and Staging:</a:t>
            </a:r>
          </a:p>
          <a:p>
            <a:r>
              <a:rPr lang="en-US" sz="2800" b="1" dirty="0"/>
              <a:t>Primary Tumor: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Lymph nodes (N):</a:t>
            </a:r>
          </a:p>
          <a:p>
            <a:endParaRPr lang="en-US" sz="2800" b="1" dirty="0"/>
          </a:p>
          <a:p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07510"/>
              </p:ext>
            </p:extLst>
          </p:nvPr>
        </p:nvGraphicFramePr>
        <p:xfrm>
          <a:off x="533400" y="1752600"/>
          <a:ext cx="8305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8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Tumor limited to one site with normal vocal cord mobility.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Tumor extending to more than one site with normal vocal cord mobility.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Tumor limited to larynx with vocal cord fixation.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Tumor extending beyond the larynx.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026539"/>
              </p:ext>
            </p:extLst>
          </p:nvPr>
        </p:nvGraphicFramePr>
        <p:xfrm>
          <a:off x="381000" y="4192925"/>
          <a:ext cx="8305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 clinically positive nodes.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Single clinically positive ipsilateral node 3 cm or less in diameter.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Single clinically </a:t>
                      </a:r>
                      <a:r>
                        <a:rPr kumimoji="0"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</a:t>
                      </a:r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􀀤</a:t>
                      </a:r>
                      <a:r>
                        <a:rPr kumimoji="0"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node more than 3 cm but less than 6 cm in</a:t>
                      </a:r>
                    </a:p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diameter.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Massive ipsilateral nodes (&gt;6cm), bilateral or contralateral nodes.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648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1228"/>
            <a:ext cx="8153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Distant metastasis (M):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Treatment:</a:t>
            </a:r>
          </a:p>
          <a:p>
            <a:r>
              <a:rPr lang="en-US" sz="2800" dirty="0"/>
              <a:t>1- Limited excision with a safety margin through </a:t>
            </a:r>
            <a:r>
              <a:rPr lang="en-US" sz="2800" dirty="0" err="1"/>
              <a:t>laryngofissure</a:t>
            </a:r>
            <a:r>
              <a:rPr lang="en-US" sz="2800" dirty="0"/>
              <a:t>. (In T1 and T2)</a:t>
            </a:r>
          </a:p>
          <a:p>
            <a:endParaRPr lang="en-US" sz="2800" dirty="0"/>
          </a:p>
          <a:p>
            <a:r>
              <a:rPr lang="en-US" sz="2800" dirty="0"/>
              <a:t>2-Total laryngectomy: T3 and T4</a:t>
            </a:r>
            <a:endParaRPr lang="en-US" sz="2800" b="1" dirty="0"/>
          </a:p>
          <a:p>
            <a:r>
              <a:rPr lang="en-US" sz="2800" dirty="0"/>
              <a:t>If the cords fixed or if there is extension outside the cord to:</a:t>
            </a:r>
          </a:p>
          <a:p>
            <a:r>
              <a:rPr lang="en-US" sz="2800" dirty="0"/>
              <a:t>I. </a:t>
            </a:r>
            <a:r>
              <a:rPr lang="en-US" sz="2800" dirty="0" err="1"/>
              <a:t>Anteror</a:t>
            </a:r>
            <a:r>
              <a:rPr lang="en-US" sz="2800" dirty="0"/>
              <a:t> commissure</a:t>
            </a:r>
          </a:p>
          <a:p>
            <a:r>
              <a:rPr lang="en-US" sz="2800" dirty="0"/>
              <a:t>II. </a:t>
            </a:r>
            <a:r>
              <a:rPr lang="en-US" sz="2800" dirty="0" err="1"/>
              <a:t>Atytenoids</a:t>
            </a:r>
            <a:endParaRPr lang="en-US" sz="2800" dirty="0"/>
          </a:p>
          <a:p>
            <a:r>
              <a:rPr lang="en-US" sz="2800" dirty="0"/>
              <a:t>III. Subglottic</a:t>
            </a:r>
          </a:p>
          <a:p>
            <a:r>
              <a:rPr lang="en-US" sz="2800" dirty="0"/>
              <a:t>IV. </a:t>
            </a:r>
            <a:r>
              <a:rPr lang="en-US" sz="2800" dirty="0" err="1"/>
              <a:t>Supraglottic</a:t>
            </a:r>
            <a:endParaRPr lang="en-US" sz="2800" dirty="0"/>
          </a:p>
          <a:p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747527"/>
              </p:ext>
            </p:extLst>
          </p:nvPr>
        </p:nvGraphicFramePr>
        <p:xfrm>
          <a:off x="391886" y="969323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/>
                        <a:t>M0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 evidence of distant metastasis.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Tumour</a:t>
                      </a:r>
                      <a:r>
                        <a:rPr kumimoji="0"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distant metastasis.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71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834" y="381000"/>
            <a:ext cx="8229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3- Total excision and block dissection of the cervical lymph glands:</a:t>
            </a:r>
          </a:p>
          <a:p>
            <a:r>
              <a:rPr lang="en-US" sz="2800" dirty="0"/>
              <a:t>If the cervical lymph glands are palpable.</a:t>
            </a:r>
          </a:p>
          <a:p>
            <a:endParaRPr lang="en-US" sz="2800" dirty="0"/>
          </a:p>
          <a:p>
            <a:r>
              <a:rPr lang="en-US" sz="2800" dirty="0"/>
              <a:t>4- Radiotherapy (5500 </a:t>
            </a:r>
            <a:r>
              <a:rPr lang="en-US" sz="2800" dirty="0" err="1"/>
              <a:t>rads</a:t>
            </a:r>
            <a:r>
              <a:rPr lang="en-US" sz="2800" dirty="0"/>
              <a:t>):T1 and T2</a:t>
            </a:r>
          </a:p>
          <a:p>
            <a:r>
              <a:rPr lang="en-US" sz="2800" dirty="0"/>
              <a:t>In early </a:t>
            </a:r>
            <a:r>
              <a:rPr lang="en-US" sz="2800" dirty="0" err="1"/>
              <a:t>cordal</a:t>
            </a:r>
            <a:r>
              <a:rPr lang="en-US" sz="2800" dirty="0"/>
              <a:t> cancer and in late cases.</a:t>
            </a:r>
          </a:p>
          <a:p>
            <a:endParaRPr lang="en-US" sz="2800" dirty="0"/>
          </a:p>
          <a:p>
            <a:r>
              <a:rPr lang="en-US" sz="2800" dirty="0"/>
              <a:t>5- Inoperable Cases:</a:t>
            </a:r>
          </a:p>
          <a:p>
            <a:r>
              <a:rPr lang="en-US" sz="2800" dirty="0"/>
              <a:t>Extensive infiltration or distant metastasis.</a:t>
            </a:r>
          </a:p>
          <a:p>
            <a:r>
              <a:rPr lang="en-US" sz="2800" dirty="0"/>
              <a:t>a. Radiotherapy.</a:t>
            </a:r>
          </a:p>
          <a:p>
            <a:r>
              <a:rPr lang="en-US" sz="2800" dirty="0"/>
              <a:t>b. Cytotoxic drugs.</a:t>
            </a:r>
          </a:p>
          <a:p>
            <a:r>
              <a:rPr lang="en-US" sz="2800" dirty="0"/>
              <a:t>c. Sedatives as morphine.</a:t>
            </a:r>
          </a:p>
          <a:p>
            <a:r>
              <a:rPr lang="en-US" sz="2800" dirty="0"/>
              <a:t>d. Tracheostomy when indicated.</a:t>
            </a:r>
          </a:p>
          <a:p>
            <a:r>
              <a:rPr lang="en-US" sz="2800" dirty="0"/>
              <a:t>e. Gastrostomy for dysphagia.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182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766812"/>
            <a:ext cx="616869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423780"/>
            <a:ext cx="515816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2" y="1239381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1" y="1230651"/>
            <a:ext cx="765649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794A5-B0C6-357A-4EE4-3F9913AB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247" y="1607809"/>
            <a:ext cx="6927020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Tumor of the Pharynx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F561A-F385-F7AF-A481-DA4954376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0624" y="4810308"/>
            <a:ext cx="6752266" cy="107655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75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44AF-F153-E1C0-3AA2-69EE3663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I-NASOPHARYNX</a:t>
            </a:r>
            <a:br>
              <a:rPr lang="en-US" sz="4800" b="1" dirty="0"/>
            </a:br>
            <a:endParaRPr lang="en-S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C2E27-A080-FF4E-27C3-BA1F642A0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188523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Juvenile Nasopharyngeal Angiofibroma | SpringerLink">
            <a:extLst>
              <a:ext uri="{FF2B5EF4-FFF2-40B4-BE49-F238E27FC236}">
                <a16:creationId xmlns:a16="http://schemas.microsoft.com/office/drawing/2014/main" id="{72F06166-80F9-18A8-6F66-D32AF9829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4" r="2" b="10412"/>
          <a:stretch/>
        </p:blipFill>
        <p:spPr bwMode="auto"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edPix Case - Juvenile nasopharyngeal angiofibroma">
            <a:extLst>
              <a:ext uri="{FF2B5EF4-FFF2-40B4-BE49-F238E27FC236}">
                <a16:creationId xmlns:a16="http://schemas.microsoft.com/office/drawing/2014/main" id="{A724554A-D9C4-F851-F92B-04A1762EED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1355" b="1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7" name="Freeform: Shape 103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F69DF3B-9CB5-1D01-AE05-FC8806E64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A-BENIGN</a:t>
            </a:r>
            <a:b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Nasopharyngeal Angiofibroma</a:t>
            </a:r>
            <a:b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569566-EAEB-2DAE-E98A-E5C4A5162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042" y="2512611"/>
            <a:ext cx="3624602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700"/>
              <a:t>Pathology:</a:t>
            </a:r>
          </a:p>
          <a:p>
            <a:pPr marL="457200" indent="-228600" defTabSz="914400"/>
            <a:r>
              <a:rPr lang="en-US" sz="1700"/>
              <a:t>A very vascular fibroma arising from the periosteum of the roof of nasopharynx. </a:t>
            </a:r>
          </a:p>
          <a:p>
            <a:pPr marL="457200" indent="-228600" defTabSz="914400"/>
            <a:r>
              <a:rPr lang="en-US" sz="1700"/>
              <a:t>It has tendency to bleed because there is no muscle coating its vessels.</a:t>
            </a:r>
          </a:p>
          <a:p>
            <a:pPr marL="457200" indent="-228600" defTabSz="914400"/>
            <a:r>
              <a:rPr lang="en-US" sz="1700"/>
              <a:t>It occurs in young males below the age of 18 years.</a:t>
            </a:r>
          </a:p>
          <a:p>
            <a:pPr marL="457200" indent="-228600" defTabSz="914400"/>
            <a:r>
              <a:rPr lang="en-US" sz="1700"/>
              <a:t>Occurs only in males in adolescent age.</a:t>
            </a:r>
          </a:p>
          <a:p>
            <a:pPr indent="-228600" defTabSz="914400"/>
            <a:endParaRPr lang="en-US" sz="1700"/>
          </a:p>
          <a:p>
            <a:pPr indent="-228600" defTabSz="914400"/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49021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A40E68F-64F6-C81D-E1FF-D105D319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731520"/>
            <a:ext cx="4567428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5006340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B4E31-0300-75B4-7B8C-D7CA87A8E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2092" y="2798385"/>
            <a:ext cx="4523975" cy="32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700" b="1" dirty="0"/>
              <a:t>Behavior And Spread:</a:t>
            </a:r>
          </a:p>
          <a:p>
            <a:pPr lvl="1" indent="-228600" defTabSz="914400"/>
            <a:r>
              <a:rPr lang="en-US" sz="2000" dirty="0"/>
              <a:t>Forward  ͢   nasal cavity</a:t>
            </a:r>
          </a:p>
          <a:p>
            <a:pPr lvl="1" indent="-228600" defTabSz="914400"/>
            <a:r>
              <a:rPr lang="en-US" sz="2000" dirty="0"/>
              <a:t>Laterally ͢  Pterygopalatine fossa</a:t>
            </a:r>
          </a:p>
          <a:p>
            <a:pPr lvl="1" indent="-228600" defTabSz="914400"/>
            <a:r>
              <a:rPr lang="en-US" sz="2000" dirty="0"/>
              <a:t>Forward and laterally  ͢ orbit through inferior orbital fissure</a:t>
            </a:r>
          </a:p>
          <a:p>
            <a:pPr lvl="1" indent="-228600" defTabSz="914400"/>
            <a:r>
              <a:rPr lang="en-US" sz="2000" dirty="0"/>
              <a:t>Upward   ͢  cranial cavity</a:t>
            </a:r>
          </a:p>
          <a:p>
            <a:pPr lvl="1" indent="-228600" defTabSz="914400"/>
            <a:r>
              <a:rPr lang="en-US" sz="2000" dirty="0"/>
              <a:t>Downwards  ͢   Oropharynx</a:t>
            </a:r>
          </a:p>
          <a:p>
            <a:pPr indent="-228600" defTabSz="914400"/>
            <a:endParaRPr lang="en-US" sz="1700" dirty="0"/>
          </a:p>
          <a:p>
            <a:pPr indent="-228600" defTabSz="914400"/>
            <a:endParaRPr lang="en-US" sz="1700" dirty="0"/>
          </a:p>
        </p:txBody>
      </p:sp>
      <p:pic>
        <p:nvPicPr>
          <p:cNvPr id="10" name="Picture 2" descr="18 Juvenile Nasopharyngeal Angiofibroma | Radiology Key">
            <a:extLst>
              <a:ext uri="{FF2B5EF4-FFF2-40B4-BE49-F238E27FC236}">
                <a16:creationId xmlns:a16="http://schemas.microsoft.com/office/drawing/2014/main" id="{FF677060-FFC7-46EE-FB78-CEB40A6870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r="57851" b="1"/>
          <a:stretch/>
        </p:blipFill>
        <p:spPr bwMode="auto">
          <a:xfrm>
            <a:off x="5457825" y="2480954"/>
            <a:ext cx="3341984" cy="39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49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2E66E4B-5194-D91B-4637-740C8553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B46572-3A26-4B36-7F35-971F5B25F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Symptoms:</a:t>
            </a:r>
          </a:p>
          <a:p>
            <a:endParaRPr lang="en-S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AD689-E14C-5736-A30E-A8D8C14D01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/>
              <a:t>1-Nasal:</a:t>
            </a:r>
          </a:p>
          <a:p>
            <a:pPr lvl="1"/>
            <a:r>
              <a:rPr lang="en-US" sz="1700" dirty="0"/>
              <a:t>a. Nasal obstruction.</a:t>
            </a:r>
          </a:p>
          <a:p>
            <a:pPr lvl="1"/>
            <a:r>
              <a:rPr lang="en-US" sz="1700" dirty="0"/>
              <a:t>b. Recurrent severe epistaxis.</a:t>
            </a:r>
          </a:p>
          <a:p>
            <a:endParaRPr lang="en-US" sz="2000" dirty="0"/>
          </a:p>
          <a:p>
            <a:r>
              <a:rPr lang="en-US" sz="2000" dirty="0"/>
              <a:t>2-Aural: </a:t>
            </a:r>
          </a:p>
          <a:p>
            <a:pPr lvl="1"/>
            <a:r>
              <a:rPr lang="en-US" sz="1700" dirty="0"/>
              <a:t>Conductive deafness due to Eustachian obstruction.</a:t>
            </a:r>
          </a:p>
          <a:p>
            <a:endParaRPr lang="en-US" sz="2000" b="1" dirty="0"/>
          </a:p>
          <a:p>
            <a:endParaRPr lang="en-US" sz="2000" dirty="0"/>
          </a:p>
          <a:p>
            <a:endParaRPr lang="en-SA" dirty="0"/>
          </a:p>
          <a:p>
            <a:endParaRPr lang="en-S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C749B7-C24A-F1EF-F467-590F42106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b="1" dirty="0"/>
              <a:t>Signs:</a:t>
            </a:r>
          </a:p>
          <a:p>
            <a:endParaRPr lang="en-S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2724DD-D4E7-66B0-FCFA-1C667FB779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1- A smooth, lobulated, firm, easily bleeding mass.</a:t>
            </a:r>
          </a:p>
          <a:p>
            <a:pPr marL="342900" lvl="1" indent="0">
              <a:buNone/>
            </a:pPr>
            <a:r>
              <a:rPr lang="en-US" sz="2100" dirty="0"/>
              <a:t>a. Is seen in the nose.</a:t>
            </a:r>
          </a:p>
          <a:p>
            <a:pPr marL="342900" lvl="1" indent="0">
              <a:buNone/>
            </a:pPr>
            <a:r>
              <a:rPr lang="en-US" sz="2100" dirty="0"/>
              <a:t>b. Depresses the palate and appears behind it.</a:t>
            </a:r>
          </a:p>
          <a:p>
            <a:endParaRPr lang="en-US" sz="2400" dirty="0"/>
          </a:p>
          <a:p>
            <a:r>
              <a:rPr lang="en-US" sz="2400" dirty="0"/>
              <a:t>2- Extension causes:</a:t>
            </a:r>
          </a:p>
          <a:p>
            <a:pPr marL="0" indent="0">
              <a:buNone/>
            </a:pPr>
            <a:r>
              <a:rPr lang="en-US" sz="2400" dirty="0"/>
              <a:t>	a. Widening of the nasal 	bones</a:t>
            </a:r>
          </a:p>
          <a:p>
            <a:pPr marL="0" indent="0">
              <a:buNone/>
            </a:pPr>
            <a:r>
              <a:rPr lang="en-US" sz="2400" dirty="0"/>
              <a:t>	b. Proptosis and frog-face 	deformity.</a:t>
            </a:r>
          </a:p>
          <a:p>
            <a:pPr marL="0" indent="0">
              <a:buNone/>
            </a:pPr>
            <a:r>
              <a:rPr lang="en-US" sz="2400" dirty="0"/>
              <a:t>	c. Swelling of the cheek 	and zygoma.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425640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2041</Words>
  <Application>Microsoft Macintosh PowerPoint</Application>
  <PresentationFormat>On-screen Show (4:3)</PresentationFormat>
  <Paragraphs>366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Lucida Sans</vt:lpstr>
      <vt:lpstr>Office Theme</vt:lpstr>
      <vt:lpstr>Head &amp;Neck Tumors</vt:lpstr>
      <vt:lpstr>Oral Cavity tumor </vt:lpstr>
      <vt:lpstr>Oral Cavity tumor   </vt:lpstr>
      <vt:lpstr>PowerPoint Presentation</vt:lpstr>
      <vt:lpstr>Tumor of the Pharynx</vt:lpstr>
      <vt:lpstr>I-NASOPHARYNX </vt:lpstr>
      <vt:lpstr>A-BENIGN  Nasopharyngeal Angiofibroma </vt:lpstr>
      <vt:lpstr>PowerPoint Presentation</vt:lpstr>
      <vt:lpstr>PowerPoint Presentation</vt:lpstr>
      <vt:lpstr>investigation</vt:lpstr>
      <vt:lpstr>PowerPoint Presentation</vt:lpstr>
      <vt:lpstr>Treatment: </vt:lpstr>
      <vt:lpstr>B. MALIGNANT </vt:lpstr>
      <vt:lpstr>PowerPoint Presentation</vt:lpstr>
      <vt:lpstr>PowerPoint Presentation</vt:lpstr>
      <vt:lpstr>II-Oropharynx </vt:lpstr>
      <vt:lpstr>BENIGN TUMOURS </vt:lpstr>
      <vt:lpstr>PowerPoint Presentation</vt:lpstr>
      <vt:lpstr>MALIGNANT TUMOURS </vt:lpstr>
      <vt:lpstr>PowerPoint Presentation</vt:lpstr>
      <vt:lpstr>PowerPoint Presentation</vt:lpstr>
      <vt:lpstr>PowerPoint Presentation</vt:lpstr>
      <vt:lpstr>PowerPoint Presentation</vt:lpstr>
      <vt:lpstr>TREATMENT</vt:lpstr>
      <vt:lpstr>Treatment</vt:lpstr>
      <vt:lpstr>III-Hypopharynx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Pharynx</dc:title>
  <dc:creator>Administrator1</dc:creator>
  <cp:lastModifiedBy>Nadir F. AlDajani</cp:lastModifiedBy>
  <cp:revision>39</cp:revision>
  <dcterms:created xsi:type="dcterms:W3CDTF">2016-11-29T09:26:04Z</dcterms:created>
  <dcterms:modified xsi:type="dcterms:W3CDTF">2023-01-27T16:26:27Z</dcterms:modified>
</cp:coreProperties>
</file>