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82675"/>
            <a:ext cx="5704114" cy="1470025"/>
          </a:xfrm>
        </p:spPr>
        <p:txBody>
          <a:bodyPr/>
          <a:lstStyle/>
          <a:p>
            <a:r>
              <a:rPr b="1" i="1" dirty="0">
                <a:solidFill>
                  <a:schemeClr val="accent6">
                    <a:lumMod val="50000"/>
                  </a:schemeClr>
                </a:solidFill>
              </a:rPr>
              <a:t>Antenatal &amp; Postnatal Depression &amp; 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7" y="3886200"/>
            <a:ext cx="4093028" cy="1752600"/>
          </a:xfrm>
        </p:spPr>
        <p:txBody>
          <a:bodyPr>
            <a:normAutofit fontScale="92500"/>
          </a:bodyPr>
          <a:lstStyle/>
          <a:p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Dr Mona Ahmed</a:t>
            </a:r>
          </a:p>
          <a:p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Assistant professor OBG</a:t>
            </a:r>
          </a:p>
          <a:p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SMSB</a:t>
            </a:r>
            <a:endParaRPr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69A4F-A04F-8683-FBC7-86B5475C2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14" y="2552700"/>
            <a:ext cx="4659086" cy="3902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68829"/>
          </a:xfrm>
        </p:spPr>
        <p:txBody>
          <a:bodyPr>
            <a:normAutofit/>
          </a:bodyPr>
          <a:lstStyle/>
          <a:p>
            <a:r>
              <a:rPr b="1" i="1" dirty="0">
                <a:solidFill>
                  <a:schemeClr val="accent6">
                    <a:lumMod val="50000"/>
                  </a:schemeClr>
                </a:solidFill>
              </a:rPr>
              <a:t>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Definition</a:t>
            </a:r>
            <a:r>
              <a:rPr b="1" i="1" dirty="0"/>
              <a:t>: </a:t>
            </a:r>
            <a:endParaRPr lang="en-GB" b="1" i="1" dirty="0"/>
          </a:p>
          <a:p>
            <a:pPr marL="0" indent="0">
              <a:buNone/>
            </a:pPr>
            <a:r>
              <a:rPr i="1" dirty="0"/>
              <a:t>Persistent low mood or loss of interest ≥2 weeks.</a:t>
            </a:r>
          </a:p>
          <a:p>
            <a:endParaRPr i="1" dirty="0"/>
          </a:p>
          <a:p>
            <a:pPr>
              <a:buFont typeface="Wingdings" panose="05000000000000000000" pitchFamily="2" charset="2"/>
              <a:buChar char="q"/>
            </a:pPr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Risk Factors: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i="1" dirty="0"/>
              <a:t> Past psychiatric illness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i="1" dirty="0"/>
              <a:t> Lack of social support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i="1" dirty="0"/>
              <a:t> Marital/family conflict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i="1" dirty="0"/>
              <a:t> Unplanned/unwanted pregnancy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i="1" dirty="0"/>
              <a:t>Medical complications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3A124-05BC-5E0E-D201-647B06DFB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80" y="2542494"/>
            <a:ext cx="2143125" cy="35836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44"/>
            <a:ext cx="8229600" cy="1001486"/>
          </a:xfrm>
        </p:spPr>
        <p:txBody>
          <a:bodyPr/>
          <a:lstStyle/>
          <a:p>
            <a:r>
              <a:rPr b="1" i="1" dirty="0">
                <a:solidFill>
                  <a:schemeClr val="accent6">
                    <a:lumMod val="50000"/>
                  </a:schemeClr>
                </a:solidFill>
              </a:rPr>
              <a:t>Anxiety</a:t>
            </a:r>
            <a:r>
              <a:rPr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230"/>
            <a:ext cx="8686800" cy="56170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Definition</a:t>
            </a:r>
            <a:r>
              <a:rPr i="1" dirty="0"/>
              <a:t>: </a:t>
            </a:r>
            <a:endParaRPr lang="en-GB" i="1" dirty="0"/>
          </a:p>
          <a:p>
            <a:pPr marL="0" indent="0">
              <a:buNone/>
            </a:pPr>
            <a:r>
              <a:rPr i="1" dirty="0"/>
              <a:t>Excessive worry, fear, or nervousness interfering with daily life.</a:t>
            </a:r>
          </a:p>
          <a:p>
            <a:pPr marL="0" indent="0">
              <a:buNone/>
            </a:pPr>
            <a:endParaRPr i="1" dirty="0"/>
          </a:p>
          <a:p>
            <a:pPr>
              <a:buFont typeface="Wingdings" panose="05000000000000000000" pitchFamily="2" charset="2"/>
              <a:buChar char="q"/>
            </a:pPr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Types</a:t>
            </a:r>
            <a:r>
              <a:rPr b="1" i="1" dirty="0"/>
              <a:t>:</a:t>
            </a:r>
            <a:r>
              <a:rPr i="1" dirty="0"/>
              <a:t> </a:t>
            </a:r>
            <a:endParaRPr lang="en-GB" i="1" dirty="0"/>
          </a:p>
          <a:p>
            <a:pPr marL="0" indent="0">
              <a:buNone/>
            </a:pPr>
            <a:r>
              <a:rPr i="1" dirty="0"/>
              <a:t>GAD, panic disorder, phobias, OCD.</a:t>
            </a:r>
          </a:p>
          <a:p>
            <a:endParaRPr i="1" dirty="0"/>
          </a:p>
          <a:p>
            <a:pPr>
              <a:buFont typeface="Wingdings" panose="05000000000000000000" pitchFamily="2" charset="2"/>
              <a:buChar char="q"/>
            </a:pPr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Risk Factors:</a:t>
            </a:r>
          </a:p>
          <a:p>
            <a:r>
              <a:rPr i="1" dirty="0"/>
              <a:t>Previous anxiety disorder</a:t>
            </a:r>
          </a:p>
          <a:p>
            <a:r>
              <a:rPr i="1" dirty="0"/>
              <a:t>Stressful life events</a:t>
            </a:r>
          </a:p>
          <a:p>
            <a:r>
              <a:rPr i="1" dirty="0"/>
              <a:t>Family history</a:t>
            </a:r>
          </a:p>
          <a:p>
            <a:r>
              <a:rPr i="1" dirty="0"/>
              <a:t>Lack of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81499-B984-EE1A-77D4-9443B61B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2433637"/>
            <a:ext cx="2143125" cy="31180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dirty="0">
                <a:solidFill>
                  <a:schemeClr val="accent6">
                    <a:lumMod val="50000"/>
                  </a:schemeClr>
                </a:solidFill>
              </a:rPr>
              <a:t>Screening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4114"/>
            <a:ext cx="8686800" cy="4689248"/>
          </a:xfrm>
        </p:spPr>
        <p:txBody>
          <a:bodyPr/>
          <a:lstStyle/>
          <a:p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Depression</a:t>
            </a:r>
            <a:r>
              <a:rPr i="1" dirty="0"/>
              <a:t>: EPDS, PHQ-9</a:t>
            </a:r>
          </a:p>
          <a:p>
            <a:r>
              <a:rPr i="1" dirty="0"/>
              <a:t> </a:t>
            </a:r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Anxiety</a:t>
            </a:r>
            <a:r>
              <a:rPr i="1" dirty="0"/>
              <a:t>: GAD-2 → if ≥3 → GAD-7</a:t>
            </a:r>
          </a:p>
          <a:p>
            <a:r>
              <a:rPr i="1" dirty="0"/>
              <a:t>Screen at every antenatal </a:t>
            </a:r>
            <a:endParaRPr lang="en-GB" i="1" dirty="0"/>
          </a:p>
          <a:p>
            <a:pPr marL="0" indent="0">
              <a:buNone/>
            </a:pPr>
            <a:r>
              <a:rPr lang="en-GB" i="1" dirty="0"/>
              <a:t>                          </a:t>
            </a:r>
            <a:r>
              <a:rPr i="1" dirty="0"/>
              <a:t>&amp; postnatal visit</a:t>
            </a:r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B2CC1-F2D0-73E3-55DA-FE75CB8F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266" y="2009094"/>
            <a:ext cx="2143125" cy="3335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dirty="0">
                <a:solidFill>
                  <a:schemeClr val="accent6">
                    <a:lumMod val="50000"/>
                  </a:schemeClr>
                </a:solidFill>
              </a:rPr>
              <a:t>Management – 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Non-pharmacological:</a:t>
            </a:r>
          </a:p>
          <a:p>
            <a:r>
              <a:rPr i="1" dirty="0"/>
              <a:t>Psychoeducation &amp; counseling</a:t>
            </a:r>
          </a:p>
          <a:p>
            <a:r>
              <a:rPr i="1" dirty="0"/>
              <a:t> CBT, interpersonal therapy</a:t>
            </a:r>
          </a:p>
          <a:p>
            <a:r>
              <a:rPr i="1" dirty="0"/>
              <a:t> Support groups</a:t>
            </a:r>
          </a:p>
          <a:p>
            <a:endParaRPr i="1" dirty="0"/>
          </a:p>
          <a:p>
            <a:pPr marL="0" indent="0">
              <a:buNone/>
            </a:pPr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Pharmacological (if severe):</a:t>
            </a:r>
          </a:p>
          <a:p>
            <a:r>
              <a:rPr i="1" dirty="0"/>
              <a:t>Antidepressants (SSRIs)</a:t>
            </a:r>
          </a:p>
          <a:p>
            <a:r>
              <a:rPr i="1" dirty="0"/>
              <a:t>Anxiolytics (avoid benzodiazepines in pregnancy)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32AC2-0567-46E5-18CF-3BB74A73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609" y="2100943"/>
            <a:ext cx="2143125" cy="29765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8C261-08B5-6884-B8FF-1C67796A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F431-5B04-5037-BA12-6249E505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C948-DAA7-E85D-AC86-D63E655D0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F0458-0589-4E06-E528-23A0F846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3929-BF91-947B-6739-0C62A40C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95C8-8557-BA94-ED46-EFD2F6C37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176B6-027A-C086-A0E3-7BE935A36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dirty="0">
                <a:solidFill>
                  <a:schemeClr val="accent6">
                    <a:lumMod val="50000"/>
                  </a:schemeClr>
                </a:solidFill>
              </a:rP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i="1" dirty="0"/>
              <a:t>Depression &amp; anxiety are common in perinatal period</a:t>
            </a:r>
          </a:p>
          <a:p>
            <a:r>
              <a:rPr i="1" dirty="0"/>
              <a:t>Early screening is essential</a:t>
            </a:r>
          </a:p>
          <a:p>
            <a:r>
              <a:rPr i="1" dirty="0"/>
              <a:t>Use stepwise care (mild → severe)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5EF83-5037-0C1A-CBD7-67C6771C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80" y="2205037"/>
            <a:ext cx="2143125" cy="31398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8FE8-D67A-5827-79FD-7D78B68E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FBC5-DCA7-D7FB-538C-7B88560B3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F65A1-C48B-82DF-DE45-D5794367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171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Antenatal &amp; Postnatal Depression &amp; Anxiety</vt:lpstr>
      <vt:lpstr>Depression </vt:lpstr>
      <vt:lpstr>Anxiety </vt:lpstr>
      <vt:lpstr>Screening Tools</vt:lpstr>
      <vt:lpstr>Management – General Principles</vt:lpstr>
      <vt:lpstr>PowerPoint Presentation</vt:lpstr>
      <vt:lpstr>PowerPoint Presentation</vt:lpstr>
      <vt:lpstr>Key Takeaways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mysweet lena</cp:lastModifiedBy>
  <cp:revision>2</cp:revision>
  <dcterms:created xsi:type="dcterms:W3CDTF">2013-01-27T09:14:16Z</dcterms:created>
  <dcterms:modified xsi:type="dcterms:W3CDTF">2025-09-09T06:39:28Z</dcterms:modified>
  <cp:category/>
</cp:coreProperties>
</file>