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3" r:id="rId7"/>
    <p:sldId id="270" r:id="rId8"/>
    <p:sldId id="271" r:id="rId9"/>
    <p:sldId id="259" r:id="rId10"/>
    <p:sldId id="273" r:id="rId11"/>
    <p:sldId id="277" r:id="rId12"/>
    <p:sldId id="265" r:id="rId13"/>
    <p:sldId id="272" r:id="rId14"/>
    <p:sldId id="275" r:id="rId15"/>
    <p:sldId id="276" r:id="rId16"/>
    <p:sldId id="264" r:id="rId17"/>
    <p:sldId id="266" r:id="rId18"/>
    <p:sldId id="267" r:id="rId19"/>
    <p:sldId id="269" r:id="rId20"/>
    <p:sldId id="274" r:id="rId21"/>
    <p:sldId id="278" r:id="rId22"/>
    <p:sldId id="279" r:id="rId23"/>
    <p:sldId id="26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E66E-8E1C-4808-81C2-83BBE8FECF63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FEDF-9389-4F24-BA9F-082ADE91C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6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E66E-8E1C-4808-81C2-83BBE8FECF63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FEDF-9389-4F24-BA9F-082ADE91C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21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E66E-8E1C-4808-81C2-83BBE8FECF63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FEDF-9389-4F24-BA9F-082ADE91C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3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E66E-8E1C-4808-81C2-83BBE8FECF63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FEDF-9389-4F24-BA9F-082ADE91C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01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E66E-8E1C-4808-81C2-83BBE8FECF63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FEDF-9389-4F24-BA9F-082ADE91C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6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E66E-8E1C-4808-81C2-83BBE8FECF63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FEDF-9389-4F24-BA9F-082ADE91C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20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E66E-8E1C-4808-81C2-83BBE8FECF63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FEDF-9389-4F24-BA9F-082ADE91C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95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E66E-8E1C-4808-81C2-83BBE8FECF63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FEDF-9389-4F24-BA9F-082ADE91C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75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E66E-8E1C-4808-81C2-83BBE8FECF63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FEDF-9389-4F24-BA9F-082ADE91C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04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E66E-8E1C-4808-81C2-83BBE8FECF63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FEDF-9389-4F24-BA9F-082ADE91C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33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E66E-8E1C-4808-81C2-83BBE8FECF63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FEDF-9389-4F24-BA9F-082ADE91C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2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DE66E-8E1C-4808-81C2-83BBE8FECF63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0FEDF-9389-4F24-BA9F-082ADE91C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0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Breast changes </a:t>
            </a:r>
            <a:r>
              <a:rPr lang="en-US" dirty="0"/>
              <a:t>&amp; Lactation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Rayan  Albarakati    MBBs, SB-OB</a:t>
            </a:r>
          </a:p>
          <a:p>
            <a:r>
              <a:rPr lang="en-US" dirty="0"/>
              <a:t>Majmaah University </a:t>
            </a:r>
          </a:p>
          <a:p>
            <a:r>
              <a:rPr lang="en-US" dirty="0"/>
              <a:t>Assistant professor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341" y="3602038"/>
            <a:ext cx="3171657" cy="23756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60DFC4-2005-0DAA-622A-51CCFD242A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785" y="574830"/>
            <a:ext cx="2584706" cy="173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34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04" y="666449"/>
            <a:ext cx="7240611" cy="518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787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Colostrum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form of milk which is the first secretion from the mammary glands after giving birth, rich in antibodies, and yellowish in color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04" y="2945243"/>
            <a:ext cx="4443105" cy="310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582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Colostrum &amp; Breast milk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Colostrum is secreted 2</a:t>
            </a:r>
            <a:r>
              <a:rPr lang="en-US" baseline="30000" dirty="0"/>
              <a:t>nd</a:t>
            </a:r>
            <a:r>
              <a:rPr lang="en-US" dirty="0"/>
              <a:t> day after delivery for 3 -6 days</a:t>
            </a:r>
          </a:p>
          <a:p>
            <a:r>
              <a:rPr lang="en-US" dirty="0"/>
              <a:t>It is the colostrum that contains </a:t>
            </a:r>
            <a:r>
              <a:rPr lang="en-US" u="sng" dirty="0"/>
              <a:t>secretory IgA.</a:t>
            </a:r>
          </a:p>
          <a:p>
            <a:r>
              <a:rPr lang="en-US" dirty="0"/>
              <a:t>The major components of breast milk are proteins, lactose, water, minerals and fat. </a:t>
            </a:r>
          </a:p>
          <a:p>
            <a:r>
              <a:rPr lang="en-US" dirty="0"/>
              <a:t>The major proteins synthesized exclusively in human breast milk, are casein, </a:t>
            </a:r>
            <a:r>
              <a:rPr lang="en-US" dirty="0" err="1"/>
              <a:t>lactalbumin</a:t>
            </a:r>
            <a:r>
              <a:rPr lang="en-US" dirty="0"/>
              <a:t>, and ß-</a:t>
            </a:r>
            <a:r>
              <a:rPr lang="en-US" dirty="0" err="1"/>
              <a:t>lactoglobulin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725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00" y="1337481"/>
            <a:ext cx="11130161" cy="357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65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344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640" y="1891576"/>
            <a:ext cx="7640718" cy="429940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D44EF7A-3CCC-E48E-BEBD-A84827ADF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Breast Milk contents </a:t>
            </a:r>
          </a:p>
        </p:txBody>
      </p:sp>
    </p:spTree>
    <p:extLst>
      <p:ext uri="{BB962C8B-B14F-4D97-AF65-F5344CB8AC3E}">
        <p14:creationId xmlns:p14="http://schemas.microsoft.com/office/powerpoint/2010/main" val="3457812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Breastfeeding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There are many advantages to breastfeeding: </a:t>
            </a:r>
          </a:p>
          <a:p>
            <a:pPr marL="0" indent="0">
              <a:buNone/>
            </a:pPr>
            <a:r>
              <a:rPr lang="en-US" dirty="0"/>
              <a:t>1. Breast milk is the ideal food for the newborn, is inexpensive, and is usually in good supply.</a:t>
            </a:r>
          </a:p>
          <a:p>
            <a:pPr marL="0" indent="0">
              <a:buNone/>
            </a:pPr>
            <a:r>
              <a:rPr lang="en-US" dirty="0"/>
              <a:t>2.It provides the newborn with passive immunity (secretory immunoglobulin A and maternal lymphocytes) </a:t>
            </a:r>
          </a:p>
          <a:p>
            <a:pPr marL="0" indent="0">
              <a:buNone/>
            </a:pPr>
            <a:r>
              <a:rPr lang="en-US" dirty="0"/>
              <a:t>3. It accelerates the involution of the uterus because suckling stimulates the release of oxytocin</a:t>
            </a:r>
          </a:p>
          <a:p>
            <a:pPr marL="0" indent="0">
              <a:buNone/>
            </a:pPr>
            <a:r>
              <a:rPr lang="en-US" dirty="0"/>
              <a:t>4. Emotional Bonding between the mom and the new born</a:t>
            </a:r>
          </a:p>
        </p:txBody>
      </p:sp>
    </p:spTree>
    <p:extLst>
      <p:ext uri="{BB962C8B-B14F-4D97-AF65-F5344CB8AC3E}">
        <p14:creationId xmlns:p14="http://schemas.microsoft.com/office/powerpoint/2010/main" val="3106538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Challenges of initiation and maintaining breast feeding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Milk is coming</a:t>
            </a:r>
          </a:p>
          <a:p>
            <a:r>
              <a:rPr lang="en-US" dirty="0"/>
              <a:t>Baby in NICU</a:t>
            </a:r>
          </a:p>
          <a:p>
            <a:r>
              <a:rPr lang="en-US" dirty="0"/>
              <a:t>Mother uses certain medications</a:t>
            </a:r>
          </a:p>
          <a:p>
            <a:r>
              <a:rPr lang="en-US" dirty="0"/>
              <a:t>Mother is working and not with the baby all the time</a:t>
            </a:r>
          </a:p>
          <a:p>
            <a:r>
              <a:rPr lang="en-US" dirty="0"/>
              <a:t>breast pain</a:t>
            </a:r>
          </a:p>
          <a:p>
            <a:r>
              <a:rPr lang="en-US" dirty="0"/>
              <a:t>cosmetic reasons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33" y="3891554"/>
            <a:ext cx="3371530" cy="252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9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post partum breast complications &amp; management: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Engorgement </a:t>
            </a:r>
            <a:r>
              <a:rPr lang="en-US" dirty="0"/>
              <a:t>&amp; </a:t>
            </a:r>
            <a:r>
              <a:rPr lang="en-US" dirty="0" smtClean="0"/>
              <a:t>Pain  (most common)</a:t>
            </a:r>
            <a:endParaRPr lang="en-US" dirty="0"/>
          </a:p>
          <a:p>
            <a:r>
              <a:rPr lang="en-US" dirty="0"/>
              <a:t>Cracked nipples</a:t>
            </a:r>
          </a:p>
          <a:p>
            <a:r>
              <a:rPr lang="en-US" dirty="0"/>
              <a:t>Mastitis</a:t>
            </a:r>
          </a:p>
          <a:p>
            <a:r>
              <a:rPr lang="en-US" dirty="0" smtClean="0"/>
              <a:t>Galactocele or Plugged ducts</a:t>
            </a:r>
            <a:endParaRPr lang="en-US" dirty="0"/>
          </a:p>
          <a:p>
            <a:r>
              <a:rPr lang="en-US" dirty="0"/>
              <a:t>Breast </a:t>
            </a:r>
            <a:r>
              <a:rPr lang="en-US" dirty="0" smtClean="0"/>
              <a:t>abscess (0.5%)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747" y="2127361"/>
            <a:ext cx="3744842" cy="359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93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787" y="649973"/>
            <a:ext cx="5692915" cy="31986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749" y="2852792"/>
            <a:ext cx="5044915" cy="33296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4520" y="3957851"/>
            <a:ext cx="1781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Cracked Nipple</a:t>
            </a:r>
          </a:p>
        </p:txBody>
      </p:sp>
    </p:spTree>
    <p:extLst>
      <p:ext uri="{BB962C8B-B14F-4D97-AF65-F5344CB8AC3E}">
        <p14:creationId xmlns:p14="http://schemas.microsoft.com/office/powerpoint/2010/main" val="4163607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Identify the normal physiologic &amp; anatomic changes of breasts during</a:t>
            </a:r>
          </a:p>
          <a:p>
            <a:pPr marL="0" indent="0">
              <a:buNone/>
            </a:pPr>
            <a:r>
              <a:rPr lang="en-US" dirty="0"/>
              <a:t>pregnancy and postpartum.</a:t>
            </a:r>
          </a:p>
          <a:p>
            <a:r>
              <a:rPr lang="it-IT" dirty="0"/>
              <a:t>Define colostrum</a:t>
            </a:r>
            <a:endParaRPr lang="en-US" dirty="0"/>
          </a:p>
          <a:p>
            <a:r>
              <a:rPr lang="en-US" dirty="0"/>
              <a:t>Describe the differences between colostrum and human breast milk</a:t>
            </a:r>
          </a:p>
          <a:p>
            <a:r>
              <a:rPr lang="en-US" dirty="0"/>
              <a:t>Describe how to treat common postpartum abnormalities of the breast</a:t>
            </a:r>
          </a:p>
          <a:p>
            <a:r>
              <a:rPr lang="en-US" dirty="0"/>
              <a:t>Identify the advantages of breast-feeding.</a:t>
            </a:r>
          </a:p>
          <a:p>
            <a:r>
              <a:rPr lang="en-US" dirty="0"/>
              <a:t>Describe common challenges in the initiation and maintenance of lactation.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363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47" y="1737018"/>
            <a:ext cx="4438737" cy="28908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601" y="1842448"/>
            <a:ext cx="6158111" cy="268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847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Right technique for breast feeding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439" y="1345864"/>
            <a:ext cx="3843361" cy="49698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4" y="1944845"/>
            <a:ext cx="669607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69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EE9B6-9476-2578-6ED3-21768D308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for societies and agencies supporting breast feeding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535179-565A-150E-98A5-3C943C45976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24167"/>
            <a:ext cx="6283470" cy="3534452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FF5535-F93F-AEC0-BCBA-8F47D8235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35936" y="1924167"/>
            <a:ext cx="3528107" cy="3843280"/>
          </a:xfrm>
        </p:spPr>
        <p:txBody>
          <a:bodyPr/>
          <a:lstStyle/>
          <a:p>
            <a:r>
              <a:rPr lang="en-US" dirty="0"/>
              <a:t>Link to electronic form requesting virtual clinic appointment for breast feeding support</a:t>
            </a:r>
          </a:p>
          <a:p>
            <a:r>
              <a:rPr lang="en-US" dirty="0"/>
              <a:t>https://forms.gle/3PVditEDFv9uYMgD7</a:t>
            </a:r>
          </a:p>
        </p:txBody>
      </p:sp>
    </p:spTree>
    <p:extLst>
      <p:ext uri="{BB962C8B-B14F-4D97-AF65-F5344CB8AC3E}">
        <p14:creationId xmlns:p14="http://schemas.microsoft.com/office/powerpoint/2010/main" val="4199874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8000" b="1" dirty="0"/>
          </a:p>
          <a:p>
            <a:pPr marL="0" indent="0" algn="ctr">
              <a:buNone/>
            </a:pPr>
            <a:r>
              <a:rPr lang="en-US" sz="8000" b="1" dirty="0"/>
              <a:t>THANK YOU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83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physiologic &amp; anatomic changes of breast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breasts gland, tissue and nipples increase in size, areola color darkens and some veins under skin might become visible</a:t>
            </a:r>
          </a:p>
          <a:p>
            <a:endParaRPr lang="en-US" dirty="0"/>
          </a:p>
          <a:p>
            <a:r>
              <a:rPr lang="en-US" dirty="0"/>
              <a:t>Estrogen, progesterone, human chorionic gonadotropin, cortisol, insulin, prolactin, and placental lactogen, all play an important role in preparing the breasts for lactation.</a:t>
            </a:r>
          </a:p>
        </p:txBody>
      </p:sp>
    </p:spTree>
    <p:extLst>
      <p:ext uri="{BB962C8B-B14F-4D97-AF65-F5344CB8AC3E}">
        <p14:creationId xmlns:p14="http://schemas.microsoft.com/office/powerpoint/2010/main" val="3607673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Anatomical changes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BREAST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Hypertrophy(asymmetrical)</a:t>
            </a:r>
          </a:p>
          <a:p>
            <a:r>
              <a:rPr lang="en-US" dirty="0"/>
              <a:t>Stretch marks</a:t>
            </a:r>
          </a:p>
          <a:p>
            <a:r>
              <a:rPr lang="en-US" dirty="0"/>
              <a:t>Sore or tender</a:t>
            </a:r>
          </a:p>
          <a:p>
            <a:r>
              <a:rPr lang="en-US" dirty="0"/>
              <a:t>Visible veins</a:t>
            </a:r>
          </a:p>
          <a:p>
            <a:r>
              <a:rPr lang="en-US" dirty="0"/>
              <a:t>Lumps &amp; bumps</a:t>
            </a:r>
          </a:p>
          <a:p>
            <a:r>
              <a:rPr lang="en-US" dirty="0"/>
              <a:t>Points downwards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NIPPLES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Darkens</a:t>
            </a:r>
          </a:p>
          <a:p>
            <a:r>
              <a:rPr lang="en-US" dirty="0"/>
              <a:t>widens</a:t>
            </a:r>
          </a:p>
          <a:p>
            <a:r>
              <a:rPr lang="en-US" dirty="0"/>
              <a:t>Montgomery tubercles hypertrophy</a:t>
            </a:r>
          </a:p>
          <a:p>
            <a:r>
              <a:rPr lang="en-US" dirty="0"/>
              <a:t>Pronounced &amp; elongated</a:t>
            </a:r>
          </a:p>
          <a:p>
            <a:r>
              <a:rPr lang="en-US" dirty="0"/>
              <a:t>Leaks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305" y="1102519"/>
            <a:ext cx="228600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22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856" y="332862"/>
            <a:ext cx="3645089" cy="36450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421" y="514167"/>
            <a:ext cx="5280567" cy="2515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945" y="3140863"/>
            <a:ext cx="6890043" cy="3301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856" y="4033482"/>
            <a:ext cx="3810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486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Physiologic changes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783" y="1487606"/>
            <a:ext cx="4899015" cy="3830695"/>
          </a:xfrm>
        </p:spPr>
      </p:pic>
      <p:sp>
        <p:nvSpPr>
          <p:cNvPr id="6" name="Rectangle 5"/>
          <p:cNvSpPr/>
          <p:nvPr/>
        </p:nvSpPr>
        <p:spPr>
          <a:xfrm>
            <a:off x="591403" y="1897488"/>
            <a:ext cx="646449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Estrogen</a:t>
            </a:r>
            <a:r>
              <a:rPr lang="en-US" sz="2000" dirty="0"/>
              <a:t> and </a:t>
            </a:r>
            <a:r>
              <a:rPr lang="en-US" sz="2000" b="1" dirty="0"/>
              <a:t>progesterone</a:t>
            </a:r>
            <a:r>
              <a:rPr lang="en-US" sz="2000" dirty="0"/>
              <a:t> prepare breasts to make milk. </a:t>
            </a:r>
            <a:r>
              <a:rPr lang="en-US" sz="1600" i="1" dirty="0"/>
              <a:t>*released by the placenta during pregnancy. </a:t>
            </a:r>
          </a:p>
          <a:p>
            <a:endParaRPr lang="en-US" sz="2000" b="1" dirty="0"/>
          </a:p>
          <a:p>
            <a:r>
              <a:rPr lang="en-US" sz="2000" b="1" dirty="0"/>
              <a:t>They have two major roles:</a:t>
            </a:r>
          </a:p>
          <a:p>
            <a:r>
              <a:rPr lang="en-US" sz="2000" dirty="0"/>
              <a:t>      </a:t>
            </a:r>
            <a:r>
              <a:rPr lang="en-US" dirty="0"/>
              <a:t>1. They increase the size and number of milk ducts </a:t>
            </a:r>
          </a:p>
          <a:p>
            <a:r>
              <a:rPr lang="en-US" dirty="0"/>
              <a:t>     2.They suppress the body from making large amounts of breast milk until </a:t>
            </a:r>
            <a:r>
              <a:rPr lang="en-US"/>
              <a:t>after baby </a:t>
            </a:r>
            <a:r>
              <a:rPr lang="en-US" dirty="0"/>
              <a:t>is born. </a:t>
            </a:r>
          </a:p>
          <a:p>
            <a:endParaRPr lang="en-US" sz="2000" dirty="0"/>
          </a:p>
          <a:p>
            <a:r>
              <a:rPr lang="en-US" sz="2000" dirty="0"/>
              <a:t>*Once baby is born and the placenta is delivered, these hormones decrease. </a:t>
            </a:r>
          </a:p>
          <a:p>
            <a:r>
              <a:rPr lang="en-US" sz="1600" i="1" dirty="0"/>
              <a:t>**This decrease signals body that it is time to make milk</a:t>
            </a:r>
          </a:p>
        </p:txBody>
      </p:sp>
    </p:spTree>
    <p:extLst>
      <p:ext uri="{BB962C8B-B14F-4D97-AF65-F5344CB8AC3E}">
        <p14:creationId xmlns:p14="http://schemas.microsoft.com/office/powerpoint/2010/main" val="84743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Prolactin</a:t>
            </a:r>
            <a:r>
              <a:rPr lang="en-US" dirty="0"/>
              <a:t> helps breasts make milk. </a:t>
            </a:r>
          </a:p>
          <a:p>
            <a:r>
              <a:rPr lang="en-US" dirty="0">
                <a:solidFill>
                  <a:srgbClr val="FF0000"/>
                </a:solidFill>
              </a:rPr>
              <a:t>After the birth</a:t>
            </a:r>
            <a:r>
              <a:rPr lang="en-US" dirty="0"/>
              <a:t>, prolactin levels increase. </a:t>
            </a:r>
          </a:p>
          <a:p>
            <a:r>
              <a:rPr lang="en-US" dirty="0">
                <a:solidFill>
                  <a:srgbClr val="FF0000"/>
                </a:solidFill>
              </a:rPr>
              <a:t>With suckling </a:t>
            </a:r>
            <a:r>
              <a:rPr lang="en-US" dirty="0"/>
              <a:t>prolactin is released . </a:t>
            </a:r>
          </a:p>
          <a:p>
            <a:r>
              <a:rPr lang="en-US" dirty="0">
                <a:solidFill>
                  <a:srgbClr val="FF0000"/>
                </a:solidFill>
              </a:rPr>
              <a:t>With each release</a:t>
            </a:r>
            <a:r>
              <a:rPr lang="en-US" dirty="0"/>
              <a:t>, the body produce and stores </a:t>
            </a:r>
            <a:r>
              <a:rPr lang="en-US" dirty="0">
                <a:solidFill>
                  <a:srgbClr val="FF0000"/>
                </a:solidFill>
              </a:rPr>
              <a:t>more milk </a:t>
            </a:r>
            <a:r>
              <a:rPr lang="en-US" dirty="0"/>
              <a:t>in the breast </a:t>
            </a:r>
            <a:r>
              <a:rPr lang="en-US" dirty="0">
                <a:solidFill>
                  <a:srgbClr val="FF0000"/>
                </a:solidFill>
              </a:rPr>
              <a:t>alveoli. </a:t>
            </a:r>
          </a:p>
          <a:p>
            <a:r>
              <a:rPr lang="en-US" dirty="0"/>
              <a:t>If the level of this hormone gets too low, milk supply will decrease.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</a:t>
            </a:r>
            <a:r>
              <a:rPr lang="en-US" sz="2000" i="1" dirty="0"/>
              <a:t>This is why it is important to breastfeed or pump right after delivery and then at regular time frames.</a:t>
            </a:r>
          </a:p>
        </p:txBody>
      </p:sp>
    </p:spTree>
    <p:extLst>
      <p:ext uri="{BB962C8B-B14F-4D97-AF65-F5344CB8AC3E}">
        <p14:creationId xmlns:p14="http://schemas.microsoft.com/office/powerpoint/2010/main" val="1886882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381" y="720157"/>
            <a:ext cx="10515600" cy="4351338"/>
          </a:xfrm>
        </p:spPr>
        <p:txBody>
          <a:bodyPr/>
          <a:lstStyle/>
          <a:p>
            <a:r>
              <a:rPr lang="en-US" b="1" dirty="0"/>
              <a:t>Oxytocin</a:t>
            </a:r>
            <a:r>
              <a:rPr lang="en-US" dirty="0"/>
              <a:t> </a:t>
            </a:r>
          </a:p>
          <a:p>
            <a:r>
              <a:rPr lang="en-US" dirty="0"/>
              <a:t>releases milk from breasts. </a:t>
            </a:r>
          </a:p>
          <a:p>
            <a:r>
              <a:rPr lang="en-US" dirty="0"/>
              <a:t>Suckling  releases this hormone. This release causes milk to be squeezed out of the alveoli, into the ducts and out </a:t>
            </a:r>
          </a:p>
          <a:p>
            <a:r>
              <a:rPr lang="en-US" dirty="0"/>
              <a:t>This process is called Milk Ejection Reflex (MER).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70" y="3015112"/>
            <a:ext cx="5541754" cy="363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08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At delivery, two events are essential in initiating lactation: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A drop in placental hormones, particularly estrogen. </a:t>
            </a:r>
          </a:p>
          <a:p>
            <a:pPr marL="0" indent="0">
              <a:buNone/>
            </a:pPr>
            <a:r>
              <a:rPr lang="en-US" dirty="0"/>
              <a:t>2. Suckling  stimulates the release of prolactin and oxytocin.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* Oxytocin causes contraction of the myoepithelial cells in the alveoli and milk ducts(ejection).</a:t>
            </a:r>
          </a:p>
          <a:p>
            <a:pPr marL="0" indent="0">
              <a:buNone/>
            </a:pPr>
            <a:r>
              <a:rPr lang="en-US" dirty="0"/>
              <a:t> ** Prolactin promotes the production of milk in breast alveoli</a:t>
            </a:r>
          </a:p>
        </p:txBody>
      </p:sp>
    </p:spTree>
    <p:extLst>
      <p:ext uri="{BB962C8B-B14F-4D97-AF65-F5344CB8AC3E}">
        <p14:creationId xmlns:p14="http://schemas.microsoft.com/office/powerpoint/2010/main" val="688057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663</Words>
  <Application>Microsoft Office PowerPoint</Application>
  <PresentationFormat>Widescreen</PresentationFormat>
  <Paragraphs>91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Breast changes &amp; Lactation</vt:lpstr>
      <vt:lpstr>Objectives</vt:lpstr>
      <vt:lpstr>physiologic &amp; anatomic changes of breast</vt:lpstr>
      <vt:lpstr>Anatomical changes</vt:lpstr>
      <vt:lpstr>PowerPoint Presentation</vt:lpstr>
      <vt:lpstr>Physiologic changes</vt:lpstr>
      <vt:lpstr>PowerPoint Presentation</vt:lpstr>
      <vt:lpstr>PowerPoint Presentation</vt:lpstr>
      <vt:lpstr>At delivery, two events are essential in initiating lactation:</vt:lpstr>
      <vt:lpstr>PowerPoint Presentation</vt:lpstr>
      <vt:lpstr>Colostrum definition</vt:lpstr>
      <vt:lpstr>Colostrum &amp; Breast milk</vt:lpstr>
      <vt:lpstr>PowerPoint Presentation</vt:lpstr>
      <vt:lpstr>PowerPoint Presentation</vt:lpstr>
      <vt:lpstr>Comparison of Breast Milk contents </vt:lpstr>
      <vt:lpstr>Advantages of Breastfeeding</vt:lpstr>
      <vt:lpstr>Challenges of initiation and maintaining breast feeding :</vt:lpstr>
      <vt:lpstr>Common post partum breast complications &amp; management:</vt:lpstr>
      <vt:lpstr>PowerPoint Presentation</vt:lpstr>
      <vt:lpstr>PowerPoint Presentation</vt:lpstr>
      <vt:lpstr>The Right technique for breast feeding </vt:lpstr>
      <vt:lpstr>Directory for societies and agencies supporting breast feeding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Brest feeding &amp; Lactation</dc:title>
  <dc:creator>pc</dc:creator>
  <cp:lastModifiedBy>Rayan AlBarakati</cp:lastModifiedBy>
  <cp:revision>50</cp:revision>
  <dcterms:created xsi:type="dcterms:W3CDTF">2016-12-04T18:58:10Z</dcterms:created>
  <dcterms:modified xsi:type="dcterms:W3CDTF">2025-09-02T04:23:35Z</dcterms:modified>
</cp:coreProperties>
</file>