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69" r:id="rId3"/>
    <p:sldId id="259" r:id="rId4"/>
    <p:sldId id="257" r:id="rId5"/>
    <p:sldId id="258" r:id="rId6"/>
    <p:sldId id="270" r:id="rId7"/>
    <p:sldId id="271" r:id="rId8"/>
    <p:sldId id="272" r:id="rId9"/>
    <p:sldId id="263" r:id="rId10"/>
    <p:sldId id="265" r:id="rId11"/>
    <p:sldId id="268" r:id="rId12"/>
    <p:sldId id="273" r:id="rId13"/>
    <p:sldId id="279" r:id="rId14"/>
    <p:sldId id="275" r:id="rId15"/>
    <p:sldId id="278" r:id="rId16"/>
    <p:sldId id="277" r:id="rId17"/>
    <p:sldId id="281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4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4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6678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24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0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7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4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7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3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6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4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7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A24CD3-204F-4468-8EE4-28A6668D006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6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cdoc.com/info/procedure/caesarian-sec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CESAREAN SECTION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737C73-F01D-E301-D334-4BF3EDC04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2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914400"/>
            <a:ext cx="6508377" cy="692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Complications of </a:t>
            </a:r>
            <a:r>
              <a:rPr lang="en-US" dirty="0" err="1">
                <a:solidFill>
                  <a:srgbClr val="FF0000"/>
                </a:solidFill>
              </a:rPr>
              <a:t>C.Section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11886" y="1546915"/>
            <a:ext cx="8032114" cy="471781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rgbClr val="66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Complications of anesthesia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Complications of operation-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</a:rPr>
              <a:t>  1-Maternal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en-US" dirty="0"/>
              <a:t>    Intra operative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6600CC"/>
                </a:solidFill>
                <a:latin typeface="Agency FB" pitchFamily="34" charset="0"/>
              </a:rPr>
              <a:t> </a:t>
            </a:r>
            <a:r>
              <a:rPr lang="en-US" b="1" dirty="0">
                <a:latin typeface="Agency FB" pitchFamily="34" charset="0"/>
              </a:rPr>
              <a:t>hemorrhage, visceral injuries and infection</a:t>
            </a:r>
            <a:endParaRPr lang="en-US" dirty="0"/>
          </a:p>
          <a:p>
            <a:pPr>
              <a:lnSpc>
                <a:spcPct val="90000"/>
              </a:lnSpc>
              <a:buFont typeface="Wingdings" charset="2"/>
              <a:buChar char="u"/>
            </a:pPr>
            <a:r>
              <a:rPr lang="en-US" dirty="0"/>
              <a:t> Immediate post operative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Agency FB" pitchFamily="34" charset="0"/>
              </a:rPr>
              <a:t>chest infection. Urinary retention, UTI. wound infection </a:t>
            </a:r>
            <a:endParaRPr lang="en-US" b="1" dirty="0">
              <a:solidFill>
                <a:srgbClr val="6600CC"/>
              </a:solidFill>
              <a:latin typeface="Agency FB" pitchFamily="34" charset="0"/>
            </a:endParaRPr>
          </a:p>
          <a:p>
            <a:pPr>
              <a:lnSpc>
                <a:spcPct val="90000"/>
              </a:lnSpc>
              <a:buFont typeface="Wingdings" charset="2"/>
              <a:buChar char="u"/>
            </a:pPr>
            <a:r>
              <a:rPr lang="en-US" dirty="0"/>
              <a:t> Remote        </a:t>
            </a:r>
          </a:p>
          <a:p>
            <a:pPr>
              <a:buNone/>
            </a:pPr>
            <a:r>
              <a:rPr lang="en-US" b="1" dirty="0">
                <a:latin typeface="Agency FB" pitchFamily="34" charset="0"/>
              </a:rPr>
              <a:t>Rupture of scar in next pregnancy, adhesions  ,Gut obstruction from adhesion formation (specially repeated),Incisional hernia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2-Fetal </a:t>
            </a:r>
            <a:r>
              <a:rPr lang="en-US" b="1" dirty="0"/>
              <a:t> </a:t>
            </a:r>
            <a:r>
              <a:rPr lang="en-US" dirty="0"/>
              <a:t>:Risks of anesthesia /Iatrogenic prematurity of baby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178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88" y="304800"/>
            <a:ext cx="7425348" cy="1524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How to reduce </a:t>
            </a:r>
            <a:r>
              <a:rPr lang="en-US" dirty="0" err="1">
                <a:solidFill>
                  <a:srgbClr val="FF0000"/>
                </a:solidFill>
              </a:rPr>
              <a:t>c.section</a:t>
            </a:r>
            <a:r>
              <a:rPr lang="en-US" dirty="0">
                <a:solidFill>
                  <a:srgbClr val="FF0000"/>
                </a:solidFill>
              </a:rPr>
              <a:t> rate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24290" y="1627414"/>
            <a:ext cx="7704667" cy="3332816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External cephalic version </a:t>
            </a:r>
            <a:r>
              <a:rPr lang="en-US" dirty="0">
                <a:solidFill>
                  <a:schemeClr val="tx2"/>
                </a:solidFill>
              </a:rPr>
              <a:t>(ECV)</a:t>
            </a:r>
            <a:r>
              <a:rPr lang="en-US" dirty="0"/>
              <a:t>        SUCCESS RATE   60 %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Vaginal birth after c-section (</a:t>
            </a:r>
            <a:r>
              <a:rPr lang="en-US" dirty="0">
                <a:solidFill>
                  <a:schemeClr val="tx2"/>
                </a:solidFill>
              </a:rPr>
              <a:t>VBAC )</a:t>
            </a:r>
            <a:r>
              <a:rPr lang="en-US" dirty="0"/>
              <a:t>     SUCCESS RATE   70 %</a:t>
            </a:r>
          </a:p>
        </p:txBody>
      </p:sp>
    </p:spTree>
    <p:extLst>
      <p:ext uri="{BB962C8B-B14F-4D97-AF65-F5344CB8AC3E}">
        <p14:creationId xmlns:p14="http://schemas.microsoft.com/office/powerpoint/2010/main" val="19199227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VAGINAL BIRTH AFTER CESAREAN SECTION</a:t>
            </a:r>
            <a:br>
              <a:rPr lang="en-US" dirty="0"/>
            </a:br>
            <a:r>
              <a:rPr lang="en-US" dirty="0"/>
              <a:t> (VBAC)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977" y="1752599"/>
            <a:ext cx="8264023" cy="46482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Provided there are no contraindications to vaginal delivery, a patient may be counseled and offered a trial of labor after previous cesarean delivery (TOLAC).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730000"/>
                </a:solidFill>
              </a:rPr>
              <a:t>Success rates </a:t>
            </a:r>
            <a:r>
              <a:rPr lang="en-US" dirty="0"/>
              <a:t>of VBAC are higher for patients with nonrecurring conditions, such as malpresentation or fetal distress in labor (60% to 85%), than for those with a prior diagnosis of dystocia (15% to 30%).</a:t>
            </a:r>
          </a:p>
          <a:p>
            <a:r>
              <a:rPr lang="en-US" dirty="0"/>
              <a:t>Patients should be counseled regarding the </a:t>
            </a:r>
            <a:r>
              <a:rPr lang="en-US" b="1" dirty="0">
                <a:solidFill>
                  <a:srgbClr val="FF0000"/>
                </a:solidFill>
              </a:rPr>
              <a:t>risk of uterine rupture (0.9% to 3.7%)</a:t>
            </a:r>
            <a:r>
              <a:rPr lang="en-US" dirty="0"/>
              <a:t>, failed trial of labor, and need for cesarean delivery.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Contraindications</a:t>
            </a:r>
            <a:r>
              <a:rPr lang="en-US" dirty="0"/>
              <a:t> include</a:t>
            </a:r>
          </a:p>
          <a:p>
            <a:pPr lvl="2"/>
            <a:r>
              <a:rPr lang="en-US" dirty="0"/>
              <a:t> previous classical or inverted T-shaped uterine incision</a:t>
            </a:r>
          </a:p>
          <a:p>
            <a:pPr lvl="2"/>
            <a:r>
              <a:rPr lang="en-US" dirty="0" err="1"/>
              <a:t>transfundal</a:t>
            </a:r>
            <a:r>
              <a:rPr lang="en-US" dirty="0"/>
              <a:t> uterine surgery</a:t>
            </a:r>
          </a:p>
          <a:p>
            <a:pPr lvl="2"/>
            <a:r>
              <a:rPr lang="en-US" dirty="0"/>
              <a:t>history of uterine rupture, contracted pelvis</a:t>
            </a:r>
          </a:p>
          <a:p>
            <a:pPr lvl="2"/>
            <a:r>
              <a:rPr lang="en-US" dirty="0"/>
              <a:t>medical or obstetric contraindications to vaginal delivery (</a:t>
            </a:r>
            <a:r>
              <a:rPr lang="en-US" dirty="0" err="1"/>
              <a:t>e.g</a:t>
            </a:r>
            <a:r>
              <a:rPr lang="en-US" dirty="0"/>
              <a:t> transverse lie , PP).</a:t>
            </a:r>
          </a:p>
        </p:txBody>
      </p:sp>
    </p:spTree>
    <p:extLst>
      <p:ext uri="{BB962C8B-B14F-4D97-AF65-F5344CB8AC3E}">
        <p14:creationId xmlns:p14="http://schemas.microsoft.com/office/powerpoint/2010/main" val="36463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1986"/>
            <a:ext cx="9192987" cy="832158"/>
          </a:xfrm>
        </p:spPr>
        <p:txBody>
          <a:bodyPr>
            <a:normAutofit/>
          </a:bodyPr>
          <a:lstStyle/>
          <a:p>
            <a:r>
              <a:rPr lang="en-US" sz="2400" b="1" dirty="0"/>
              <a:t>VAGINAL BIRTH AFTER CESAREAN SECTION</a:t>
            </a:r>
            <a:br>
              <a:rPr lang="en-US" sz="2400" b="1" dirty="0"/>
            </a:br>
            <a:r>
              <a:rPr lang="en-US" sz="2400" b="1" dirty="0"/>
              <a:t> (VBAC)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32" y="1660072"/>
            <a:ext cx="8330968" cy="40005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Induction of labor </a:t>
            </a:r>
            <a:r>
              <a:rPr lang="en-US" dirty="0"/>
              <a:t>in not contraindicated .</a:t>
            </a:r>
          </a:p>
          <a:p>
            <a:endParaRPr lang="en-US" dirty="0"/>
          </a:p>
          <a:p>
            <a:r>
              <a:rPr lang="en-US" dirty="0"/>
              <a:t>A clear recommendation for or </a:t>
            </a:r>
            <a:r>
              <a:rPr lang="en-US" dirty="0">
                <a:solidFill>
                  <a:srgbClr val="FF0000"/>
                </a:solidFill>
              </a:rPr>
              <a:t>against</a:t>
            </a:r>
            <a:r>
              <a:rPr lang="en-US" dirty="0"/>
              <a:t> prostaglandin E2 for labor induction is difficult to make because of limited data (to use it  or not depend on your hospital policy) .</a:t>
            </a:r>
          </a:p>
          <a:p>
            <a:endParaRPr lang="en-US" dirty="0"/>
          </a:p>
          <a:p>
            <a:r>
              <a:rPr lang="en-US" dirty="0"/>
              <a:t>Someone with </a:t>
            </a:r>
            <a:r>
              <a:rPr lang="en-US" b="1" dirty="0"/>
              <a:t>a history of two prior C-sections </a:t>
            </a:r>
            <a:r>
              <a:rPr lang="en-US" dirty="0"/>
              <a:t>may consider a TOLAC, depending on prior indications, although some providers may choose not to offer it.</a:t>
            </a:r>
          </a:p>
          <a:p>
            <a:endParaRPr lang="en-US" dirty="0"/>
          </a:p>
          <a:p>
            <a:r>
              <a:rPr lang="en-US" b="1" dirty="0"/>
              <a:t>Macrosomia </a:t>
            </a:r>
            <a:r>
              <a:rPr lang="en-US" dirty="0"/>
              <a:t>should not be considered a contraindication to TOLAC.</a:t>
            </a:r>
          </a:p>
          <a:p>
            <a:r>
              <a:rPr lang="en-US" dirty="0"/>
              <a:t>Patients with </a:t>
            </a:r>
            <a:r>
              <a:rPr lang="en-US" b="1" dirty="0"/>
              <a:t>twin gestations </a:t>
            </a:r>
            <a:r>
              <a:rPr lang="en-US" dirty="0"/>
              <a:t>and one previous cesarean delivery are candidates for TOLAC.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8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74" y="914400"/>
            <a:ext cx="5568606" cy="1143000"/>
          </a:xfrm>
        </p:spPr>
        <p:txBody>
          <a:bodyPr/>
          <a:lstStyle/>
          <a:p>
            <a:r>
              <a:rPr lang="en-US" sz="2400" b="1" dirty="0"/>
              <a:t>UTERINE DEHISCENCE OR RUPTURE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871" y="2298976"/>
            <a:ext cx="7356912" cy="40947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u="sng" dirty="0">
                <a:solidFill>
                  <a:srgbClr val="730000"/>
                </a:solidFill>
              </a:rPr>
              <a:t>Dehiscence</a:t>
            </a:r>
            <a:r>
              <a:rPr lang="en-US" dirty="0"/>
              <a:t> is defined as lower uterine scar separation that does not breach the serosa; it rarely causes significant bleeding. </a:t>
            </a:r>
          </a:p>
          <a:p>
            <a:r>
              <a:rPr lang="en-US" b="1" u="sng" dirty="0">
                <a:solidFill>
                  <a:srgbClr val="730000"/>
                </a:solidFill>
              </a:rPr>
              <a:t>Rupture</a:t>
            </a:r>
            <a:r>
              <a:rPr lang="en-US" dirty="0"/>
              <a:t> is defined as complete separation of the uterine wall and may lead to fetal distress and significant maternal hemorrhage.</a:t>
            </a:r>
          </a:p>
          <a:p>
            <a:r>
              <a:rPr lang="en-US" b="1" dirty="0">
                <a:solidFill>
                  <a:srgbClr val="730000"/>
                </a:solidFill>
              </a:rPr>
              <a:t>Incidence: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0.2% to 1.8% of patients with one or more previous low-segment transverse cesarean sections </a:t>
            </a:r>
          </a:p>
          <a:p>
            <a:pPr marL="0" indent="0">
              <a:buNone/>
            </a:pPr>
            <a:r>
              <a:rPr lang="en-US" dirty="0"/>
              <a:t>4% to 9% of patients with a prior uterine active segment incision (classical cesarean or T-incision). </a:t>
            </a:r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0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terine-rupture-osce-5-63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9928" r="2691" b="9928"/>
          <a:stretch/>
        </p:blipFill>
        <p:spPr>
          <a:xfrm>
            <a:off x="457199" y="505361"/>
            <a:ext cx="8047368" cy="6155031"/>
          </a:xfrm>
        </p:spPr>
      </p:pic>
    </p:spTree>
    <p:extLst>
      <p:ext uri="{BB962C8B-B14F-4D97-AF65-F5344CB8AC3E}">
        <p14:creationId xmlns:p14="http://schemas.microsoft.com/office/powerpoint/2010/main" val="161878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2" y="-64606"/>
            <a:ext cx="7704667" cy="1981200"/>
          </a:xfrm>
        </p:spPr>
        <p:txBody>
          <a:bodyPr/>
          <a:lstStyle/>
          <a:p>
            <a:r>
              <a:rPr lang="en-US" sz="2400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42" y="2171394"/>
            <a:ext cx="7421706" cy="449641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Fetal</a:t>
            </a: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bradycardia</a:t>
            </a: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is clinically manifested in 33% to 70% of cases. Fetal distress may be the initial and common  presentation in uterine rupture. </a:t>
            </a:r>
          </a:p>
          <a:p>
            <a:r>
              <a:rPr lang="en-US" dirty="0"/>
              <a:t>In more subtle cases, the initial presentation may be </a:t>
            </a:r>
            <a:r>
              <a:rPr lang="en-US" dirty="0">
                <a:solidFill>
                  <a:srgbClr val="C00202"/>
                </a:solidFill>
              </a:rPr>
              <a:t>a simple rise in fetal station </a:t>
            </a:r>
            <a:r>
              <a:rPr lang="en-US" dirty="0"/>
              <a:t>. </a:t>
            </a:r>
          </a:p>
          <a:p>
            <a:r>
              <a:rPr lang="en-US" dirty="0"/>
              <a:t>Maternal signs and symptoms include </a:t>
            </a:r>
            <a:r>
              <a:rPr lang="en-US" dirty="0">
                <a:solidFill>
                  <a:srgbClr val="C00202"/>
                </a:solidFill>
              </a:rPr>
              <a:t>hypotension, tachycardia  vaginal bleeding , uterine tenderness, a change in uterine shape, or constant abdominal pain 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Management</a:t>
            </a:r>
          </a:p>
          <a:p>
            <a:r>
              <a:rPr lang="en-US" dirty="0"/>
              <a:t>When uterine rupture is suspected, it is important to proceed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emergently to laparotomy with delivery of the infant and repair of the uterine rupture.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Rates of recurrent rupture in subsequent pregnancies carried to term approach 22%. Recommendations are for early delivery via cesarean section by 36 weeks.</a:t>
            </a:r>
          </a:p>
        </p:txBody>
      </p:sp>
      <p:pic>
        <p:nvPicPr>
          <p:cNvPr id="4" name="Picture 3" descr="Unknown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3" r="7174" b="7962"/>
          <a:stretch/>
        </p:blipFill>
        <p:spPr>
          <a:xfrm>
            <a:off x="6181313" y="-64606"/>
            <a:ext cx="2962687" cy="26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9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F175-B91F-297D-EEE0-D3FADCBC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rimary vertex caesarean section (C-section)   TVASurg">
            <a:hlinkClick r:id="" action="ppaction://media"/>
            <a:extLst>
              <a:ext uri="{FF2B5EF4-FFF2-40B4-BE49-F238E27FC236}">
                <a16:creationId xmlns:a16="http://schemas.microsoft.com/office/drawing/2014/main" id="{675D0CBD-6CB6-0137-5EE3-C41EBFC64B2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1663" y="2667000"/>
            <a:ext cx="5924550" cy="3332163"/>
          </a:xfrm>
        </p:spPr>
      </p:pic>
    </p:spTree>
    <p:extLst>
      <p:ext uri="{BB962C8B-B14F-4D97-AF65-F5344CB8AC3E}">
        <p14:creationId xmlns:p14="http://schemas.microsoft.com/office/powerpoint/2010/main" val="517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D4EAF-4892-20E7-C29E-AB413182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085C-281D-D7BE-5161-A83F78C9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-64606"/>
            <a:ext cx="7704667" cy="1981200"/>
          </a:xfrm>
        </p:spPr>
        <p:txBody>
          <a:bodyPr/>
          <a:lstStyle/>
          <a:p>
            <a:r>
              <a:rPr lang="en-US" sz="2400" b="1" dirty="0"/>
              <a:t>ECV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99D0-C172-31A8-22CC-50EC6C75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642" y="2171394"/>
            <a:ext cx="7421706" cy="449641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892D3B-CE45-65E6-5042-52D44B909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2552"/>
              </p:ext>
            </p:extLst>
          </p:nvPr>
        </p:nvGraphicFramePr>
        <p:xfrm>
          <a:off x="1035586" y="1916594"/>
          <a:ext cx="5905041" cy="4066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5041">
                  <a:extLst>
                    <a:ext uri="{9D8B030D-6E8A-4147-A177-3AD203B41FA5}">
                      <a16:colId xmlns:a16="http://schemas.microsoft.com/office/drawing/2014/main" val="2706613877"/>
                    </a:ext>
                  </a:extLst>
                </a:gridCol>
              </a:tblGrid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At 36 -37 weeks.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150872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Make sure that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57056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there is no fetal anomaly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38459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and the placenta is not low lying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719659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and liquor is adequate.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17658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 By doing US (or revising anomaly scan)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16653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Then do the procedure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1163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under ultrasound guidance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08668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and after giving tocolytics (to relax the uterus).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24101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Hold the head by one hand and buttocks by other hand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7923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then turn the baby gently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19844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procedure can be done with or without assistant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4996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0F60FF6-C21E-6D51-9AC9-B3B819C3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890" y="1440971"/>
            <a:ext cx="312342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719" y="1970314"/>
            <a:ext cx="7704667" cy="3332816"/>
          </a:xfrm>
        </p:spPr>
        <p:txBody>
          <a:bodyPr/>
          <a:lstStyle/>
          <a:p>
            <a:pPr lvl="0"/>
            <a:r>
              <a:rPr lang="en-US" dirty="0"/>
              <a:t>According to legend, Julius Caesar was born by this operation and hence the origin of the term caesarean. ???</a:t>
            </a:r>
          </a:p>
          <a:p>
            <a:pPr lvl="0"/>
            <a:r>
              <a:rPr lang="en-US" dirty="0"/>
              <a:t> Most important modification was the lower segment transverse incision. First done by </a:t>
            </a:r>
            <a:r>
              <a:rPr lang="en-US" dirty="0" err="1"/>
              <a:t>kehrer</a:t>
            </a:r>
            <a:r>
              <a:rPr lang="en-US" dirty="0"/>
              <a:t> and popularized by Munro Kerr</a:t>
            </a:r>
          </a:p>
          <a:p>
            <a:endParaRPr lang="en-US" dirty="0"/>
          </a:p>
        </p:txBody>
      </p:sp>
      <p:pic>
        <p:nvPicPr>
          <p:cNvPr id="4" name="Picture 3" descr="Screen Shot 2018-09-26 at 10.2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76" y="4262832"/>
            <a:ext cx="381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9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b="1" u="sng" dirty="0">
                <a:solidFill>
                  <a:srgbClr val="4D0000"/>
                </a:solidFill>
              </a:rPr>
              <a:t>Cesarean delivery </a:t>
            </a:r>
            <a:r>
              <a:rPr lang="en-US" dirty="0"/>
              <a:t>is defined as the delivery of a fetus through surgical incisions made through the abdominal wall (laparotomy) and the uterine wall </a:t>
            </a:r>
          </a:p>
          <a:p>
            <a:r>
              <a:rPr lang="en-US" b="1" dirty="0" err="1">
                <a:solidFill>
                  <a:srgbClr val="4D0000"/>
                </a:solidFill>
              </a:rPr>
              <a:t>Hysterotomy</a:t>
            </a:r>
            <a:r>
              <a:rPr lang="en-US" dirty="0"/>
              <a:t>, the surgical removal of the uterine contents (either viable or non viable fetus), may be used during the second trimester or later ( lower uterine segment not well formed ) .It can be </a:t>
            </a:r>
            <a:r>
              <a:rPr lang="en-US" dirty="0">
                <a:solidFill>
                  <a:srgbClr val="000000"/>
                </a:solidFill>
              </a:rPr>
              <a:t>performed for various reasons including preterm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caesarian section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/>
              <a:t>foetal</a:t>
            </a:r>
            <a:r>
              <a:rPr lang="en-US" dirty="0"/>
              <a:t> surgery, delayed abortion.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Indications: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82133" y="2050822"/>
            <a:ext cx="3672248" cy="3598864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Fetal indications :</a:t>
            </a:r>
          </a:p>
          <a:p>
            <a:pPr>
              <a:buFont typeface="Wingdings" charset="2"/>
              <a:buChar char="Ø"/>
            </a:pPr>
            <a:r>
              <a:rPr lang="en-US" dirty="0" err="1"/>
              <a:t>Nonreassuring</a:t>
            </a:r>
            <a:r>
              <a:rPr lang="en-US" dirty="0"/>
              <a:t> FHT</a:t>
            </a:r>
          </a:p>
          <a:p>
            <a:pPr>
              <a:buFont typeface="Wingdings" charset="2"/>
              <a:buChar char="Ø"/>
            </a:pPr>
            <a:r>
              <a:rPr lang="en-US" dirty="0"/>
              <a:t>(malpresentation/malposition) </a:t>
            </a:r>
          </a:p>
          <a:p>
            <a:pPr>
              <a:buFont typeface="Wingdings" charset="2"/>
              <a:buChar char="Ø"/>
            </a:pPr>
            <a:r>
              <a:rPr lang="en-US" dirty="0"/>
              <a:t>Fetal anomalies, such as hydrocephalus, that would make successful vaginal delivery unlikely</a:t>
            </a:r>
          </a:p>
          <a:p>
            <a:pPr>
              <a:buFont typeface="Wingdings" charset="2"/>
              <a:buChar char="Ø"/>
            </a:pPr>
            <a:r>
              <a:rPr lang="en-US" dirty="0"/>
              <a:t>Umbilical cord prolapse</a:t>
            </a:r>
          </a:p>
          <a:p>
            <a:pPr>
              <a:buFont typeface="Wingdings" charset="2"/>
              <a:buChar char="Ø"/>
            </a:pPr>
            <a:r>
              <a:rPr lang="en-US" dirty="0"/>
              <a:t> Conjoined twins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051FB-034F-A5E5-E049-5883FCD29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4381" y="1914750"/>
            <a:ext cx="4160190" cy="377847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1600" b="1" u="sng" dirty="0">
                <a:solidFill>
                  <a:srgbClr val="4D0000"/>
                </a:solidFill>
              </a:rPr>
              <a:t>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Maternal indications :</a:t>
            </a:r>
          </a:p>
          <a:p>
            <a:pPr>
              <a:buFont typeface="Wingdings" charset="2"/>
              <a:buChar char="Ø"/>
            </a:pPr>
            <a:r>
              <a:rPr lang="en-US" sz="1600" dirty="0"/>
              <a:t>Obstruction of the lower genital tract (e.g., large condyloma)</a:t>
            </a:r>
          </a:p>
          <a:p>
            <a:pPr>
              <a:buFont typeface="Wingdings" charset="2"/>
              <a:buChar char="Ø"/>
            </a:pPr>
            <a:r>
              <a:rPr lang="en-US" sz="1600" dirty="0"/>
              <a:t>Previous cesarean section (if vaginal birth after cesarean [VBAC] is declined by patient  or not appropriate)</a:t>
            </a:r>
          </a:p>
          <a:p>
            <a:pPr>
              <a:buFont typeface="Wingdings" charset="2"/>
              <a:buChar char="Ø"/>
            </a:pPr>
            <a:r>
              <a:rPr lang="en-US" sz="1600" dirty="0"/>
              <a:t> Previous uterine surgery involving the contractile portion of the uterus (i.e., classical cesarean, transmural myomectomy)</a:t>
            </a:r>
          </a:p>
          <a:p>
            <a:pPr>
              <a:buFont typeface="Wingdings" charset="2"/>
              <a:buChar char="Ø"/>
            </a:pPr>
            <a:r>
              <a:rPr lang="en-US" sz="1600" dirty="0"/>
              <a:t>failed forceps or vacuum/ failed induction  .</a:t>
            </a:r>
          </a:p>
          <a:p>
            <a:pPr>
              <a:buFont typeface="Wingdings" charset="2"/>
              <a:buChar char="Ø"/>
            </a:pPr>
            <a:r>
              <a:rPr lang="en-US" sz="1600" dirty="0"/>
              <a:t> History of severe pelvic floor injury from a prior vaginal delivery</a:t>
            </a:r>
          </a:p>
          <a:p>
            <a:pPr>
              <a:buFont typeface="Wingdings" charset="2"/>
              <a:buChar char="Ø"/>
            </a:pPr>
            <a:r>
              <a:rPr lang="en-US" sz="1600" dirty="0"/>
              <a:t> Abdominal cerclage</a:t>
            </a:r>
          </a:p>
          <a:p>
            <a:pPr>
              <a:buFont typeface="Wingdings" charset="2"/>
              <a:buChar char="Ø"/>
            </a:pPr>
            <a:r>
              <a:rPr lang="en-US" sz="1600" dirty="0"/>
              <a:t>Medical disorders  e.g.-preeclampsia and eclampsia .coarctation of aorta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5658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Indications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b="1" u="sng" dirty="0">
                <a:solidFill>
                  <a:srgbClr val="4D0000"/>
                </a:solidFill>
              </a:rPr>
              <a:t> Maternal and fetal indications:</a:t>
            </a:r>
          </a:p>
          <a:p>
            <a:pPr>
              <a:buFont typeface="Wingdings" charset="2"/>
              <a:buChar char="Ø"/>
            </a:pPr>
            <a:r>
              <a:rPr lang="en-US" dirty="0" err="1"/>
              <a:t>Abruptio</a:t>
            </a:r>
            <a:r>
              <a:rPr lang="en-US" dirty="0"/>
              <a:t> placentae</a:t>
            </a:r>
          </a:p>
          <a:p>
            <a:pPr>
              <a:buFont typeface="Wingdings" charset="2"/>
              <a:buChar char="Ø"/>
            </a:pPr>
            <a:r>
              <a:rPr lang="en-US" dirty="0"/>
              <a:t> Active maternal herpes simplex virus infection</a:t>
            </a:r>
          </a:p>
          <a:p>
            <a:pPr>
              <a:buFont typeface="Wingdings" charset="2"/>
              <a:buChar char="Ø"/>
            </a:pPr>
            <a:r>
              <a:rPr lang="en-US" dirty="0"/>
              <a:t>Labor dystocia (slow or </a:t>
            </a:r>
            <a:r>
              <a:rPr lang="en-US" dirty="0" err="1"/>
              <a:t>Faliure</a:t>
            </a:r>
            <a:r>
              <a:rPr lang="en-US" dirty="0"/>
              <a:t> to progress)  or </a:t>
            </a:r>
            <a:r>
              <a:rPr lang="en-US" dirty="0" err="1"/>
              <a:t>cephalopelvic</a:t>
            </a:r>
            <a:r>
              <a:rPr lang="en-US" dirty="0"/>
              <a:t> disproportion</a:t>
            </a:r>
          </a:p>
          <a:p>
            <a:pPr>
              <a:buFont typeface="Wingdings" charset="2"/>
              <a:buChar char="Ø"/>
            </a:pPr>
            <a:r>
              <a:rPr lang="en-US" dirty="0"/>
              <a:t> Placenta </a:t>
            </a:r>
            <a:r>
              <a:rPr lang="en-US" dirty="0" err="1"/>
              <a:t>previa</a:t>
            </a:r>
            <a:r>
              <a:rPr lang="en-US" dirty="0"/>
              <a:t> or known vasa </a:t>
            </a:r>
            <a:r>
              <a:rPr lang="en-US" dirty="0" err="1"/>
              <a:t>previa</a:t>
            </a:r>
            <a:r>
              <a:rPr lang="en-US" dirty="0"/>
              <a:t> (absolute indication)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CAESARAEAN SECTION -TYPES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6" y="1284515"/>
            <a:ext cx="7704667" cy="3332816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Lower Segment </a:t>
            </a:r>
            <a:r>
              <a:rPr lang="en-US" dirty="0" err="1"/>
              <a:t>Caeserean</a:t>
            </a:r>
            <a:r>
              <a:rPr lang="en-US" dirty="0"/>
              <a:t> Section(LSCS):</a:t>
            </a:r>
          </a:p>
          <a:p>
            <a:pPr marL="0" indent="0">
              <a:buNone/>
            </a:pPr>
            <a:r>
              <a:rPr lang="en-US" dirty="0"/>
              <a:t> Most commonly type </a:t>
            </a:r>
          </a:p>
          <a:p>
            <a:pPr>
              <a:buFont typeface="Wingdings" charset="2"/>
              <a:buChar char="Ø"/>
            </a:pPr>
            <a:r>
              <a:rPr lang="en-US" dirty="0"/>
              <a:t> Lower segment vertical incision </a:t>
            </a:r>
          </a:p>
          <a:p>
            <a:pPr>
              <a:buFont typeface="Wingdings" charset="2"/>
              <a:buChar char="Ø"/>
            </a:pPr>
            <a:r>
              <a:rPr lang="en-US" dirty="0"/>
              <a:t> Classical CS 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err="1"/>
              <a:t>Caeserean</a:t>
            </a:r>
            <a:r>
              <a:rPr lang="en-US" dirty="0"/>
              <a:t> hysterectomy</a:t>
            </a:r>
          </a:p>
          <a:p>
            <a:endParaRPr lang="en-US" dirty="0"/>
          </a:p>
        </p:txBody>
      </p:sp>
      <p:pic>
        <p:nvPicPr>
          <p:cNvPr id="4" name="Picture 4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49310" y="2804232"/>
            <a:ext cx="3989889" cy="4053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97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342522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Classical Caesarean section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942" y="1439356"/>
            <a:ext cx="6825604" cy="510543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Classical Caesarean section :Uterine incision –on the anterior uterine wall in the upper segment.</a:t>
            </a:r>
            <a:endParaRPr lang="ar-sa" b="1" u="sng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  <a:p>
            <a:pPr lvl="0">
              <a:buFont typeface="Wingdings" charset="2"/>
              <a:buChar char="§"/>
            </a:pPr>
            <a:endParaRPr lang="ar-sa" dirty="0"/>
          </a:p>
          <a:p>
            <a:pPr>
              <a:buFontTx/>
              <a:buChar char="-"/>
            </a:pP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Indications :</a:t>
            </a:r>
            <a:r>
              <a:rPr lang="ar-sa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rarely performed :</a:t>
            </a:r>
          </a:p>
          <a:p>
            <a:pPr marL="0" indent="0">
              <a:buNone/>
            </a:pPr>
            <a:r>
              <a:rPr lang="en-US" dirty="0"/>
              <a:t>• Lower segment is unapproachable due to severe adhesions or </a:t>
            </a:r>
            <a:r>
              <a:rPr lang="en-US" dirty="0" err="1"/>
              <a:t>myomas</a:t>
            </a:r>
            <a:r>
              <a:rPr lang="en-US" dirty="0"/>
              <a:t> </a:t>
            </a:r>
            <a:endParaRPr lang="ar-sa" dirty="0"/>
          </a:p>
          <a:p>
            <a:pPr marL="0" lvl="0" indent="0">
              <a:buNone/>
            </a:pPr>
            <a:r>
              <a:rPr lang="en-US" dirty="0"/>
              <a:t>• </a:t>
            </a:r>
            <a:r>
              <a:rPr lang="en-US" dirty="0" err="1"/>
              <a:t>Ca</a:t>
            </a:r>
            <a:r>
              <a:rPr lang="en-US" dirty="0"/>
              <a:t> cervix </a:t>
            </a:r>
            <a:endParaRPr lang="ar-sa" dirty="0"/>
          </a:p>
          <a:p>
            <a:pPr marL="0" lvl="0" indent="0">
              <a:buNone/>
            </a:pPr>
            <a:r>
              <a:rPr lang="en-US" dirty="0"/>
              <a:t>• Some cases of anterior placenta </a:t>
            </a:r>
            <a:r>
              <a:rPr lang="en-US" dirty="0" err="1"/>
              <a:t>praevia</a:t>
            </a:r>
            <a:r>
              <a:rPr lang="en-US" dirty="0"/>
              <a:t> with a previous </a:t>
            </a:r>
            <a:r>
              <a:rPr lang="en-US" dirty="0" err="1"/>
              <a:t>caeserean</a:t>
            </a:r>
            <a:endParaRPr lang="ar-sa" dirty="0"/>
          </a:p>
          <a:p>
            <a:pPr marL="0" lvl="0" indent="0">
              <a:buNone/>
            </a:pPr>
            <a:r>
              <a:rPr lang="en-US" dirty="0"/>
              <a:t> • Some cases of transverse lie (back down )</a:t>
            </a:r>
            <a:endParaRPr lang="ar-sa" dirty="0"/>
          </a:p>
          <a:p>
            <a:pPr marL="0" lvl="0" indent="0">
              <a:buNone/>
            </a:pPr>
            <a:r>
              <a:rPr lang="en-US" dirty="0"/>
              <a:t>• Conjoined twins </a:t>
            </a:r>
          </a:p>
          <a:p>
            <a:pPr>
              <a:buFont typeface="Arial"/>
              <a:buChar char="•"/>
            </a:pPr>
            <a:r>
              <a:rPr lang="en-GB" dirty="0"/>
              <a:t>Post-mortem C-Section</a:t>
            </a:r>
          </a:p>
          <a:p>
            <a:pPr>
              <a:buFont typeface="Arial"/>
              <a:buChar char="•"/>
            </a:pPr>
            <a:r>
              <a:rPr lang="en-US" dirty="0"/>
              <a:t>Poorly developed lower uterine segment (</a:t>
            </a:r>
            <a:r>
              <a:rPr lang="en-US" dirty="0" err="1"/>
              <a:t>eg</a:t>
            </a:r>
            <a:r>
              <a:rPr lang="en-US" dirty="0"/>
              <a:t>, extremely preterm breech presentation)</a:t>
            </a:r>
          </a:p>
          <a:p>
            <a:pPr lvl="0">
              <a:buFontTx/>
              <a:buChar char="-"/>
            </a:pPr>
            <a:r>
              <a:rPr lang="en-US" b="1" dirty="0">
                <a:solidFill>
                  <a:srgbClr val="FD2F2F"/>
                </a:solidFill>
              </a:rPr>
              <a:t>Disadvantages </a:t>
            </a:r>
            <a:endParaRPr lang="ar-sa" b="1" dirty="0">
              <a:solidFill>
                <a:srgbClr val="FD2F2F"/>
              </a:solidFill>
            </a:endParaRPr>
          </a:p>
          <a:p>
            <a:pPr marL="0" lvl="0" indent="0">
              <a:buNone/>
            </a:pPr>
            <a:r>
              <a:rPr lang="en-US" dirty="0"/>
              <a:t>• Chance of scar rupture more </a:t>
            </a:r>
          </a:p>
          <a:p>
            <a:pPr marL="0" lvl="0" indent="0">
              <a:buNone/>
            </a:pPr>
            <a:r>
              <a:rPr lang="en-US" dirty="0"/>
              <a:t>• General peritonitis ,if infection occurs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7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Caesarean Hysterectomy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Life saving measure </a:t>
            </a:r>
          </a:p>
          <a:p>
            <a:r>
              <a:rPr lang="en-US" dirty="0"/>
              <a:t>Indications :</a:t>
            </a:r>
          </a:p>
          <a:p>
            <a:pPr marL="0" indent="0">
              <a:buNone/>
            </a:pPr>
            <a:r>
              <a:rPr lang="en-US" dirty="0"/>
              <a:t>• Severe atonic PPH </a:t>
            </a:r>
          </a:p>
          <a:p>
            <a:pPr marL="0" indent="0">
              <a:buNone/>
            </a:pPr>
            <a:r>
              <a:rPr lang="en-US" dirty="0"/>
              <a:t>• Placenta </a:t>
            </a:r>
            <a:r>
              <a:rPr lang="en-US" dirty="0" err="1"/>
              <a:t>accreta</a:t>
            </a:r>
            <a:r>
              <a:rPr lang="en-US" dirty="0"/>
              <a:t> , </a:t>
            </a:r>
            <a:r>
              <a:rPr lang="en-US" dirty="0" err="1"/>
              <a:t>increta</a:t>
            </a:r>
            <a:r>
              <a:rPr lang="en-US" dirty="0"/>
              <a:t>, </a:t>
            </a:r>
            <a:r>
              <a:rPr lang="en-US" dirty="0" err="1"/>
              <a:t>percreta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Severe sepsis </a:t>
            </a:r>
          </a:p>
          <a:p>
            <a:pPr marL="0" indent="0">
              <a:buNone/>
            </a:pPr>
            <a:r>
              <a:rPr lang="en-US" dirty="0"/>
              <a:t>• Multiple large </a:t>
            </a:r>
            <a:r>
              <a:rPr lang="en-US" dirty="0" err="1"/>
              <a:t>myomas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Carcinoma in situ of the cervix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solidFill>
                  <a:srgbClr val="FF0000"/>
                </a:solidFill>
              </a:rPr>
              <a:t>Anesthesia in C-SECTION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6600CC"/>
                </a:solidFill>
              </a:rPr>
              <a:t>Anesthesia for c-section</a:t>
            </a:r>
          </a:p>
          <a:p>
            <a:pPr eaLnBrk="1" hangingPunct="1"/>
            <a:r>
              <a:rPr lang="en-US" b="1" dirty="0"/>
              <a:t>G.A</a:t>
            </a:r>
          </a:p>
          <a:p>
            <a:pPr eaLnBrk="1" hangingPunct="1"/>
            <a:r>
              <a:rPr lang="en-US" b="1" dirty="0"/>
              <a:t>Spinal </a:t>
            </a:r>
          </a:p>
          <a:p>
            <a:pPr eaLnBrk="1" hangingPunct="1"/>
            <a:r>
              <a:rPr lang="en-US" b="1" dirty="0"/>
              <a:t>Epidural</a:t>
            </a:r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>
                <a:solidFill>
                  <a:srgbClr val="660066"/>
                </a:solidFill>
              </a:rPr>
              <a:t>Antibiotic prophylaxis </a:t>
            </a:r>
            <a:r>
              <a:rPr lang="en-US" b="1" dirty="0"/>
              <a:t>: should be given </a:t>
            </a:r>
            <a:r>
              <a:rPr lang="en-US" b="1"/>
              <a:t>1 hour  </a:t>
            </a:r>
            <a:r>
              <a:rPr lang="en-US" b="1" dirty="0"/>
              <a:t>before skin incision  ( single dose of </a:t>
            </a:r>
            <a:r>
              <a:rPr lang="en-US" b="1" dirty="0" err="1"/>
              <a:t>cefazoline</a:t>
            </a:r>
            <a:r>
              <a:rPr lang="en-US" b="1" dirty="0"/>
              <a:t>)</a:t>
            </a:r>
          </a:p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648390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56</TotalTime>
  <Words>1100</Words>
  <Application>Microsoft Office PowerPoint</Application>
  <PresentationFormat>On-screen Show (4:3)</PresentationFormat>
  <Paragraphs>130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Agency FB</vt:lpstr>
      <vt:lpstr>Arial</vt:lpstr>
      <vt:lpstr>Calibri</vt:lpstr>
      <vt:lpstr>Corbel</vt:lpstr>
      <vt:lpstr>Wingdings</vt:lpstr>
      <vt:lpstr>Parallax</vt:lpstr>
      <vt:lpstr>CESAREAN SECTION</vt:lpstr>
      <vt:lpstr>History </vt:lpstr>
      <vt:lpstr>DEFINITIONS</vt:lpstr>
      <vt:lpstr> Indications: </vt:lpstr>
      <vt:lpstr> Indications :</vt:lpstr>
      <vt:lpstr>CAESARAEAN SECTION -TYPES  </vt:lpstr>
      <vt:lpstr>Classical Caesarean section </vt:lpstr>
      <vt:lpstr>Caesarean Hysterectomy </vt:lpstr>
      <vt:lpstr>Anesthesia in C-SECTION</vt:lpstr>
      <vt:lpstr>Complications of C.Section</vt:lpstr>
      <vt:lpstr>How to reduce c.section rate</vt:lpstr>
      <vt:lpstr>VAGINAL BIRTH AFTER CESAREAN SECTION  (VBAC)</vt:lpstr>
      <vt:lpstr>VAGINAL BIRTH AFTER CESAREAN SECTION  (VBAC)</vt:lpstr>
      <vt:lpstr>UTERINE DEHISCENCE OR RUPTURE </vt:lpstr>
      <vt:lpstr>PowerPoint Presentation</vt:lpstr>
      <vt:lpstr>Diagnosis</vt:lpstr>
      <vt:lpstr>PowerPoint Presentation</vt:lpstr>
      <vt:lpstr>ECV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CESAREAN SECTION</dc:title>
  <dc:creator>nadiah </dc:creator>
  <cp:lastModifiedBy>Mons Ahmed</cp:lastModifiedBy>
  <cp:revision>25</cp:revision>
  <dcterms:created xsi:type="dcterms:W3CDTF">2018-09-26T18:51:49Z</dcterms:created>
  <dcterms:modified xsi:type="dcterms:W3CDTF">2025-05-27T06:05:54Z</dcterms:modified>
</cp:coreProperties>
</file>