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58" r:id="rId3"/>
    <p:sldId id="259" r:id="rId4"/>
    <p:sldId id="290" r:id="rId5"/>
    <p:sldId id="294" r:id="rId6"/>
    <p:sldId id="260" r:id="rId7"/>
    <p:sldId id="295" r:id="rId8"/>
    <p:sldId id="297" r:id="rId9"/>
    <p:sldId id="271" r:id="rId10"/>
    <p:sldId id="272" r:id="rId11"/>
    <p:sldId id="261" r:id="rId12"/>
    <p:sldId id="302" r:id="rId13"/>
    <p:sldId id="303" r:id="rId14"/>
    <p:sldId id="304" r:id="rId15"/>
    <p:sldId id="301" r:id="rId16"/>
    <p:sldId id="262" r:id="rId17"/>
    <p:sldId id="291" r:id="rId18"/>
    <p:sldId id="299" r:id="rId19"/>
    <p:sldId id="267" r:id="rId20"/>
    <p:sldId id="263" r:id="rId21"/>
    <p:sldId id="284" r:id="rId22"/>
    <p:sldId id="264" r:id="rId23"/>
    <p:sldId id="265" r:id="rId24"/>
    <p:sldId id="287" r:id="rId25"/>
    <p:sldId id="266" r:id="rId26"/>
    <p:sldId id="285" r:id="rId27"/>
    <p:sldId id="298" r:id="rId28"/>
    <p:sldId id="277" r:id="rId29"/>
    <p:sldId id="288" r:id="rId30"/>
    <p:sldId id="269" r:id="rId31"/>
    <p:sldId id="305" r:id="rId32"/>
    <p:sldId id="289" r:id="rId33"/>
    <p:sldId id="278" r:id="rId34"/>
    <p:sldId id="296" r:id="rId35"/>
    <p:sldId id="279" r:id="rId36"/>
    <p:sldId id="280" r:id="rId37"/>
    <p:sldId id="281" r:id="rId38"/>
    <p:sldId id="293" r:id="rId39"/>
    <p:sldId id="306" r:id="rId40"/>
    <p:sldId id="283" r:id="rId41"/>
    <p:sldId id="310" r:id="rId42"/>
    <p:sldId id="307" r:id="rId43"/>
    <p:sldId id="308" r:id="rId44"/>
    <p:sldId id="309" r:id="rId45"/>
    <p:sldId id="311" r:id="rId46"/>
    <p:sldId id="312" r:id="rId47"/>
    <p:sldId id="29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0F38C-5907-924D-94BD-40587BE15B53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A49BD-D9A5-CB4B-9CF3-39D6540D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5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54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64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4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2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1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1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7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2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8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8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C3F878-F5E8-489B-AC8A-64F2A7E22C28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42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r" defTabSz="685800" rtl="1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r" defTabSz="685800" rtl="1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r" defTabSz="685800" rtl="1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r" defTabSz="685800" rtl="1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r" defTabSz="685800" rtl="1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r" defTabSz="685800" rtl="1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r" defTabSz="685800" rtl="1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r" defTabSz="685800" rtl="1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r" defTabSz="685800" rtl="1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sa/url?sa=t&amp;rct=j&amp;q=&amp;esrc=s&amp;source=web&amp;cd=4&amp;ved=0ahUKEwjl0OSB7IXSAhVEPRQKHTLPDEoQFgg3MAM&amp;url=https://www.fastbleep.com/biology-notes/16/449&amp;usg=AFQjCNHeaSYkZNfzDe3P4Hz_jsKS232ux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‪CTG Interpretation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761" y="4871310"/>
            <a:ext cx="3966114" cy="1160213"/>
          </a:xfrm>
        </p:spPr>
        <p:txBody>
          <a:bodyPr/>
          <a:lstStyle/>
          <a:p>
            <a:r>
              <a:rPr lang="en-US" dirty="0" err="1" smtClean="0"/>
              <a:t>Dr.Bodoor</a:t>
            </a:r>
            <a:r>
              <a:rPr lang="en-US" dirty="0" smtClean="0"/>
              <a:t> </a:t>
            </a:r>
            <a:r>
              <a:rPr lang="en-US" dirty="0" err="1" smtClean="0"/>
              <a:t>Alshareef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515938"/>
            <a:ext cx="6870700" cy="1262062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AA54017-E23D-83BF-1DE7-A0CFAAEDAA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" y="1248508"/>
            <a:ext cx="6156546" cy="37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56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Baseline variability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15032"/>
            <a:ext cx="6196405" cy="4264934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400" dirty="0"/>
              <a:t>Minor Fluctuations in the baseline FHR that are irregular in amplitude and frequency</a:t>
            </a:r>
          </a:p>
          <a:p>
            <a:pPr marL="0" indent="0" algn="l">
              <a:buNone/>
            </a:pPr>
            <a:r>
              <a:rPr lang="en-US" sz="2400" dirty="0" smtClean="0"/>
              <a:t> It </a:t>
            </a:r>
            <a:r>
              <a:rPr lang="en-US" sz="2400" dirty="0"/>
              <a:t>is assessed by by estimating the difference in bpm between the highest peak and lowest trough of fluctuation in one minute segment of trace .</a:t>
            </a:r>
          </a:p>
          <a:p>
            <a:pPr marL="0" indent="0" algn="l">
              <a:buNone/>
            </a:pPr>
            <a:r>
              <a:rPr lang="en-US" sz="2400" b="1" dirty="0" smtClean="0"/>
              <a:t> Moderate variability  </a:t>
            </a:r>
            <a:r>
              <a:rPr lang="en-US" sz="2400" dirty="0" smtClean="0"/>
              <a:t>amplitude </a:t>
            </a:r>
            <a:r>
              <a:rPr lang="en-US" sz="2400" dirty="0"/>
              <a:t>range 5–25 beats per minute </a:t>
            </a:r>
            <a:r>
              <a:rPr lang="en-US" sz="2400" dirty="0" smtClean="0"/>
              <a:t>. </a:t>
            </a:r>
            <a:endParaRPr lang="en-GB" sz="2400" dirty="0"/>
          </a:p>
          <a:p>
            <a:pPr marL="0" indent="0" algn="l">
              <a:buNone/>
            </a:pPr>
            <a:r>
              <a:rPr lang="en-GB" sz="2400" dirty="0" smtClean="0"/>
              <a:t> </a:t>
            </a:r>
            <a:r>
              <a:rPr lang="en-GB" sz="2400" b="1" dirty="0" smtClean="0"/>
              <a:t>Minimal </a:t>
            </a:r>
            <a:r>
              <a:rPr lang="en-GB" sz="2400" b="1" dirty="0"/>
              <a:t>variability </a:t>
            </a:r>
            <a:r>
              <a:rPr lang="en-GB" sz="2400" dirty="0"/>
              <a:t>less than </a:t>
            </a:r>
            <a:r>
              <a:rPr lang="en-GB" sz="2400" dirty="0" smtClean="0"/>
              <a:t>5bpm.</a:t>
            </a:r>
            <a:endParaRPr lang="en-GB" sz="2400" dirty="0"/>
          </a:p>
          <a:p>
            <a:pPr marL="0" indent="0" algn="l">
              <a:buNone/>
            </a:pPr>
            <a:r>
              <a:rPr lang="en-GB" sz="2400" dirty="0" smtClean="0"/>
              <a:t> </a:t>
            </a:r>
            <a:r>
              <a:rPr lang="en-GB" sz="2400" b="1" dirty="0" smtClean="0"/>
              <a:t>Marked </a:t>
            </a:r>
            <a:r>
              <a:rPr lang="en-GB" sz="2400" b="1" dirty="0"/>
              <a:t>variability </a:t>
            </a:r>
            <a:r>
              <a:rPr lang="en-GB" sz="2400" dirty="0"/>
              <a:t>more than </a:t>
            </a:r>
            <a:r>
              <a:rPr lang="en-GB" sz="2400" dirty="0" smtClean="0"/>
              <a:t>25bpm.</a:t>
            </a:r>
          </a:p>
          <a:p>
            <a:pPr marL="0" indent="0" algn="l">
              <a:buNone/>
            </a:pPr>
            <a:r>
              <a:rPr lang="en-GB" sz="2400" b="1" dirty="0" smtClean="0"/>
              <a:t>Absent .</a:t>
            </a:r>
            <a:endParaRPr lang="en-US" sz="2400" b="1" dirty="0"/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43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140543-768C-8BDF-5126-D521C27F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486037B1-194F-E191-1FBD-9D44CAA3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21" y="1885286"/>
            <a:ext cx="6465045" cy="32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D89407-D72E-432E-70C3-81CE009D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5F81B311-1EE9-412F-A37C-6FFAD27D7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51" y="2224454"/>
            <a:ext cx="6507224" cy="32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03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7AF042-9312-C763-6C25-DE5371E3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F43698D-4C62-A9DF-F29F-83C1BDC3C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06" y="2180492"/>
            <a:ext cx="6544169" cy="33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BDC467-BABE-1455-8207-45C55F39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F9735FA1-9F93-D7BB-C0D7-A0A38EC87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85" y="2020066"/>
            <a:ext cx="6548703" cy="34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5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Acceleration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800" dirty="0" smtClean="0"/>
              <a:t>Abrupt </a:t>
            </a:r>
            <a:r>
              <a:rPr lang="en-US" sz="2800" dirty="0"/>
              <a:t>increase in the FHR </a:t>
            </a:r>
          </a:p>
          <a:p>
            <a:pPr marL="0" indent="0" algn="l">
              <a:buNone/>
            </a:pPr>
            <a:r>
              <a:rPr lang="en-US" sz="2800" dirty="0" smtClean="0"/>
              <a:t>  </a:t>
            </a:r>
            <a:r>
              <a:rPr lang="en-US" sz="2800" dirty="0"/>
              <a:t>At 32 weeks of gestation and beyond, an acceleration has a peak of 15 beats per minute or more above baseline, with a duration of 15 seconds or more.</a:t>
            </a:r>
          </a:p>
          <a:p>
            <a:pPr marL="0" indent="0" algn="l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38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t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r="6743"/>
          <a:stretch>
            <a:fillRect/>
          </a:stretch>
        </p:blipFill>
        <p:spPr>
          <a:xfrm>
            <a:off x="564396" y="1144633"/>
            <a:ext cx="8011289" cy="4578436"/>
          </a:xfrm>
        </p:spPr>
      </p:pic>
    </p:spTree>
    <p:extLst>
      <p:ext uri="{BB962C8B-B14F-4D97-AF65-F5344CB8AC3E}">
        <p14:creationId xmlns:p14="http://schemas.microsoft.com/office/powerpoint/2010/main" val="2787588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817583"/>
            <a:ext cx="6965245" cy="92571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cs typeface="Arial" charset="0"/>
              </a:rPr>
              <a:t>Non-Reactive NST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38" y="1601301"/>
            <a:ext cx="5738230" cy="400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68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455" y="808057"/>
            <a:ext cx="5878011" cy="1077229"/>
          </a:xfrm>
        </p:spPr>
        <p:txBody>
          <a:bodyPr/>
          <a:lstStyle/>
          <a:p>
            <a:pPr algn="ctr"/>
            <a:r>
              <a:rPr lang="en-US" b="1" dirty="0" smtClean="0"/>
              <a:t>Decelerations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374" y="1548717"/>
            <a:ext cx="5713092" cy="4000066"/>
          </a:xfrm>
        </p:spPr>
        <p:txBody>
          <a:bodyPr/>
          <a:lstStyle/>
          <a:p>
            <a:pPr marL="446088" indent="-446088" algn="l"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transient </a:t>
            </a:r>
            <a:r>
              <a:rPr lang="en-US" sz="2400" dirty="0"/>
              <a:t>slowing of FHR below the baseline level of more than 15 bpm and lasting for 15 sec Or more.</a:t>
            </a:r>
          </a:p>
        </p:txBody>
      </p:sp>
    </p:spTree>
    <p:extLst>
      <p:ext uri="{BB962C8B-B14F-4D97-AF65-F5344CB8AC3E}">
        <p14:creationId xmlns:p14="http://schemas.microsoft.com/office/powerpoint/2010/main" val="298851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DR C BRAVADO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215662" y="2413338"/>
            <a:ext cx="4642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dirty="0"/>
              <a:t>etermine </a:t>
            </a:r>
            <a:r>
              <a:rPr lang="en-US" sz="2400" b="1" dirty="0"/>
              <a:t>R</a:t>
            </a:r>
            <a:r>
              <a:rPr lang="en-US" sz="2400" dirty="0"/>
              <a:t>isk </a:t>
            </a:r>
          </a:p>
          <a:p>
            <a:r>
              <a:rPr lang="en-US" sz="2400" b="1" dirty="0"/>
              <a:t>C</a:t>
            </a:r>
            <a:r>
              <a:rPr lang="en-US" sz="2400" dirty="0"/>
              <a:t>ontraction </a:t>
            </a:r>
          </a:p>
          <a:p>
            <a:r>
              <a:rPr lang="en-US" sz="2400" b="1" dirty="0"/>
              <a:t>B</a:t>
            </a:r>
            <a:r>
              <a:rPr lang="en-US" sz="2400" dirty="0"/>
              <a:t>aseline Rate </a:t>
            </a:r>
          </a:p>
          <a:p>
            <a:r>
              <a:rPr lang="en-US" sz="2400" b="1" dirty="0"/>
              <a:t>V</a:t>
            </a:r>
            <a:r>
              <a:rPr lang="en-US" sz="2400" dirty="0"/>
              <a:t>ariability </a:t>
            </a:r>
          </a:p>
          <a:p>
            <a:r>
              <a:rPr lang="en-US" sz="2400" b="1" dirty="0"/>
              <a:t>A</a:t>
            </a:r>
            <a:r>
              <a:rPr lang="en-US" sz="2400" dirty="0"/>
              <a:t>cceleration </a:t>
            </a:r>
          </a:p>
          <a:p>
            <a:r>
              <a:rPr lang="en-US" sz="2400" b="1" dirty="0"/>
              <a:t>D</a:t>
            </a:r>
            <a:r>
              <a:rPr lang="en-US" sz="2400" dirty="0"/>
              <a:t>eceleration</a:t>
            </a:r>
          </a:p>
          <a:p>
            <a:r>
              <a:rPr lang="en-US" sz="2400" b="1" dirty="0"/>
              <a:t>O</a:t>
            </a:r>
            <a:r>
              <a:rPr lang="en-US" sz="2400" dirty="0"/>
              <a:t>verall assessment </a:t>
            </a:r>
          </a:p>
        </p:txBody>
      </p:sp>
    </p:spTree>
    <p:extLst>
      <p:ext uri="{BB962C8B-B14F-4D97-AF65-F5344CB8AC3E}">
        <p14:creationId xmlns:p14="http://schemas.microsoft.com/office/powerpoint/2010/main" val="3032170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Early deceleration </a:t>
            </a:r>
            <a:br>
              <a:rPr lang="en-US" b="1" dirty="0"/>
            </a:br>
            <a:r>
              <a:rPr lang="en-US" b="1" dirty="0"/>
              <a:t>(head compression)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sz="2400" dirty="0" smtClean="0"/>
              <a:t>• </a:t>
            </a:r>
            <a:r>
              <a:rPr lang="en-US" sz="2400" dirty="0"/>
              <a:t>Visually apparent usually symmetrical gradual decrease and return of the FHR associated with a uterine contraction .</a:t>
            </a:r>
          </a:p>
          <a:p>
            <a:pPr marL="0" indent="0" algn="l">
              <a:buNone/>
            </a:pPr>
            <a:r>
              <a:rPr lang="en-US" sz="2400" dirty="0" smtClean="0"/>
              <a:t> • </a:t>
            </a:r>
            <a:r>
              <a:rPr lang="en-US" sz="2400" dirty="0"/>
              <a:t>A gradual FHR decrease is defined as from the onset to the FHR nadir of 30 seconds or more.</a:t>
            </a:r>
            <a:br>
              <a:rPr lang="en-US" sz="2400" dirty="0"/>
            </a:br>
            <a:endParaRPr lang="en-US" sz="2400" dirty="0"/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023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deceleration </a:t>
            </a:r>
          </a:p>
        </p:txBody>
      </p:sp>
      <p:pic>
        <p:nvPicPr>
          <p:cNvPr id="6" name="Content Placeholder 5" descr="Screen Shot 2018-11-01 at 11.26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0" b="11460"/>
          <a:stretch>
            <a:fillRect/>
          </a:stretch>
        </p:blipFill>
        <p:spPr>
          <a:xfrm>
            <a:off x="931334" y="1862666"/>
            <a:ext cx="7128934" cy="4042833"/>
          </a:xfrm>
        </p:spPr>
      </p:pic>
    </p:spTree>
    <p:extLst>
      <p:ext uri="{BB962C8B-B14F-4D97-AF65-F5344CB8AC3E}">
        <p14:creationId xmlns:p14="http://schemas.microsoft.com/office/powerpoint/2010/main" val="4222099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Late deceleration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346" y="1696915"/>
            <a:ext cx="5948982" cy="43530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 </a:t>
            </a:r>
            <a:r>
              <a:rPr lang="en-US" sz="2400" dirty="0" smtClean="0"/>
              <a:t>Visually </a:t>
            </a:r>
            <a:r>
              <a:rPr lang="en-US" sz="2400" dirty="0"/>
              <a:t>apparent usually symmetrical gradual decrease </a:t>
            </a:r>
            <a:r>
              <a:rPr lang="en-US" sz="2400" dirty="0" smtClean="0"/>
              <a:t>with  return to baseline </a:t>
            </a:r>
          </a:p>
          <a:p>
            <a:pPr marL="0" indent="0" algn="l">
              <a:buNone/>
            </a:pPr>
            <a:r>
              <a:rPr lang="en-US" sz="2400" dirty="0" smtClean="0"/>
              <a:t>Onset to nadir &gt;30 second 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 smtClean="0"/>
              <a:t>  </a:t>
            </a:r>
            <a:r>
              <a:rPr lang="en-US" sz="2400" dirty="0"/>
              <a:t>The onset, nadir, and recovery of the deceleration occur after the beginning, peak, and ending of the contraction, respectively. </a:t>
            </a:r>
          </a:p>
          <a:p>
            <a:pPr marL="0" indent="0" algn="l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5137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 Late Decelerations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25" y="1987372"/>
            <a:ext cx="7536393" cy="3770368"/>
          </a:xfrm>
        </p:spPr>
        <p:txBody>
          <a:bodyPr>
            <a:normAutofit/>
          </a:bodyPr>
          <a:lstStyle/>
          <a:p>
            <a:pPr marL="887413" lvl="1" indent="-439738" algn="l">
              <a:spcBef>
                <a:spcPts val="600"/>
              </a:spcBef>
              <a:buSzPct val="65000"/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Due to </a:t>
            </a:r>
            <a:r>
              <a:rPr lang="en-US" sz="2400" dirty="0"/>
              <a:t> </a:t>
            </a:r>
            <a:r>
              <a:rPr lang="en-US" sz="2400" dirty="0" err="1" smtClean="0"/>
              <a:t>uteroplacental</a:t>
            </a:r>
            <a:r>
              <a:rPr lang="en-US" sz="2400" dirty="0" smtClean="0"/>
              <a:t> </a:t>
            </a:r>
            <a:r>
              <a:rPr lang="en-US" sz="2400" dirty="0" smtClean="0"/>
              <a:t>insufficiency</a:t>
            </a:r>
            <a:endParaRPr lang="en-US" sz="2400" dirty="0"/>
          </a:p>
          <a:p>
            <a:pPr marL="887413" lvl="1" indent="-439738" algn="l">
              <a:spcBef>
                <a:spcPts val="600"/>
              </a:spcBef>
              <a:buClr>
                <a:srgbClr val="999933"/>
              </a:buClr>
              <a:buSzPct val="65000"/>
              <a:buFont typeface="Symbol" charset="0"/>
              <a:buChar char="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Common in patients with PIH, DM, IUGR or other form of placental insufficiency.</a:t>
            </a:r>
          </a:p>
          <a:p>
            <a:pPr marL="887413" lvl="1" indent="-439738" algn="l">
              <a:spcBef>
                <a:spcPts val="600"/>
              </a:spcBef>
              <a:buClr>
                <a:srgbClr val="999933"/>
              </a:buClr>
              <a:buSzPct val="65000"/>
              <a:buFont typeface="Symbol" charset="0"/>
              <a:buChar char="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Reduces Baseline variability together with Late Decelerations or Variable Decelerations is associated with increased risk of CP.</a:t>
            </a:r>
          </a:p>
          <a:p>
            <a:pPr marL="887413" lvl="1" indent="-439738">
              <a:spcBef>
                <a:spcPts val="600"/>
              </a:spcBef>
              <a:buClr>
                <a:srgbClr val="999933"/>
              </a:buClr>
              <a:buSzPct val="65000"/>
              <a:buFont typeface="Symbol" charset="0"/>
              <a:buChar char="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28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706" y="869603"/>
            <a:ext cx="5878011" cy="1077229"/>
          </a:xfrm>
        </p:spPr>
        <p:txBody>
          <a:bodyPr/>
          <a:lstStyle/>
          <a:p>
            <a:r>
              <a:rPr lang="en-US" dirty="0"/>
              <a:t>Late deceleration </a:t>
            </a:r>
          </a:p>
        </p:txBody>
      </p:sp>
      <p:pic>
        <p:nvPicPr>
          <p:cNvPr id="4" name="Content Placeholder 3" descr="Screen Shot 2018-11-01 at 11.26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39" y="2110154"/>
            <a:ext cx="4537905" cy="2911109"/>
          </a:xfrm>
        </p:spPr>
      </p:pic>
    </p:spTree>
    <p:extLst>
      <p:ext uri="{BB962C8B-B14F-4D97-AF65-F5344CB8AC3E}">
        <p14:creationId xmlns:p14="http://schemas.microsoft.com/office/powerpoint/2010/main" val="1564965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Variable deceleration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62125"/>
            <a:ext cx="6196405" cy="3960944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2800" dirty="0" smtClean="0"/>
              <a:t> Vary </a:t>
            </a:r>
            <a:r>
              <a:rPr lang="en-US" sz="2800" dirty="0"/>
              <a:t>in duration , intensity and relation to uterine contractions,</a:t>
            </a:r>
          </a:p>
          <a:p>
            <a:pPr marL="0" indent="0" algn="l">
              <a:buNone/>
            </a:pPr>
            <a:r>
              <a:rPr lang="en-US" sz="2800" dirty="0" smtClean="0"/>
              <a:t>  </a:t>
            </a:r>
            <a:r>
              <a:rPr lang="en-US" sz="2800" dirty="0"/>
              <a:t>Visually apparent abrupt decrease in </a:t>
            </a:r>
            <a:r>
              <a:rPr lang="en-US" sz="2800" dirty="0" smtClean="0"/>
              <a:t>FHR</a:t>
            </a:r>
          </a:p>
          <a:p>
            <a:pPr marL="0" indent="0" algn="l">
              <a:buNone/>
            </a:pPr>
            <a:r>
              <a:rPr lang="en-US" sz="2800" dirty="0" smtClean="0"/>
              <a:t> Onset to nadir &lt;30 second</a:t>
            </a:r>
          </a:p>
          <a:p>
            <a:pPr marL="0" indent="0" algn="l">
              <a:buNone/>
            </a:pPr>
            <a:r>
              <a:rPr lang="en-US" sz="2800" dirty="0" smtClean="0"/>
              <a:t>Decrease in FHR is 15 bpm or more lasting for 15 second but less than 2 minute . 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 algn="l">
              <a:buNone/>
            </a:pPr>
            <a:r>
              <a:rPr lang="en-US" sz="2800" dirty="0" smtClean="0"/>
              <a:t>Caused </a:t>
            </a:r>
            <a:r>
              <a:rPr lang="en-US" sz="2800" dirty="0"/>
              <a:t>by cord compression </a:t>
            </a:r>
            <a:r>
              <a:rPr lang="en-US" sz="2800" dirty="0" smtClean="0"/>
              <a:t> 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3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know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b="11176"/>
          <a:stretch>
            <a:fillRect/>
          </a:stretch>
        </p:blipFill>
        <p:spPr>
          <a:xfrm>
            <a:off x="566791" y="603250"/>
            <a:ext cx="7902280" cy="5699125"/>
          </a:xfrm>
        </p:spPr>
      </p:pic>
    </p:spTree>
    <p:extLst>
      <p:ext uri="{BB962C8B-B14F-4D97-AF65-F5344CB8AC3E}">
        <p14:creationId xmlns:p14="http://schemas.microsoft.com/office/powerpoint/2010/main" val="1701905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55334"/>
            <a:ext cx="6965245" cy="1202485"/>
          </a:xfrm>
        </p:spPr>
        <p:txBody>
          <a:bodyPr/>
          <a:lstStyle/>
          <a:p>
            <a:pPr algn="ctr"/>
            <a:r>
              <a:rPr lang="en-US" b="1" dirty="0" smtClean="0"/>
              <a:t>Prolonged deceleration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88123"/>
            <a:ext cx="6196405" cy="1274885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 Any deceleration 15 bpm or more below the baseline that last 2 minute or more but less than 10 minute </a:t>
            </a:r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9" y="2963008"/>
            <a:ext cx="5372100" cy="319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62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078538" cy="747713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/>
              <a:t> </a:t>
            </a:r>
            <a:r>
              <a:rPr lang="en-US" sz="3600" b="1" dirty="0" smtClean="0"/>
              <a:t>Sinusoidal </a:t>
            </a:r>
            <a:r>
              <a:rPr lang="en-US" sz="3600" b="1" dirty="0"/>
              <a:t>Pattern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904874" y="1571625"/>
            <a:ext cx="7366001" cy="4524375"/>
          </a:xfrm>
          <a:ln>
            <a:solidFill>
              <a:srgbClr val="D1282E"/>
            </a:solidFill>
          </a:ln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dirty="0" smtClean="0"/>
              <a:t>  Visually </a:t>
            </a:r>
            <a:r>
              <a:rPr lang="en-US" sz="2800" dirty="0"/>
              <a:t>apparent, smooth, wave-like above and below FHR baseline with a cycle frequency of 3–5 per minute </a:t>
            </a:r>
            <a:endParaRPr lang="en-GB" sz="2800" dirty="0"/>
          </a:p>
          <a:p>
            <a:pPr marL="0" indent="0" algn="l">
              <a:buNone/>
            </a:pPr>
            <a:r>
              <a:rPr lang="en-US" sz="2800" dirty="0" smtClean="0"/>
              <a:t>    </a:t>
            </a:r>
            <a:r>
              <a:rPr lang="en-US" sz="2800" dirty="0"/>
              <a:t>w</a:t>
            </a:r>
            <a:r>
              <a:rPr lang="en-GB" sz="2800" dirty="0"/>
              <a:t>hen </a:t>
            </a:r>
            <a:r>
              <a:rPr lang="en-US" sz="2800" dirty="0"/>
              <a:t>persists for 20 minutes or more. </a:t>
            </a:r>
            <a:r>
              <a:rPr lang="en-GB" sz="2800" dirty="0"/>
              <a:t>(Role out narcotic </a:t>
            </a:r>
            <a:r>
              <a:rPr lang="en-GB" sz="2800" dirty="0" smtClean="0"/>
              <a:t>induced)</a:t>
            </a:r>
            <a:endParaRPr lang="en-GB" sz="2800" dirty="0"/>
          </a:p>
          <a:p>
            <a:pPr marL="0" indent="0" algn="l">
              <a:buNone/>
            </a:pPr>
            <a:r>
              <a:rPr lang="en-GB" sz="2800" dirty="0"/>
              <a:t> </a:t>
            </a:r>
            <a:r>
              <a:rPr lang="en-GB" sz="2800" dirty="0" smtClean="0"/>
              <a:t> </a:t>
            </a:r>
            <a:r>
              <a:rPr lang="en-GB" sz="2800" dirty="0" smtClean="0"/>
              <a:t>Causes</a:t>
            </a:r>
            <a:r>
              <a:rPr lang="en-GB" sz="2800" dirty="0"/>
              <a:t>: fetal anaemia ( Rh </a:t>
            </a:r>
            <a:r>
              <a:rPr lang="en-GB" sz="2800" dirty="0" smtClean="0"/>
              <a:t>isoimmunisation, </a:t>
            </a:r>
            <a:r>
              <a:rPr lang="en-GB" sz="2800" dirty="0" err="1"/>
              <a:t>fetal</a:t>
            </a:r>
            <a:r>
              <a:rPr lang="en-GB" sz="2800" dirty="0"/>
              <a:t> </a:t>
            </a:r>
            <a:r>
              <a:rPr lang="en-GB" sz="2800" dirty="0" smtClean="0"/>
              <a:t>haemorrhage)</a:t>
            </a:r>
            <a:endParaRPr lang="en-US" sz="2800" dirty="0"/>
          </a:p>
          <a:p>
            <a:pPr marL="0" indent="0" algn="l">
              <a:spcBef>
                <a:spcPts val="700"/>
              </a:spcBef>
              <a:buClr>
                <a:srgbClr val="CC9900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    </a:t>
            </a:r>
            <a:endParaRPr lang="en-AU" sz="2800" dirty="0"/>
          </a:p>
          <a:p>
            <a:pPr marL="446088" indent="-446088">
              <a:spcBef>
                <a:spcPts val="700"/>
              </a:spcBef>
              <a:buClr>
                <a:srgbClr val="CC9900"/>
              </a:buClr>
              <a:buSzPct val="70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7224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nusoidal patter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 r="5756"/>
          <a:stretch>
            <a:fillRect/>
          </a:stretch>
        </p:blipFill>
        <p:spPr>
          <a:xfrm>
            <a:off x="650875" y="817582"/>
            <a:ext cx="7699375" cy="5262694"/>
          </a:xfrm>
        </p:spPr>
      </p:pic>
    </p:spTree>
    <p:extLst>
      <p:ext uri="{BB962C8B-B14F-4D97-AF65-F5344CB8AC3E}">
        <p14:creationId xmlns:p14="http://schemas.microsoft.com/office/powerpoint/2010/main" val="113376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Uterine contractions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2600" dirty="0" smtClean="0"/>
              <a:t>Uterine contractions are quantified as the number of contractions present in a 10-minute window, averaged over a 30-minute period. </a:t>
            </a:r>
            <a:endParaRPr lang="en-US" sz="2600" dirty="0"/>
          </a:p>
          <a:p>
            <a:pPr marL="0" indent="0" algn="l">
              <a:buNone/>
            </a:pPr>
            <a:r>
              <a:rPr lang="en-US" sz="2600" b="1" i="1" dirty="0" smtClean="0"/>
              <a:t>Normal</a:t>
            </a:r>
            <a:r>
              <a:rPr lang="en-US" sz="2600" dirty="0" smtClean="0"/>
              <a:t>: five contractions or less in 10 minutes, averaged over a 30-minute window </a:t>
            </a:r>
          </a:p>
          <a:p>
            <a:pPr marL="0" indent="0" algn="l">
              <a:buNone/>
            </a:pPr>
            <a:r>
              <a:rPr lang="en-US" sz="2600" i="1" dirty="0" smtClean="0"/>
              <a:t> </a:t>
            </a:r>
            <a:r>
              <a:rPr lang="en-US" sz="2600" b="1" i="1" dirty="0" err="1" smtClean="0"/>
              <a:t>Tachysystole</a:t>
            </a:r>
            <a:r>
              <a:rPr lang="en-US" sz="2600" dirty="0"/>
              <a:t>: more than five contractions in 10 minutes, averaged over a 30-minute window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74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O-overall assessment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12" y="1645432"/>
            <a:ext cx="5713092" cy="4000066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Category 1 – no risk </a:t>
            </a:r>
          </a:p>
          <a:p>
            <a:pPr algn="l"/>
            <a:r>
              <a:rPr lang="en-US" sz="2400" dirty="0" smtClean="0"/>
              <a:t>Category II – intermediate risk </a:t>
            </a:r>
          </a:p>
          <a:p>
            <a:pPr algn="l"/>
            <a:r>
              <a:rPr lang="en-US" sz="2400" dirty="0" smtClean="0"/>
              <a:t>Category III – HIGH RISK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796920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Category I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59" y="1610262"/>
            <a:ext cx="5713092" cy="4000066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sz="2400" dirty="0" smtClean="0"/>
              <a:t>Include </a:t>
            </a:r>
            <a:r>
              <a:rPr lang="en-US" sz="2400" u="sng" dirty="0"/>
              <a:t>all</a:t>
            </a:r>
            <a:r>
              <a:rPr lang="en-US" sz="2400" dirty="0"/>
              <a:t> of the following: </a:t>
            </a:r>
          </a:p>
          <a:p>
            <a:pPr marL="0" indent="0" algn="l">
              <a:buNone/>
            </a:pPr>
            <a:r>
              <a:rPr lang="en-US" sz="2400" dirty="0" smtClean="0"/>
              <a:t> -</a:t>
            </a:r>
            <a:r>
              <a:rPr lang="en-US" sz="2400" dirty="0"/>
              <a:t>Baseline rate:110–160 beats/minute</a:t>
            </a:r>
            <a:br>
              <a:rPr lang="en-US" sz="2400" dirty="0"/>
            </a:br>
            <a:r>
              <a:rPr lang="en-US" sz="2400" dirty="0"/>
              <a:t>-Baseline FHR variability: moderate</a:t>
            </a:r>
            <a:br>
              <a:rPr lang="en-US" sz="2400" dirty="0"/>
            </a:br>
            <a:r>
              <a:rPr lang="en-US" sz="2400" dirty="0"/>
              <a:t>-Late or variable decelerations: absent </a:t>
            </a:r>
          </a:p>
          <a:p>
            <a:pPr marL="0" indent="0" algn="l">
              <a:buFontTx/>
              <a:buNone/>
            </a:pPr>
            <a:r>
              <a:rPr lang="en-US" sz="2400" dirty="0"/>
              <a:t>-Early decelerations: present or absent  </a:t>
            </a:r>
          </a:p>
          <a:p>
            <a:pPr marL="0" indent="0" algn="l">
              <a:buFontTx/>
              <a:buNone/>
            </a:pPr>
            <a:r>
              <a:rPr lang="en-US" sz="2400" dirty="0"/>
              <a:t>-  Accelerations: present or absent </a:t>
            </a:r>
          </a:p>
          <a:p>
            <a:pPr algn="l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5348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RMAL CT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r="6743"/>
          <a:stretch>
            <a:fillRect/>
          </a:stretch>
        </p:blipFill>
        <p:spPr>
          <a:xfrm>
            <a:off x="762000" y="650874"/>
            <a:ext cx="7524750" cy="5667375"/>
          </a:xfrm>
        </p:spPr>
      </p:pic>
    </p:spTree>
    <p:extLst>
      <p:ext uri="{BB962C8B-B14F-4D97-AF65-F5344CB8AC3E}">
        <p14:creationId xmlns:p14="http://schemas.microsoft.com/office/powerpoint/2010/main" val="2694432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/>
              <a:t>Category</a:t>
            </a:r>
            <a:r>
              <a:rPr lang="en-US" b="1" i="1" u="sng" dirty="0" smtClean="0"/>
              <a:t> </a:t>
            </a:r>
            <a:r>
              <a:rPr lang="en-US" b="1" i="1" dirty="0" smtClean="0"/>
              <a:t>II</a:t>
            </a:r>
            <a:r>
              <a:rPr lang="en-US" b="1" i="1" u="sng" dirty="0"/>
              <a:t/>
            </a:r>
            <a:br>
              <a:rPr lang="en-US" b="1" i="1" u="sng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buFont typeface="Wingdings" charset="2"/>
              <a:buNone/>
            </a:pPr>
            <a:r>
              <a:rPr lang="en-US" sz="2400" dirty="0" smtClean="0"/>
              <a:t>FHR </a:t>
            </a:r>
            <a:r>
              <a:rPr lang="en-US" sz="2400" dirty="0"/>
              <a:t>tracings include </a:t>
            </a:r>
            <a:r>
              <a:rPr lang="en-US" sz="2400" u="sng" dirty="0"/>
              <a:t>any</a:t>
            </a:r>
            <a:r>
              <a:rPr lang="en-US" sz="2400" dirty="0"/>
              <a:t> of the following: </a:t>
            </a:r>
            <a:r>
              <a:rPr lang="en-US" sz="2400" dirty="0" smtClean="0"/>
              <a:t>    Tachycardia </a:t>
            </a:r>
            <a:endParaRPr lang="en-US" sz="2400" dirty="0"/>
          </a:p>
          <a:p>
            <a:pPr marL="0" indent="0" algn="l">
              <a:buNone/>
            </a:pPr>
            <a:r>
              <a:rPr lang="en-GB" sz="2400" dirty="0"/>
              <a:t>Baseline FHR with </a:t>
            </a:r>
            <a:r>
              <a:rPr lang="en-US" sz="2400" dirty="0"/>
              <a:t>Absent or minimal</a:t>
            </a:r>
            <a:r>
              <a:rPr lang="en-GB" sz="2400" dirty="0"/>
              <a:t> or marked variability.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Absence induced Accelerations after fetal stimulation </a:t>
            </a:r>
          </a:p>
          <a:p>
            <a:pPr marL="0" indent="0" algn="l">
              <a:buNone/>
            </a:pPr>
            <a:r>
              <a:rPr lang="en-US" sz="2400" dirty="0"/>
              <a:t>Recurrent (late or variable) decelerations </a:t>
            </a:r>
            <a:r>
              <a:rPr lang="en-GB" sz="2400" dirty="0"/>
              <a:t>with moderate variability </a:t>
            </a:r>
            <a:endParaRPr lang="en-US" sz="2400" dirty="0"/>
          </a:p>
          <a:p>
            <a:pPr algn="l"/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601755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Category II</a:t>
            </a:r>
          </a:p>
        </p:txBody>
      </p:sp>
      <p:pic>
        <p:nvPicPr>
          <p:cNvPr id="4" name="Content Placeholder 3" descr="ctg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r="2303"/>
          <a:stretch>
            <a:fillRect/>
          </a:stretch>
        </p:blipFill>
        <p:spPr>
          <a:xfrm>
            <a:off x="1379634" y="2119257"/>
            <a:ext cx="6279811" cy="3603812"/>
          </a:xfrm>
        </p:spPr>
      </p:pic>
    </p:spTree>
    <p:extLst>
      <p:ext uri="{BB962C8B-B14F-4D97-AF65-F5344CB8AC3E}">
        <p14:creationId xmlns:p14="http://schemas.microsoft.com/office/powerpoint/2010/main" val="225500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Category III</a:t>
            </a:r>
            <a:r>
              <a:rPr lang="en-US" b="1" u="sng" dirty="0"/>
              <a:t> </a:t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sz="2400" dirty="0" smtClean="0"/>
              <a:t>Category </a:t>
            </a:r>
            <a:r>
              <a:rPr lang="en-US" sz="2400" dirty="0"/>
              <a:t>III FHR tracings include either </a:t>
            </a:r>
          </a:p>
          <a:p>
            <a:pPr marL="457200" lvl="1" indent="0" algn="l">
              <a:buNone/>
            </a:pPr>
            <a:r>
              <a:rPr lang="en-US" sz="2400" dirty="0" smtClean="0"/>
              <a:t> Absent </a:t>
            </a:r>
            <a:r>
              <a:rPr lang="en-US" sz="2400" dirty="0"/>
              <a:t>baseline FHR variability and any of the following: </a:t>
            </a:r>
            <a:endParaRPr lang="en-US" sz="2400" dirty="0" smtClean="0"/>
          </a:p>
          <a:p>
            <a:pPr marL="457200" lvl="1" indent="0" algn="l">
              <a:buNone/>
            </a:pPr>
            <a:r>
              <a:rPr lang="en-US" sz="2400" dirty="0" smtClean="0"/>
              <a:t>Recurrent </a:t>
            </a:r>
            <a:r>
              <a:rPr lang="en-US" sz="2400" dirty="0"/>
              <a:t>late decelerations</a:t>
            </a:r>
          </a:p>
          <a:p>
            <a:pPr marL="342900" lvl="1" indent="0" algn="l">
              <a:buNone/>
            </a:pPr>
            <a:r>
              <a:rPr lang="en-US" sz="2400" dirty="0"/>
              <a:t> </a:t>
            </a:r>
            <a:r>
              <a:rPr lang="en-US" sz="2400" dirty="0" smtClean="0"/>
              <a:t>Recurrent </a:t>
            </a:r>
            <a:r>
              <a:rPr lang="en-US" sz="2400" dirty="0"/>
              <a:t>variable decelerations</a:t>
            </a:r>
          </a:p>
          <a:p>
            <a:pPr marL="342900" lvl="1" indent="0" algn="l">
              <a:buNone/>
            </a:pPr>
            <a:r>
              <a:rPr lang="en-US" sz="2400" dirty="0"/>
              <a:t> </a:t>
            </a:r>
            <a:r>
              <a:rPr lang="en-US" sz="2400" dirty="0" smtClean="0"/>
              <a:t>Bradycardia </a:t>
            </a:r>
            <a:endParaRPr lang="en-US" sz="2400" dirty="0"/>
          </a:p>
          <a:p>
            <a:pPr marL="457200" lvl="1" indent="0" algn="l">
              <a:buNone/>
            </a:pPr>
            <a:r>
              <a:rPr lang="en-US" sz="2400" dirty="0"/>
              <a:t>Sinusoidal pattern </a:t>
            </a:r>
          </a:p>
          <a:p>
            <a:pPr algn="l"/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231305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6285" y="1547343"/>
            <a:ext cx="6965245" cy="27779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Management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338" y="2327519"/>
            <a:ext cx="7473288" cy="3302001"/>
          </a:xfrm>
        </p:spPr>
        <p:txBody>
          <a:bodyPr>
            <a:normAutofit/>
          </a:bodyPr>
          <a:lstStyle/>
          <a:p>
            <a:pPr algn="l"/>
            <a:r>
              <a:rPr lang="en-US" sz="2400" u="sng" dirty="0">
                <a:solidFill>
                  <a:srgbClr val="B04004"/>
                </a:solidFill>
              </a:rPr>
              <a:t>CTG is normal/ reassuring/category 1</a:t>
            </a:r>
          </a:p>
          <a:p>
            <a:pPr marL="0" indent="0" algn="l">
              <a:buNone/>
            </a:pPr>
            <a:r>
              <a:rPr lang="en-US" sz="2400" dirty="0"/>
              <a:t>- Healthy fetus </a:t>
            </a:r>
          </a:p>
          <a:p>
            <a:pPr marL="0" indent="0" algn="l">
              <a:buNone/>
            </a:pPr>
            <a:r>
              <a:rPr lang="en-US" sz="2400" dirty="0"/>
              <a:t>--- Continue CTG and normal care. </a:t>
            </a:r>
          </a:p>
          <a:p>
            <a:pPr marL="0" indent="0" algn="l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58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384" y="253936"/>
            <a:ext cx="6965245" cy="563543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>
                <a:solidFill>
                  <a:srgbClr val="B04004"/>
                </a:solidFill>
              </a:rPr>
              <a:t>non- reassuring/category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381125"/>
            <a:ext cx="6196405" cy="5617551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en-US" dirty="0"/>
              <a:t>  </a:t>
            </a:r>
            <a:r>
              <a:rPr lang="en-US" sz="3100" dirty="0"/>
              <a:t>Think about possible underlying causes. </a:t>
            </a:r>
          </a:p>
          <a:p>
            <a:pPr marL="0" indent="0" algn="l">
              <a:buNone/>
            </a:pPr>
            <a:r>
              <a:rPr lang="en-US" sz="3100" dirty="0"/>
              <a:t> If the baseline fetal heart rate is over 160 beats/minute, check the woman’s temperature and pulse. If either are raised, offer fluids and </a:t>
            </a:r>
            <a:r>
              <a:rPr lang="en-US" sz="3100" dirty="0" err="1"/>
              <a:t>paracetamol</a:t>
            </a:r>
            <a:r>
              <a:rPr lang="en-US" sz="3100" dirty="0"/>
              <a:t>. </a:t>
            </a:r>
          </a:p>
          <a:p>
            <a:pPr marL="0" indent="0" algn="l">
              <a:buNone/>
            </a:pPr>
            <a:r>
              <a:rPr lang="en-US" sz="3100" b="1" u="sng" dirty="0"/>
              <a:t>Noninvasive Management </a:t>
            </a:r>
          </a:p>
          <a:p>
            <a:pPr marL="0" indent="0" algn="l">
              <a:buNone/>
            </a:pPr>
            <a:r>
              <a:rPr lang="en-US" sz="3100" dirty="0" smtClean="0"/>
              <a:t> a </a:t>
            </a:r>
            <a:r>
              <a:rPr lang="en-US" sz="3100" dirty="0"/>
              <a:t>left-lateral position, rule out cord prolapse</a:t>
            </a:r>
          </a:p>
          <a:p>
            <a:pPr marL="0" indent="0" algn="l">
              <a:buNone/>
            </a:pPr>
            <a:r>
              <a:rPr lang="en-US" sz="3100" dirty="0" smtClean="0"/>
              <a:t>  </a:t>
            </a:r>
            <a:r>
              <a:rPr lang="en-US" sz="3100" dirty="0"/>
              <a:t>Give O2 to mother </a:t>
            </a:r>
          </a:p>
          <a:p>
            <a:pPr marL="0" indent="0" algn="l">
              <a:buNone/>
            </a:pPr>
            <a:r>
              <a:rPr lang="en-US" sz="3100" dirty="0" smtClean="0"/>
              <a:t> offer </a:t>
            </a:r>
            <a:r>
              <a:rPr lang="en-US" sz="3100" dirty="0"/>
              <a:t>oral or intravenous fluids </a:t>
            </a:r>
          </a:p>
          <a:p>
            <a:pPr marL="0" indent="0" algn="l">
              <a:buNone/>
            </a:pPr>
            <a:r>
              <a:rPr lang="en-US" sz="3100" dirty="0" smtClean="0"/>
              <a:t>  Discontinue </a:t>
            </a:r>
            <a:r>
              <a:rPr lang="en-US" sz="3100" dirty="0"/>
              <a:t>oxytocin until the FHR and uterine activity become normal. </a:t>
            </a:r>
          </a:p>
          <a:p>
            <a:pPr marL="0" indent="0" algn="l">
              <a:buNone/>
            </a:pPr>
            <a:r>
              <a:rPr lang="en-US" sz="3100" dirty="0" smtClean="0"/>
              <a:t>  </a:t>
            </a:r>
            <a:r>
              <a:rPr lang="en-US" sz="3100" dirty="0" err="1" smtClean="0"/>
              <a:t>Vibroacoustic</a:t>
            </a:r>
            <a:r>
              <a:rPr lang="en-US" sz="3100" dirty="0" smtClean="0"/>
              <a:t> </a:t>
            </a:r>
            <a:r>
              <a:rPr lang="en-US" sz="3100" dirty="0"/>
              <a:t>stimulation (VAS) or fetal scalp stimulation (if reduce variability and or no acceleration)</a:t>
            </a:r>
          </a:p>
          <a:p>
            <a:pPr marL="0" indent="0" algn="l">
              <a:buNone/>
            </a:pPr>
            <a:r>
              <a:rPr lang="en-US" sz="3100" dirty="0" smtClean="0"/>
              <a:t>  </a:t>
            </a:r>
            <a:r>
              <a:rPr lang="en-US" sz="3100" dirty="0" err="1" smtClean="0"/>
              <a:t>Tocolytic</a:t>
            </a:r>
            <a:r>
              <a:rPr lang="en-US" sz="3100" dirty="0" smtClean="0"/>
              <a:t> </a:t>
            </a:r>
            <a:r>
              <a:rPr lang="en-US" sz="3100" dirty="0"/>
              <a:t>agents: Beta-adrenergic agonists (e.g., terbutaline, subcutaneously can be administered g to decrease uterine activity in the presence of uterine </a:t>
            </a:r>
            <a:r>
              <a:rPr lang="en-US" sz="3100" u="sng" dirty="0" err="1"/>
              <a:t>tachysystole</a:t>
            </a:r>
            <a:r>
              <a:rPr lang="en-US" sz="3100" u="sng" dirty="0"/>
              <a:t>. </a:t>
            </a:r>
          </a:p>
          <a:p>
            <a:pPr marL="0" indent="0" algn="l">
              <a:buNone/>
            </a:pPr>
            <a:r>
              <a:rPr lang="en-US" sz="3100" dirty="0" smtClean="0"/>
              <a:t>  </a:t>
            </a:r>
            <a:r>
              <a:rPr lang="en-US" sz="3100" b="1" dirty="0" smtClean="0"/>
              <a:t>Inform </a:t>
            </a:r>
            <a:r>
              <a:rPr lang="en-US" sz="3100" b="1" dirty="0"/>
              <a:t>coordinating midwife and obstetrician. </a:t>
            </a:r>
          </a:p>
          <a:p>
            <a:pPr algn="l"/>
            <a:endParaRPr lang="en-US" sz="3100" u="sn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122" y="817582"/>
            <a:ext cx="6082936" cy="640649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B04004"/>
                </a:solidFill>
              </a:rPr>
              <a:t>non- reassuring/category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599351"/>
            <a:ext cx="6775165" cy="47039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u="sng" dirty="0"/>
              <a:t>Invasive Management </a:t>
            </a:r>
          </a:p>
          <a:p>
            <a:pPr marL="0" indent="0" algn="l">
              <a:buNone/>
            </a:pPr>
            <a:r>
              <a:rPr lang="en-US" dirty="0" smtClean="0"/>
              <a:t>  </a:t>
            </a:r>
            <a:r>
              <a:rPr lang="en-US" dirty="0" err="1" smtClean="0"/>
              <a:t>Amniotomy</a:t>
            </a:r>
            <a:r>
              <a:rPr lang="en-US" dirty="0"/>
              <a:t>: If the FHR cannot be monitored adequately externally, an </a:t>
            </a:r>
            <a:r>
              <a:rPr lang="en-US" dirty="0" err="1"/>
              <a:t>amniotomy</a:t>
            </a:r>
            <a:r>
              <a:rPr lang="en-US" dirty="0"/>
              <a:t> should be performed to place internal monitors.</a:t>
            </a:r>
          </a:p>
          <a:p>
            <a:pPr marL="0" indent="0" algn="l">
              <a:buNone/>
            </a:pPr>
            <a:r>
              <a:rPr lang="en-US" dirty="0" smtClean="0"/>
              <a:t>  Fetal </a:t>
            </a:r>
            <a:r>
              <a:rPr lang="en-US" dirty="0"/>
              <a:t>scalp electrode (FSE).</a:t>
            </a:r>
          </a:p>
          <a:p>
            <a:pPr marL="0" indent="0" algn="l">
              <a:buNone/>
            </a:pPr>
            <a:r>
              <a:rPr lang="en-US" dirty="0"/>
              <a:t>(contraindicated in cases of fetal coagulopathy or maternal infections such as HIV, active herpes simplex virus, and hepatitis B or C).</a:t>
            </a:r>
          </a:p>
          <a:p>
            <a:pPr marL="0" indent="0" algn="l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000" dirty="0"/>
              <a:t>Fetal scalp blood pH: Determination of fetal scalp blood pH can clarify the acid-base state of the fetus. </a:t>
            </a:r>
          </a:p>
          <a:p>
            <a:pPr marL="0" indent="0" algn="l">
              <a:buNone/>
            </a:pPr>
            <a:r>
              <a:rPr lang="en-US" sz="2000" dirty="0"/>
              <a:t>-A pH value of 7.25 or higher is normal.</a:t>
            </a:r>
          </a:p>
          <a:p>
            <a:pPr marL="0" indent="0" algn="l">
              <a:buNone/>
            </a:pPr>
            <a:r>
              <a:rPr lang="en-US" sz="2000" dirty="0"/>
              <a:t>-A pH range of 7.20 to 7.24 is a </a:t>
            </a:r>
            <a:r>
              <a:rPr lang="en-US" sz="2000" dirty="0" smtClean="0"/>
              <a:t>borderline repeat in 30 minute  </a:t>
            </a:r>
            <a:r>
              <a:rPr lang="en-US" sz="2000" dirty="0"/>
              <a:t>. </a:t>
            </a:r>
          </a:p>
          <a:p>
            <a:pPr marL="0" indent="0" algn="l">
              <a:buNone/>
            </a:pPr>
            <a:r>
              <a:rPr lang="en-US" sz="2000" dirty="0"/>
              <a:t>-A pH of &lt;7.20 on two measurements 5 to 10 minutes apart may indicate sufficient fetal acidosis to warrant immediate delivery </a:t>
            </a:r>
          </a:p>
          <a:p>
            <a:pPr algn="l"/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93290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4" r="-934"/>
          <a:stretch>
            <a:fillRect/>
          </a:stretch>
        </p:blipFill>
        <p:spPr>
          <a:xfrm>
            <a:off x="1095023" y="1238713"/>
            <a:ext cx="6822199" cy="4484356"/>
          </a:xfrm>
        </p:spPr>
      </p:pic>
    </p:spTree>
    <p:extLst>
      <p:ext uri="{BB962C8B-B14F-4D97-AF65-F5344CB8AC3E}">
        <p14:creationId xmlns:p14="http://schemas.microsoft.com/office/powerpoint/2010/main" val="1560968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46" y="2681550"/>
            <a:ext cx="6965245" cy="154779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rgbClr val="B04004"/>
                </a:solidFill>
              </a:rPr>
              <a:t>category </a:t>
            </a:r>
            <a:r>
              <a:rPr lang="en-US" b="1" u="sng" dirty="0">
                <a:solidFill>
                  <a:srgbClr val="B04004"/>
                </a:solidFill>
              </a:rPr>
              <a:t>3 </a:t>
            </a:r>
            <a:r>
              <a:rPr lang="en-US" b="1" u="sng" dirty="0" smtClean="0">
                <a:solidFill>
                  <a:srgbClr val="B04004"/>
                </a:solidFill>
              </a:rPr>
              <a:t> is abnormal </a:t>
            </a:r>
            <a:br>
              <a:rPr lang="en-US" b="1" u="sng" dirty="0" smtClean="0">
                <a:solidFill>
                  <a:srgbClr val="B04004"/>
                </a:solidFill>
              </a:rPr>
            </a:br>
            <a:r>
              <a:rPr lang="en-US" b="1" u="sng" dirty="0" smtClean="0">
                <a:solidFill>
                  <a:srgbClr val="B04004"/>
                </a:solidFill>
              </a:rPr>
              <a:t>indicates </a:t>
            </a:r>
            <a:r>
              <a:rPr lang="en-US" b="1" u="sng" dirty="0">
                <a:solidFill>
                  <a:srgbClr val="B04004"/>
                </a:solidFill>
              </a:rPr>
              <a:t>need for urgent intervention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03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B9EF5D77-7A40-18B0-3FE1-45073C499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98" y="2020067"/>
            <a:ext cx="6675617" cy="341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83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ABB0CD11-A26F-F4E6-43A2-0B555C0FC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99" y="2549769"/>
            <a:ext cx="6603902" cy="237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29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E357F5D5-4DF3-7DEC-0156-3E3C22E13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47" y="1885286"/>
            <a:ext cx="5713412" cy="31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69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2506A64-9DD1-48B1-3328-2E7FF5CAD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47" y="1979421"/>
            <a:ext cx="5713412" cy="333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17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6">
            <a:extLst>
              <a:ext uri="{FF2B5EF4-FFF2-40B4-BE49-F238E27FC236}">
                <a16:creationId xmlns:a16="http://schemas.microsoft.com/office/drawing/2014/main" id="{0542C6DD-692C-6465-095A-A7E2E956F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48" y="1967161"/>
            <a:ext cx="5713412" cy="296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399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250D6276-2C79-1B7D-4CD9-D7C079A4A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67" y="2546938"/>
            <a:ext cx="6355000" cy="230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68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39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Tachysystole</a:t>
            </a:r>
            <a:endParaRPr lang="en-US" dirty="0"/>
          </a:p>
        </p:txBody>
      </p:sp>
      <p:pic>
        <p:nvPicPr>
          <p:cNvPr id="4" name="Content Placeholder 3" descr="tach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r="2461"/>
          <a:stretch>
            <a:fillRect/>
          </a:stretch>
        </p:blipFill>
        <p:spPr>
          <a:xfrm>
            <a:off x="1236123" y="2119257"/>
            <a:ext cx="6564422" cy="3603812"/>
          </a:xfrm>
        </p:spPr>
      </p:pic>
    </p:spTree>
    <p:extLst>
      <p:ext uri="{BB962C8B-B14F-4D97-AF65-F5344CB8AC3E}">
        <p14:creationId xmlns:p14="http://schemas.microsoft.com/office/powerpoint/2010/main" val="220493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993428"/>
            <a:ext cx="6965245" cy="1202485"/>
          </a:xfrm>
        </p:spPr>
        <p:txBody>
          <a:bodyPr>
            <a:normAutofit/>
          </a:bodyPr>
          <a:lstStyle/>
          <a:p>
            <a:r>
              <a:rPr lang="en-US" b="1" dirty="0"/>
              <a:t>Electronic Fetal Monitoring Definitions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1" u="sng" dirty="0">
                <a:solidFill>
                  <a:srgbClr val="B04004"/>
                </a:solidFill>
              </a:rPr>
              <a:t>Baseline </a:t>
            </a:r>
          </a:p>
          <a:p>
            <a:pPr marL="0" indent="0" algn="l">
              <a:buNone/>
            </a:pPr>
            <a:r>
              <a:rPr lang="en-US" dirty="0"/>
              <a:t>• Normal FHR baseline: 110–160 beats per minute</a:t>
            </a:r>
            <a:br>
              <a:rPr lang="en-US" dirty="0"/>
            </a:br>
            <a:r>
              <a:rPr lang="en-US" dirty="0"/>
              <a:t>• Tachycardia: FHR baseline is greater than 160 beats per minute </a:t>
            </a:r>
            <a:r>
              <a:rPr lang="en-US" dirty="0" smtClean="0"/>
              <a:t>for &gt;10 min 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• Bradycardia: FHR baseline is less than 110 beats per </a:t>
            </a:r>
            <a:r>
              <a:rPr lang="en-US" dirty="0" smtClean="0"/>
              <a:t>minute</a:t>
            </a:r>
            <a:r>
              <a:rPr lang="en-US" dirty="0"/>
              <a:t> </a:t>
            </a:r>
            <a:r>
              <a:rPr lang="en-US" dirty="0" smtClean="0"/>
              <a:t>for &gt;10 minute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9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chyc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972016" y="689916"/>
            <a:ext cx="7088252" cy="5644767"/>
          </a:xfrm>
        </p:spPr>
      </p:pic>
    </p:spTree>
    <p:extLst>
      <p:ext uri="{BB962C8B-B14F-4D97-AF65-F5344CB8AC3E}">
        <p14:creationId xmlns:p14="http://schemas.microsoft.com/office/powerpoint/2010/main" val="377400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Bradycardia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brady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80291" y="2049463"/>
            <a:ext cx="3804155" cy="4000500"/>
          </a:xfrm>
        </p:spPr>
      </p:pic>
    </p:spTree>
    <p:extLst>
      <p:ext uri="{BB962C8B-B14F-4D97-AF65-F5344CB8AC3E}">
        <p14:creationId xmlns:p14="http://schemas.microsoft.com/office/powerpoint/2010/main" val="372920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1432517" y="813235"/>
            <a:ext cx="5468938" cy="1078865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B2C0F54-F7C8-659F-BEEF-42DE038AA3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7" y="1046285"/>
            <a:ext cx="6065520" cy="464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5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60</TotalTime>
  <Words>732</Words>
  <Application>Microsoft Office PowerPoint</Application>
  <PresentationFormat>On-screen Show (4:3)</PresentationFormat>
  <Paragraphs>112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MS Shell Dlg 2</vt:lpstr>
      <vt:lpstr>Symbol</vt:lpstr>
      <vt:lpstr>Times New Roman</vt:lpstr>
      <vt:lpstr>Wingdings</vt:lpstr>
      <vt:lpstr>Wingdings 3</vt:lpstr>
      <vt:lpstr>Madison</vt:lpstr>
      <vt:lpstr>‪CTG Interpretation</vt:lpstr>
      <vt:lpstr>DR C BRAVADO </vt:lpstr>
      <vt:lpstr>Uterine contractions</vt:lpstr>
      <vt:lpstr>PowerPoint Presentation</vt:lpstr>
      <vt:lpstr>Tachysystole</vt:lpstr>
      <vt:lpstr>Electronic Fetal Monitoring Definitions  </vt:lpstr>
      <vt:lpstr>PowerPoint Presentation</vt:lpstr>
      <vt:lpstr>Bradycardia </vt:lpstr>
      <vt:lpstr> </vt:lpstr>
      <vt:lpstr> </vt:lpstr>
      <vt:lpstr>Baseline variability  </vt:lpstr>
      <vt:lpstr>PowerPoint Presentation</vt:lpstr>
      <vt:lpstr>PowerPoint Presentation</vt:lpstr>
      <vt:lpstr>PowerPoint Presentation</vt:lpstr>
      <vt:lpstr>PowerPoint Presentation</vt:lpstr>
      <vt:lpstr>Acceleration  </vt:lpstr>
      <vt:lpstr>PowerPoint Presentation</vt:lpstr>
      <vt:lpstr>Non-Reactive NST</vt:lpstr>
      <vt:lpstr>Decelerations</vt:lpstr>
      <vt:lpstr>Early deceleration  (head compression)</vt:lpstr>
      <vt:lpstr>Early deceleration </vt:lpstr>
      <vt:lpstr>Late deceleration  </vt:lpstr>
      <vt:lpstr> Late Decelerations</vt:lpstr>
      <vt:lpstr>Late deceleration </vt:lpstr>
      <vt:lpstr>Variable deceleration  </vt:lpstr>
      <vt:lpstr>PowerPoint Presentation</vt:lpstr>
      <vt:lpstr>Prolonged deceleration </vt:lpstr>
      <vt:lpstr> Sinusoidal Pattern</vt:lpstr>
      <vt:lpstr>PowerPoint Presentation</vt:lpstr>
      <vt:lpstr>O-overall assessment </vt:lpstr>
      <vt:lpstr>Category I</vt:lpstr>
      <vt:lpstr>PowerPoint Presentation</vt:lpstr>
      <vt:lpstr>Category II </vt:lpstr>
      <vt:lpstr>Category II</vt:lpstr>
      <vt:lpstr>Category III  </vt:lpstr>
      <vt:lpstr>Management</vt:lpstr>
      <vt:lpstr>non- reassuring/category 2</vt:lpstr>
      <vt:lpstr>non- reassuring/category 2</vt:lpstr>
      <vt:lpstr>PowerPoint Presentation</vt:lpstr>
      <vt:lpstr>category 3  is abnormal  indicates need for urgent intervention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Nadiah alhabardi</dc:creator>
  <cp:lastModifiedBy>Windows User</cp:lastModifiedBy>
  <cp:revision>54</cp:revision>
  <dcterms:created xsi:type="dcterms:W3CDTF">2017-02-08T14:42:07Z</dcterms:created>
  <dcterms:modified xsi:type="dcterms:W3CDTF">2025-09-10T20:53:08Z</dcterms:modified>
</cp:coreProperties>
</file>