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0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9" r:id="rId14"/>
    <p:sldId id="270" r:id="rId15"/>
    <p:sldId id="271" r:id="rId16"/>
    <p:sldId id="272" r:id="rId17"/>
    <p:sldId id="274" r:id="rId18"/>
    <p:sldId id="278" r:id="rId19"/>
    <p:sldId id="279" r:id="rId20"/>
    <p:sldId id="281" r:id="rId21"/>
    <p:sldId id="276" r:id="rId22"/>
    <p:sldId id="277" r:id="rId23"/>
    <p:sldId id="289" r:id="rId24"/>
    <p:sldId id="283" r:id="rId25"/>
    <p:sldId id="284" r:id="rId26"/>
    <p:sldId id="285" r:id="rId27"/>
    <p:sldId id="286" r:id="rId28"/>
    <p:sldId id="288" r:id="rId29"/>
    <p:sldId id="290" r:id="rId30"/>
    <p:sldId id="293" r:id="rId31"/>
    <p:sldId id="294" r:id="rId32"/>
    <p:sldId id="295" r:id="rId33"/>
    <p:sldId id="296" r:id="rId34"/>
    <p:sldId id="297" r:id="rId35"/>
    <p:sldId id="299" r:id="rId36"/>
    <p:sldId id="300" r:id="rId37"/>
    <p:sldId id="301" r:id="rId38"/>
    <p:sldId id="302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1" r:id="rId47"/>
    <p:sldId id="312" r:id="rId48"/>
    <p:sldId id="313" r:id="rId49"/>
    <p:sldId id="314" r:id="rId50"/>
    <p:sldId id="315" r:id="rId51"/>
    <p:sldId id="318" r:id="rId52"/>
    <p:sldId id="319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3A9"/>
    <a:srgbClr val="FF6699"/>
    <a:srgbClr val="FF5050"/>
    <a:srgbClr val="FFCCFF"/>
    <a:srgbClr val="CCFFFF"/>
    <a:srgbClr val="CC66FF"/>
    <a:srgbClr val="CC0099"/>
    <a:srgbClr val="1AC0B0"/>
    <a:srgbClr val="CCECFF"/>
    <a:srgbClr val="99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260" y="3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9B813-8F0E-4B13-BFBB-E9981B922E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ACD5C4-F501-4BBC-AC5D-C1B175EFDB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676284-CAFD-4C84-93B2-3D302C5FB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14456-41B0-4F84-B2B3-D9E65B088F54}" type="datetimeFigureOut">
              <a:rPr lang="en-GB" smtClean="0"/>
              <a:t>21/09/2020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7D6DAC-59F5-4272-BD62-FF2CB5901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E07550-6DF9-4CCA-828A-63A5DEAA4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2A41B-8464-4F21-8837-D66F0A8F72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8320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19943-FA41-4D27-8157-63A997F4D9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7BF37D-6653-469A-9BAB-698D27C989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1272F-AB23-4179-86D2-481A265655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14456-41B0-4F84-B2B3-D9E65B088F54}" type="datetimeFigureOut">
              <a:rPr lang="en-GB" smtClean="0"/>
              <a:t>21/09/2020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D2DC24-5BC9-40A7-91BD-516F4A18B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E79C66-8AE5-4762-926C-6F6A91599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2A41B-8464-4F21-8837-D66F0A8F72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02532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C8D468-0AAE-4B0F-AC2F-39D46034752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3C45C78-BF6A-4D76-86DF-176BB8A584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2D330F-92CA-4DD0-A93D-249511B6B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14456-41B0-4F84-B2B3-D9E65B088F54}" type="datetimeFigureOut">
              <a:rPr lang="en-GB" smtClean="0"/>
              <a:t>21/09/2020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9020BE-D4FF-40D1-93E8-D0450590E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49C30F-76EA-4D7D-A94F-0B11E3D07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2A41B-8464-4F21-8837-D66F0A8F72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11623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50D06-FE85-447F-965E-F6618450D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2C9B0F-BCEF-4DD3-B8F3-5694B0B1E9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6B73AF-6DB6-4434-B487-4ADB96153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14456-41B0-4F84-B2B3-D9E65B088F54}" type="datetimeFigureOut">
              <a:rPr lang="en-GB" smtClean="0"/>
              <a:t>21/09/2020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367072-6EE8-4CF7-8709-01C5CDE631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BF0F6B-3BB1-4248-B3C6-C1BC102C25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2A41B-8464-4F21-8837-D66F0A8F72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47206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2FD3D-F0B1-4B2A-8421-F6934F29C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4520A4-9E58-4E7A-A9FD-D22970D20F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9503E-9498-42C6-A268-95FF2B71D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14456-41B0-4F84-B2B3-D9E65B088F54}" type="datetimeFigureOut">
              <a:rPr lang="en-GB" smtClean="0"/>
              <a:t>21/09/2020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9057D8-CFA8-4EBB-95E1-BFA1205CF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BD9EA8-F6F0-459B-B2DB-6F6D6FB7E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2A41B-8464-4F21-8837-D66F0A8F72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83863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53BB39-228D-4A8E-829B-3ACF26580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992BC8-A7A5-4DAC-B067-EB46B41CF9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AAA65F-4798-43DA-9CE2-AB9C14C5AC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2D67CE-DE43-4882-8781-F4F6FE764B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14456-41B0-4F84-B2B3-D9E65B088F54}" type="datetimeFigureOut">
              <a:rPr lang="en-GB" smtClean="0"/>
              <a:t>21/09/2020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7F297F-B3BB-4D4C-A584-5ACA5FB9A3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95F47-8687-4730-AFE9-1564804B3E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2A41B-8464-4F21-8837-D66F0A8F72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79139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A6BF6-8BEB-4011-A0DF-09826F332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067FF8-AE4F-4CC2-92C3-2D96F08DE9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CD0230-B462-480C-B6C7-ACB27080B4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68F055-7218-498E-9342-5389F4F2F8A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57D8C2-0156-4273-86D5-452200551E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39530-E593-4A0A-8252-E1B32F5BFC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14456-41B0-4F84-B2B3-D9E65B088F54}" type="datetimeFigureOut">
              <a:rPr lang="en-GB" smtClean="0"/>
              <a:t>21/09/2020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750611-456B-4A27-B18C-AA4718D10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60C542D-00F1-4458-A9DA-B7430E839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2A41B-8464-4F21-8837-D66F0A8F72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82267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B677EF-9BF2-4E68-A7F8-13BB3FC41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D6BC36B-EC55-4D23-ADD6-E70ABE066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14456-41B0-4F84-B2B3-D9E65B088F54}" type="datetimeFigureOut">
              <a:rPr lang="en-GB" smtClean="0"/>
              <a:t>21/09/2020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2BA332-7C46-405B-B4BE-5D374BCC5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A020D5-2F6D-4E49-8BAD-A6E183E95E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2A41B-8464-4F21-8837-D66F0A8F72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1027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3A57FA-8A86-4626-942C-82E45E0FD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14456-41B0-4F84-B2B3-D9E65B088F54}" type="datetimeFigureOut">
              <a:rPr lang="en-GB" smtClean="0"/>
              <a:t>21/09/2020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3F7CDC1-3860-42AB-AFFF-A90255BA3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30A8DC-A4EB-48E7-9D84-C8CE8790A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2A41B-8464-4F21-8837-D66F0A8F72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05990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48C1D-4754-4F19-8F28-B1179F206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792CA1-2FF4-421A-A394-72512CCC3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D05A56-3D4D-4DCA-BEB7-723377F243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0EE67A-BD12-4C6B-9B5D-BCB1C29BD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14456-41B0-4F84-B2B3-D9E65B088F54}" type="datetimeFigureOut">
              <a:rPr lang="en-GB" smtClean="0"/>
              <a:t>21/09/2020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E30BDE-F905-4A9E-9197-59025C1FD9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246EB0-0514-40D7-ADCA-C10064203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2A41B-8464-4F21-8837-D66F0A8F72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476817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C530B-93E3-4CE5-85D5-A36A48A7C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5DE4C3D-D216-4F53-930D-B930430D6C2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EDCCDB-FC1D-49B3-B21A-0BD7D56E2B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BD1B09-95D9-4ABF-ABEA-09DDA928B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B14456-41B0-4F84-B2B3-D9E65B088F54}" type="datetimeFigureOut">
              <a:rPr lang="en-GB" smtClean="0"/>
              <a:t>21/09/2020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EAAFECD-0BF8-42D0-BDB5-B9B4859D67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C6FE05-3329-4B49-8ABA-4B94F5748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D2A41B-8464-4F21-8837-D66F0A8F72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800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657A94-9993-48EA-9137-C5B0CEB4AF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8B35D3-7EBC-47AB-85EF-55EFB87879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51456E-D7E1-41D0-8B49-0B79BC4112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B14456-41B0-4F84-B2B3-D9E65B088F54}" type="datetimeFigureOut">
              <a:rPr lang="en-GB" smtClean="0"/>
              <a:t>21/09/2020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27D7E0-5BE7-450A-9605-3E2B529565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4343B7-0D47-430A-976E-D2ECB9D011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D2A41B-8464-4F21-8837-D66F0A8F72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50610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emf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0B91622-8B20-420A-9EBF-115C239B1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FC38C26-2273-46B1-8791-5AB5F897CF2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41325" y="332509"/>
            <a:ext cx="4867563" cy="2456872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chemeClr val="bg1"/>
                </a:solidFill>
                <a:latin typeface="Bahnschrift" panose="020B0502040204020203" pitchFamily="34" charset="0"/>
              </a:rPr>
              <a:t>Gynaecologic cancers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6960666F-2261-4E16-B80A-41EBB7E098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732036">
            <a:off x="9606813" y="2725174"/>
            <a:ext cx="2385958" cy="1353897"/>
          </a:xfrm>
        </p:spPr>
        <p:txBody>
          <a:bodyPr>
            <a:normAutofit fontScale="70000" lnSpcReduction="20000"/>
          </a:bodyPr>
          <a:lstStyle/>
          <a:p>
            <a:r>
              <a:rPr lang="en-GB" sz="2800" dirty="0">
                <a:solidFill>
                  <a:schemeClr val="bg1"/>
                </a:solidFill>
                <a:latin typeface="Brush Script MT" panose="03060802040406070304" pitchFamily="66" charset="0"/>
              </a:rPr>
              <a:t>Presented by </a:t>
            </a:r>
          </a:p>
          <a:p>
            <a:r>
              <a:rPr lang="en-GB" sz="2800" dirty="0">
                <a:solidFill>
                  <a:schemeClr val="bg1"/>
                </a:solidFill>
                <a:latin typeface="Brush Script MT" panose="03060802040406070304" pitchFamily="66" charset="0"/>
              </a:rPr>
              <a:t>Dr Mona Ahmed</a:t>
            </a:r>
          </a:p>
          <a:p>
            <a:r>
              <a:rPr lang="en-GB" sz="2800" dirty="0">
                <a:solidFill>
                  <a:schemeClr val="bg1"/>
                </a:solidFill>
                <a:latin typeface="Brush Script MT" panose="03060802040406070304" pitchFamily="66" charset="0"/>
              </a:rPr>
              <a:t>Associated Professor</a:t>
            </a:r>
          </a:p>
          <a:p>
            <a:r>
              <a:rPr lang="en-GB" sz="2800" dirty="0">
                <a:solidFill>
                  <a:schemeClr val="bg1"/>
                </a:solidFill>
                <a:latin typeface="Brush Script MT" panose="03060802040406070304" pitchFamily="66" charset="0"/>
              </a:rPr>
              <a:t>SMSB </a:t>
            </a:r>
          </a:p>
        </p:txBody>
      </p:sp>
    </p:spTree>
    <p:extLst>
      <p:ext uri="{BB962C8B-B14F-4D97-AF65-F5344CB8AC3E}">
        <p14:creationId xmlns:p14="http://schemas.microsoft.com/office/powerpoint/2010/main" val="2527292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A7D8B-E254-4563-A892-92B4DEFF9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800" b="1" dirty="0">
                <a:solidFill>
                  <a:srgbClr val="1AC0B0"/>
                </a:solidFill>
              </a:rPr>
              <a:t>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8E605E-16F9-4669-8898-2210B76F76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454" y="1807153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Blip>
                <a:blip r:embed="rId2"/>
              </a:buBlip>
            </a:pPr>
            <a:r>
              <a:rPr lang="en-GB" dirty="0"/>
              <a:t>History</a:t>
            </a:r>
          </a:p>
          <a:p>
            <a:pPr>
              <a:lnSpc>
                <a:spcPct val="100000"/>
              </a:lnSpc>
              <a:buBlip>
                <a:blip r:embed="rId2"/>
              </a:buBlip>
            </a:pPr>
            <a:r>
              <a:rPr lang="en-GB" dirty="0"/>
              <a:t>Physical examination</a:t>
            </a:r>
          </a:p>
          <a:p>
            <a:pPr>
              <a:lnSpc>
                <a:spcPct val="100000"/>
              </a:lnSpc>
              <a:buBlip>
                <a:blip r:embed="rId2"/>
              </a:buBlip>
            </a:pPr>
            <a:r>
              <a:rPr lang="en-GB" dirty="0"/>
              <a:t>Investigation:-</a:t>
            </a:r>
          </a:p>
          <a:p>
            <a:pPr lvl="1">
              <a:lnSpc>
                <a:spcPct val="100000"/>
              </a:lnSpc>
              <a:buBlip>
                <a:blip r:embed="rId2"/>
              </a:buBlip>
            </a:pPr>
            <a:r>
              <a:rPr lang="en-GB" dirty="0"/>
              <a:t>Ultrasound: Low positive predictive value for cancer</a:t>
            </a:r>
          </a:p>
          <a:p>
            <a:pPr lvl="1">
              <a:lnSpc>
                <a:spcPct val="100000"/>
              </a:lnSpc>
              <a:buBlip>
                <a:blip r:embed="rId2"/>
              </a:buBlip>
            </a:pPr>
            <a:r>
              <a:rPr lang="en-GB" dirty="0"/>
              <a:t> Tumour markers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3BA627-CB90-47D6-925D-5C9BD5CC1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6550" y="5551886"/>
            <a:ext cx="3371380" cy="12132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8EC60B-AE82-41E5-BC58-957496FB1B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1489" y="1826045"/>
            <a:ext cx="3254057" cy="2206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A16984-EBE5-48CA-85C2-41536AE35B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454" y="4505406"/>
            <a:ext cx="4674986" cy="209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1171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63099-80FD-4146-B4D3-66199A4370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800" b="1" dirty="0">
                <a:solidFill>
                  <a:srgbClr val="1AC0B0"/>
                </a:solidFill>
              </a:rPr>
              <a:t>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33613F-7DC6-4EE9-AA23-1862EF8FA5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2600" dirty="0"/>
              <a:t>There are many different kinds of treatments available, depends on certain factors, like:</a:t>
            </a:r>
          </a:p>
          <a:p>
            <a:pPr lvl="1">
              <a:buBlip>
                <a:blip r:embed="rId2"/>
              </a:buBlip>
            </a:pPr>
            <a:r>
              <a:rPr lang="en-GB" sz="2200" dirty="0"/>
              <a:t>The stage and size of the tumours</a:t>
            </a:r>
          </a:p>
          <a:p>
            <a:pPr lvl="1">
              <a:buBlip>
                <a:blip r:embed="rId2"/>
              </a:buBlip>
            </a:pPr>
            <a:r>
              <a:rPr lang="en-GB" sz="2200" dirty="0"/>
              <a:t> Age</a:t>
            </a:r>
          </a:p>
          <a:p>
            <a:pPr lvl="1">
              <a:buBlip>
                <a:blip r:embed="rId2"/>
              </a:buBlip>
            </a:pPr>
            <a:r>
              <a:rPr lang="en-GB" sz="2200" dirty="0"/>
              <a:t> General health</a:t>
            </a:r>
          </a:p>
          <a:p>
            <a:pPr lvl="1">
              <a:buBlip>
                <a:blip r:embed="rId2"/>
              </a:buBlip>
            </a:pPr>
            <a:r>
              <a:rPr lang="en-GB" sz="2200" dirty="0"/>
              <a:t> Desire to have kids</a:t>
            </a:r>
          </a:p>
          <a:p>
            <a:pPr>
              <a:buBlip>
                <a:blip r:embed="rId2"/>
              </a:buBlip>
            </a:pPr>
            <a:r>
              <a:rPr lang="en-GB" sz="2600" dirty="0"/>
              <a:t>Surgery </a:t>
            </a:r>
          </a:p>
          <a:p>
            <a:pPr>
              <a:buBlip>
                <a:blip r:embed="rId2"/>
              </a:buBlip>
            </a:pPr>
            <a:r>
              <a:rPr lang="en-GB" sz="2600" dirty="0"/>
              <a:t>Chemotherapy </a:t>
            </a:r>
          </a:p>
          <a:p>
            <a:pPr>
              <a:buBlip>
                <a:blip r:embed="rId2"/>
              </a:buBlip>
            </a:pPr>
            <a:r>
              <a:rPr lang="en-GB" sz="2600" dirty="0"/>
              <a:t> Radiation Therapy: The main goal is to reduce pain symptoms</a:t>
            </a:r>
          </a:p>
          <a:p>
            <a:pPr>
              <a:buBlip>
                <a:blip r:embed="rId2"/>
              </a:buBlip>
            </a:pPr>
            <a:r>
              <a:rPr lang="en-GB" sz="2600" dirty="0"/>
              <a:t> Biotherapy/Immunotherapy</a:t>
            </a:r>
            <a:endParaRPr lang="en-GB" sz="2400" dirty="0"/>
          </a:p>
          <a:p>
            <a:pPr>
              <a:buBlip>
                <a:blip r:embed="rId2"/>
              </a:buBlip>
            </a:pPr>
            <a:endParaRPr lang="en-GB" sz="26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7B60E1-F155-4392-94F0-92F3383C7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9920" y="2554992"/>
            <a:ext cx="4030345" cy="2285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B6A21E-BBD8-4DD6-8475-1F967B3326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9428" y="5570358"/>
            <a:ext cx="3377477" cy="121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4603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3894ED-F222-4430-B200-5C596EE6D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3345" y="365125"/>
            <a:ext cx="2302308" cy="176613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B39988-751B-46D4-A81F-59CE8B6A4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300" b="1" dirty="0">
                <a:solidFill>
                  <a:schemeClr val="accent2"/>
                </a:solidFill>
                <a:latin typeface="Footlight MT Light" panose="0204060206030A020304" pitchFamily="18" charset="0"/>
              </a:rPr>
              <a:t>Endometrial cancer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248135-DCF0-48CF-89CE-7305D01BFC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328" y="1825625"/>
            <a:ext cx="4631112" cy="4351338"/>
          </a:xfrm>
        </p:spPr>
        <p:txBody>
          <a:bodyPr>
            <a:normAutofit/>
          </a:bodyPr>
          <a:lstStyle/>
          <a:p>
            <a:pPr algn="l">
              <a:buFont typeface="Wingdings" panose="05000000000000000000" pitchFamily="2" charset="2"/>
              <a:buChar char="Ø"/>
            </a:pPr>
            <a:r>
              <a:rPr lang="en-GB" b="0" i="0" u="none" strike="noStrike" baseline="0" dirty="0">
                <a:solidFill>
                  <a:srgbClr val="000000"/>
                </a:solidFill>
                <a:latin typeface="Footlight MT Light" panose="0204060206030A020304" pitchFamily="18" charset="0"/>
              </a:rPr>
              <a:t>Endometrial cancer also known as (</a:t>
            </a:r>
            <a:r>
              <a:rPr lang="en-GB" b="1" i="0" u="none" strike="noStrike" baseline="0" dirty="0">
                <a:solidFill>
                  <a:srgbClr val="FF5050"/>
                </a:solidFill>
                <a:latin typeface="Footlight MT Light" panose="0204060206030A020304" pitchFamily="18" charset="0"/>
              </a:rPr>
              <a:t>uterine cancer</a:t>
            </a:r>
            <a:r>
              <a:rPr lang="en-GB" b="0" i="0" u="none" strike="noStrike" baseline="0" dirty="0">
                <a:solidFill>
                  <a:srgbClr val="000000"/>
                </a:solidFill>
                <a:latin typeface="Footlight MT Light" panose="0204060206030A020304" pitchFamily="18" charset="0"/>
              </a:rPr>
              <a:t>) is malignant neoplastic growth of the uterine lining.</a:t>
            </a:r>
            <a:endParaRPr lang="en-GB" sz="4000" dirty="0">
              <a:latin typeface="Footlight MT Light" panose="0204060206030A020304" pitchFamily="18" charset="0"/>
            </a:endParaRPr>
          </a:p>
        </p:txBody>
      </p:sp>
      <p:pic>
        <p:nvPicPr>
          <p:cNvPr id="2050" name="Picture 2" descr="Endometrial cancer - Symptoms and causes - Mayo Clinic">
            <a:extLst>
              <a:ext uri="{FF2B5EF4-FFF2-40B4-BE49-F238E27FC236}">
                <a16:creationId xmlns:a16="http://schemas.microsoft.com/office/drawing/2014/main" id="{091450F3-D22B-424B-93E9-21E0646618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1918" y="1825625"/>
            <a:ext cx="6019800" cy="4667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04FF6CA-D5CF-43EC-9325-9F04C9B115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2545" y="5892800"/>
            <a:ext cx="2767215" cy="85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8939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EE533-0F24-492F-B3F9-C739461ABB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300" b="1" dirty="0">
                <a:solidFill>
                  <a:schemeClr val="accent2"/>
                </a:solidFill>
                <a:latin typeface="Footlight MT Light" panose="0204060206030A020304" pitchFamily="18" charset="0"/>
              </a:rPr>
              <a:t>Epidemiology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F79E6D-AD79-4C03-8937-ED0D54BD01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Blip>
                <a:blip r:embed="rId2"/>
              </a:buBlip>
            </a:pPr>
            <a:r>
              <a:rPr lang="en-GB" b="0" i="0" u="none" strike="noStrike" baseline="0" dirty="0">
                <a:latin typeface="Footlight MT Light" panose="0204060206030A020304" pitchFamily="18" charset="0"/>
              </a:rPr>
              <a:t>Approximately 95% of these malignancies</a:t>
            </a:r>
          </a:p>
          <a:p>
            <a:pPr>
              <a:buBlip>
                <a:blip r:embed="rId2"/>
              </a:buBlip>
            </a:pPr>
            <a:r>
              <a:rPr lang="en-GB" b="0" i="0" u="none" strike="noStrike" baseline="0" dirty="0">
                <a:latin typeface="Footlight MT Light" panose="0204060206030A020304" pitchFamily="18" charset="0"/>
              </a:rPr>
              <a:t>are carcinomas of the endometrium.</a:t>
            </a:r>
          </a:p>
          <a:p>
            <a:pPr>
              <a:buBlip>
                <a:blip r:embed="rId2"/>
              </a:buBlip>
            </a:pPr>
            <a:r>
              <a:rPr lang="en-GB" b="0" i="0" u="none" strike="noStrike" baseline="0" dirty="0">
                <a:latin typeface="Footlight MT Light" panose="0204060206030A020304" pitchFamily="18" charset="0"/>
              </a:rPr>
              <a:t>Most common in women &gt; age 50 years.</a:t>
            </a:r>
          </a:p>
          <a:p>
            <a:pPr>
              <a:buBlip>
                <a:blip r:embed="rId2"/>
              </a:buBlip>
            </a:pPr>
            <a:r>
              <a:rPr lang="en-GB" b="0" i="0" u="none" strike="noStrike" baseline="0" dirty="0">
                <a:latin typeface="Footlight MT Light" panose="0204060206030A020304" pitchFamily="18" charset="0"/>
              </a:rPr>
              <a:t>75% of uterine cancers occur in postmenopausal women.</a:t>
            </a:r>
          </a:p>
          <a:p>
            <a:pPr>
              <a:buBlip>
                <a:blip r:embed="rId2"/>
              </a:buBlip>
            </a:pPr>
            <a:r>
              <a:rPr lang="en-GB" b="0" i="0" u="none" strike="noStrike" baseline="0" dirty="0">
                <a:latin typeface="Footlight MT Light" panose="0204060206030A020304" pitchFamily="18" charset="0"/>
              </a:rPr>
              <a:t> Incidence is highly dependent on age.</a:t>
            </a:r>
            <a:endParaRPr lang="en-GB" sz="4000" dirty="0">
              <a:latin typeface="Footlight MT Light" panose="0204060206030A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27222D-39BA-4DB8-AEDD-4C4179E74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3288" y="5885143"/>
            <a:ext cx="2767824" cy="8535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555BD1F-5159-4717-93BC-9E8A3CF684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8800" y="813701"/>
            <a:ext cx="3688080" cy="239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5441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33E74-7A02-43CF-980B-C335B05B0B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300" b="1" dirty="0">
                <a:solidFill>
                  <a:schemeClr val="accent2"/>
                </a:solidFill>
                <a:latin typeface="Footlight MT Light" panose="0204060206030A020304" pitchFamily="18" charset="0"/>
              </a:rPr>
              <a:t>Pathophysiology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3120D-978F-434D-B648-DA957581FB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>
              <a:buBlip>
                <a:blip r:embed="rId2"/>
              </a:buBlip>
            </a:pPr>
            <a:r>
              <a:rPr lang="en-GB" b="0" i="0" u="none" strike="noStrike" baseline="0" dirty="0">
                <a:latin typeface="Footlight MT Light" panose="0204060206030A020304" pitchFamily="18" charset="0"/>
              </a:rPr>
              <a:t>Endometrial cancer may originate in a polyp or in a diffuse multifocal pattern.</a:t>
            </a:r>
          </a:p>
          <a:p>
            <a:pPr algn="l">
              <a:buBlip>
                <a:blip r:embed="rId2"/>
              </a:buBlip>
            </a:pPr>
            <a:r>
              <a:rPr lang="en-GB" b="0" i="0" u="none" strike="noStrike" baseline="0" dirty="0">
                <a:latin typeface="Footlight MT Light" panose="0204060206030A020304" pitchFamily="18" charset="0"/>
              </a:rPr>
              <a:t>The pattern of spread partially depends on the degree of cellular differentiation.</a:t>
            </a:r>
          </a:p>
          <a:p>
            <a:pPr algn="l">
              <a:buBlip>
                <a:blip r:embed="rId2"/>
              </a:buBlip>
            </a:pPr>
            <a:r>
              <a:rPr lang="en-GB" b="0" i="0" u="none" strike="noStrike" baseline="0" dirty="0">
                <a:latin typeface="Footlight MT Light" panose="0204060206030A020304" pitchFamily="18" charset="0"/>
              </a:rPr>
              <a:t> Early tumour growth is characterized by friable and spontaneous bleeding.</a:t>
            </a:r>
          </a:p>
          <a:p>
            <a:pPr algn="l">
              <a:buBlip>
                <a:blip r:embed="rId2"/>
              </a:buBlip>
            </a:pPr>
            <a:r>
              <a:rPr lang="en-GB" b="0" i="0" u="none" strike="noStrike" baseline="0" dirty="0">
                <a:latin typeface="Footlight MT Light" panose="0204060206030A020304" pitchFamily="18" charset="0"/>
              </a:rPr>
              <a:t> Later tumour growth is characterized by growth toward the cervix</a:t>
            </a:r>
            <a:endParaRPr lang="en-GB" sz="4000" dirty="0">
              <a:latin typeface="Footlight MT Light" panose="0204060206030A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2CF3C00-F235-4636-8457-AE05904690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4088" y="5885143"/>
            <a:ext cx="2767824" cy="8535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F660A9-B888-41F3-87A6-08D18B07CD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8160" y="5075555"/>
            <a:ext cx="5262880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3473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A7759-EF6C-4B8B-BBBC-FDBBD4BC7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4324" y="164746"/>
            <a:ext cx="10515600" cy="1027150"/>
          </a:xfrm>
        </p:spPr>
        <p:txBody>
          <a:bodyPr/>
          <a:lstStyle/>
          <a:p>
            <a:r>
              <a:rPr lang="en-GB" sz="4300" b="1" dirty="0">
                <a:solidFill>
                  <a:schemeClr val="accent2"/>
                </a:solidFill>
                <a:latin typeface="Footlight MT Light" panose="0204060206030A020304" pitchFamily="18" charset="0"/>
              </a:rPr>
              <a:t>Stages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DDDD9-7B19-46C4-AE6E-5A871C5E4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5440" y="1097280"/>
            <a:ext cx="11655672" cy="5079683"/>
          </a:xfrm>
        </p:spPr>
        <p:txBody>
          <a:bodyPr>
            <a:normAutofit/>
          </a:bodyPr>
          <a:lstStyle/>
          <a:p>
            <a:pPr algn="l">
              <a:buBlip>
                <a:blip r:embed="rId2"/>
              </a:buBlip>
            </a:pPr>
            <a:r>
              <a:rPr lang="en-GB" b="0" i="0" u="none" strike="noStrike" baseline="0" dirty="0">
                <a:solidFill>
                  <a:srgbClr val="FF9A33"/>
                </a:solidFill>
                <a:latin typeface="Arial" panose="020B0604020202020204" pitchFamily="34" charset="0"/>
              </a:rPr>
              <a:t> </a:t>
            </a:r>
            <a:r>
              <a:rPr lang="en-GB" sz="3200" b="1" i="0" u="none" strike="noStrike" baseline="0" dirty="0">
                <a:solidFill>
                  <a:srgbClr val="FF9A33"/>
                </a:solidFill>
                <a:latin typeface="Footlight MT Light" panose="0204060206030A020304" pitchFamily="18" charset="0"/>
              </a:rPr>
              <a:t>In stage 1</a:t>
            </a:r>
            <a:r>
              <a:rPr lang="en-GB" sz="3200" b="0" i="0" u="none" strike="noStrike" baseline="0" dirty="0">
                <a:solidFill>
                  <a:srgbClr val="000000"/>
                </a:solidFill>
                <a:latin typeface="Footlight MT Light" panose="0204060206030A020304" pitchFamily="18" charset="0"/>
              </a:rPr>
              <a:t>, it has spread to the muscle wall of the uterus.</a:t>
            </a:r>
          </a:p>
          <a:p>
            <a:pPr algn="l">
              <a:buBlip>
                <a:blip r:embed="rId2"/>
              </a:buBlip>
            </a:pPr>
            <a:r>
              <a:rPr lang="en-GB" sz="3200" b="0" i="0" u="none" strike="noStrike" baseline="0" dirty="0">
                <a:solidFill>
                  <a:srgbClr val="FF9A33"/>
                </a:solidFill>
                <a:latin typeface="Footlight MT Light" panose="0204060206030A020304" pitchFamily="18" charset="0"/>
              </a:rPr>
              <a:t> </a:t>
            </a:r>
            <a:r>
              <a:rPr lang="en-GB" sz="3200" b="1" i="0" u="none" strike="noStrike" baseline="0" dirty="0">
                <a:solidFill>
                  <a:srgbClr val="FF9A33"/>
                </a:solidFill>
                <a:latin typeface="Footlight MT Light" panose="0204060206030A020304" pitchFamily="18" charset="0"/>
              </a:rPr>
              <a:t>In stage 2</a:t>
            </a:r>
            <a:r>
              <a:rPr lang="en-GB" sz="3200" b="0" i="0" u="none" strike="noStrike" baseline="0" dirty="0">
                <a:solidFill>
                  <a:srgbClr val="000000"/>
                </a:solidFill>
                <a:latin typeface="Footlight MT Light" panose="0204060206030A020304" pitchFamily="18" charset="0"/>
              </a:rPr>
              <a:t>, it has spread to the cervix.</a:t>
            </a:r>
          </a:p>
          <a:p>
            <a:pPr algn="l">
              <a:buBlip>
                <a:blip r:embed="rId2"/>
              </a:buBlip>
            </a:pPr>
            <a:r>
              <a:rPr lang="en-GB" sz="3200" b="1" i="0" u="none" strike="noStrike" baseline="0" dirty="0">
                <a:solidFill>
                  <a:srgbClr val="FF9A33"/>
                </a:solidFill>
                <a:latin typeface="Footlight MT Light" panose="0204060206030A020304" pitchFamily="18" charset="0"/>
              </a:rPr>
              <a:t>In stage 3</a:t>
            </a:r>
            <a:r>
              <a:rPr lang="en-GB" sz="3200" b="0" i="0" u="none" strike="noStrike" baseline="0" dirty="0">
                <a:solidFill>
                  <a:srgbClr val="000000"/>
                </a:solidFill>
                <a:latin typeface="Footlight MT Light" panose="0204060206030A020304" pitchFamily="18" charset="0"/>
              </a:rPr>
              <a:t>, it has spread to the bowel or vagina, with metastases to pelvic lymph nodes.</a:t>
            </a:r>
          </a:p>
          <a:p>
            <a:pPr algn="l">
              <a:buBlip>
                <a:blip r:embed="rId2"/>
              </a:buBlip>
            </a:pPr>
            <a:r>
              <a:rPr lang="en-GB" sz="3200" b="0" i="0" u="none" strike="noStrike" baseline="0" dirty="0">
                <a:solidFill>
                  <a:srgbClr val="000000"/>
                </a:solidFill>
                <a:latin typeface="Footlight MT Light" panose="0204060206030A020304" pitchFamily="18" charset="0"/>
              </a:rPr>
              <a:t> </a:t>
            </a:r>
            <a:r>
              <a:rPr lang="en-GB" sz="3200" b="1" dirty="0">
                <a:solidFill>
                  <a:srgbClr val="FF9A33"/>
                </a:solidFill>
                <a:latin typeface="Footlight MT Light" panose="0204060206030A020304" pitchFamily="18" charset="0"/>
              </a:rPr>
              <a:t>In s</a:t>
            </a:r>
            <a:r>
              <a:rPr lang="en-GB" sz="3200" b="1" i="0" u="none" strike="noStrike" baseline="0" dirty="0">
                <a:solidFill>
                  <a:srgbClr val="FF9A33"/>
                </a:solidFill>
                <a:latin typeface="Footlight MT Light" panose="0204060206030A020304" pitchFamily="18" charset="0"/>
              </a:rPr>
              <a:t>tage 4</a:t>
            </a:r>
            <a:r>
              <a:rPr lang="en-GB" sz="3200" b="0" i="0" u="none" strike="noStrike" baseline="0" dirty="0">
                <a:solidFill>
                  <a:srgbClr val="000000"/>
                </a:solidFill>
                <a:latin typeface="Footlight MT Light" panose="0204060206030A020304" pitchFamily="18" charset="0"/>
              </a:rPr>
              <a:t>, it has invaded the bladder mucosa with distant metastases to the lungs , inguinal, supraclavicular nodes, liver, and bone</a:t>
            </a:r>
            <a:endParaRPr lang="en-GB" sz="3200" dirty="0">
              <a:latin typeface="Footlight MT Light" panose="0204060206030A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AF9FBD-CE27-4B9D-AD34-99243C9B95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3288" y="5839741"/>
            <a:ext cx="2767824" cy="8535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3FA08C6-E707-47D6-9096-CCCF080302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0640" y="4287520"/>
            <a:ext cx="5659120" cy="2405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1971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485DE5-CB6A-404B-B9B6-40CCD446CA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344"/>
            <a:ext cx="10515600" cy="1122754"/>
          </a:xfrm>
        </p:spPr>
        <p:txBody>
          <a:bodyPr/>
          <a:lstStyle/>
          <a:p>
            <a:r>
              <a:rPr lang="en-GB" sz="4300" b="1" dirty="0">
                <a:solidFill>
                  <a:schemeClr val="accent2"/>
                </a:solidFill>
                <a:latin typeface="Footlight MT Light" panose="0204060206030A020304" pitchFamily="18" charset="0"/>
              </a:rPr>
              <a:t>Causes &amp;risk factor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FE8A0-427F-4D92-853C-4A19B7E428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107440"/>
            <a:ext cx="11353800" cy="5750560"/>
          </a:xfrm>
        </p:spPr>
        <p:txBody>
          <a:bodyPr>
            <a:noAutofit/>
          </a:bodyPr>
          <a:lstStyle/>
          <a:p>
            <a:pPr algn="l">
              <a:buBlip>
                <a:blip r:embed="rId2"/>
              </a:buBlip>
            </a:pPr>
            <a:r>
              <a:rPr lang="en-GB" sz="2400" b="0" i="0" u="none" strike="noStrike" baseline="0" dirty="0">
                <a:latin typeface="Footlight MT Light" panose="0204060206030A020304" pitchFamily="18" charset="0"/>
              </a:rPr>
              <a:t>Early Menarche</a:t>
            </a:r>
            <a:r>
              <a:rPr lang="en-GB" sz="2400" dirty="0">
                <a:latin typeface="Footlight MT Light" panose="0204060206030A020304" pitchFamily="18" charset="0"/>
              </a:rPr>
              <a:t> less than 12 year </a:t>
            </a:r>
          </a:p>
          <a:p>
            <a:pPr algn="l">
              <a:buBlip>
                <a:blip r:embed="rId2"/>
              </a:buBlip>
            </a:pPr>
            <a:r>
              <a:rPr lang="en-GB" sz="2400" dirty="0">
                <a:latin typeface="Footlight MT Light" panose="0204060206030A020304" pitchFamily="18" charset="0"/>
              </a:rPr>
              <a:t>Late Menopause more than 52 </a:t>
            </a:r>
          </a:p>
          <a:p>
            <a:pPr algn="l">
              <a:buBlip>
                <a:blip r:embed="rId2"/>
              </a:buBlip>
            </a:pPr>
            <a:r>
              <a:rPr lang="en-GB" sz="2400" dirty="0">
                <a:latin typeface="Footlight MT Light" panose="0204060206030A020304" pitchFamily="18" charset="0"/>
              </a:rPr>
              <a:t>Infertility </a:t>
            </a:r>
          </a:p>
          <a:p>
            <a:pPr algn="l">
              <a:buBlip>
                <a:blip r:embed="rId2"/>
              </a:buBlip>
            </a:pPr>
            <a:r>
              <a:rPr lang="en-GB" sz="2400" dirty="0">
                <a:latin typeface="Footlight MT Light" panose="0204060206030A020304" pitchFamily="18" charset="0"/>
              </a:rPr>
              <a:t>Obesity </a:t>
            </a:r>
          </a:p>
          <a:p>
            <a:pPr algn="l">
              <a:buBlip>
                <a:blip r:embed="rId2"/>
              </a:buBlip>
            </a:pPr>
            <a:r>
              <a:rPr lang="en-GB" sz="2400" dirty="0">
                <a:latin typeface="Footlight MT Light" panose="0204060206030A020304" pitchFamily="18" charset="0"/>
              </a:rPr>
              <a:t>Treatment with tamoxifen for breast cancer </a:t>
            </a:r>
          </a:p>
          <a:p>
            <a:pPr algn="l">
              <a:buBlip>
                <a:blip r:embed="rId2"/>
              </a:buBlip>
            </a:pPr>
            <a:r>
              <a:rPr lang="en-GB" sz="2400" dirty="0">
                <a:latin typeface="Footlight MT Light" panose="0204060206030A020304" pitchFamily="18" charset="0"/>
              </a:rPr>
              <a:t>Oestrogen replacement therapy ( ERT )  after menopause </a:t>
            </a:r>
          </a:p>
          <a:p>
            <a:pPr algn="l">
              <a:buBlip>
                <a:blip r:embed="rId2"/>
              </a:buBlip>
            </a:pPr>
            <a:r>
              <a:rPr lang="en-GB" sz="2400" dirty="0">
                <a:latin typeface="Footlight MT Light" panose="0204060206030A020304" pitchFamily="18" charset="0"/>
              </a:rPr>
              <a:t>Diet high in animal fat </a:t>
            </a:r>
          </a:p>
          <a:p>
            <a:pPr algn="l">
              <a:buBlip>
                <a:blip r:embed="rId2"/>
              </a:buBlip>
            </a:pPr>
            <a:r>
              <a:rPr lang="en-GB" sz="2400" dirty="0">
                <a:latin typeface="Footlight MT Light" panose="0204060206030A020304" pitchFamily="18" charset="0"/>
              </a:rPr>
              <a:t>DM </a:t>
            </a:r>
          </a:p>
          <a:p>
            <a:pPr algn="l">
              <a:buBlip>
                <a:blip r:embed="rId2"/>
              </a:buBlip>
            </a:pPr>
            <a:r>
              <a:rPr lang="en-GB" sz="2400" dirty="0">
                <a:latin typeface="Footlight MT Light" panose="0204060206030A020304" pitchFamily="18" charset="0"/>
              </a:rPr>
              <a:t>Age greater than 40 </a:t>
            </a:r>
          </a:p>
          <a:p>
            <a:pPr algn="l">
              <a:buBlip>
                <a:blip r:embed="rId2"/>
              </a:buBlip>
            </a:pPr>
            <a:r>
              <a:rPr lang="en-GB" sz="2400" dirty="0">
                <a:latin typeface="Footlight MT Light" panose="0204060206030A020304" pitchFamily="18" charset="0"/>
              </a:rPr>
              <a:t>Family history of endometrial cancer or hereditary nonpolyposis colon cancer (  HNPCC) </a:t>
            </a:r>
          </a:p>
          <a:p>
            <a:pPr algn="l">
              <a:buBlip>
                <a:blip r:embed="rId2"/>
              </a:buBlip>
            </a:pPr>
            <a:r>
              <a:rPr lang="en-GB" sz="2400" dirty="0">
                <a:latin typeface="Footlight MT Light" panose="0204060206030A020304" pitchFamily="18" charset="0"/>
              </a:rPr>
              <a:t>Personal history of breast cancer </a:t>
            </a:r>
          </a:p>
          <a:p>
            <a:pPr algn="l">
              <a:buBlip>
                <a:blip r:embed="rId2"/>
              </a:buBlip>
            </a:pPr>
            <a:r>
              <a:rPr lang="en-GB" sz="2400" dirty="0">
                <a:latin typeface="Footlight MT Light" panose="0204060206030A020304" pitchFamily="18" charset="0"/>
              </a:rPr>
              <a:t>Prior radiation therapy for pelvic cancer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B0CBCF-D21B-4D0A-9601-5034D79FB8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63768" y="5885143"/>
            <a:ext cx="2767824" cy="8535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D22F54-20EF-408C-B09D-79A3D841FB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8312" y="119343"/>
            <a:ext cx="5923280" cy="292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8688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AA44E-3E68-4F2F-A162-3F904D1416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300" b="1" dirty="0">
                <a:solidFill>
                  <a:schemeClr val="accent2"/>
                </a:solidFill>
                <a:latin typeface="Footlight MT Light" panose="0204060206030A020304" pitchFamily="18" charset="0"/>
              </a:rPr>
              <a:t>Clinical manifestation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E794A-B662-40A1-82DB-D57B145AA0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2"/>
              </a:buBlip>
            </a:pPr>
            <a:r>
              <a:rPr lang="en-GB" sz="1800" b="0" i="0" u="none" strike="noStrike" baseline="0" dirty="0">
                <a:latin typeface="Footlight MT Light" panose="0204060206030A020304" pitchFamily="18" charset="0"/>
                <a:ea typeface="Cambria" panose="02040503050406030204" pitchFamily="18" charset="0"/>
              </a:rPr>
              <a:t> </a:t>
            </a:r>
            <a:r>
              <a:rPr lang="en-GB" dirty="0">
                <a:latin typeface="Footlight MT Light" panose="0204060206030A020304" pitchFamily="18" charset="0"/>
                <a:ea typeface="Cambria" panose="02040503050406030204" pitchFamily="18" charset="0"/>
              </a:rPr>
              <a:t>Dyspareunia</a:t>
            </a:r>
          </a:p>
          <a:p>
            <a:pPr>
              <a:buBlip>
                <a:blip r:embed="rId2"/>
              </a:buBlip>
            </a:pPr>
            <a:r>
              <a:rPr lang="en-GB" dirty="0">
                <a:latin typeface="Footlight MT Light" panose="0204060206030A020304" pitchFamily="18" charset="0"/>
                <a:ea typeface="Cambria" panose="02040503050406030204" pitchFamily="18" charset="0"/>
              </a:rPr>
              <a:t> Low back pain</a:t>
            </a:r>
          </a:p>
          <a:p>
            <a:pPr>
              <a:buBlip>
                <a:blip r:embed="rId2"/>
              </a:buBlip>
            </a:pPr>
            <a:r>
              <a:rPr lang="en-GB" dirty="0">
                <a:latin typeface="Footlight MT Light" panose="0204060206030A020304" pitchFamily="18" charset="0"/>
                <a:ea typeface="Cambria" panose="02040503050406030204" pitchFamily="18" charset="0"/>
              </a:rPr>
              <a:t>Purulent genital discharge</a:t>
            </a:r>
          </a:p>
          <a:p>
            <a:pPr>
              <a:buBlip>
                <a:blip r:embed="rId2"/>
              </a:buBlip>
            </a:pPr>
            <a:r>
              <a:rPr lang="en-GB" dirty="0">
                <a:latin typeface="Footlight MT Light" panose="0204060206030A020304" pitchFamily="18" charset="0"/>
                <a:ea typeface="Cambria" panose="02040503050406030204" pitchFamily="18" charset="0"/>
              </a:rPr>
              <a:t> Dysuria</a:t>
            </a:r>
          </a:p>
          <a:p>
            <a:pPr>
              <a:buBlip>
                <a:blip r:embed="rId2"/>
              </a:buBlip>
            </a:pPr>
            <a:r>
              <a:rPr lang="en-GB" dirty="0">
                <a:latin typeface="Footlight MT Light" panose="0204060206030A020304" pitchFamily="18" charset="0"/>
                <a:ea typeface="Cambria" panose="02040503050406030204" pitchFamily="18" charset="0"/>
              </a:rPr>
              <a:t> Pelvic pain</a:t>
            </a:r>
          </a:p>
          <a:p>
            <a:pPr>
              <a:buBlip>
                <a:blip r:embed="rId2"/>
              </a:buBlip>
            </a:pPr>
            <a:r>
              <a:rPr lang="en-GB" dirty="0">
                <a:latin typeface="Footlight MT Light" panose="0204060206030A020304" pitchFamily="18" charset="0"/>
                <a:ea typeface="Cambria" panose="02040503050406030204" pitchFamily="18" charset="0"/>
              </a:rPr>
              <a:t> Weight loss</a:t>
            </a:r>
          </a:p>
          <a:p>
            <a:pPr>
              <a:buBlip>
                <a:blip r:embed="rId2"/>
              </a:buBlip>
            </a:pPr>
            <a:r>
              <a:rPr lang="en-GB" dirty="0">
                <a:latin typeface="Footlight MT Light" panose="0204060206030A020304" pitchFamily="18" charset="0"/>
                <a:ea typeface="Cambria" panose="02040503050406030204" pitchFamily="18" charset="0"/>
              </a:rPr>
              <a:t> A change in bladder and bowel </a:t>
            </a:r>
            <a:r>
              <a:rPr lang="en-GB" b="0" i="0" u="none" strike="noStrike" baseline="0" dirty="0">
                <a:latin typeface="Footlight MT Light" panose="0204060206030A020304" pitchFamily="18" charset="0"/>
                <a:ea typeface="Cambria" panose="02040503050406030204" pitchFamily="18" charset="0"/>
              </a:rPr>
              <a:t>habits</a:t>
            </a:r>
            <a:endParaRPr lang="en-GB" dirty="0">
              <a:latin typeface="Footlight MT Light" panose="0204060206030A0203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0643EB-B05B-43E5-B1AA-2DA89934C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2968" y="5885143"/>
            <a:ext cx="2767824" cy="8535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37DE42D-1276-4505-A0F0-B34A7E266B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2968" y="430176"/>
            <a:ext cx="2767824" cy="497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0754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2C74F-3B98-4F4E-B941-8C5EF3B5C5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300" b="1" dirty="0">
                <a:solidFill>
                  <a:schemeClr val="accent2"/>
                </a:solidFill>
                <a:latin typeface="Footlight MT Light" panose="0204060206030A020304" pitchFamily="18" charset="0"/>
              </a:rPr>
              <a:t>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67C807-A612-4A03-B2EB-9D1D9652DC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800" y="1779443"/>
            <a:ext cx="10515600" cy="4351338"/>
          </a:xfrm>
        </p:spPr>
        <p:txBody>
          <a:bodyPr/>
          <a:lstStyle/>
          <a:p>
            <a:pPr>
              <a:buBlip>
                <a:blip r:embed="rId2"/>
              </a:buBlip>
            </a:pPr>
            <a:r>
              <a:rPr lang="en-GB" sz="1800" dirty="0">
                <a:latin typeface="Arial" panose="020B0604020202020204" pitchFamily="34" charset="0"/>
              </a:rPr>
              <a:t> </a:t>
            </a:r>
            <a:r>
              <a:rPr lang="en-GB" sz="2400" dirty="0">
                <a:latin typeface="Footlight MT Light" panose="0204060206030A020304" pitchFamily="18" charset="0"/>
                <a:ea typeface="Cambria" panose="02040503050406030204" pitchFamily="18" charset="0"/>
              </a:rPr>
              <a:t>History .</a:t>
            </a:r>
          </a:p>
          <a:p>
            <a:pPr>
              <a:buBlip>
                <a:blip r:embed="rId2"/>
              </a:buBlip>
            </a:pPr>
            <a:r>
              <a:rPr lang="en-GB" sz="2400" dirty="0">
                <a:latin typeface="Footlight MT Light" panose="0204060206030A020304" pitchFamily="18" charset="0"/>
                <a:ea typeface="Cambria" panose="02040503050406030204" pitchFamily="18" charset="0"/>
              </a:rPr>
              <a:t> Physical examination</a:t>
            </a:r>
          </a:p>
          <a:p>
            <a:pPr>
              <a:buBlip>
                <a:blip r:embed="rId2"/>
              </a:buBlip>
            </a:pPr>
            <a:r>
              <a:rPr lang="en-GB" sz="2400" dirty="0">
                <a:latin typeface="Footlight MT Light" panose="0204060206030A020304" pitchFamily="18" charset="0"/>
                <a:ea typeface="Cambria" panose="02040503050406030204" pitchFamily="18" charset="0"/>
              </a:rPr>
              <a:t> Investigation:</a:t>
            </a:r>
          </a:p>
          <a:p>
            <a:pPr>
              <a:buBlip>
                <a:blip r:embed="rId2"/>
              </a:buBlip>
            </a:pPr>
            <a:r>
              <a:rPr lang="en-GB" sz="2400" dirty="0">
                <a:latin typeface="Footlight MT Light" panose="0204060206030A020304" pitchFamily="18" charset="0"/>
                <a:ea typeface="Cambria" panose="02040503050406030204" pitchFamily="18" charset="0"/>
              </a:rPr>
              <a:t> A pelvic examination is frequently normal in the early stages of the disease.</a:t>
            </a:r>
          </a:p>
          <a:p>
            <a:pPr>
              <a:buBlip>
                <a:blip r:embed="rId2"/>
              </a:buBlip>
            </a:pPr>
            <a:r>
              <a:rPr lang="en-GB" sz="2400" dirty="0">
                <a:latin typeface="Footlight MT Light" panose="0204060206030A020304" pitchFamily="18" charset="0"/>
                <a:ea typeface="Cambria" panose="02040503050406030204" pitchFamily="18" charset="0"/>
              </a:rPr>
              <a:t> Changes in the size, shape, or consistency of the uterus or its surrounding support structures may exist when the disease is more advanced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EB5282-457F-4B56-A5C4-42AB7923B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4088" y="5894379"/>
            <a:ext cx="2767824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7405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F708F-2A38-4236-A7C8-FFA4F7E82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300" b="1" dirty="0">
                <a:solidFill>
                  <a:schemeClr val="accent2"/>
                </a:solidFill>
                <a:latin typeface="Footlight MT Light" panose="0204060206030A020304" pitchFamily="18" charset="0"/>
              </a:rPr>
              <a:t>investigation: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9CCFFE-CA78-4D34-9AF7-416E48642A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377" y="1402080"/>
            <a:ext cx="10948423" cy="5374640"/>
          </a:xfrm>
        </p:spPr>
        <p:txBody>
          <a:bodyPr>
            <a:normAutofit/>
          </a:bodyPr>
          <a:lstStyle/>
          <a:p>
            <a:pPr>
              <a:buBlip>
                <a:blip r:embed="rId2"/>
              </a:buBlip>
            </a:pPr>
            <a:r>
              <a:rPr lang="en-GB" dirty="0">
                <a:solidFill>
                  <a:schemeClr val="accent2"/>
                </a:solidFill>
                <a:latin typeface="Footlight MT Light" panose="0204060206030A020304" pitchFamily="18" charset="0"/>
              </a:rPr>
              <a:t>Pap Smear</a:t>
            </a:r>
          </a:p>
          <a:p>
            <a:pPr marL="0" indent="0">
              <a:buNone/>
            </a:pPr>
            <a:r>
              <a:rPr lang="en-GB" dirty="0">
                <a:latin typeface="Footlight MT Light" panose="0204060206030A020304" pitchFamily="18" charset="0"/>
              </a:rPr>
              <a:t>Only 30-50% patients with cancer will have an abnormal result</a:t>
            </a:r>
          </a:p>
          <a:p>
            <a:pPr>
              <a:buBlip>
                <a:blip r:embed="rId2"/>
              </a:buBlip>
            </a:pPr>
            <a:r>
              <a:rPr lang="en-GB" dirty="0">
                <a:solidFill>
                  <a:schemeClr val="accent2"/>
                </a:solidFill>
                <a:latin typeface="Footlight MT Light" panose="0204060206030A020304" pitchFamily="18" charset="0"/>
              </a:rPr>
              <a:t>Endometrial Biopsy</a:t>
            </a:r>
          </a:p>
          <a:p>
            <a:pPr>
              <a:buBlip>
                <a:blip r:embed="rId2"/>
              </a:buBlip>
            </a:pPr>
            <a:r>
              <a:rPr lang="en-GB" dirty="0">
                <a:solidFill>
                  <a:schemeClr val="accent2"/>
                </a:solidFill>
                <a:latin typeface="Footlight MT Light" panose="0204060206030A020304" pitchFamily="18" charset="0"/>
              </a:rPr>
              <a:t>Transvaginal Ultrasound</a:t>
            </a:r>
          </a:p>
          <a:p>
            <a:pPr>
              <a:buBlip>
                <a:blip r:embed="rId2"/>
              </a:buBlip>
            </a:pPr>
            <a:r>
              <a:rPr lang="en-GB" dirty="0">
                <a:solidFill>
                  <a:schemeClr val="accent2"/>
                </a:solidFill>
                <a:latin typeface="Footlight MT Light" panose="0204060206030A020304" pitchFamily="18" charset="0"/>
              </a:rPr>
              <a:t>Fractional Dilation and Curettage</a:t>
            </a:r>
          </a:p>
          <a:p>
            <a:pPr marL="0" indent="0">
              <a:buNone/>
            </a:pPr>
            <a:r>
              <a:rPr lang="en-GB" dirty="0">
                <a:latin typeface="Footlight MT Light" panose="0204060206030A020304" pitchFamily="18" charset="0"/>
              </a:rPr>
              <a:t>Use in cases of cervical stenosis, patient</a:t>
            </a:r>
          </a:p>
          <a:p>
            <a:pPr>
              <a:buBlip>
                <a:blip r:embed="rId2"/>
              </a:buBlip>
            </a:pPr>
            <a:r>
              <a:rPr lang="en-GB" dirty="0">
                <a:latin typeface="Footlight MT Light" panose="0204060206030A020304" pitchFamily="18" charset="0"/>
              </a:rPr>
              <a:t>intolerance to exam, recurrent bleeding after negative biopsy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7792035-FE76-495D-A571-BE5378EC6A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3448" y="5750206"/>
            <a:ext cx="2767824" cy="8535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734443-2877-4A69-A33E-AFEE29911E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43448" y="2825097"/>
            <a:ext cx="2543175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2361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6F90DA-6235-4FB7-9D0A-148890E46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761999"/>
          </a:xfrm>
          <a:noFill/>
        </p:spPr>
        <p:txBody>
          <a:bodyPr>
            <a:normAutofit fontScale="90000"/>
          </a:bodyPr>
          <a:lstStyle/>
          <a:p>
            <a:br>
              <a:rPr lang="en-GB" dirty="0">
                <a:ln w="0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</a:br>
            <a:r>
              <a:rPr lang="en-GB" dirty="0">
                <a:ln w="0">
                  <a:solidFill>
                    <a:srgbClr val="7030A0"/>
                  </a:solidFill>
                </a:ln>
                <a:solidFill>
                  <a:srgbClr val="7030A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Outline</a:t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83B933-ACB3-411A-8F9C-76B6049C33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62000"/>
            <a:ext cx="12191999" cy="6096000"/>
          </a:xfrm>
          <a:noFill/>
        </p:spPr>
        <p:txBody>
          <a:bodyPr/>
          <a:lstStyle/>
          <a:p>
            <a:pPr marL="0" indent="0">
              <a:buNone/>
            </a:pPr>
            <a:r>
              <a:rPr lang="en-GB" dirty="0">
                <a:solidFill>
                  <a:srgbClr val="1AC0B0"/>
                </a:solidFill>
              </a:rPr>
              <a:t>• Ovarian cancer</a:t>
            </a:r>
          </a:p>
          <a:p>
            <a:pPr marL="0" indent="0">
              <a:buNone/>
            </a:pPr>
            <a:r>
              <a:rPr lang="en-GB" dirty="0">
                <a:solidFill>
                  <a:schemeClr val="accent2">
                    <a:lumMod val="40000"/>
                    <a:lumOff val="60000"/>
                  </a:schemeClr>
                </a:solidFill>
              </a:rPr>
              <a:t>• Uterine (endometrial) cancer</a:t>
            </a:r>
          </a:p>
          <a:p>
            <a:pPr marL="0" indent="0">
              <a:buNone/>
            </a:pPr>
            <a:r>
              <a:rPr lang="en-GB" dirty="0">
                <a:solidFill>
                  <a:srgbClr val="CC0099"/>
                </a:solidFill>
              </a:rPr>
              <a:t>• Cervical cancer</a:t>
            </a:r>
          </a:p>
          <a:p>
            <a:pPr marL="0" indent="0">
              <a:buNone/>
            </a:pPr>
            <a:r>
              <a:rPr lang="en-GB" dirty="0">
                <a:solidFill>
                  <a:srgbClr val="CC66FF"/>
                </a:solidFill>
              </a:rPr>
              <a:t>• Vulvar cancer</a:t>
            </a:r>
          </a:p>
          <a:p>
            <a:pPr marL="0" indent="0">
              <a:buNone/>
            </a:pPr>
            <a:r>
              <a:rPr lang="en-GB" dirty="0">
                <a:solidFill>
                  <a:srgbClr val="00B0F0"/>
                </a:solidFill>
              </a:rPr>
              <a:t>• Vaginal cancer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800527-B90A-42FB-89B4-900139BFCD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1360" y="4943976"/>
            <a:ext cx="7823200" cy="138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1067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779666-7D4A-4F80-B579-BE0759FED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300" b="1" dirty="0">
                <a:solidFill>
                  <a:schemeClr val="accent2"/>
                </a:solidFill>
                <a:latin typeface="Footlight MT Light" panose="0204060206030A020304" pitchFamily="18" charset="0"/>
              </a:rPr>
              <a:t>Endometrial Carcinoma</a:t>
            </a:r>
            <a:br>
              <a:rPr lang="en-GB" sz="4300" b="1" dirty="0">
                <a:solidFill>
                  <a:schemeClr val="accent2"/>
                </a:solidFill>
                <a:latin typeface="Footlight MT Light" panose="0204060206030A020304" pitchFamily="18" charset="0"/>
              </a:rPr>
            </a:br>
            <a:r>
              <a:rPr lang="en-GB" sz="4300" b="1" dirty="0">
                <a:solidFill>
                  <a:schemeClr val="accent2"/>
                </a:solidFill>
                <a:latin typeface="Footlight MT Light" panose="0204060206030A020304" pitchFamily="18" charset="0"/>
              </a:rPr>
              <a:t>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4FAEE5-5B8B-4B8B-8483-3F7EFFD9BA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880" y="1825625"/>
            <a:ext cx="10916920" cy="4351338"/>
          </a:xfrm>
        </p:spPr>
        <p:txBody>
          <a:bodyPr/>
          <a:lstStyle/>
          <a:p>
            <a:pPr>
              <a:buBlip>
                <a:blip r:embed="rId2"/>
              </a:buBlip>
            </a:pPr>
            <a:r>
              <a:rPr lang="en-GB" dirty="0">
                <a:latin typeface="Footlight MT Light" panose="0204060206030A020304" pitchFamily="18" charset="0"/>
              </a:rPr>
              <a:t>Surgery is the mainstay of treatment followed by</a:t>
            </a:r>
          </a:p>
          <a:p>
            <a:pPr marL="0" indent="0">
              <a:buNone/>
            </a:pPr>
            <a:endParaRPr lang="en-GB" dirty="0">
              <a:latin typeface="Footlight MT Light" panose="0204060206030A020304" pitchFamily="18" charset="0"/>
            </a:endParaRPr>
          </a:p>
          <a:p>
            <a:pPr>
              <a:buBlip>
                <a:blip r:embed="rId2"/>
              </a:buBlip>
            </a:pPr>
            <a:r>
              <a:rPr lang="en-GB" dirty="0">
                <a:latin typeface="Footlight MT Light" panose="0204060206030A020304" pitchFamily="18" charset="0"/>
              </a:rPr>
              <a:t>Adjuvant radiation and/or chemotherapy based on stage of disease.</a:t>
            </a:r>
          </a:p>
          <a:p>
            <a:pPr marL="0" indent="0">
              <a:buNone/>
            </a:pPr>
            <a:endParaRPr lang="en-GB" dirty="0">
              <a:latin typeface="Footlight MT Light" panose="0204060206030A020304" pitchFamily="18" charset="0"/>
            </a:endParaRPr>
          </a:p>
          <a:p>
            <a:pPr>
              <a:buBlip>
                <a:blip r:embed="rId2"/>
              </a:buBlip>
            </a:pPr>
            <a:r>
              <a:rPr lang="en-GB" dirty="0">
                <a:latin typeface="Footlight MT Light" panose="0204060206030A020304" pitchFamily="18" charset="0"/>
              </a:rPr>
              <a:t>Primary radiotherapy or hormonal therapy may be employed in patients who have contraindications to surgery</a:t>
            </a:r>
            <a:r>
              <a:rPr lang="en-GB" sz="1800" dirty="0">
                <a:latin typeface="Footlight MT Light" panose="0204060206030A020304" pitchFamily="18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2D1AC36-30B1-411B-B783-2D75468F7C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73928" y="5885143"/>
            <a:ext cx="2767824" cy="8535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687A48-4F32-43C5-89CF-ECE6EEED2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4462" y="4949825"/>
            <a:ext cx="2962275" cy="15430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A88D04D-997D-419D-877B-2447EDEB77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9432" y="4849812"/>
            <a:ext cx="2619375" cy="17430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80D8D74-F080-4C25-AA71-3FA9C573361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6277" y="573228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2014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66D48-4F7C-4A3D-889F-CDE9870B4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i="0" u="none" strike="noStrike" baseline="0" dirty="0">
                <a:solidFill>
                  <a:srgbClr val="CD0066"/>
                </a:solidFill>
                <a:latin typeface="Footlight MT Light" panose="0204060206030A020304" pitchFamily="18" charset="0"/>
              </a:rPr>
              <a:t>Cervical cancer</a:t>
            </a:r>
            <a:endParaRPr lang="en-GB" sz="8800" dirty="0">
              <a:latin typeface="Footlight MT Light" panose="0204060206030A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767291-C804-4143-B52D-3CD940F1AB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810001" cy="4351338"/>
          </a:xfrm>
        </p:spPr>
        <p:txBody>
          <a:bodyPr>
            <a:normAutofit/>
          </a:bodyPr>
          <a:lstStyle/>
          <a:p>
            <a:pPr algn="l">
              <a:buBlip>
                <a:blip r:embed="rId2"/>
              </a:buBlip>
            </a:pPr>
            <a:r>
              <a:rPr lang="en-GB" sz="3200" b="0" i="0" u="none" strike="noStrike" baseline="0" dirty="0">
                <a:latin typeface="Footlight MT Light" panose="0204060206030A020304" pitchFamily="18" charset="0"/>
              </a:rPr>
              <a:t>Cervical cancer is cancer of the uterine cervix</a:t>
            </a:r>
            <a:r>
              <a:rPr lang="en-GB" sz="3200" b="0" i="0" u="none" strike="noStrike" baseline="0" dirty="0">
                <a:latin typeface="Calibri" panose="020F0502020204030204" pitchFamily="34" charset="0"/>
              </a:rPr>
              <a:t>.</a:t>
            </a:r>
            <a:endParaRPr lang="en-GB" sz="4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99B51B8-D9A4-49F0-8367-9C469F778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094" y="1754187"/>
            <a:ext cx="5305706" cy="42445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E5AEDD-1C45-437B-8B69-F5E5B84C18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1" y="301624"/>
            <a:ext cx="1676400" cy="14525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E7C4B1-FAA2-4A33-B259-86807C7576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5595" y="5886675"/>
            <a:ext cx="2762250" cy="854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972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CFF559-53B3-444C-8586-9D2B90A16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CD0066"/>
                </a:solidFill>
                <a:latin typeface="Footlight MT Light" panose="0204060206030A020304" pitchFamily="18" charset="0"/>
              </a:rPr>
              <a:t>Epidemiology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998061-03DB-45D6-A1E0-F1D4DF2F5B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>
              <a:buBlip>
                <a:blip r:embed="rId2"/>
              </a:buBlip>
            </a:pPr>
            <a:r>
              <a:rPr lang="en-GB" sz="2400" dirty="0">
                <a:solidFill>
                  <a:srgbClr val="000000"/>
                </a:solidFill>
                <a:latin typeface="Footlight MT Light" panose="0204060206030A020304" pitchFamily="18" charset="0"/>
              </a:rPr>
              <a:t>Cervical cancer is the fourth most common cancer in women.</a:t>
            </a:r>
          </a:p>
          <a:p>
            <a:pPr algn="l">
              <a:buBlip>
                <a:blip r:embed="rId2"/>
              </a:buBlip>
            </a:pPr>
            <a:r>
              <a:rPr lang="en-GB" sz="2400" dirty="0">
                <a:solidFill>
                  <a:srgbClr val="000000"/>
                </a:solidFill>
                <a:latin typeface="Footlight MT Light" panose="0204060206030A020304" pitchFamily="18" charset="0"/>
              </a:rPr>
              <a:t> In 2018, an estimated 570 000 women were diagnosed with cervical cancer worldwide </a:t>
            </a:r>
          </a:p>
          <a:p>
            <a:pPr algn="l">
              <a:buBlip>
                <a:blip r:embed="rId2"/>
              </a:buBlip>
            </a:pPr>
            <a:r>
              <a:rPr lang="en-GB" sz="2400" dirty="0">
                <a:solidFill>
                  <a:srgbClr val="000000"/>
                </a:solidFill>
                <a:latin typeface="Footlight MT Light" panose="0204060206030A020304" pitchFamily="18" charset="0"/>
              </a:rPr>
              <a:t> about 311 000 women died from the disease.</a:t>
            </a:r>
          </a:p>
          <a:p>
            <a:pPr algn="l">
              <a:buBlip>
                <a:blip r:embed="rId2"/>
              </a:buBlip>
            </a:pPr>
            <a:r>
              <a:rPr lang="en-GB" sz="2400" b="0" i="0" u="none" strike="noStrike" baseline="0" dirty="0">
                <a:solidFill>
                  <a:srgbClr val="000000"/>
                </a:solidFill>
                <a:latin typeface="Footlight MT Light" panose="0204060206030A020304" pitchFamily="18" charset="0"/>
              </a:rPr>
              <a:t>Effective primary (HPV vaccination) and secondary prevention approaches (screening for, and treating precancerous lesions) will prevent most cervical cancer cases.</a:t>
            </a:r>
            <a:endParaRPr lang="en-GB" sz="2400" dirty="0">
              <a:latin typeface="Footlight MT Light" panose="0204060206030A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5DE053-D59E-49E6-8A66-B6A662697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1848" y="5885143"/>
            <a:ext cx="2767824" cy="8535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5A5CD2-419A-4E05-AA5A-B31A8B6563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96160" y="4635499"/>
            <a:ext cx="4744720" cy="2103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7876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B8C70-7979-4D97-9983-5A73134B7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CD0066"/>
                </a:solidFill>
                <a:latin typeface="Footlight MT Light" panose="0204060206030A020304" pitchFamily="18" charset="0"/>
              </a:rPr>
              <a:t>Pathophysiology</a:t>
            </a:r>
            <a:br>
              <a:rPr lang="en-GB" b="1" dirty="0">
                <a:solidFill>
                  <a:srgbClr val="CD0066"/>
                </a:solidFill>
                <a:latin typeface="Footlight MT Light" panose="0204060206030A020304" pitchFamily="18" charset="0"/>
              </a:rPr>
            </a:br>
            <a:endParaRPr lang="en-GB" dirty="0">
              <a:latin typeface="Footlight MT Light" panose="0204060206030A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E2508C-8D9D-43BA-961A-C54881E37C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19200"/>
            <a:ext cx="10515600" cy="5405120"/>
          </a:xfrm>
        </p:spPr>
        <p:txBody>
          <a:bodyPr>
            <a:normAutofit/>
          </a:bodyPr>
          <a:lstStyle/>
          <a:p>
            <a:pPr>
              <a:buBlip>
                <a:blip r:embed="rId2"/>
              </a:buBlip>
            </a:pPr>
            <a:r>
              <a:rPr lang="en-GB" sz="2400" dirty="0">
                <a:solidFill>
                  <a:srgbClr val="000000"/>
                </a:solidFill>
                <a:latin typeface="Footlight MT Light" panose="0204060206030A020304" pitchFamily="18" charset="0"/>
              </a:rPr>
              <a:t>Cervical cancer starts with abnormal changes in the cellular lining of the cervix.</a:t>
            </a:r>
          </a:p>
          <a:p>
            <a:pPr>
              <a:buBlip>
                <a:blip r:embed="rId2"/>
              </a:buBlip>
            </a:pPr>
            <a:r>
              <a:rPr lang="en-GB" sz="2400" dirty="0">
                <a:solidFill>
                  <a:srgbClr val="000000"/>
                </a:solidFill>
                <a:latin typeface="Footlight MT Light" panose="0204060206030A020304" pitchFamily="18" charset="0"/>
              </a:rPr>
              <a:t>Typically these changes occur in the squamous–columnar junction of the cervix.</a:t>
            </a:r>
          </a:p>
          <a:p>
            <a:pPr>
              <a:buBlip>
                <a:blip r:embed="rId2"/>
              </a:buBlip>
            </a:pPr>
            <a:r>
              <a:rPr lang="en-GB" sz="2400" dirty="0">
                <a:solidFill>
                  <a:srgbClr val="000000"/>
                </a:solidFill>
                <a:latin typeface="Footlight MT Light" panose="0204060206030A020304" pitchFamily="18" charset="0"/>
              </a:rPr>
              <a:t>Here, columnar epithelial cells meet the protective flat squamous epithelial cells from the outer cervix and vagina in what is termed the transformation zone.</a:t>
            </a:r>
          </a:p>
          <a:p>
            <a:pPr>
              <a:buBlip>
                <a:blip r:embed="rId2"/>
              </a:buBlip>
            </a:pPr>
            <a:r>
              <a:rPr lang="en-GB" sz="2400" dirty="0">
                <a:solidFill>
                  <a:srgbClr val="000000"/>
                </a:solidFill>
                <a:latin typeface="Footlight MT Light" panose="0204060206030A020304" pitchFamily="18" charset="0"/>
              </a:rPr>
              <a:t>The continuous replacement of columnar epithelial cells by squamous epithelial cells in this area makes these cells vulnerable to take up foreign or abnormal genetic material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11FCE60-656B-4D5B-85DB-A42A8A503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2808" y="5770806"/>
            <a:ext cx="2767824" cy="8535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EA0BC9E-173F-4DC2-9378-DD0EA4CA90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3120" y="3840480"/>
            <a:ext cx="5303520" cy="278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1875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83CF45-B84E-4593-BD50-EFB8AC353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CD0066"/>
                </a:solidFill>
                <a:latin typeface="Footlight MT Light" panose="0204060206030A020304" pitchFamily="18" charset="0"/>
              </a:rPr>
              <a:t>Cervical Cancer Aetiology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9712C3-712C-4757-A14B-05991E855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529945" cy="4351338"/>
          </a:xfrm>
        </p:spPr>
        <p:txBody>
          <a:bodyPr>
            <a:normAutofit/>
          </a:bodyPr>
          <a:lstStyle/>
          <a:p>
            <a:pPr>
              <a:buBlip>
                <a:blip r:embed="rId2"/>
              </a:buBlip>
            </a:pPr>
            <a:r>
              <a:rPr lang="en-GB" dirty="0">
                <a:solidFill>
                  <a:srgbClr val="000000"/>
                </a:solidFill>
                <a:latin typeface="Footlight MT Light" panose="0204060206030A020304" pitchFamily="18" charset="0"/>
              </a:rPr>
              <a:t>Cervical cancer is a sexually transmitted disease.</a:t>
            </a:r>
          </a:p>
          <a:p>
            <a:pPr marL="0" indent="0">
              <a:buNone/>
            </a:pPr>
            <a:r>
              <a:rPr lang="en-GB" dirty="0">
                <a:solidFill>
                  <a:srgbClr val="000000"/>
                </a:solidFill>
                <a:latin typeface="Footlight MT Light" panose="0204060206030A020304" pitchFamily="18" charset="0"/>
              </a:rPr>
              <a:t> </a:t>
            </a:r>
            <a:r>
              <a:rPr lang="en-GB" dirty="0">
                <a:solidFill>
                  <a:srgbClr val="FF6699"/>
                </a:solidFill>
                <a:latin typeface="Footlight MT Light" panose="0204060206030A020304" pitchFamily="18" charset="0"/>
              </a:rPr>
              <a:t>HPV</a:t>
            </a:r>
            <a:r>
              <a:rPr lang="en-GB" dirty="0">
                <a:solidFill>
                  <a:srgbClr val="000000"/>
                </a:solidFill>
                <a:latin typeface="Footlight MT Light" panose="0204060206030A020304" pitchFamily="18" charset="0"/>
              </a:rPr>
              <a:t> is the primary cause of cervical cancer.</a:t>
            </a:r>
          </a:p>
          <a:p>
            <a:pPr marL="0" indent="0">
              <a:buNone/>
            </a:pPr>
            <a:r>
              <a:rPr lang="en-GB" dirty="0">
                <a:solidFill>
                  <a:srgbClr val="000000"/>
                </a:solidFill>
                <a:latin typeface="Footlight MT Light" panose="0204060206030A020304" pitchFamily="18" charset="0"/>
              </a:rPr>
              <a:t>Some strains of HPV have a predilection to the genital tract and transmission is usually through sexual contact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CE2402-4069-4DF0-AF1A-D83010787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8960" y="4139142"/>
            <a:ext cx="4978400" cy="235373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63E2D4-9433-4620-BBBE-702B16D090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6216" y="5851806"/>
            <a:ext cx="2767824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1955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E71C6-B550-49E7-B245-68F381D3C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CD0066"/>
                </a:solidFill>
                <a:latin typeface="Footlight MT Light" panose="0204060206030A020304" pitchFamily="18" charset="0"/>
              </a:rPr>
              <a:t>Cervical Cancer Risk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B67363-E5CE-417F-9088-150DA9487D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Blip>
                <a:blip r:embed="rId2"/>
              </a:buBlip>
            </a:pPr>
            <a:r>
              <a:rPr lang="en-GB" dirty="0">
                <a:solidFill>
                  <a:srgbClr val="000000"/>
                </a:solidFill>
                <a:latin typeface="Footlight MT Light" panose="0204060206030A020304" pitchFamily="18" charset="0"/>
              </a:rPr>
              <a:t>Smoking</a:t>
            </a:r>
          </a:p>
          <a:p>
            <a:pPr>
              <a:buBlip>
                <a:blip r:embed="rId2"/>
              </a:buBlip>
            </a:pPr>
            <a:r>
              <a:rPr lang="en-GB" dirty="0">
                <a:solidFill>
                  <a:srgbClr val="000000"/>
                </a:solidFill>
                <a:latin typeface="Footlight MT Light" panose="0204060206030A020304" pitchFamily="18" charset="0"/>
              </a:rPr>
              <a:t>Giving birth to more than 7 children </a:t>
            </a:r>
          </a:p>
          <a:p>
            <a:pPr>
              <a:buBlip>
                <a:blip r:embed="rId2"/>
              </a:buBlip>
            </a:pPr>
            <a:r>
              <a:rPr lang="en-GB" dirty="0">
                <a:solidFill>
                  <a:srgbClr val="000000"/>
                </a:solidFill>
                <a:latin typeface="Footlight MT Light" panose="0204060206030A020304" pitchFamily="18" charset="0"/>
              </a:rPr>
              <a:t>having first child before 17yrs</a:t>
            </a:r>
          </a:p>
          <a:p>
            <a:pPr>
              <a:buBlip>
                <a:blip r:embed="rId2"/>
              </a:buBlip>
            </a:pPr>
            <a:r>
              <a:rPr lang="en-GB" dirty="0">
                <a:solidFill>
                  <a:srgbClr val="000000"/>
                </a:solidFill>
                <a:latin typeface="Footlight MT Light" panose="0204060206030A020304" pitchFamily="18" charset="0"/>
              </a:rPr>
              <a:t>Number of sexual partners</a:t>
            </a:r>
          </a:p>
          <a:p>
            <a:pPr>
              <a:buBlip>
                <a:blip r:embed="rId2"/>
              </a:buBlip>
            </a:pPr>
            <a:r>
              <a:rPr lang="en-GB" dirty="0">
                <a:solidFill>
                  <a:srgbClr val="000000"/>
                </a:solidFill>
                <a:latin typeface="Footlight MT Light" panose="0204060206030A020304" pitchFamily="18" charset="0"/>
              </a:rPr>
              <a:t> Early age of intercourse</a:t>
            </a:r>
          </a:p>
          <a:p>
            <a:pPr>
              <a:buBlip>
                <a:blip r:embed="rId2"/>
              </a:buBlip>
            </a:pPr>
            <a:r>
              <a:rPr lang="en-GB" dirty="0">
                <a:solidFill>
                  <a:srgbClr val="000000"/>
                </a:solidFill>
                <a:latin typeface="Footlight MT Light" panose="0204060206030A020304" pitchFamily="18" charset="0"/>
              </a:rPr>
              <a:t>weak immune system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C26DAD-887A-4DBB-B829-A3B3DC7EB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4568" y="5885143"/>
            <a:ext cx="2767824" cy="8535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A2AFD72-4AAA-4D50-987F-41870C531D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9881" y="1825625"/>
            <a:ext cx="3609975" cy="2943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2106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281858-66C8-4D45-B326-F4E3D0505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CD0066"/>
                </a:solidFill>
                <a:latin typeface="Footlight MT Light" panose="0204060206030A020304" pitchFamily="18" charset="0"/>
              </a:rPr>
              <a:t>The stages of cancer progression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F30D84-7556-45FB-94C8-3F894C4E76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9440" y="1825625"/>
            <a:ext cx="3575396" cy="4351338"/>
          </a:xfrm>
        </p:spPr>
        <p:txBody>
          <a:bodyPr>
            <a:normAutofit/>
          </a:bodyPr>
          <a:lstStyle/>
          <a:p>
            <a:pPr>
              <a:buBlip>
                <a:blip r:embed="rId2"/>
              </a:buBlip>
            </a:pPr>
            <a:r>
              <a:rPr lang="en-GB" dirty="0">
                <a:solidFill>
                  <a:srgbClr val="000000"/>
                </a:solidFill>
                <a:latin typeface="Footlight MT Light" panose="0204060206030A020304" pitchFamily="18" charset="0"/>
              </a:rPr>
              <a:t>The pre-cancerous stage before the cells turn cancerous is called </a:t>
            </a:r>
            <a:r>
              <a:rPr lang="en-GB" dirty="0">
                <a:solidFill>
                  <a:srgbClr val="FF53A9"/>
                </a:solidFill>
                <a:latin typeface="Footlight MT Light" panose="0204060206030A020304" pitchFamily="18" charset="0"/>
              </a:rPr>
              <a:t>Cervical Intraepithelial Neoplasia (CIN</a:t>
            </a:r>
            <a:r>
              <a:rPr lang="en-GB" sz="2400" dirty="0">
                <a:solidFill>
                  <a:srgbClr val="000000"/>
                </a:solidFill>
                <a:latin typeface="Footlight MT Light" panose="0204060206030A020304" pitchFamily="18" charset="0"/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374CBC-2D1A-4EE3-94A0-BC3FB0E58E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317664"/>
            <a:ext cx="5573821" cy="47524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0E37F92-CF10-4275-B08C-02B2F6589A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59073" y="5540336"/>
            <a:ext cx="2767824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5027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080D0-D79D-4D44-AA13-048397DCAD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0E8723-D061-430E-BD3C-1B1EB76FF4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6F93AB-9CBD-466B-99C8-32F2DA67B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03"/>
            <a:ext cx="12192000" cy="67335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C87FE5-F0F6-426B-B1E5-64A078491D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43004" y="2684028"/>
            <a:ext cx="1648996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8703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9876E-7A1B-4B84-B7E6-74822E5E7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CD0066"/>
                </a:solidFill>
                <a:latin typeface="Footlight MT Light" panose="0204060206030A020304" pitchFamily="18" charset="0"/>
              </a:rPr>
              <a:t>Clinical Manifestations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03086F-DA84-489B-9252-ACBC2AE870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4480"/>
            <a:ext cx="10515600" cy="503936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GB" sz="2400" b="1" dirty="0">
                <a:solidFill>
                  <a:srgbClr val="000000"/>
                </a:solidFill>
                <a:latin typeface="Footlight MT Light" panose="0204060206030A020304" pitchFamily="18" charset="0"/>
              </a:rPr>
              <a:t>May be silent until advanced disease develops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GB" sz="2400" b="1" dirty="0">
                <a:solidFill>
                  <a:srgbClr val="FF53A9"/>
                </a:solidFill>
                <a:latin typeface="Footlight MT Light" panose="0204060206030A020304" pitchFamily="18" charset="0"/>
              </a:rPr>
              <a:t>Symptoms of Invasion :</a:t>
            </a:r>
          </a:p>
          <a:p>
            <a:pPr>
              <a:buBlip>
                <a:blip r:embed="rId2"/>
              </a:buBlip>
            </a:pPr>
            <a:r>
              <a:rPr lang="en-GB" sz="2400" dirty="0">
                <a:solidFill>
                  <a:srgbClr val="000000"/>
                </a:solidFill>
                <a:latin typeface="Footlight MT Light" panose="0204060206030A020304" pitchFamily="18" charset="0"/>
              </a:rPr>
              <a:t> Post-coital bleeding</a:t>
            </a:r>
          </a:p>
          <a:p>
            <a:pPr>
              <a:buBlip>
                <a:blip r:embed="rId2"/>
              </a:buBlip>
            </a:pPr>
            <a:r>
              <a:rPr lang="en-GB" sz="2400" dirty="0">
                <a:solidFill>
                  <a:srgbClr val="000000"/>
                </a:solidFill>
                <a:latin typeface="Footlight MT Light" panose="0204060206030A020304" pitchFamily="18" charset="0"/>
              </a:rPr>
              <a:t>Foul vaginal discharge</a:t>
            </a:r>
          </a:p>
          <a:p>
            <a:pPr>
              <a:buBlip>
                <a:blip r:embed="rId2"/>
              </a:buBlip>
            </a:pPr>
            <a:r>
              <a:rPr lang="en-GB" sz="2400" dirty="0">
                <a:solidFill>
                  <a:srgbClr val="000000"/>
                </a:solidFill>
                <a:latin typeface="Footlight MT Light" panose="0204060206030A020304" pitchFamily="18" charset="0"/>
              </a:rPr>
              <a:t>Abnormal bleeding</a:t>
            </a:r>
          </a:p>
          <a:p>
            <a:pPr>
              <a:buBlip>
                <a:blip r:embed="rId2"/>
              </a:buBlip>
            </a:pPr>
            <a:r>
              <a:rPr lang="en-GB" sz="2400" dirty="0">
                <a:solidFill>
                  <a:srgbClr val="000000"/>
                </a:solidFill>
                <a:latin typeface="Footlight MT Light" panose="0204060206030A020304" pitchFamily="18" charset="0"/>
              </a:rPr>
              <a:t> Unilateral leg swelling or pain</a:t>
            </a:r>
          </a:p>
          <a:p>
            <a:pPr>
              <a:buBlip>
                <a:blip r:embed="rId2"/>
              </a:buBlip>
            </a:pPr>
            <a:r>
              <a:rPr lang="en-GB" sz="2400" dirty="0">
                <a:solidFill>
                  <a:srgbClr val="000000"/>
                </a:solidFill>
                <a:latin typeface="Footlight MT Light" panose="0204060206030A020304" pitchFamily="18" charset="0"/>
              </a:rPr>
              <a:t> Pelvic mass</a:t>
            </a:r>
          </a:p>
          <a:p>
            <a:pPr>
              <a:buBlip>
                <a:blip r:embed="rId2"/>
              </a:buBlip>
            </a:pPr>
            <a:r>
              <a:rPr lang="en-GB" sz="2400" dirty="0">
                <a:solidFill>
                  <a:srgbClr val="000000"/>
                </a:solidFill>
                <a:latin typeface="Footlight MT Light" panose="0204060206030A020304" pitchFamily="18" charset="0"/>
              </a:rPr>
              <a:t> Pelvic pain</a:t>
            </a:r>
          </a:p>
          <a:p>
            <a:pPr>
              <a:buBlip>
                <a:blip r:embed="rId2"/>
              </a:buBlip>
            </a:pPr>
            <a:r>
              <a:rPr lang="en-GB" sz="2400" dirty="0">
                <a:solidFill>
                  <a:srgbClr val="000000"/>
                </a:solidFill>
                <a:latin typeface="Footlight MT Light" panose="0204060206030A020304" pitchFamily="18" charset="0"/>
              </a:rPr>
              <a:t>Gross cervical lesion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342588-83D0-4790-8BF3-C8C1D771DC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02808" y="5885143"/>
            <a:ext cx="2767824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5443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F750B7-1297-4782-9847-C5058706A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CD0066"/>
                </a:solidFill>
                <a:latin typeface="Footlight MT Light" panose="0204060206030A020304" pitchFamily="18" charset="0"/>
              </a:rPr>
              <a:t>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798D5C-00BF-4F2E-995B-92C37BB3DC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637" y="1595120"/>
            <a:ext cx="10952163" cy="4581843"/>
          </a:xfrm>
        </p:spPr>
        <p:txBody>
          <a:bodyPr>
            <a:normAutofit/>
          </a:bodyPr>
          <a:lstStyle/>
          <a:p>
            <a:pPr>
              <a:buBlip>
                <a:blip r:embed="rId2"/>
              </a:buBlip>
            </a:pPr>
            <a:r>
              <a:rPr lang="en-GB" sz="20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dirty="0">
                <a:solidFill>
                  <a:srgbClr val="000000"/>
                </a:solidFill>
                <a:latin typeface="Footlight MT Light" panose="0204060206030A020304" pitchFamily="18" charset="0"/>
                <a:ea typeface="Cambria" panose="02040503050406030204" pitchFamily="18" charset="0"/>
              </a:rPr>
              <a:t>History</a:t>
            </a:r>
          </a:p>
          <a:p>
            <a:pPr>
              <a:buBlip>
                <a:blip r:embed="rId2"/>
              </a:buBlip>
            </a:pPr>
            <a:r>
              <a:rPr lang="en-GB" dirty="0">
                <a:solidFill>
                  <a:srgbClr val="000000"/>
                </a:solidFill>
                <a:latin typeface="Footlight MT Light" panose="0204060206030A020304" pitchFamily="18" charset="0"/>
                <a:ea typeface="Cambria" panose="02040503050406030204" pitchFamily="18" charset="0"/>
              </a:rPr>
              <a:t> Physical examination</a:t>
            </a:r>
          </a:p>
          <a:p>
            <a:pPr>
              <a:buBlip>
                <a:blip r:embed="rId2"/>
              </a:buBlip>
            </a:pPr>
            <a:r>
              <a:rPr lang="en-GB" dirty="0">
                <a:solidFill>
                  <a:srgbClr val="000000"/>
                </a:solidFill>
                <a:latin typeface="Footlight MT Light" panose="0204060206030A020304" pitchFamily="18" charset="0"/>
                <a:ea typeface="Cambria" panose="02040503050406030204" pitchFamily="18" charset="0"/>
              </a:rPr>
              <a:t> Investigation:</a:t>
            </a:r>
          </a:p>
          <a:p>
            <a:pPr lvl="1">
              <a:buBlip>
                <a:blip r:embed="rId2"/>
              </a:buBlip>
            </a:pPr>
            <a:r>
              <a:rPr lang="en-GB" sz="2800" dirty="0">
                <a:solidFill>
                  <a:srgbClr val="000000"/>
                </a:solidFill>
                <a:latin typeface="Footlight MT Light" panose="0204060206030A020304" pitchFamily="18" charset="0"/>
                <a:ea typeface="Cambria" panose="02040503050406030204" pitchFamily="18" charset="0"/>
              </a:rPr>
              <a:t>Pap smear test :To Obtain Cells From the Cervix for Cervical Cytology Screening</a:t>
            </a:r>
          </a:p>
          <a:p>
            <a:pPr lvl="1">
              <a:buBlip>
                <a:blip r:embed="rId2"/>
              </a:buBlip>
            </a:pPr>
            <a:r>
              <a:rPr lang="en-GB" sz="2800" dirty="0">
                <a:solidFill>
                  <a:srgbClr val="000000"/>
                </a:solidFill>
                <a:latin typeface="Footlight MT Light" panose="0204060206030A020304" pitchFamily="18" charset="0"/>
                <a:ea typeface="Cambria" panose="02040503050406030204" pitchFamily="18" charset="0"/>
              </a:rPr>
              <a:t>Cold cone biopsy</a:t>
            </a:r>
          </a:p>
          <a:p>
            <a:pPr lvl="1">
              <a:buBlip>
                <a:blip r:embed="rId2"/>
              </a:buBlip>
            </a:pPr>
            <a:r>
              <a:rPr lang="en-GB" sz="2800" dirty="0">
                <a:solidFill>
                  <a:srgbClr val="000000"/>
                </a:solidFill>
                <a:latin typeface="Footlight MT Light" panose="0204060206030A020304" pitchFamily="18" charset="0"/>
                <a:ea typeface="Cambria" panose="02040503050406030204" pitchFamily="18" charset="0"/>
              </a:rPr>
              <a:t> MRI, a CT, blood tests or a X-ray</a:t>
            </a:r>
          </a:p>
          <a:p>
            <a:pPr lvl="1">
              <a:buBlip>
                <a:blip r:embed="rId2"/>
              </a:buBlip>
            </a:pPr>
            <a:r>
              <a:rPr lang="en-GB" sz="2800" dirty="0">
                <a:solidFill>
                  <a:srgbClr val="000000"/>
                </a:solidFill>
                <a:latin typeface="Footlight MT Light" panose="0204060206030A020304" pitchFamily="18" charset="0"/>
                <a:ea typeface="Cambria" panose="02040503050406030204" pitchFamily="18" charset="0"/>
              </a:rPr>
              <a:t> Colposcopy,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2305466-C55E-47E8-AD3C-DCAF574F1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3448" y="5750206"/>
            <a:ext cx="2767824" cy="85351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91787E5-8A00-4410-86F2-1E00B42773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90001" y="431164"/>
            <a:ext cx="2900362" cy="21431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A160B9-B055-4560-85BF-793BAA87F8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8167" y="5040985"/>
            <a:ext cx="2686050" cy="17049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A53179A-346C-477A-9FA5-3A3E5EC850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40747" y="3545840"/>
            <a:ext cx="2171700" cy="198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4964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68817-F159-4E53-839C-B880141A5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b="1" dirty="0">
                <a:solidFill>
                  <a:srgbClr val="1AC0B0"/>
                </a:solidFill>
              </a:rPr>
              <a:t>Ovarian cancer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BE989E-29D6-42AC-8545-712F0E9D1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99182" cy="4351338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Ovarian cancer is</a:t>
            </a:r>
          </a:p>
          <a:p>
            <a:pPr>
              <a:buBlip>
                <a:blip r:embed="rId2"/>
              </a:buBlip>
            </a:pPr>
            <a:r>
              <a:rPr lang="en-GB" dirty="0"/>
              <a:t>cancer that forms in the tissue of the ovary and it Called</a:t>
            </a:r>
          </a:p>
          <a:p>
            <a:pPr marL="0" indent="0">
              <a:buNone/>
            </a:pPr>
            <a:r>
              <a:rPr lang="en-GB" b="1" dirty="0">
                <a:solidFill>
                  <a:srgbClr val="1AC0B0"/>
                </a:solidFill>
              </a:rPr>
              <a:t>“the overlooked disease” or “the silent killer”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AD169D-59BC-46DB-9EB0-F10BC942D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6751" y="1732208"/>
            <a:ext cx="3711702" cy="35694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7D6744E-9B10-45B7-A26D-0C951C5B24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0437" y="383743"/>
            <a:ext cx="1306945" cy="13069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8A4F92-A886-4638-859D-2AD153A0E0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2602" y="5484315"/>
            <a:ext cx="3371380" cy="121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6386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B4DC38-A244-4BE7-A04B-3A4B46D75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CD0066"/>
                </a:solidFill>
                <a:latin typeface="Footlight MT Light" panose="0204060206030A020304" pitchFamily="18" charset="0"/>
              </a:rPr>
              <a:t>Treatment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A9F62D-CA28-4E57-A98F-23BF1AB47D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4160"/>
            <a:ext cx="6440055" cy="4642803"/>
          </a:xfrm>
        </p:spPr>
        <p:txBody>
          <a:bodyPr>
            <a:normAutofit/>
          </a:bodyPr>
          <a:lstStyle/>
          <a:p>
            <a:pPr>
              <a:buBlip>
                <a:blip r:embed="rId2"/>
              </a:buBlip>
            </a:pPr>
            <a:r>
              <a:rPr lang="en-GB" sz="2400" b="1" dirty="0">
                <a:solidFill>
                  <a:srgbClr val="CD0066"/>
                </a:solidFill>
                <a:latin typeface="Footlight MT Light" panose="0204060206030A020304" pitchFamily="18" charset="0"/>
              </a:rPr>
              <a:t>Treatment of Early Disease</a:t>
            </a:r>
          </a:p>
          <a:p>
            <a:pPr>
              <a:buBlip>
                <a:blip r:embed="rId2"/>
              </a:buBlip>
            </a:pPr>
            <a:r>
              <a:rPr lang="en-GB" sz="2400" b="0" i="0" u="none" strike="noStrike" baseline="0" dirty="0">
                <a:solidFill>
                  <a:srgbClr val="000000"/>
                </a:solidFill>
                <a:latin typeface="Footlight MT Light" panose="0204060206030A020304" pitchFamily="18" charset="0"/>
              </a:rPr>
              <a:t> </a:t>
            </a:r>
            <a:r>
              <a:rPr lang="en-GB" sz="2400" dirty="0">
                <a:solidFill>
                  <a:srgbClr val="000000"/>
                </a:solidFill>
                <a:latin typeface="Footlight MT Light" panose="0204060206030A020304" pitchFamily="18" charset="0"/>
              </a:rPr>
              <a:t>simple hysterectomy</a:t>
            </a:r>
          </a:p>
          <a:p>
            <a:pPr>
              <a:buBlip>
                <a:blip r:embed="rId2"/>
              </a:buBlip>
            </a:pPr>
            <a:r>
              <a:rPr lang="en-GB" sz="2400" dirty="0">
                <a:solidFill>
                  <a:srgbClr val="000000"/>
                </a:solidFill>
                <a:latin typeface="Footlight MT Light" panose="0204060206030A020304" pitchFamily="18" charset="0"/>
              </a:rPr>
              <a:t>microinvasive cancer Radical hysterectomy –removal of the uterus with its associated connective tissues, the upper vagina, and pelvic lymph nodes..</a:t>
            </a:r>
          </a:p>
          <a:p>
            <a:pPr>
              <a:buBlip>
                <a:blip r:embed="rId2"/>
              </a:buBlip>
            </a:pPr>
            <a:r>
              <a:rPr lang="en-GB" sz="2400" dirty="0">
                <a:solidFill>
                  <a:srgbClr val="000000"/>
                </a:solidFill>
                <a:latin typeface="Footlight MT Light" panose="0204060206030A020304" pitchFamily="18" charset="0"/>
              </a:rPr>
              <a:t> Chemoradiation therapy</a:t>
            </a:r>
          </a:p>
          <a:p>
            <a:pPr>
              <a:buBlip>
                <a:blip r:embed="rId2"/>
              </a:buBlip>
            </a:pPr>
            <a:r>
              <a:rPr lang="en-GB" sz="2400" b="1" dirty="0">
                <a:solidFill>
                  <a:srgbClr val="CD0066"/>
                </a:solidFill>
                <a:latin typeface="Footlight MT Light" panose="0204060206030A020304" pitchFamily="18" charset="0"/>
              </a:rPr>
              <a:t>Advanced Staging</a:t>
            </a:r>
            <a:r>
              <a:rPr lang="en-GB" sz="2400" dirty="0">
                <a:solidFill>
                  <a:srgbClr val="000000"/>
                </a:solidFill>
                <a:latin typeface="Footlight MT Light" panose="0204060206030A020304" pitchFamily="18" charset="0"/>
              </a:rPr>
              <a:t>:</a:t>
            </a:r>
          </a:p>
          <a:p>
            <a:pPr>
              <a:buBlip>
                <a:blip r:embed="rId2"/>
              </a:buBlip>
            </a:pPr>
            <a:r>
              <a:rPr lang="en-GB" sz="2400" dirty="0">
                <a:solidFill>
                  <a:srgbClr val="000000"/>
                </a:solidFill>
                <a:latin typeface="Footlight MT Light" panose="0204060206030A020304" pitchFamily="18" charset="0"/>
              </a:rPr>
              <a:t> Chemoradiation</a:t>
            </a:r>
          </a:p>
        </p:txBody>
      </p:sp>
      <p:sp>
        <p:nvSpPr>
          <p:cNvPr id="4" name="Callout: Double Bent Line with Border and Accent Bar 3">
            <a:extLst>
              <a:ext uri="{FF2B5EF4-FFF2-40B4-BE49-F238E27FC236}">
                <a16:creationId xmlns:a16="http://schemas.microsoft.com/office/drawing/2014/main" id="{B4F4A268-A47E-4A42-8DC1-D2A0CCDE6035}"/>
              </a:ext>
            </a:extLst>
          </p:cNvPr>
          <p:cNvSpPr/>
          <p:nvPr/>
        </p:nvSpPr>
        <p:spPr>
          <a:xfrm>
            <a:off x="8100291" y="1016001"/>
            <a:ext cx="3149600" cy="4562764"/>
          </a:xfrm>
          <a:prstGeom prst="accentBorderCallout3">
            <a:avLst/>
          </a:prstGeom>
          <a:noFill/>
          <a:ln w="38100">
            <a:solidFill>
              <a:srgbClr val="FF53A9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GB" sz="2800" dirty="0"/>
              <a:t>Five types of standard treatment are used: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Surgery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Radiation therapy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Chemotherapy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Targeted therapy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/>
              <a:t>Immunotherapy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0D5C5C-F4F7-43BF-9928-C3FA8D877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2328" y="5841999"/>
            <a:ext cx="2767824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9903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BC80E8-3688-4B14-968B-31745714AD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>
                <a:solidFill>
                  <a:srgbClr val="CD0066"/>
                </a:solidFill>
                <a:latin typeface="Footlight MT Light" panose="0204060206030A020304" pitchFamily="18" charset="0"/>
                <a:ea typeface="+mn-ea"/>
                <a:cs typeface="+mn-cs"/>
              </a:rPr>
              <a:t>Radical hysterectomy -removal of the uterus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306D7F-80C2-441C-83AE-760F97DC1C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0597D9-31CB-46E9-B5E3-E4DB32890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10515600" cy="41935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60A0F0F-8C9C-4402-9D52-BEA7000F6A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6586" y="5960200"/>
            <a:ext cx="2767824" cy="85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7382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D3DF8-C570-4189-AEE8-53B0E7EF8C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 b="1" i="0" u="none" strike="noStrike" baseline="0" dirty="0">
                <a:solidFill>
                  <a:schemeClr val="accent5">
                    <a:lumMod val="75000"/>
                  </a:schemeClr>
                </a:solidFill>
                <a:latin typeface="Footlight MT Light" panose="0204060206030A020304" pitchFamily="18" charset="0"/>
              </a:rPr>
              <a:t>Vaginal caner</a:t>
            </a:r>
            <a:endParaRPr lang="en-GB" sz="8000" dirty="0">
              <a:solidFill>
                <a:schemeClr val="accent5">
                  <a:lumMod val="75000"/>
                </a:schemeClr>
              </a:solidFill>
              <a:latin typeface="Footlight MT Light" panose="0204060206030A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9CB53-4370-4C53-9C21-773AB95D34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92219"/>
            <a:ext cx="4149436" cy="3784744"/>
          </a:xfrm>
        </p:spPr>
        <p:txBody>
          <a:bodyPr>
            <a:normAutofit/>
          </a:bodyPr>
          <a:lstStyle/>
          <a:p>
            <a:pPr algn="l">
              <a:buBlip>
                <a:blip r:embed="rId2"/>
              </a:buBlip>
            </a:pPr>
            <a:r>
              <a:rPr lang="en-GB" sz="3200" b="0" i="0" u="none" strike="noStrike" baseline="0" dirty="0">
                <a:latin typeface="Footlight MT Light" panose="0204060206030A020304" pitchFamily="18" charset="0"/>
              </a:rPr>
              <a:t>Vaginal cancer is malignant tissue growth arising in the vagina</a:t>
            </a:r>
            <a:r>
              <a:rPr lang="en-GB" sz="3200" b="0" i="0" u="none" strike="noStrike" baseline="0" dirty="0">
                <a:latin typeface="Calibri" panose="020F0502020204030204" pitchFamily="34" charset="0"/>
              </a:rPr>
              <a:t>.</a:t>
            </a:r>
            <a:endParaRPr lang="en-GB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22E208-4BB1-4B38-943B-BCB5710CA5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4037" y="2205401"/>
            <a:ext cx="4973587" cy="41583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E283FF-B4B8-488D-96C8-E3CD5CEA52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6291" y="183861"/>
            <a:ext cx="1747982" cy="17479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6058851-90FE-46D6-AA8C-F81CB4E842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48800" y="5953761"/>
            <a:ext cx="2546647" cy="7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7246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8D37B-696B-496E-A845-02245DD1CC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b="1" dirty="0">
                <a:solidFill>
                  <a:schemeClr val="accent5">
                    <a:lumMod val="75000"/>
                  </a:schemeClr>
                </a:solidFill>
                <a:latin typeface="Footlight MT Light" panose="0204060206030A020304" pitchFamily="18" charset="0"/>
              </a:rPr>
              <a:t>Epidemiology</a:t>
            </a:r>
            <a:br>
              <a:rPr lang="en-GB" sz="4000" b="1" dirty="0">
                <a:solidFill>
                  <a:srgbClr val="1F497D"/>
                </a:solidFill>
                <a:latin typeface="Footlight MT Light" panose="0204060206030A020304" pitchFamily="18" charset="0"/>
              </a:rPr>
            </a:br>
            <a:endParaRPr lang="en-GB" dirty="0">
              <a:latin typeface="Footlight MT Light" panose="0204060206030A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375964-5E7A-4B0F-B8D6-CDDECF680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>
              <a:buBlip>
                <a:blip r:embed="rId2"/>
              </a:buBlip>
            </a:pPr>
            <a:r>
              <a:rPr lang="en-GB" b="0" i="0" u="none" strike="noStrike" baseline="0" dirty="0">
                <a:latin typeface="Footlight MT Light" panose="0204060206030A020304" pitchFamily="18" charset="0"/>
              </a:rPr>
              <a:t>It is rare, representing less than 3% of all genital cancers.</a:t>
            </a:r>
          </a:p>
          <a:p>
            <a:pPr algn="l">
              <a:buBlip>
                <a:blip r:embed="rId2"/>
              </a:buBlip>
            </a:pPr>
            <a:r>
              <a:rPr lang="en-GB" b="0" i="0" u="none" strike="noStrike" baseline="0" dirty="0">
                <a:latin typeface="Footlight MT Light" panose="0204060206030A020304" pitchFamily="18" charset="0"/>
              </a:rPr>
              <a:t> This type of cancer usually occurs in women over age 50.</a:t>
            </a:r>
          </a:p>
          <a:p>
            <a:pPr algn="l">
              <a:buBlip>
                <a:blip r:embed="rId2"/>
              </a:buBlip>
            </a:pPr>
            <a:r>
              <a:rPr lang="en-GB" b="0" i="0" u="none" strike="noStrike" baseline="0" dirty="0">
                <a:latin typeface="Footlight MT Light" panose="0204060206030A020304" pitchFamily="18" charset="0"/>
              </a:rPr>
              <a:t> Vaginal cancer can be effectively treated, and when found early it is often curable.</a:t>
            </a:r>
          </a:p>
          <a:p>
            <a:pPr algn="l">
              <a:buBlip>
                <a:blip r:embed="rId2"/>
              </a:buBlip>
            </a:pPr>
            <a:r>
              <a:rPr lang="en-GB" b="0" i="0" u="none" strike="noStrike" baseline="0" dirty="0">
                <a:latin typeface="Footlight MT Light" panose="0204060206030A020304" pitchFamily="18" charset="0"/>
              </a:rPr>
              <a:t>The aetiology of vaginal cancer has not been identified</a:t>
            </a:r>
            <a:r>
              <a:rPr lang="en-GB" sz="2400" b="0" i="0" u="none" strike="noStrike" baseline="0" dirty="0">
                <a:latin typeface="Calibri" panose="020F0502020204030204" pitchFamily="34" charset="0"/>
              </a:rPr>
              <a:t>.</a:t>
            </a:r>
            <a:endParaRPr lang="en-GB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6E6747-3530-4260-9FCB-08C85BF1A0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4625" y="5930867"/>
            <a:ext cx="2548349" cy="7620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D1E90E-E8E1-4204-926B-FE3734D40A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032" y="4572000"/>
            <a:ext cx="7242048" cy="208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2370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32A771-10BA-4523-A592-4A67E790ED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62635"/>
          </a:xfrm>
        </p:spPr>
        <p:txBody>
          <a:bodyPr/>
          <a:lstStyle/>
          <a:p>
            <a:r>
              <a:rPr lang="en-GB" sz="4000" b="1" dirty="0">
                <a:solidFill>
                  <a:schemeClr val="accent5">
                    <a:lumMod val="75000"/>
                  </a:schemeClr>
                </a:solidFill>
                <a:latin typeface="Footlight MT Light" panose="0204060206030A020304" pitchFamily="18" charset="0"/>
              </a:rPr>
              <a:t>Pathophysiology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6F6B87-D24B-45AD-8500-901461B1F3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426" y="1290320"/>
            <a:ext cx="11627214" cy="4886643"/>
          </a:xfrm>
        </p:spPr>
        <p:txBody>
          <a:bodyPr>
            <a:normAutofit fontScale="92500"/>
          </a:bodyPr>
          <a:lstStyle/>
          <a:p>
            <a:pPr>
              <a:buBlip>
                <a:blip r:embed="rId2"/>
              </a:buBlip>
            </a:pPr>
            <a:r>
              <a:rPr lang="en-GB" sz="2400" dirty="0">
                <a:latin typeface="Footlight MT Light" panose="0204060206030A020304" pitchFamily="18" charset="0"/>
              </a:rPr>
              <a:t>Malignant diseases of the vagina are either primary vaginal cancers or metastatic forms from adjacent or distant organs.</a:t>
            </a:r>
          </a:p>
          <a:p>
            <a:pPr>
              <a:buBlip>
                <a:blip r:embed="rId2"/>
              </a:buBlip>
            </a:pPr>
            <a:r>
              <a:rPr lang="en-GB" sz="2400" dirty="0">
                <a:latin typeface="Footlight MT Light" panose="0204060206030A020304" pitchFamily="18" charset="0"/>
              </a:rPr>
              <a:t> About 80% of vaginal cancers are metastatic, primarily from the cervix and endometrium.</a:t>
            </a:r>
          </a:p>
          <a:p>
            <a:pPr>
              <a:buBlip>
                <a:blip r:embed="rId2"/>
              </a:buBlip>
            </a:pPr>
            <a:r>
              <a:rPr lang="en-GB" sz="2400" dirty="0">
                <a:latin typeface="Footlight MT Light" panose="0204060206030A020304" pitchFamily="18" charset="0"/>
              </a:rPr>
              <a:t> Cancers from distant sites that metastasize to the vagina through the blood or lymphatic system are typically from the colon, kidneys, skin (melanoma), or breast.</a:t>
            </a:r>
          </a:p>
          <a:p>
            <a:pPr>
              <a:buBlip>
                <a:blip r:embed="rId2"/>
              </a:buBlip>
            </a:pPr>
            <a:r>
              <a:rPr lang="en-GB" sz="2400" dirty="0">
                <a:latin typeface="Footlight MT Light" panose="0204060206030A020304" pitchFamily="18" charset="0"/>
              </a:rPr>
              <a:t>Tumours in the vagina commonly occur on the posterior wall and spread to the cervix or vulva</a:t>
            </a:r>
          </a:p>
          <a:p>
            <a:pPr>
              <a:buBlip>
                <a:blip r:embed="rId2"/>
              </a:buBlip>
            </a:pPr>
            <a:r>
              <a:rPr lang="en-GB" sz="2400" dirty="0">
                <a:latin typeface="Footlight MT Light" panose="0204060206030A020304" pitchFamily="18" charset="0"/>
              </a:rPr>
              <a:t>Squamous cell carcinomas that begin in the epithelial lining of the vagina account for about 85% of vaginal cancers occur in women( 50 </a:t>
            </a:r>
            <a:r>
              <a:rPr lang="en-GB" sz="2400" dirty="0" err="1">
                <a:latin typeface="Footlight MT Light" panose="0204060206030A020304" pitchFamily="18" charset="0"/>
              </a:rPr>
              <a:t>yrs</a:t>
            </a:r>
            <a:r>
              <a:rPr lang="en-GB" sz="2400" dirty="0">
                <a:latin typeface="Footlight MT Light" panose="0204060206030A020304" pitchFamily="18" charset="0"/>
              </a:rPr>
              <a:t> and up).</a:t>
            </a:r>
          </a:p>
          <a:p>
            <a:pPr>
              <a:buBlip>
                <a:blip r:embed="rId2"/>
              </a:buBlip>
            </a:pPr>
            <a:r>
              <a:rPr lang="en-GB" sz="2400" dirty="0">
                <a:latin typeface="Footlight MT Light" panose="0204060206030A020304" pitchFamily="18" charset="0"/>
              </a:rPr>
              <a:t> The remaining 15% are adenocarcinomas, occur in teenagers and young women[14 –20 yrs. ]</a:t>
            </a:r>
          </a:p>
          <a:p>
            <a:pPr>
              <a:buBlip>
                <a:blip r:embed="rId2"/>
              </a:buBlip>
            </a:pPr>
            <a:r>
              <a:rPr lang="en-GB" sz="2400" dirty="0">
                <a:latin typeface="Footlight MT Light" panose="0204060206030A020304" pitchFamily="18" charset="0"/>
              </a:rPr>
              <a:t> Vagina cancer develop slowly over a period of years, commonly in the upper third of the vagina.</a:t>
            </a:r>
          </a:p>
          <a:p>
            <a:pPr>
              <a:buBlip>
                <a:blip r:embed="rId2"/>
              </a:buBlip>
            </a:pPr>
            <a:endParaRPr lang="en-GB" sz="2400" dirty="0">
              <a:latin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B413EEB-52F2-4A6B-BD95-5EACD6BA2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2225" y="5930867"/>
            <a:ext cx="2548349" cy="7620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5ACE44-6401-42C0-BD18-BC33DEEB83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3440" y="5212080"/>
            <a:ext cx="5336857" cy="156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876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94B725-9A26-40DC-83B6-D3A45C8186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b="1" dirty="0">
                <a:solidFill>
                  <a:schemeClr val="accent5">
                    <a:lumMod val="75000"/>
                  </a:schemeClr>
                </a:solidFill>
                <a:latin typeface="Footlight MT Light" panose="0204060206030A020304" pitchFamily="18" charset="0"/>
              </a:rPr>
              <a:t>Vagina cancer Staging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3A16C4-49A9-4114-9049-2BC99E073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8055" y="1513840"/>
            <a:ext cx="10515600" cy="4644651"/>
          </a:xfrm>
        </p:spPr>
        <p:txBody>
          <a:bodyPr/>
          <a:lstStyle/>
          <a:p>
            <a:pPr>
              <a:lnSpc>
                <a:spcPct val="70000"/>
              </a:lnSpc>
              <a:buBlip>
                <a:blip r:embed="rId2"/>
              </a:buBlip>
            </a:pPr>
            <a:r>
              <a:rPr lang="en-GB" sz="1800" b="0" i="0" u="none" strike="noStrike" baseline="0" dirty="0">
                <a:solidFill>
                  <a:srgbClr val="0070C1"/>
                </a:solidFill>
                <a:latin typeface="Arial" panose="020B0604020202020204" pitchFamily="34" charset="0"/>
              </a:rPr>
              <a:t> </a:t>
            </a:r>
            <a:r>
              <a:rPr lang="en-GB" dirty="0">
                <a:solidFill>
                  <a:srgbClr val="00B0F0"/>
                </a:solidFill>
                <a:latin typeface="Footlight MT Light" panose="0204060206030A020304" pitchFamily="18" charset="0"/>
              </a:rPr>
              <a:t>Stage 1</a:t>
            </a:r>
            <a:r>
              <a:rPr lang="en-GB" dirty="0">
                <a:latin typeface="Footlight MT Light" panose="0204060206030A020304" pitchFamily="18" charset="0"/>
              </a:rPr>
              <a:t>: Confined to Vaginal Wall</a:t>
            </a:r>
          </a:p>
          <a:p>
            <a:pPr marL="0" indent="0">
              <a:lnSpc>
                <a:spcPct val="70000"/>
              </a:lnSpc>
              <a:buNone/>
            </a:pPr>
            <a:endParaRPr lang="en-GB" dirty="0">
              <a:latin typeface="Footlight MT Light" panose="0204060206030A020304" pitchFamily="18" charset="0"/>
            </a:endParaRPr>
          </a:p>
          <a:p>
            <a:pPr>
              <a:lnSpc>
                <a:spcPct val="70000"/>
              </a:lnSpc>
              <a:buBlip>
                <a:blip r:embed="rId2"/>
              </a:buBlip>
            </a:pPr>
            <a:r>
              <a:rPr lang="en-GB" dirty="0">
                <a:latin typeface="Footlight MT Light" panose="0204060206030A020304" pitchFamily="18" charset="0"/>
              </a:rPr>
              <a:t> </a:t>
            </a:r>
            <a:r>
              <a:rPr lang="en-GB" dirty="0">
                <a:solidFill>
                  <a:srgbClr val="00B0F0"/>
                </a:solidFill>
                <a:latin typeface="Footlight MT Light" panose="0204060206030A020304" pitchFamily="18" charset="0"/>
              </a:rPr>
              <a:t>Stage 2</a:t>
            </a:r>
            <a:r>
              <a:rPr lang="en-GB" dirty="0">
                <a:latin typeface="Footlight MT Light" panose="0204060206030A020304" pitchFamily="18" charset="0"/>
              </a:rPr>
              <a:t>: Sub vaginal tissue but not to pelvic sidewall</a:t>
            </a:r>
          </a:p>
          <a:p>
            <a:pPr marL="0" indent="0">
              <a:lnSpc>
                <a:spcPct val="70000"/>
              </a:lnSpc>
              <a:buNone/>
            </a:pPr>
            <a:endParaRPr lang="en-GB" dirty="0">
              <a:latin typeface="Footlight MT Light" panose="0204060206030A020304" pitchFamily="18" charset="0"/>
            </a:endParaRPr>
          </a:p>
          <a:p>
            <a:pPr>
              <a:lnSpc>
                <a:spcPct val="70000"/>
              </a:lnSpc>
              <a:buBlip>
                <a:blip r:embed="rId2"/>
              </a:buBlip>
            </a:pPr>
            <a:r>
              <a:rPr lang="en-GB" dirty="0">
                <a:latin typeface="Footlight MT Light" panose="0204060206030A020304" pitchFamily="18" charset="0"/>
              </a:rPr>
              <a:t> </a:t>
            </a:r>
            <a:r>
              <a:rPr lang="en-GB" dirty="0">
                <a:solidFill>
                  <a:srgbClr val="00B0F0"/>
                </a:solidFill>
                <a:latin typeface="Footlight MT Light" panose="0204060206030A020304" pitchFamily="18" charset="0"/>
              </a:rPr>
              <a:t>Stage 3</a:t>
            </a:r>
            <a:r>
              <a:rPr lang="en-GB" dirty="0">
                <a:latin typeface="Footlight MT Light" panose="0204060206030A020304" pitchFamily="18" charset="0"/>
              </a:rPr>
              <a:t>: Extended to pelvic sidewall</a:t>
            </a:r>
          </a:p>
          <a:p>
            <a:pPr marL="0" indent="0">
              <a:lnSpc>
                <a:spcPct val="70000"/>
              </a:lnSpc>
              <a:buNone/>
            </a:pPr>
            <a:endParaRPr lang="en-GB" dirty="0">
              <a:latin typeface="Footlight MT Light" panose="0204060206030A020304" pitchFamily="18" charset="0"/>
            </a:endParaRPr>
          </a:p>
          <a:p>
            <a:pPr>
              <a:lnSpc>
                <a:spcPct val="70000"/>
              </a:lnSpc>
              <a:buBlip>
                <a:blip r:embed="rId2"/>
              </a:buBlip>
            </a:pPr>
            <a:r>
              <a:rPr lang="en-GB" dirty="0">
                <a:solidFill>
                  <a:srgbClr val="00B0F0"/>
                </a:solidFill>
                <a:latin typeface="Footlight MT Light" panose="0204060206030A020304" pitchFamily="18" charset="0"/>
              </a:rPr>
              <a:t>Stage 4</a:t>
            </a:r>
            <a:r>
              <a:rPr lang="en-GB" dirty="0">
                <a:latin typeface="Footlight MT Light" panose="0204060206030A020304" pitchFamily="18" charset="0"/>
              </a:rPr>
              <a:t>: Bowel or Bladder</a:t>
            </a:r>
          </a:p>
          <a:p>
            <a:pPr marL="0" indent="0">
              <a:lnSpc>
                <a:spcPct val="70000"/>
              </a:lnSpc>
              <a:buNone/>
            </a:pPr>
            <a:endParaRPr lang="en-GB" dirty="0">
              <a:latin typeface="Footlight MT Light" panose="0204060206030A020304" pitchFamily="18" charset="0"/>
            </a:endParaRPr>
          </a:p>
          <a:p>
            <a:pPr>
              <a:lnSpc>
                <a:spcPct val="70000"/>
              </a:lnSpc>
              <a:buBlip>
                <a:blip r:embed="rId2"/>
              </a:buBlip>
            </a:pPr>
            <a:r>
              <a:rPr lang="en-GB" dirty="0">
                <a:solidFill>
                  <a:srgbClr val="00B0F0"/>
                </a:solidFill>
                <a:latin typeface="Footlight MT Light" panose="0204060206030A020304" pitchFamily="18" charset="0"/>
              </a:rPr>
              <a:t>Stage 5</a:t>
            </a:r>
            <a:r>
              <a:rPr lang="en-GB" dirty="0">
                <a:latin typeface="Footlight MT Light" panose="0204060206030A020304" pitchFamily="18" charset="0"/>
              </a:rPr>
              <a:t>: Distant metastasis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3315150-7276-4A08-B5BD-1B5C4CDF37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4145" y="5893923"/>
            <a:ext cx="2548349" cy="7620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7EF4E84-7E8E-4D19-8DD9-EC9B80CD16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0400" y="3780985"/>
            <a:ext cx="6329680" cy="161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574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F990E-4B4D-4AC8-8749-AA82B7DCDA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b="1" dirty="0">
                <a:solidFill>
                  <a:schemeClr val="accent5">
                    <a:lumMod val="75000"/>
                  </a:schemeClr>
                </a:solidFill>
                <a:latin typeface="Footlight MT Light" panose="0204060206030A020304" pitchFamily="18" charset="0"/>
              </a:rPr>
              <a:t>Causes &amp;Risk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CC965B-508D-4B7E-B3DF-91B4C8A6AB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70000"/>
              </a:lnSpc>
              <a:buBlip>
                <a:blip r:embed="rId2"/>
              </a:buBlip>
            </a:pPr>
            <a:r>
              <a:rPr lang="en-GB" dirty="0">
                <a:latin typeface="Footlight MT Light" panose="0204060206030A020304" pitchFamily="18" charset="0"/>
              </a:rPr>
              <a:t>Cause is unknown</a:t>
            </a:r>
          </a:p>
          <a:p>
            <a:pPr>
              <a:lnSpc>
                <a:spcPct val="70000"/>
              </a:lnSpc>
              <a:buBlip>
                <a:blip r:embed="rId2"/>
              </a:buBlip>
            </a:pPr>
            <a:r>
              <a:rPr lang="en-GB" dirty="0">
                <a:latin typeface="Footlight MT Light" panose="0204060206030A020304" pitchFamily="18" charset="0"/>
              </a:rPr>
              <a:t> Advancing age (over 50 years old)</a:t>
            </a:r>
          </a:p>
          <a:p>
            <a:pPr>
              <a:lnSpc>
                <a:spcPct val="70000"/>
              </a:lnSpc>
              <a:buBlip>
                <a:blip r:embed="rId2"/>
              </a:buBlip>
            </a:pPr>
            <a:r>
              <a:rPr lang="en-GB" dirty="0">
                <a:latin typeface="Footlight MT Light" panose="0204060206030A020304" pitchFamily="18" charset="0"/>
              </a:rPr>
              <a:t> Previous pelvic radiation</a:t>
            </a:r>
          </a:p>
          <a:p>
            <a:pPr>
              <a:lnSpc>
                <a:spcPct val="70000"/>
              </a:lnSpc>
              <a:buBlip>
                <a:blip r:embed="rId2"/>
              </a:buBlip>
            </a:pPr>
            <a:r>
              <a:rPr lang="en-GB" dirty="0">
                <a:latin typeface="Footlight MT Light" panose="0204060206030A020304" pitchFamily="18" charset="0"/>
              </a:rPr>
              <a:t> Vaginal trauma</a:t>
            </a:r>
          </a:p>
          <a:p>
            <a:pPr>
              <a:lnSpc>
                <a:spcPct val="70000"/>
              </a:lnSpc>
              <a:buBlip>
                <a:blip r:embed="rId2"/>
              </a:buBlip>
            </a:pPr>
            <a:r>
              <a:rPr lang="en-GB" dirty="0">
                <a:latin typeface="Footlight MT Light" panose="0204060206030A020304" pitchFamily="18" charset="0"/>
              </a:rPr>
              <a:t> History of genital warts (HPV infection)</a:t>
            </a:r>
          </a:p>
          <a:p>
            <a:pPr>
              <a:lnSpc>
                <a:spcPct val="70000"/>
              </a:lnSpc>
              <a:buBlip>
                <a:blip r:embed="rId2"/>
              </a:buBlip>
            </a:pPr>
            <a:r>
              <a:rPr lang="en-GB" dirty="0">
                <a:latin typeface="Footlight MT Light" panose="0204060206030A020304" pitchFamily="18" charset="0"/>
              </a:rPr>
              <a:t>HIV infection</a:t>
            </a:r>
          </a:p>
          <a:p>
            <a:pPr>
              <a:lnSpc>
                <a:spcPct val="70000"/>
              </a:lnSpc>
              <a:buBlip>
                <a:blip r:embed="rId2"/>
              </a:buBlip>
            </a:pPr>
            <a:r>
              <a:rPr lang="en-GB" dirty="0">
                <a:latin typeface="Footlight MT Light" panose="0204060206030A020304" pitchFamily="18" charset="0"/>
              </a:rPr>
              <a:t>Cervical cancer</a:t>
            </a:r>
          </a:p>
          <a:p>
            <a:pPr>
              <a:lnSpc>
                <a:spcPct val="70000"/>
              </a:lnSpc>
              <a:buBlip>
                <a:blip r:embed="rId2"/>
              </a:buBlip>
            </a:pPr>
            <a:r>
              <a:rPr lang="en-GB" dirty="0">
                <a:latin typeface="Footlight MT Light" panose="0204060206030A020304" pitchFamily="18" charset="0"/>
              </a:rPr>
              <a:t>Chronic vaginal discharge</a:t>
            </a:r>
          </a:p>
          <a:p>
            <a:pPr>
              <a:lnSpc>
                <a:spcPct val="70000"/>
              </a:lnSpc>
              <a:buBlip>
                <a:blip r:embed="rId2"/>
              </a:buBlip>
            </a:pPr>
            <a:r>
              <a:rPr lang="en-GB" dirty="0">
                <a:latin typeface="Footlight MT Light" panose="0204060206030A020304" pitchFamily="18" charset="0"/>
              </a:rPr>
              <a:t>Smoking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6B47B0B-2BA0-4139-9C3D-FEA7E0F28F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54785" y="5930867"/>
            <a:ext cx="2548349" cy="7620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983079-BE99-4D63-BB0A-ECE4153883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16510" y="1595120"/>
            <a:ext cx="3708130" cy="2407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9834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35A33-87FD-435A-8290-E35F0112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21995"/>
          </a:xfrm>
        </p:spPr>
        <p:txBody>
          <a:bodyPr/>
          <a:lstStyle/>
          <a:p>
            <a:r>
              <a:rPr lang="en-GB" sz="4000" b="1" dirty="0">
                <a:solidFill>
                  <a:schemeClr val="accent5">
                    <a:lumMod val="75000"/>
                  </a:schemeClr>
                </a:solidFill>
                <a:latin typeface="Footlight MT Light" panose="0204060206030A020304" pitchFamily="18" charset="0"/>
              </a:rPr>
              <a:t>Symptoms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4EA056-42C2-4C4F-B809-FD1EAE2F71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0160"/>
            <a:ext cx="10515600" cy="489680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70000"/>
              </a:lnSpc>
              <a:buBlip>
                <a:blip r:embed="rId2"/>
              </a:buBlip>
            </a:pPr>
            <a:r>
              <a:rPr lang="en-GB" sz="1800" b="0" i="0" u="none" strike="noStrike" baseline="0" dirty="0">
                <a:latin typeface="Arial" panose="020B0604020202020204" pitchFamily="34" charset="0"/>
              </a:rPr>
              <a:t> </a:t>
            </a:r>
            <a:r>
              <a:rPr lang="en-GB" dirty="0">
                <a:latin typeface="Footlight MT Light" panose="0204060206030A020304" pitchFamily="18" charset="0"/>
              </a:rPr>
              <a:t>Painless vaginal bleeding.</a:t>
            </a:r>
          </a:p>
          <a:p>
            <a:pPr>
              <a:lnSpc>
                <a:spcPct val="70000"/>
              </a:lnSpc>
              <a:buBlip>
                <a:blip r:embed="rId2"/>
              </a:buBlip>
            </a:pPr>
            <a:endParaRPr lang="en-GB" dirty="0">
              <a:latin typeface="Footlight MT Light" panose="0204060206030A020304" pitchFamily="18" charset="0"/>
            </a:endParaRPr>
          </a:p>
          <a:p>
            <a:pPr>
              <a:lnSpc>
                <a:spcPct val="70000"/>
              </a:lnSpc>
              <a:buBlip>
                <a:blip r:embed="rId2"/>
              </a:buBlip>
            </a:pPr>
            <a:r>
              <a:rPr lang="en-GB" dirty="0">
                <a:latin typeface="Footlight MT Light" panose="0204060206030A020304" pitchFamily="18" charset="0"/>
              </a:rPr>
              <a:t>Abnormal vaginal discharge</a:t>
            </a:r>
          </a:p>
          <a:p>
            <a:pPr marL="0" indent="0">
              <a:lnSpc>
                <a:spcPct val="70000"/>
              </a:lnSpc>
              <a:buNone/>
            </a:pPr>
            <a:endParaRPr lang="en-GB" dirty="0">
              <a:latin typeface="Footlight MT Light" panose="0204060206030A020304" pitchFamily="18" charset="0"/>
            </a:endParaRPr>
          </a:p>
          <a:p>
            <a:pPr>
              <a:lnSpc>
                <a:spcPct val="70000"/>
              </a:lnSpc>
              <a:buBlip>
                <a:blip r:embed="rId2"/>
              </a:buBlip>
            </a:pPr>
            <a:r>
              <a:rPr lang="en-GB" dirty="0">
                <a:latin typeface="Footlight MT Light" panose="0204060206030A020304" pitchFamily="18" charset="0"/>
              </a:rPr>
              <a:t>Dyspareunia</a:t>
            </a:r>
          </a:p>
          <a:p>
            <a:pPr marL="0" indent="0">
              <a:lnSpc>
                <a:spcPct val="70000"/>
              </a:lnSpc>
              <a:buNone/>
            </a:pPr>
            <a:endParaRPr lang="en-GB" dirty="0">
              <a:latin typeface="Footlight MT Light" panose="0204060206030A020304" pitchFamily="18" charset="0"/>
            </a:endParaRPr>
          </a:p>
          <a:p>
            <a:pPr>
              <a:lnSpc>
                <a:spcPct val="70000"/>
              </a:lnSpc>
              <a:buBlip>
                <a:blip r:embed="rId2"/>
              </a:buBlip>
            </a:pPr>
            <a:r>
              <a:rPr lang="en-GB" dirty="0">
                <a:latin typeface="Footlight MT Light" panose="0204060206030A020304" pitchFamily="18" charset="0"/>
              </a:rPr>
              <a:t> Dysuria</a:t>
            </a:r>
          </a:p>
          <a:p>
            <a:pPr marL="0" indent="0">
              <a:lnSpc>
                <a:spcPct val="70000"/>
              </a:lnSpc>
              <a:buNone/>
            </a:pPr>
            <a:endParaRPr lang="en-GB" dirty="0">
              <a:latin typeface="Footlight MT Light" panose="0204060206030A020304" pitchFamily="18" charset="0"/>
            </a:endParaRPr>
          </a:p>
          <a:p>
            <a:pPr>
              <a:lnSpc>
                <a:spcPct val="70000"/>
              </a:lnSpc>
              <a:buBlip>
                <a:blip r:embed="rId2"/>
              </a:buBlip>
            </a:pPr>
            <a:r>
              <a:rPr lang="en-GB" dirty="0">
                <a:latin typeface="Footlight MT Light" panose="0204060206030A020304" pitchFamily="18" charset="0"/>
              </a:rPr>
              <a:t>Swelling in the legs (oedema)</a:t>
            </a:r>
          </a:p>
          <a:p>
            <a:pPr marL="0" indent="0">
              <a:lnSpc>
                <a:spcPct val="70000"/>
              </a:lnSpc>
              <a:buNone/>
            </a:pPr>
            <a:endParaRPr lang="en-GB" dirty="0">
              <a:latin typeface="Footlight MT Light" panose="0204060206030A020304" pitchFamily="18" charset="0"/>
            </a:endParaRPr>
          </a:p>
          <a:p>
            <a:pPr>
              <a:lnSpc>
                <a:spcPct val="70000"/>
              </a:lnSpc>
              <a:buBlip>
                <a:blip r:embed="rId2"/>
              </a:buBlip>
            </a:pPr>
            <a:r>
              <a:rPr lang="en-GB" dirty="0">
                <a:latin typeface="Footlight MT Light" panose="0204060206030A020304" pitchFamily="18" charset="0"/>
              </a:rPr>
              <a:t> Constipation</a:t>
            </a:r>
          </a:p>
          <a:p>
            <a:pPr marL="0" indent="0">
              <a:lnSpc>
                <a:spcPct val="70000"/>
              </a:lnSpc>
              <a:buNone/>
            </a:pPr>
            <a:endParaRPr lang="en-GB" dirty="0">
              <a:latin typeface="Footlight MT Light" panose="0204060206030A020304" pitchFamily="18" charset="0"/>
            </a:endParaRPr>
          </a:p>
          <a:p>
            <a:pPr>
              <a:lnSpc>
                <a:spcPct val="70000"/>
              </a:lnSpc>
              <a:buBlip>
                <a:blip r:embed="rId2"/>
              </a:buBlip>
            </a:pPr>
            <a:r>
              <a:rPr lang="en-GB" dirty="0">
                <a:latin typeface="Footlight MT Light" panose="0204060206030A020304" pitchFamily="18" charset="0"/>
              </a:rPr>
              <a:t> pelvic pain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874E0A-6D0B-42A2-B600-293839D6CE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6545" y="5930867"/>
            <a:ext cx="2548349" cy="7620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82AC79-D3D9-474B-B9E8-B25EFA7274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6545" y="1778000"/>
            <a:ext cx="2352675" cy="287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08520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32124-0975-4364-A960-23F0566076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b="1" dirty="0">
                <a:solidFill>
                  <a:schemeClr val="accent5">
                    <a:lumMod val="75000"/>
                  </a:schemeClr>
                </a:solidFill>
                <a:latin typeface="Footlight MT Light" panose="0204060206030A020304" pitchFamily="18" charset="0"/>
              </a:rPr>
              <a:t>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E8E643-9807-4B1F-9BDD-3FCDEC073E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3360"/>
            <a:ext cx="10515600" cy="4693603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  <a:buBlip>
                <a:blip r:embed="rId2"/>
              </a:buBlip>
            </a:pPr>
            <a:r>
              <a:rPr lang="en-GB" dirty="0">
                <a:latin typeface="Footlight MT Light" panose="0204060206030A020304" pitchFamily="18" charset="0"/>
              </a:rPr>
              <a:t>History.</a:t>
            </a:r>
          </a:p>
          <a:p>
            <a:pPr marL="0" indent="0">
              <a:lnSpc>
                <a:spcPct val="70000"/>
              </a:lnSpc>
              <a:buNone/>
            </a:pPr>
            <a:endParaRPr lang="en-GB" dirty="0">
              <a:latin typeface="Footlight MT Light" panose="0204060206030A020304" pitchFamily="18" charset="0"/>
            </a:endParaRPr>
          </a:p>
          <a:p>
            <a:pPr>
              <a:lnSpc>
                <a:spcPct val="70000"/>
              </a:lnSpc>
              <a:buBlip>
                <a:blip r:embed="rId2"/>
              </a:buBlip>
            </a:pPr>
            <a:r>
              <a:rPr lang="en-GB" dirty="0">
                <a:latin typeface="Footlight MT Light" panose="0204060206030A020304" pitchFamily="18" charset="0"/>
              </a:rPr>
              <a:t> Physical examination.</a:t>
            </a:r>
          </a:p>
          <a:p>
            <a:pPr marL="0" indent="0">
              <a:lnSpc>
                <a:spcPct val="70000"/>
              </a:lnSpc>
              <a:buNone/>
            </a:pPr>
            <a:endParaRPr lang="en-GB" dirty="0">
              <a:latin typeface="Footlight MT Light" panose="0204060206030A020304" pitchFamily="18" charset="0"/>
            </a:endParaRPr>
          </a:p>
          <a:p>
            <a:pPr>
              <a:lnSpc>
                <a:spcPct val="70000"/>
              </a:lnSpc>
              <a:buBlip>
                <a:blip r:embed="rId2"/>
              </a:buBlip>
            </a:pPr>
            <a:r>
              <a:rPr lang="en-GB" dirty="0">
                <a:latin typeface="Footlight MT Light" panose="0204060206030A020304" pitchFamily="18" charset="0"/>
              </a:rPr>
              <a:t> Investigation:</a:t>
            </a:r>
          </a:p>
          <a:p>
            <a:pPr marL="0" indent="0">
              <a:lnSpc>
                <a:spcPct val="70000"/>
              </a:lnSpc>
              <a:buNone/>
            </a:pPr>
            <a:endParaRPr lang="en-GB" dirty="0">
              <a:latin typeface="Footlight MT Light" panose="0204060206030A020304" pitchFamily="18" charset="0"/>
            </a:endParaRPr>
          </a:p>
          <a:p>
            <a:pPr lvl="1">
              <a:lnSpc>
                <a:spcPct val="70000"/>
              </a:lnSpc>
              <a:buBlip>
                <a:blip r:embed="rId2"/>
              </a:buBlip>
            </a:pPr>
            <a:r>
              <a:rPr lang="en-GB" sz="2800" dirty="0">
                <a:latin typeface="Footlight MT Light" panose="0204060206030A020304" pitchFamily="18" charset="0"/>
              </a:rPr>
              <a:t> Biopsy to look for either precancerous or cancerous cells.</a:t>
            </a:r>
          </a:p>
          <a:p>
            <a:pPr marL="457200" lvl="1" indent="0">
              <a:lnSpc>
                <a:spcPct val="70000"/>
              </a:lnSpc>
              <a:buNone/>
            </a:pPr>
            <a:endParaRPr lang="en-GB" sz="2800" dirty="0">
              <a:latin typeface="Footlight MT Light" panose="0204060206030A020304" pitchFamily="18" charset="0"/>
            </a:endParaRPr>
          </a:p>
          <a:p>
            <a:pPr lvl="1">
              <a:lnSpc>
                <a:spcPct val="70000"/>
              </a:lnSpc>
              <a:buBlip>
                <a:blip r:embed="rId2"/>
              </a:buBlip>
            </a:pPr>
            <a:r>
              <a:rPr lang="en-GB" sz="2800" dirty="0">
                <a:latin typeface="Footlight MT Light" panose="0204060206030A020304" pitchFamily="18" charset="0"/>
              </a:rPr>
              <a:t>Scans and x-rays to see if the cancer has spread to other parts of your body</a:t>
            </a:r>
            <a:r>
              <a:rPr lang="en-GB" sz="2800" b="0" i="0" u="none" strike="noStrike" baseline="0" dirty="0">
                <a:latin typeface="Footlight MT Light" panose="0204060206030A020304" pitchFamily="18" charset="0"/>
              </a:rPr>
              <a:t>.</a:t>
            </a:r>
            <a:endParaRPr lang="en-GB" sz="2800" dirty="0">
              <a:latin typeface="Footlight MT Light" panose="0204060206030A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2A0771-C0FC-4F9E-B7CB-A1A8980B3F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9361" y="681037"/>
            <a:ext cx="2601912" cy="27717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959F1A3-20CD-4BDB-A3A1-AEF808AC53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05585" y="5943567"/>
            <a:ext cx="2548349" cy="76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3267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EB769-AC29-44E4-AB91-476D198B6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b="1" dirty="0">
                <a:solidFill>
                  <a:schemeClr val="accent5">
                    <a:lumMod val="75000"/>
                  </a:schemeClr>
                </a:solidFill>
                <a:latin typeface="Footlight MT Light" panose="0204060206030A020304" pitchFamily="18" charset="0"/>
              </a:rPr>
              <a:t>Treatment</a:t>
            </a:r>
            <a:br>
              <a:rPr lang="en-GB" sz="4000" b="1" dirty="0">
                <a:solidFill>
                  <a:schemeClr val="accent5">
                    <a:lumMod val="75000"/>
                  </a:schemeClr>
                </a:solidFill>
                <a:latin typeface="Footlight MT Light" panose="0204060206030A020304" pitchFamily="18" charset="0"/>
              </a:rPr>
            </a:br>
            <a:endParaRPr lang="en-GB" sz="4000" b="1" dirty="0">
              <a:solidFill>
                <a:schemeClr val="accent5">
                  <a:lumMod val="75000"/>
                </a:schemeClr>
              </a:solidFill>
              <a:latin typeface="Footlight MT Light" panose="0204060206030A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EC5B1-2F10-4D3F-8142-0C7A1FCBD7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0800"/>
            <a:ext cx="10515600" cy="5344160"/>
          </a:xfrm>
        </p:spPr>
        <p:txBody>
          <a:bodyPr>
            <a:normAutofit/>
          </a:bodyPr>
          <a:lstStyle/>
          <a:p>
            <a:pPr>
              <a:lnSpc>
                <a:spcPct val="70000"/>
              </a:lnSpc>
              <a:buBlip>
                <a:blip r:embed="rId2"/>
              </a:buBlip>
            </a:pPr>
            <a:r>
              <a:rPr lang="en-GB" dirty="0">
                <a:latin typeface="Footlight MT Light" panose="0204060206030A020304" pitchFamily="18" charset="0"/>
              </a:rPr>
              <a:t>Treatment of vaginal cancer depends on the type of cells involved and the stage of the disease.</a:t>
            </a:r>
          </a:p>
          <a:p>
            <a:pPr>
              <a:lnSpc>
                <a:spcPct val="70000"/>
              </a:lnSpc>
              <a:buBlip>
                <a:blip r:embed="rId2"/>
              </a:buBlip>
            </a:pPr>
            <a:r>
              <a:rPr lang="en-GB" dirty="0">
                <a:latin typeface="Footlight MT Light" panose="0204060206030A020304" pitchFamily="18" charset="0"/>
              </a:rPr>
              <a:t> If the cancer is localized, radiation, laser surgery, or both may be used.</a:t>
            </a:r>
          </a:p>
          <a:p>
            <a:pPr>
              <a:lnSpc>
                <a:spcPct val="70000"/>
              </a:lnSpc>
              <a:buBlip>
                <a:blip r:embed="rId2"/>
              </a:buBlip>
            </a:pPr>
            <a:r>
              <a:rPr lang="en-GB" dirty="0">
                <a:latin typeface="Footlight MT Light" panose="0204060206030A020304" pitchFamily="18" charset="0"/>
              </a:rPr>
              <a:t> If the cancer has spread, radical surgery might be needed, such as a hysterectomy, or removal of the upper vagina with dissection of the pelvic nodes in addition to radiation therapy</a:t>
            </a:r>
            <a:r>
              <a:rPr lang="en-GB" b="0" i="0" u="none" strike="noStrike" baseline="0" dirty="0">
                <a:latin typeface="Footlight MT Light" panose="0204060206030A020304" pitchFamily="18" charset="0"/>
              </a:rPr>
              <a:t>.</a:t>
            </a:r>
            <a:endParaRPr lang="en-GB" dirty="0">
              <a:latin typeface="Footlight MT Light" panose="0204060206030A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40F4364-0AEB-4675-BA5F-27C56773D5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4625" y="5795930"/>
            <a:ext cx="2548349" cy="7620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86496B-CB5D-4719-A544-BD26F80CEB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7490" y="4260850"/>
            <a:ext cx="2552700" cy="1790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C6732E5-BCDD-4E8D-8839-8D80902A7D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2751" y="4260850"/>
            <a:ext cx="255270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546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2E2A96-A959-45EC-A52A-9E7B3218C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3691" y="500062"/>
            <a:ext cx="10515600" cy="1325563"/>
          </a:xfrm>
        </p:spPr>
        <p:txBody>
          <a:bodyPr>
            <a:normAutofit/>
          </a:bodyPr>
          <a:lstStyle/>
          <a:p>
            <a:r>
              <a:rPr lang="en-GB" sz="4800" b="1" dirty="0">
                <a:solidFill>
                  <a:srgbClr val="1AC0B0"/>
                </a:solidFill>
              </a:rPr>
              <a:t>Epidemiology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7B26AC-F331-48BA-9B88-2996589996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2"/>
              </a:buBlip>
            </a:pPr>
            <a:r>
              <a:rPr lang="en-GB" dirty="0"/>
              <a:t>Ovarian cancer is the second most common gynaecological  cancer after uterine cancer.</a:t>
            </a:r>
          </a:p>
          <a:p>
            <a:pPr>
              <a:buBlip>
                <a:blip r:embed="rId2"/>
              </a:buBlip>
            </a:pPr>
            <a:r>
              <a:rPr lang="en-GB" dirty="0"/>
              <a:t> It causes more deaths than any other gynaecological  cancer.</a:t>
            </a:r>
          </a:p>
          <a:p>
            <a:pPr>
              <a:buBlip>
                <a:blip r:embed="rId2"/>
              </a:buBlip>
            </a:pPr>
            <a:r>
              <a:rPr lang="en-GB" dirty="0"/>
              <a:t> Older women are at highest risk (frequently in women between 55 and 75 years of age).</a:t>
            </a:r>
          </a:p>
          <a:p>
            <a:pPr>
              <a:buBlip>
                <a:blip r:embed="rId2"/>
              </a:buBlip>
            </a:pPr>
            <a:r>
              <a:rPr lang="en-GB" dirty="0"/>
              <a:t>•75%will survive one year and about 25% will survive 5 years after treatment.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499D3E-0C90-4752-A1C2-57D9036A22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3990" y="5390474"/>
            <a:ext cx="3371380" cy="121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0374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4EF6B-422C-450B-AA3D-A3A6DED595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b="1" i="0" u="none" strike="noStrike" baseline="0" dirty="0">
                <a:solidFill>
                  <a:srgbClr val="7030A1"/>
                </a:solidFill>
                <a:latin typeface="Footlight MT Light" panose="0204060206030A020304" pitchFamily="18" charset="0"/>
              </a:rPr>
              <a:t>Vulvar cancer</a:t>
            </a:r>
            <a:endParaRPr lang="en-GB" sz="8800" dirty="0">
              <a:latin typeface="Footlight MT Light" panose="0204060206030A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4CB99-1444-4841-B83F-D7B29181A0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564" y="2238322"/>
            <a:ext cx="4310000" cy="3938641"/>
          </a:xfrm>
        </p:spPr>
        <p:txBody>
          <a:bodyPr>
            <a:normAutofit/>
          </a:bodyPr>
          <a:lstStyle/>
          <a:p>
            <a:pPr>
              <a:buBlip>
                <a:blip r:embed="rId2"/>
              </a:buBlip>
            </a:pPr>
            <a:r>
              <a:rPr lang="en-GB" sz="3200" b="0" i="0" u="none" strike="noStrike" baseline="0" dirty="0">
                <a:latin typeface="Footlight MT Light" panose="0204060206030A020304" pitchFamily="18" charset="0"/>
              </a:rPr>
              <a:t>Vulvar cancer is an abnormal neoplastic growth on the external female genitalia</a:t>
            </a:r>
            <a:endParaRPr lang="en-GB" sz="3200" dirty="0">
              <a:latin typeface="Footlight MT Light" panose="0204060206030A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A23A1B-C3C9-4385-A646-BB1A5BDBEF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4987" y="1034565"/>
            <a:ext cx="5750872" cy="47888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BF39FE-3400-42E9-A7BC-2BB5A650A3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66177" y="216405"/>
            <a:ext cx="2114550" cy="21621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0F0EEC-0D2B-4602-AF40-C765E0123D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4199" y="5823433"/>
            <a:ext cx="3883397" cy="91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05117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FDFEB-0112-48F5-B89B-53E380232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7030A1"/>
                </a:solidFill>
                <a:latin typeface="Footlight MT Light" panose="0204060206030A020304" pitchFamily="18" charset="0"/>
              </a:rPr>
              <a:t>Vulvar cancer epidemiology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FEE15-0579-48B3-9DE9-9505F99583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>
              <a:buBlip>
                <a:blip r:embed="rId2"/>
              </a:buBlip>
            </a:pPr>
            <a:r>
              <a:rPr lang="en-GB" sz="2400" dirty="0">
                <a:latin typeface="Footlight MT Light" panose="0204060206030A020304" pitchFamily="18" charset="0"/>
              </a:rPr>
              <a:t> </a:t>
            </a:r>
            <a:r>
              <a:rPr lang="en-GB" sz="3200" dirty="0">
                <a:latin typeface="Footlight MT Light" panose="0204060206030A020304" pitchFamily="18" charset="0"/>
              </a:rPr>
              <a:t>It is responsible for 0.6% of all malignancies in women and 4% of all female genital cancers.</a:t>
            </a:r>
          </a:p>
          <a:p>
            <a:pPr algn="l">
              <a:buBlip>
                <a:blip r:embed="rId2"/>
              </a:buBlip>
            </a:pPr>
            <a:r>
              <a:rPr lang="en-GB" sz="3200" dirty="0">
                <a:latin typeface="Footlight MT Light" panose="0204060206030A020304" pitchFamily="18" charset="0"/>
              </a:rPr>
              <a:t>It is the fourth most common gynaecological  cancer, after endometrial, ovarian, and cervical cancers</a:t>
            </a:r>
          </a:p>
          <a:p>
            <a:pPr algn="l">
              <a:buBlip>
                <a:blip r:embed="rId2"/>
              </a:buBlip>
            </a:pPr>
            <a:r>
              <a:rPr lang="en-GB" sz="3200" dirty="0">
                <a:latin typeface="Footlight MT Light" panose="0204060206030A020304" pitchFamily="18" charset="0"/>
              </a:rPr>
              <a:t> It typically occurs in women between 30 and 40 years old.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B56540-8C13-428A-B11A-F67B5AE949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1055" y="5623099"/>
            <a:ext cx="3883489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098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879DD-D73D-45BD-AB21-E91CB5FD3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7030A1"/>
                </a:solidFill>
                <a:latin typeface="Footlight MT Light" panose="0204060206030A020304" pitchFamily="18" charset="0"/>
              </a:rPr>
              <a:t>Pathophysiology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DD99C-75B0-4DFD-B4DF-D1F1797A6E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Blip>
                <a:blip r:embed="rId2"/>
              </a:buBlip>
            </a:pPr>
            <a:r>
              <a:rPr lang="en-GB" dirty="0">
                <a:latin typeface="Footlight MT Light" panose="0204060206030A020304" pitchFamily="18" charset="0"/>
              </a:rPr>
              <a:t>Approximately 90% of vulvar tumors are</a:t>
            </a:r>
          </a:p>
          <a:p>
            <a:pPr>
              <a:buBlip>
                <a:blip r:embed="rId2"/>
              </a:buBlip>
            </a:pPr>
            <a:r>
              <a:rPr lang="en-GB" dirty="0">
                <a:latin typeface="Footlight MT Light" panose="0204060206030A020304" pitchFamily="18" charset="0"/>
              </a:rPr>
              <a:t>squamous cell carcinomas.</a:t>
            </a:r>
          </a:p>
          <a:p>
            <a:pPr>
              <a:buBlip>
                <a:blip r:embed="rId2"/>
              </a:buBlip>
            </a:pPr>
            <a:r>
              <a:rPr lang="en-GB" dirty="0">
                <a:latin typeface="Footlight MT Light" panose="0204060206030A020304" pitchFamily="18" charset="0"/>
              </a:rPr>
              <a:t>• This type of cancer forms slowly over several</a:t>
            </a:r>
          </a:p>
          <a:p>
            <a:pPr>
              <a:buBlip>
                <a:blip r:embed="rId2"/>
              </a:buBlip>
            </a:pPr>
            <a:r>
              <a:rPr lang="en-GB" dirty="0">
                <a:latin typeface="Footlight MT Light" panose="0204060206030A020304" pitchFamily="18" charset="0"/>
              </a:rPr>
              <a:t>years and is usually preceded by precancerous</a:t>
            </a:r>
          </a:p>
          <a:p>
            <a:pPr>
              <a:buBlip>
                <a:blip r:embed="rId2"/>
              </a:buBlip>
            </a:pPr>
            <a:r>
              <a:rPr lang="en-GB" dirty="0">
                <a:latin typeface="Footlight MT Light" panose="0204060206030A020304" pitchFamily="18" charset="0"/>
              </a:rPr>
              <a:t>changes.</a:t>
            </a:r>
          </a:p>
          <a:p>
            <a:pPr>
              <a:buBlip>
                <a:blip r:embed="rId2"/>
              </a:buBlip>
            </a:pPr>
            <a:r>
              <a:rPr lang="en-GB" dirty="0">
                <a:latin typeface="Footlight MT Light" panose="0204060206030A020304" pitchFamily="18" charset="0"/>
              </a:rPr>
              <a:t>• These precancerous changes are termed</a:t>
            </a:r>
          </a:p>
          <a:p>
            <a:pPr>
              <a:buBlip>
                <a:blip r:embed="rId2"/>
              </a:buBlip>
            </a:pPr>
            <a:r>
              <a:rPr lang="en-GB" dirty="0">
                <a:latin typeface="Footlight MT Light" panose="0204060206030A020304" pitchFamily="18" charset="0"/>
              </a:rPr>
              <a:t>vulvar intraepithelial neoplasia (VIN).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480B4A-62F8-4383-AFDD-B35B717B6E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2800" y="5716675"/>
            <a:ext cx="3402244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34677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F40729-F295-421B-A93E-21B8484284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400" y="520700"/>
            <a:ext cx="10693400" cy="5656263"/>
          </a:xfrm>
        </p:spPr>
        <p:txBody>
          <a:bodyPr>
            <a:noAutofit/>
          </a:bodyPr>
          <a:lstStyle/>
          <a:p>
            <a:pPr>
              <a:buBlip>
                <a:blip r:embed="rId2"/>
              </a:buBlip>
            </a:pPr>
            <a:r>
              <a:rPr lang="en-GB" sz="3200" dirty="0">
                <a:solidFill>
                  <a:srgbClr val="7030A0"/>
                </a:solidFill>
                <a:latin typeface="Footlight MT Light" panose="0204060206030A020304" pitchFamily="18" charset="0"/>
              </a:rPr>
              <a:t>• The two major types of VIN are classic</a:t>
            </a:r>
          </a:p>
          <a:p>
            <a:pPr>
              <a:buBlip>
                <a:blip r:embed="rId2"/>
              </a:buBlip>
            </a:pPr>
            <a:r>
              <a:rPr lang="en-GB" sz="3200" dirty="0">
                <a:latin typeface="Footlight MT Light" panose="0204060206030A020304" pitchFamily="18" charset="0"/>
              </a:rPr>
              <a:t>(undifferentiated) and simplex</a:t>
            </a:r>
          </a:p>
          <a:p>
            <a:pPr>
              <a:buBlip>
                <a:blip r:embed="rId2"/>
              </a:buBlip>
            </a:pPr>
            <a:r>
              <a:rPr lang="en-GB" sz="3200" dirty="0">
                <a:latin typeface="Footlight MT Light" panose="0204060206030A020304" pitchFamily="18" charset="0"/>
              </a:rPr>
              <a:t>(differentiated).</a:t>
            </a:r>
          </a:p>
          <a:p>
            <a:pPr>
              <a:buBlip>
                <a:blip r:embed="rId2"/>
              </a:buBlip>
            </a:pPr>
            <a:r>
              <a:rPr lang="en-GB" sz="3200" dirty="0">
                <a:latin typeface="Footlight MT Light" panose="0204060206030A020304" pitchFamily="18" charset="0"/>
              </a:rPr>
              <a:t>• </a:t>
            </a:r>
            <a:r>
              <a:rPr lang="en-GB" sz="3200" dirty="0">
                <a:solidFill>
                  <a:srgbClr val="7030A0"/>
                </a:solidFill>
                <a:latin typeface="Footlight MT Light" panose="0204060206030A020304" pitchFamily="18" charset="0"/>
              </a:rPr>
              <a:t>Classic VIN, </a:t>
            </a:r>
            <a:r>
              <a:rPr lang="en-GB" sz="3200" dirty="0">
                <a:latin typeface="Footlight MT Light" panose="0204060206030A020304" pitchFamily="18" charset="0"/>
              </a:rPr>
              <a:t>the more common one, is</a:t>
            </a:r>
          </a:p>
          <a:p>
            <a:pPr>
              <a:buBlip>
                <a:blip r:embed="rId2"/>
              </a:buBlip>
            </a:pPr>
            <a:r>
              <a:rPr lang="en-GB" sz="3200" dirty="0">
                <a:latin typeface="Footlight MT Light" panose="0204060206030A020304" pitchFamily="18" charset="0"/>
              </a:rPr>
              <a:t>associated with HPV infection</a:t>
            </a:r>
          </a:p>
          <a:p>
            <a:pPr>
              <a:buBlip>
                <a:blip r:embed="rId2"/>
              </a:buBlip>
            </a:pPr>
            <a:r>
              <a:rPr lang="en-GB" sz="3200" dirty="0">
                <a:latin typeface="Footlight MT Light" panose="0204060206030A020304" pitchFamily="18" charset="0"/>
              </a:rPr>
              <a:t>• In contrast to classic VIN, </a:t>
            </a:r>
            <a:r>
              <a:rPr lang="en-GB" sz="3200" dirty="0">
                <a:solidFill>
                  <a:srgbClr val="7030A0"/>
                </a:solidFill>
                <a:latin typeface="Footlight MT Light" panose="0204060206030A020304" pitchFamily="18" charset="0"/>
              </a:rPr>
              <a:t>simplex VIN</a:t>
            </a:r>
          </a:p>
          <a:p>
            <a:pPr>
              <a:buBlip>
                <a:blip r:embed="rId2"/>
              </a:buBlip>
            </a:pPr>
            <a:r>
              <a:rPr lang="en-GB" sz="3200" dirty="0">
                <a:latin typeface="Footlight MT Light" panose="0204060206030A020304" pitchFamily="18" charset="0"/>
              </a:rPr>
              <a:t>usually occurs in postmenopausal women</a:t>
            </a:r>
          </a:p>
          <a:p>
            <a:pPr>
              <a:buBlip>
                <a:blip r:embed="rId2"/>
              </a:buBlip>
            </a:pPr>
            <a:r>
              <a:rPr lang="en-GB" sz="3200" dirty="0">
                <a:latin typeface="Footlight MT Light" panose="0204060206030A020304" pitchFamily="18" charset="0"/>
              </a:rPr>
              <a:t>and is not associated with HPV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54311C-0561-43F8-B306-972845ADDF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24900" y="5716675"/>
            <a:ext cx="3249844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2559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69BCB-86C8-45B3-A32B-B7B778306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7030A1"/>
                </a:solidFill>
                <a:latin typeface="Footlight MT Light" panose="0204060206030A020304" pitchFamily="18" charset="0"/>
              </a:rPr>
              <a:t>Causes &amp; Risk Factor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1C0AD9-A185-4CA2-A1AD-1867C163503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Blip>
                <a:blip r:embed="rId2"/>
              </a:buBlip>
            </a:pPr>
            <a:r>
              <a:rPr lang="en-GB" sz="3200" dirty="0">
                <a:latin typeface="Footlight MT Light" panose="0204060206030A020304" pitchFamily="18" charset="0"/>
              </a:rPr>
              <a:t>Cigarette smoking</a:t>
            </a:r>
          </a:p>
          <a:p>
            <a:pPr>
              <a:buBlip>
                <a:blip r:embed="rId2"/>
              </a:buBlip>
            </a:pPr>
            <a:r>
              <a:rPr lang="en-GB" sz="3200" dirty="0">
                <a:latin typeface="Footlight MT Light" panose="0204060206030A020304" pitchFamily="18" charset="0"/>
              </a:rPr>
              <a:t> Human Papilloma Virus (HPV)</a:t>
            </a:r>
          </a:p>
          <a:p>
            <a:pPr>
              <a:buBlip>
                <a:blip r:embed="rId2"/>
              </a:buBlip>
            </a:pPr>
            <a:r>
              <a:rPr lang="en-GB" sz="3200" dirty="0">
                <a:latin typeface="Footlight MT Light" panose="0204060206030A020304" pitchFamily="18" charset="0"/>
              </a:rPr>
              <a:t>infection</a:t>
            </a:r>
          </a:p>
          <a:p>
            <a:pPr>
              <a:buBlip>
                <a:blip r:embed="rId2"/>
              </a:buBlip>
            </a:pPr>
            <a:r>
              <a:rPr lang="en-GB" sz="3200" dirty="0">
                <a:latin typeface="Footlight MT Light" panose="0204060206030A020304" pitchFamily="18" charset="0"/>
              </a:rPr>
              <a:t> Immunosuppression</a:t>
            </a:r>
          </a:p>
          <a:p>
            <a:pPr>
              <a:buBlip>
                <a:blip r:embed="rId2"/>
              </a:buBlip>
            </a:pPr>
            <a:r>
              <a:rPr lang="en-GB" sz="3200" dirty="0">
                <a:latin typeface="Footlight MT Light" panose="0204060206030A020304" pitchFamily="18" charset="0"/>
              </a:rPr>
              <a:t> Chronic vulvar conditions such as lichen sclerosis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F67F690-FE66-4CDF-8D59-E99B3407FC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75400" y="762000"/>
            <a:ext cx="4940300" cy="5280026"/>
          </a:xfrm>
        </p:spPr>
        <p:txBody>
          <a:bodyPr/>
          <a:lstStyle/>
          <a:p>
            <a:pPr marL="457200" lvl="1" indent="0">
              <a:buNone/>
            </a:pPr>
            <a:endParaRPr lang="en-GB" sz="2400" dirty="0"/>
          </a:p>
          <a:p>
            <a:pPr>
              <a:buBlip>
                <a:blip r:embed="rId2"/>
              </a:buBlip>
            </a:pPr>
            <a:endParaRPr lang="en-GB" sz="2400" dirty="0"/>
          </a:p>
          <a:p>
            <a:pPr>
              <a:buBlip>
                <a:blip r:embed="rId2"/>
              </a:buBlip>
            </a:pPr>
            <a:r>
              <a:rPr lang="en-GB" sz="3200" dirty="0">
                <a:latin typeface="Footlight MT Light" panose="0204060206030A020304" pitchFamily="18" charset="0"/>
              </a:rPr>
              <a:t>History of breast cancer</a:t>
            </a:r>
          </a:p>
          <a:p>
            <a:pPr>
              <a:buBlip>
                <a:blip r:embed="rId2"/>
              </a:buBlip>
            </a:pPr>
            <a:r>
              <a:rPr lang="en-GB" sz="3200" dirty="0">
                <a:latin typeface="Footlight MT Light" panose="0204060206030A020304" pitchFamily="18" charset="0"/>
              </a:rPr>
              <a:t>Multiple sex partners </a:t>
            </a:r>
          </a:p>
          <a:p>
            <a:pPr>
              <a:buBlip>
                <a:blip r:embed="rId2"/>
              </a:buBlip>
            </a:pPr>
            <a:r>
              <a:rPr lang="en-GB" sz="3200" dirty="0">
                <a:latin typeface="Footlight MT Light" panose="0204060206030A020304" pitchFamily="18" charset="0"/>
              </a:rPr>
              <a:t>Previous hx of cervical cancer</a:t>
            </a:r>
          </a:p>
          <a:p>
            <a:pPr>
              <a:buBlip>
                <a:blip r:embed="rId2"/>
              </a:buBlip>
            </a:pPr>
            <a:r>
              <a:rPr lang="en-GB" sz="3200" dirty="0">
                <a:latin typeface="Footlight MT Light" panose="0204060206030A020304" pitchFamily="18" charset="0"/>
              </a:rPr>
              <a:t>Previous hx of HPV</a:t>
            </a:r>
          </a:p>
          <a:p>
            <a:pPr>
              <a:buBlip>
                <a:blip r:embed="rId2"/>
              </a:buBlip>
            </a:pPr>
            <a:r>
              <a:rPr lang="en-GB" sz="3200" dirty="0">
                <a:latin typeface="Footlight MT Light" panose="0204060206030A020304" pitchFamily="18" charset="0"/>
              </a:rPr>
              <a:t> Obesity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F695FE-9140-4962-A039-07E5FB60CD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6600" y="4940300"/>
            <a:ext cx="3505199" cy="17319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CF9D11-5E44-4858-B019-2EDAB3A932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3100" y="5751687"/>
            <a:ext cx="2459270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88804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8705856-120D-4547-8A80-ED8EDF89D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7030A1"/>
                </a:solidFill>
                <a:latin typeface="Footlight MT Light" panose="0204060206030A020304" pitchFamily="18" charset="0"/>
              </a:rPr>
              <a:t>Clinical Manifestations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9BAA27-D871-415B-9187-38A56589BE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0218" y="1825625"/>
            <a:ext cx="5735782" cy="4351338"/>
          </a:xfrm>
        </p:spPr>
        <p:txBody>
          <a:bodyPr>
            <a:noAutofit/>
          </a:bodyPr>
          <a:lstStyle/>
          <a:p>
            <a:pPr>
              <a:buBlip>
                <a:blip r:embed="rId2"/>
              </a:buBlip>
            </a:pPr>
            <a:r>
              <a:rPr lang="en-GB" sz="3200" dirty="0">
                <a:latin typeface="Footlight MT Light" panose="0204060206030A020304" pitchFamily="18" charset="0"/>
              </a:rPr>
              <a:t>Ulcer or mass</a:t>
            </a:r>
          </a:p>
          <a:p>
            <a:pPr>
              <a:buBlip>
                <a:blip r:embed="rId2"/>
              </a:buBlip>
            </a:pPr>
            <a:r>
              <a:rPr lang="en-GB" sz="3200" dirty="0">
                <a:latin typeface="Footlight MT Light" panose="0204060206030A020304" pitchFamily="18" charset="0"/>
              </a:rPr>
              <a:t> Pruritus is the most common presenting</a:t>
            </a:r>
          </a:p>
          <a:p>
            <a:pPr>
              <a:buBlip>
                <a:blip r:embed="rId2"/>
              </a:buBlip>
            </a:pPr>
            <a:r>
              <a:rPr lang="en-GB" sz="3200" dirty="0">
                <a:latin typeface="Footlight MT Light" panose="0204060206030A020304" pitchFamily="18" charset="0"/>
              </a:rPr>
              <a:t>symptom especially if associated with vulvar dystrophy</a:t>
            </a:r>
          </a:p>
          <a:p>
            <a:pPr>
              <a:buBlip>
                <a:blip r:embed="rId2"/>
              </a:buBlip>
            </a:pPr>
            <a:r>
              <a:rPr lang="en-GB" sz="3200" dirty="0">
                <a:latin typeface="Footlight MT Light" panose="0204060206030A020304" pitchFamily="18" charset="0"/>
              </a:rPr>
              <a:t> Vulvar bleeding or discharge</a:t>
            </a:r>
          </a:p>
          <a:p>
            <a:pPr>
              <a:buBlip>
                <a:blip r:embed="rId2"/>
              </a:buBlip>
            </a:pPr>
            <a:r>
              <a:rPr lang="en-GB" sz="3200" dirty="0">
                <a:latin typeface="Footlight MT Light" panose="0204060206030A020304" pitchFamily="18" charset="0"/>
              </a:rPr>
              <a:t> Dysuria</a:t>
            </a:r>
          </a:p>
          <a:p>
            <a:pPr>
              <a:buBlip>
                <a:blip r:embed="rId2"/>
              </a:buBlip>
            </a:pPr>
            <a:r>
              <a:rPr lang="en-GB" sz="3200" dirty="0">
                <a:latin typeface="Footlight MT Light" panose="0204060206030A020304" pitchFamily="18" charset="0"/>
              </a:rPr>
              <a:t> Enlarged groin lymph node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0322545-E343-4CE9-936D-968373ED7F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4763" y="1253330"/>
            <a:ext cx="5011869" cy="43513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6EAEA5B-75BB-475E-8865-7A5A80BE85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37538" y="5843675"/>
            <a:ext cx="3148244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22101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0E62EAD-E62B-4643-9320-C6F7789E68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7030A1"/>
                </a:solidFill>
                <a:latin typeface="Footlight MT Light" panose="0204060206030A020304" pitchFamily="18" charset="0"/>
              </a:rPr>
              <a:t>Assessment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6A8B81-DCB7-4948-B880-6A79C9EEEB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Blip>
                <a:blip r:embed="rId2"/>
              </a:buBlip>
            </a:pPr>
            <a:r>
              <a:rPr lang="en-GB" sz="3200" dirty="0">
                <a:latin typeface="Footlight MT Light" panose="0204060206030A020304" pitchFamily="18" charset="0"/>
              </a:rPr>
              <a:t>History</a:t>
            </a:r>
          </a:p>
          <a:p>
            <a:pPr>
              <a:buBlip>
                <a:blip r:embed="rId2"/>
              </a:buBlip>
            </a:pPr>
            <a:r>
              <a:rPr lang="en-GB" sz="3200" dirty="0">
                <a:latin typeface="Footlight MT Light" panose="0204060206030A020304" pitchFamily="18" charset="0"/>
              </a:rPr>
              <a:t> Physical examinations</a:t>
            </a:r>
          </a:p>
          <a:p>
            <a:pPr>
              <a:buBlip>
                <a:blip r:embed="rId2"/>
              </a:buBlip>
            </a:pPr>
            <a:r>
              <a:rPr lang="en-GB" sz="3200" dirty="0">
                <a:latin typeface="Footlight MT Light" panose="0204060206030A020304" pitchFamily="18" charset="0"/>
              </a:rPr>
              <a:t> Investigations:</a:t>
            </a:r>
          </a:p>
          <a:p>
            <a:pPr lvl="1">
              <a:buBlip>
                <a:blip r:embed="rId2"/>
              </a:buBlip>
            </a:pPr>
            <a:r>
              <a:rPr lang="en-GB" sz="3200" dirty="0">
                <a:latin typeface="Footlight MT Light" panose="0204060206030A020304" pitchFamily="18" charset="0"/>
              </a:rPr>
              <a:t> Biopsy of gross lesions</a:t>
            </a:r>
          </a:p>
          <a:p>
            <a:pPr lvl="1">
              <a:buBlip>
                <a:blip r:embed="rId2"/>
              </a:buBlip>
            </a:pPr>
            <a:r>
              <a:rPr lang="en-GB" sz="3200" dirty="0">
                <a:latin typeface="Footlight MT Light" panose="0204060206030A020304" pitchFamily="18" charset="0"/>
              </a:rPr>
              <a:t> If no gross lesion present but high clinical suspicion, perform colposcopy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4DB005-A22A-4EF0-9D54-B42CCDCDC2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3800" y="5716675"/>
            <a:ext cx="3021244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6701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AFABB-2B5D-4BEA-84B7-CEE3F21F5F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>
                <a:solidFill>
                  <a:srgbClr val="7030A1"/>
                </a:solidFill>
                <a:latin typeface="Footlight MT Light" panose="0204060206030A020304" pitchFamily="18" charset="0"/>
              </a:rPr>
              <a:t>Therapeutic Management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52FDEE-96BE-4B80-A1F3-A314EFB8D2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Blip>
                <a:blip r:embed="rId2"/>
              </a:buBlip>
            </a:pPr>
            <a:r>
              <a:rPr lang="en-GB" sz="3200" dirty="0">
                <a:latin typeface="Footlight MT Light" panose="0204060206030A020304" pitchFamily="18" charset="0"/>
              </a:rPr>
              <a:t>Chemotherapy</a:t>
            </a:r>
          </a:p>
          <a:p>
            <a:pPr>
              <a:buBlip>
                <a:blip r:embed="rId2"/>
              </a:buBlip>
            </a:pPr>
            <a:endParaRPr lang="en-GB" sz="3200" dirty="0">
              <a:latin typeface="Footlight MT Light" panose="0204060206030A020304" pitchFamily="18" charset="0"/>
            </a:endParaRPr>
          </a:p>
          <a:p>
            <a:pPr>
              <a:buBlip>
                <a:blip r:embed="rId2"/>
              </a:buBlip>
            </a:pPr>
            <a:r>
              <a:rPr lang="en-GB" sz="3200" dirty="0">
                <a:latin typeface="Footlight MT Light" panose="0204060206030A020304" pitchFamily="18" charset="0"/>
              </a:rPr>
              <a:t> Radiotherapy.</a:t>
            </a:r>
          </a:p>
          <a:p>
            <a:pPr marL="0" indent="0">
              <a:buNone/>
            </a:pPr>
            <a:endParaRPr lang="en-GB" sz="3200" dirty="0">
              <a:latin typeface="Footlight MT Light" panose="0204060206030A020304" pitchFamily="18" charset="0"/>
            </a:endParaRPr>
          </a:p>
          <a:p>
            <a:pPr>
              <a:buBlip>
                <a:blip r:embed="rId2"/>
              </a:buBlip>
            </a:pPr>
            <a:r>
              <a:rPr lang="en-GB" sz="3200" dirty="0">
                <a:latin typeface="Footlight MT Light" panose="0204060206030A020304" pitchFamily="18" charset="0"/>
              </a:rPr>
              <a:t>Surgery</a:t>
            </a:r>
          </a:p>
          <a:p>
            <a:pPr>
              <a:buBlip>
                <a:blip r:embed="rId2"/>
              </a:buBlip>
            </a:pPr>
            <a:endParaRPr lang="en-GB" sz="3200" dirty="0">
              <a:latin typeface="Footlight MT Light" panose="0204060206030A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602647-64CE-4042-8758-252CAE06CD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500" y="1485900"/>
            <a:ext cx="6011649" cy="2730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CEBFC03-7B0C-454F-ABE0-ECE37C24C0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7112" y="5851612"/>
            <a:ext cx="3380038" cy="920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8577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EB7DAB-87FC-4C2C-83E5-A28391D06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52475"/>
          </a:xfrm>
        </p:spPr>
        <p:txBody>
          <a:bodyPr>
            <a:normAutofit/>
          </a:bodyPr>
          <a:lstStyle/>
          <a:p>
            <a:r>
              <a:rPr lang="en-GB" sz="4000" b="1" i="0" u="none" strike="noStrike" baseline="0" dirty="0">
                <a:solidFill>
                  <a:schemeClr val="accent4">
                    <a:lumMod val="75000"/>
                  </a:schemeClr>
                </a:solidFill>
                <a:latin typeface="Footlight MT Light" panose="0204060206030A020304" pitchFamily="18" charset="0"/>
              </a:rPr>
              <a:t>Pregnancy &amp; Cancer</a:t>
            </a:r>
            <a:endParaRPr lang="en-GB" sz="8000" dirty="0">
              <a:solidFill>
                <a:schemeClr val="accent4">
                  <a:lumMod val="75000"/>
                </a:schemeClr>
              </a:solidFill>
              <a:latin typeface="Footlight MT Light" panose="0204060206030A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2BDB63-CC1E-4073-9F4A-9F715FA9A1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257300"/>
            <a:ext cx="6486236" cy="5410200"/>
          </a:xfrm>
        </p:spPr>
        <p:txBody>
          <a:bodyPr/>
          <a:lstStyle/>
          <a:p>
            <a:pPr algn="l"/>
            <a:r>
              <a:rPr lang="en-GB" sz="2400" b="0" i="0" u="none" strike="noStrike" baseline="0" dirty="0">
                <a:latin typeface="Footlight MT Light" panose="0204060206030A020304" pitchFamily="18" charset="0"/>
              </a:rPr>
              <a:t>Cancer during pregnancy is uncommon</a:t>
            </a:r>
          </a:p>
          <a:p>
            <a:pPr algn="l"/>
            <a:r>
              <a:rPr lang="en-GB" sz="2400" b="0" i="0" u="none" strike="noStrike" baseline="0" dirty="0">
                <a:latin typeface="Footlight MT Light" panose="0204060206030A020304" pitchFamily="18" charset="0"/>
              </a:rPr>
              <a:t>•Most importantly, a pregnant woman with cancer is capable of giving birth to a healthy baby because cancer rarely affects the fetus directly.</a:t>
            </a:r>
          </a:p>
          <a:p>
            <a:pPr algn="l"/>
            <a:r>
              <a:rPr lang="en-GB" sz="2400" b="0" i="0" u="none" strike="noStrike" baseline="0" dirty="0">
                <a:latin typeface="Footlight MT Light" panose="0204060206030A020304" pitchFamily="18" charset="0"/>
              </a:rPr>
              <a:t>Although some cancers may spread to the placenta,  most cancers cannot spread to the baby.</a:t>
            </a:r>
          </a:p>
          <a:p>
            <a:pPr algn="l"/>
            <a:r>
              <a:rPr lang="en-GB" sz="2400" b="0" i="0" u="none" strike="noStrike" baseline="0" dirty="0">
                <a:latin typeface="Footlight MT Light" panose="0204060206030A020304" pitchFamily="18" charset="0"/>
              </a:rPr>
              <a:t>However, being pregnant with cancer is extremely complicated for both the mother and the health care team</a:t>
            </a:r>
            <a:r>
              <a:rPr lang="en-GB" sz="1800" b="0" i="0" u="none" strike="noStrike" baseline="0" dirty="0">
                <a:latin typeface="Calibri" panose="020F0502020204030204" pitchFamily="34" charset="0"/>
              </a:rPr>
              <a:t>.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83E6C9A-BDCC-4F81-A650-D18A982BA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9636" y="1524000"/>
            <a:ext cx="4964546" cy="4762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8216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69957-6C7C-4E49-922C-9F512CAE9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b="1" dirty="0">
                <a:solidFill>
                  <a:schemeClr val="accent4">
                    <a:lumMod val="75000"/>
                  </a:schemeClr>
                </a:solidFill>
                <a:latin typeface="Footlight MT Light" panose="0204060206030A020304" pitchFamily="18" charset="0"/>
              </a:rPr>
              <a:t>Treatment of pregnant women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E21BE-6A89-4A67-9844-E352E2634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4200" y="1346200"/>
            <a:ext cx="10769600" cy="5422900"/>
          </a:xfrm>
        </p:spPr>
        <p:txBody>
          <a:bodyPr>
            <a:normAutofit/>
          </a:bodyPr>
          <a:lstStyle/>
          <a:p>
            <a:pPr algn="l"/>
            <a:r>
              <a:rPr lang="en-GB" sz="2400" b="0" i="0" u="none" strike="noStrike" baseline="0" dirty="0">
                <a:solidFill>
                  <a:srgbClr val="000000"/>
                </a:solidFill>
                <a:latin typeface="Footlight MT Light" panose="0204060206030A020304" pitchFamily="18" charset="0"/>
              </a:rPr>
              <a:t>Some cancer treatments may be used during pregnancy    but only after careful consideration and treatment</a:t>
            </a:r>
          </a:p>
          <a:p>
            <a:pPr algn="l"/>
            <a:r>
              <a:rPr lang="en-GB" sz="2400" b="0" i="0" u="none" strike="noStrike" baseline="0" dirty="0">
                <a:solidFill>
                  <a:srgbClr val="000000"/>
                </a:solidFill>
                <a:latin typeface="Footlight MT Light" panose="0204060206030A020304" pitchFamily="18" charset="0"/>
              </a:rPr>
              <a:t>planning to optimize the safety of both the mother and the unborn baby.</a:t>
            </a:r>
          </a:p>
          <a:p>
            <a:pPr algn="l"/>
            <a:r>
              <a:rPr lang="en-GB" sz="2400" b="0" i="0" u="none" strike="noStrike" baseline="0" dirty="0">
                <a:solidFill>
                  <a:srgbClr val="000000"/>
                </a:solidFill>
                <a:latin typeface="Footlight MT Light" panose="0204060206030A020304" pitchFamily="18" charset="0"/>
              </a:rPr>
              <a:t>These include: surgery, chemotherapy, and rarely, radiation therapy.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en-GB" sz="2400" b="0" i="0" u="none" strike="noStrike" baseline="0" dirty="0">
                <a:solidFill>
                  <a:schemeClr val="accent4">
                    <a:lumMod val="75000"/>
                  </a:schemeClr>
                </a:solidFill>
                <a:latin typeface="Footlight MT Light" panose="0204060206030A020304" pitchFamily="18" charset="0"/>
              </a:rPr>
              <a:t> </a:t>
            </a:r>
            <a:r>
              <a:rPr lang="en-GB" sz="2400" b="1" i="0" u="none" strike="noStrike" baseline="0" dirty="0">
                <a:solidFill>
                  <a:schemeClr val="accent4">
                    <a:lumMod val="75000"/>
                  </a:schemeClr>
                </a:solidFill>
                <a:latin typeface="Footlight MT Light" panose="0204060206030A020304" pitchFamily="18" charset="0"/>
              </a:rPr>
              <a:t>Surgery:</a:t>
            </a:r>
          </a:p>
          <a:p>
            <a:pPr algn="l"/>
            <a:r>
              <a:rPr lang="en-GB" sz="2400" b="0" i="0" u="none" strike="noStrike" baseline="0" dirty="0">
                <a:solidFill>
                  <a:srgbClr val="000000"/>
                </a:solidFill>
                <a:latin typeface="Footlight MT Light" panose="0204060206030A020304" pitchFamily="18" charset="0"/>
              </a:rPr>
              <a:t> Surgery is the removal of the tumour and surrounding tissue during an operation.</a:t>
            </a:r>
          </a:p>
          <a:p>
            <a:pPr algn="l"/>
            <a:r>
              <a:rPr lang="en-GB" sz="2400" b="0" i="0" u="none" strike="noStrike" baseline="0" dirty="0">
                <a:solidFill>
                  <a:srgbClr val="000000"/>
                </a:solidFill>
                <a:latin typeface="Footlight MT Light" panose="0204060206030A020304" pitchFamily="18" charset="0"/>
              </a:rPr>
              <a:t>There is little risk to the developing baby</a:t>
            </a:r>
          </a:p>
          <a:p>
            <a:pPr algn="l"/>
            <a:r>
              <a:rPr lang="en-GB" sz="2400" b="0" i="0" u="none" strike="noStrike" baseline="0" dirty="0">
                <a:solidFill>
                  <a:srgbClr val="000000"/>
                </a:solidFill>
                <a:latin typeface="Footlight MT Light" panose="0204060206030A020304" pitchFamily="18" charset="0"/>
              </a:rPr>
              <a:t>In some cases, more extensive surgery can be done to avoid having to use chemotherapy or radiation therapy.</a:t>
            </a:r>
            <a:endParaRPr lang="en-GB" sz="2400" dirty="0">
              <a:latin typeface="Footlight MT Light" panose="0204060206030A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534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F4527-28D3-4C1D-A966-7F7AE3CCC1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800" b="1" dirty="0">
                <a:solidFill>
                  <a:srgbClr val="1AC0B0"/>
                </a:solidFill>
              </a:rPr>
              <a:t>Pathophysiology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F351FD-76B4-4FA2-A796-4D965ADB22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Blip>
                <a:blip r:embed="rId2"/>
              </a:buBlip>
            </a:pPr>
            <a:r>
              <a:rPr lang="en-GB" dirty="0"/>
              <a:t>Ovarian cancer, the cause of which is unknown, can originate from different cell types.</a:t>
            </a:r>
          </a:p>
          <a:p>
            <a:pPr>
              <a:buBlip>
                <a:blip r:embed="rId2"/>
              </a:buBlip>
            </a:pPr>
            <a:r>
              <a:rPr lang="en-GB" dirty="0"/>
              <a:t> Most ovarian cancers originate in the ovarian epithelium.</a:t>
            </a:r>
          </a:p>
          <a:p>
            <a:pPr>
              <a:buBlip>
                <a:blip r:embed="rId2"/>
              </a:buBlip>
            </a:pPr>
            <a:r>
              <a:rPr lang="en-GB" dirty="0"/>
              <a:t> They usually present as solid masses that have spread beyond the ovary</a:t>
            </a:r>
            <a:r>
              <a:rPr lang="en-GB" sz="1800" b="0" i="0" u="none" strike="noStrike" baseline="0" dirty="0">
                <a:latin typeface="Calibri" panose="020F0502020204030204" pitchFamily="34" charset="0"/>
              </a:rPr>
              <a:t>.</a:t>
            </a:r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A0E0E2-B350-4A1E-84E0-D0EDA42B9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5910" y="5570358"/>
            <a:ext cx="3371380" cy="121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29006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BBF57-BAB2-410E-9EEE-49F0FC39A5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b="1" dirty="0">
                <a:solidFill>
                  <a:schemeClr val="accent4">
                    <a:lumMod val="75000"/>
                  </a:schemeClr>
                </a:solidFill>
                <a:latin typeface="Footlight MT Light" panose="0204060206030A020304" pitchFamily="18" charset="0"/>
              </a:rPr>
              <a:t>Chemotherapy.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90F639-8E03-481A-8547-7FFDBD2C9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8600"/>
            <a:ext cx="10515600" cy="5092700"/>
          </a:xfrm>
        </p:spPr>
        <p:txBody>
          <a:bodyPr>
            <a:normAutofit/>
          </a:bodyPr>
          <a:lstStyle/>
          <a:p>
            <a:pPr algn="l"/>
            <a:r>
              <a:rPr lang="en-GB" sz="2400" b="0" i="0" u="none" strike="noStrike" baseline="0" dirty="0">
                <a:solidFill>
                  <a:srgbClr val="000000"/>
                </a:solidFill>
                <a:latin typeface="Footlight MT Light" panose="0204060206030A020304" pitchFamily="18" charset="0"/>
              </a:rPr>
              <a:t>Chemotherapy can harm the </a:t>
            </a:r>
            <a:r>
              <a:rPr lang="en-GB" sz="2400" b="0" i="0" u="none" strike="noStrike" baseline="0" dirty="0" err="1">
                <a:solidFill>
                  <a:srgbClr val="000000"/>
                </a:solidFill>
                <a:latin typeface="Footlight MT Light" panose="0204060206030A020304" pitchFamily="18" charset="0"/>
              </a:rPr>
              <a:t>fetus</a:t>
            </a:r>
            <a:r>
              <a:rPr lang="en-GB" sz="2400" b="0" i="0" u="none" strike="noStrike" baseline="0" dirty="0">
                <a:solidFill>
                  <a:srgbClr val="000000"/>
                </a:solidFill>
                <a:latin typeface="Footlight MT Light" panose="0204060206030A020304" pitchFamily="18" charset="0"/>
              </a:rPr>
              <a:t>, particularly if it is given during </a:t>
            </a:r>
            <a:r>
              <a:rPr lang="en-GB" sz="2400" b="0" i="0" u="none" strike="noStrike" baseline="0" dirty="0">
                <a:solidFill>
                  <a:srgbClr val="FF0066"/>
                </a:solidFill>
                <a:latin typeface="Footlight MT Light" panose="0204060206030A020304" pitchFamily="18" charset="0"/>
              </a:rPr>
              <a:t>• </a:t>
            </a:r>
            <a:r>
              <a:rPr lang="en-GB" sz="2400" b="1" i="0" u="none" strike="noStrike" baseline="0" dirty="0">
                <a:solidFill>
                  <a:srgbClr val="FF0066"/>
                </a:solidFill>
                <a:latin typeface="Footlight MT Light" panose="0204060206030A020304" pitchFamily="18" charset="0"/>
              </a:rPr>
              <a:t>The first trimester of pregnancy </a:t>
            </a:r>
            <a:r>
              <a:rPr lang="en-GB" sz="2400" b="0" i="0" u="none" strike="noStrike" baseline="0" dirty="0">
                <a:solidFill>
                  <a:srgbClr val="000000"/>
                </a:solidFill>
                <a:latin typeface="Footlight MT Light" panose="0204060206030A020304" pitchFamily="18" charset="0"/>
              </a:rPr>
              <a:t>when the </a:t>
            </a:r>
            <a:r>
              <a:rPr lang="en-GB" sz="2400" b="0" i="0" u="none" strike="noStrike" baseline="0" dirty="0" err="1">
                <a:solidFill>
                  <a:srgbClr val="000000"/>
                </a:solidFill>
                <a:latin typeface="Footlight MT Light" panose="0204060206030A020304" pitchFamily="18" charset="0"/>
              </a:rPr>
              <a:t>fetus</a:t>
            </a:r>
            <a:r>
              <a:rPr lang="en-GB" sz="2400" b="0" i="0" u="none" strike="noStrike" baseline="0" dirty="0">
                <a:solidFill>
                  <a:srgbClr val="000000"/>
                </a:solidFill>
                <a:latin typeface="Footlight MT Light" panose="0204060206030A020304" pitchFamily="18" charset="0"/>
              </a:rPr>
              <a:t>' organs are still developing</a:t>
            </a:r>
          </a:p>
          <a:p>
            <a:pPr algn="l"/>
            <a:r>
              <a:rPr lang="en-GB" sz="2400" b="0" i="0" u="none" strike="noStrike" baseline="0" dirty="0">
                <a:solidFill>
                  <a:srgbClr val="000000"/>
                </a:solidFill>
                <a:latin typeface="Footlight MT Light" panose="0204060206030A020304" pitchFamily="18" charset="0"/>
              </a:rPr>
              <a:t>may cause birth defects or even the loss of the pregnancy (miscarriage).</a:t>
            </a:r>
          </a:p>
          <a:p>
            <a:pPr algn="l"/>
            <a:r>
              <a:rPr lang="en-GB" sz="2400" b="0" i="0" u="none" strike="noStrike" baseline="0" dirty="0">
                <a:solidFill>
                  <a:srgbClr val="FF0066"/>
                </a:solidFill>
                <a:latin typeface="Footlight MT Light" panose="0204060206030A020304" pitchFamily="18" charset="0"/>
              </a:rPr>
              <a:t>• </a:t>
            </a:r>
            <a:r>
              <a:rPr lang="en-GB" sz="2400" b="1" i="0" u="none" strike="noStrike" baseline="0" dirty="0">
                <a:solidFill>
                  <a:srgbClr val="FF0066"/>
                </a:solidFill>
                <a:latin typeface="Footlight MT Light" panose="0204060206030A020304" pitchFamily="18" charset="0"/>
              </a:rPr>
              <a:t>During the second and third trimesters</a:t>
            </a:r>
            <a:r>
              <a:rPr lang="en-GB" sz="2400" b="0" i="0" u="none" strike="noStrike" baseline="0" dirty="0">
                <a:solidFill>
                  <a:srgbClr val="000000"/>
                </a:solidFill>
                <a:latin typeface="Footlight MT Light" panose="0204060206030A020304" pitchFamily="18" charset="0"/>
              </a:rPr>
              <a:t>, some types of chemotherapy may be given without necessarily harming the </a:t>
            </a:r>
            <a:r>
              <a:rPr lang="en-GB" sz="2400" b="0" i="0" u="none" strike="noStrike" baseline="0" dirty="0" err="1">
                <a:solidFill>
                  <a:srgbClr val="000000"/>
                </a:solidFill>
                <a:latin typeface="Footlight MT Light" panose="0204060206030A020304" pitchFamily="18" charset="0"/>
              </a:rPr>
              <a:t>fetus</a:t>
            </a:r>
            <a:r>
              <a:rPr lang="en-GB" sz="2400" b="0" i="0" u="none" strike="noStrike" baseline="0" dirty="0">
                <a:solidFill>
                  <a:srgbClr val="000000"/>
                </a:solidFill>
                <a:latin typeface="Footlight MT Light" panose="0204060206030A020304" pitchFamily="18" charset="0"/>
              </a:rPr>
              <a:t>. The placenta acts as a barrier between the mother and the baby</a:t>
            </a:r>
          </a:p>
          <a:p>
            <a:pPr algn="l"/>
            <a:r>
              <a:rPr lang="en-GB" sz="2400" b="1" i="0" u="none" strike="noStrike" baseline="0" dirty="0">
                <a:solidFill>
                  <a:srgbClr val="FF0066"/>
                </a:solidFill>
                <a:latin typeface="Footlight MT Light" panose="0204060206030A020304" pitchFamily="18" charset="0"/>
              </a:rPr>
              <a:t>The later stages </a:t>
            </a:r>
            <a:r>
              <a:rPr lang="en-GB" sz="2400" b="0" i="0" u="none" strike="noStrike" baseline="0" dirty="0">
                <a:solidFill>
                  <a:srgbClr val="000000"/>
                </a:solidFill>
                <a:latin typeface="Footlight MT Light" panose="0204060206030A020304" pitchFamily="18" charset="0"/>
              </a:rPr>
              <a:t>of pregnancy may not directly harm the developing baby, it may cause side effects like malnutrition and anaemia in the mother that may cause indirect harm.</a:t>
            </a:r>
          </a:p>
          <a:p>
            <a:pPr algn="l"/>
            <a:r>
              <a:rPr lang="en-GB" sz="2400" b="0" i="0" u="none" strike="noStrike" baseline="0" dirty="0">
                <a:solidFill>
                  <a:srgbClr val="000000"/>
                </a:solidFill>
                <a:latin typeface="Footlight MT Light" panose="0204060206030A020304" pitchFamily="18" charset="0"/>
              </a:rPr>
              <a:t>May cause early </a:t>
            </a:r>
            <a:r>
              <a:rPr lang="en-GB" sz="2400" b="0" i="0" u="none" strike="noStrike" baseline="0" dirty="0" err="1">
                <a:solidFill>
                  <a:srgbClr val="000000"/>
                </a:solidFill>
                <a:latin typeface="Footlight MT Light" panose="0204060206030A020304" pitchFamily="18" charset="0"/>
              </a:rPr>
              <a:t>labor</a:t>
            </a:r>
            <a:r>
              <a:rPr lang="en-GB" sz="2400" b="0" i="0" u="none" strike="noStrike" baseline="0" dirty="0">
                <a:solidFill>
                  <a:srgbClr val="000000"/>
                </a:solidFill>
                <a:latin typeface="Footlight MT Light" panose="0204060206030A020304" pitchFamily="18" charset="0"/>
              </a:rPr>
              <a:t> and low birth weight,</a:t>
            </a:r>
          </a:p>
          <a:p>
            <a:pPr algn="l"/>
            <a:endParaRPr lang="en-GB" sz="1800" b="0" i="0" u="none" strike="noStrike" baseline="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5" name="Rectangle: Folded Corner 4">
            <a:extLst>
              <a:ext uri="{FF2B5EF4-FFF2-40B4-BE49-F238E27FC236}">
                <a16:creationId xmlns:a16="http://schemas.microsoft.com/office/drawing/2014/main" id="{79F5D1C6-97EB-41DB-AC8D-05554B803EC8}"/>
              </a:ext>
            </a:extLst>
          </p:cNvPr>
          <p:cNvSpPr/>
          <p:nvPr/>
        </p:nvSpPr>
        <p:spPr>
          <a:xfrm>
            <a:off x="8339282" y="4996584"/>
            <a:ext cx="2854036" cy="1496291"/>
          </a:xfrm>
          <a:prstGeom prst="foldedCorne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/>
              <a:t>No breast feeding?</a:t>
            </a:r>
          </a:p>
        </p:txBody>
      </p:sp>
    </p:spTree>
    <p:extLst>
      <p:ext uri="{BB962C8B-B14F-4D97-AF65-F5344CB8AC3E}">
        <p14:creationId xmlns:p14="http://schemas.microsoft.com/office/powerpoint/2010/main" val="205943128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024A4B-7167-427F-968B-F4EFD0475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001"/>
            <a:ext cx="10515600" cy="977899"/>
          </a:xfrm>
        </p:spPr>
        <p:txBody>
          <a:bodyPr>
            <a:normAutofit fontScale="90000"/>
          </a:bodyPr>
          <a:lstStyle/>
          <a:p>
            <a:br>
              <a:rPr lang="en-GB" sz="4000" b="1" dirty="0">
                <a:solidFill>
                  <a:schemeClr val="accent4">
                    <a:lumMod val="75000"/>
                  </a:schemeClr>
                </a:solidFill>
                <a:latin typeface="Footlight MT Light" panose="0204060206030A020304" pitchFamily="18" charset="0"/>
              </a:rPr>
            </a:br>
            <a:r>
              <a:rPr lang="en-GB" sz="4000" b="1" dirty="0">
                <a:solidFill>
                  <a:schemeClr val="accent4">
                    <a:lumMod val="75000"/>
                  </a:schemeClr>
                </a:solidFill>
                <a:latin typeface="Footlight MT Light" panose="0204060206030A020304" pitchFamily="18" charset="0"/>
              </a:rPr>
              <a:t>Radiation therapy</a:t>
            </a:r>
            <a:br>
              <a:rPr lang="en-GB" sz="4400" b="1" i="0" u="none" strike="noStrike" baseline="0" dirty="0">
                <a:solidFill>
                  <a:srgbClr val="FF0000"/>
                </a:solidFill>
                <a:latin typeface="Footlight MT Light" panose="0204060206030A020304" pitchFamily="18" charset="0"/>
              </a:rPr>
            </a:br>
            <a:endParaRPr lang="en-GB" dirty="0">
              <a:latin typeface="Footlight MT Light" panose="0204060206030A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3BFC47-E9DA-414A-8AD5-7C73375D7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929" y="1104900"/>
            <a:ext cx="6482771" cy="5626099"/>
          </a:xfrm>
        </p:spPr>
        <p:txBody>
          <a:bodyPr>
            <a:normAutofit/>
          </a:bodyPr>
          <a:lstStyle/>
          <a:p>
            <a:pPr algn="l">
              <a:buFont typeface="Wingdings" panose="05000000000000000000" pitchFamily="2" charset="2"/>
              <a:buChar char="Ø"/>
            </a:pPr>
            <a:r>
              <a:rPr lang="en-GB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GB" b="0" i="0" u="none" strike="noStrike" baseline="0" dirty="0">
                <a:solidFill>
                  <a:srgbClr val="000000"/>
                </a:solidFill>
                <a:latin typeface="Footlight MT Light" panose="0204060206030A020304" pitchFamily="18" charset="0"/>
              </a:rPr>
              <a:t>Radiation therapy can harm the fetus, particularly during the first trimester, doctors generally avoid using this treatment. 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en-GB" b="0" i="0" u="none" strike="noStrike" baseline="0" dirty="0">
                <a:solidFill>
                  <a:srgbClr val="000000"/>
                </a:solidFill>
                <a:latin typeface="Footlight MT Light" panose="0204060206030A020304" pitchFamily="18" charset="0"/>
              </a:rPr>
              <a:t>Even in the second and third trimesters, the use of radiation therapy is uncommon</a:t>
            </a:r>
            <a:r>
              <a:rPr lang="en-GB" dirty="0">
                <a:solidFill>
                  <a:srgbClr val="000000"/>
                </a:solidFill>
                <a:latin typeface="Footlight MT Light" panose="0204060206030A020304" pitchFamily="18" charset="0"/>
              </a:rPr>
              <a:t>.</a:t>
            </a:r>
          </a:p>
          <a:p>
            <a:pPr algn="l">
              <a:buFont typeface="Wingdings" panose="05000000000000000000" pitchFamily="2" charset="2"/>
              <a:buChar char="Ø"/>
            </a:pPr>
            <a:r>
              <a:rPr lang="en-GB" dirty="0">
                <a:solidFill>
                  <a:srgbClr val="000000"/>
                </a:solidFill>
                <a:latin typeface="Footlight MT Light" panose="0204060206030A020304" pitchFamily="18" charset="0"/>
              </a:rPr>
              <a:t>T</a:t>
            </a:r>
            <a:r>
              <a:rPr lang="en-GB" b="0" i="0" u="none" strike="noStrike" baseline="0" dirty="0">
                <a:solidFill>
                  <a:srgbClr val="000000"/>
                </a:solidFill>
                <a:latin typeface="Footlight MT Light" panose="0204060206030A020304" pitchFamily="18" charset="0"/>
              </a:rPr>
              <a:t>he risks to the developing baby depend on:</a:t>
            </a:r>
          </a:p>
          <a:p>
            <a:pPr marL="0" indent="0" algn="l">
              <a:buNone/>
            </a:pPr>
            <a:endParaRPr lang="en-GB" b="0" i="0" u="none" strike="noStrike" baseline="0" dirty="0">
              <a:solidFill>
                <a:srgbClr val="000000"/>
              </a:solidFill>
              <a:latin typeface="Footlight MT Light" panose="0204060206030A020304" pitchFamily="18" charset="0"/>
            </a:endParaRPr>
          </a:p>
          <a:p>
            <a:pPr algn="l">
              <a:buFont typeface="Wingdings" panose="05000000000000000000" pitchFamily="2" charset="2"/>
              <a:buChar char="ü"/>
            </a:pPr>
            <a:r>
              <a:rPr lang="en-GB" b="0" i="0" u="none" strike="noStrike" baseline="0" dirty="0">
                <a:solidFill>
                  <a:srgbClr val="000000"/>
                </a:solidFill>
                <a:latin typeface="Footlight MT Light" panose="0204060206030A020304" pitchFamily="18" charset="0"/>
              </a:rPr>
              <a:t> the dose of radiation</a:t>
            </a:r>
          </a:p>
          <a:p>
            <a:pPr algn="l">
              <a:buFont typeface="Wingdings" panose="05000000000000000000" pitchFamily="2" charset="2"/>
              <a:buChar char="ü"/>
            </a:pPr>
            <a:r>
              <a:rPr lang="en-GB" b="0" i="0" u="none" strike="noStrike" baseline="0" dirty="0">
                <a:solidFill>
                  <a:srgbClr val="000000"/>
                </a:solidFill>
                <a:latin typeface="Footlight MT Light" panose="0204060206030A020304" pitchFamily="18" charset="0"/>
              </a:rPr>
              <a:t> And the area .</a:t>
            </a:r>
            <a:endParaRPr lang="en-GB" dirty="0">
              <a:latin typeface="Footlight MT Light" panose="0204060206030A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D327E8C-5572-44A3-9176-F6D6CE7D33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478" y="1657927"/>
            <a:ext cx="4285593" cy="3761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80982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A3D3751-09F6-4F85-BB04-66963E1D8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5019" y="4178663"/>
            <a:ext cx="8764217" cy="25038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C91CD97-DF35-42C5-9F63-D5EB0B0D5F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4951" y="2594839"/>
            <a:ext cx="8950679" cy="16683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46A1401-A800-479D-A3A8-E4BC29BF6F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8431" y="47335"/>
            <a:ext cx="9395138" cy="250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782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BD557A0-A8EE-4A90-8647-7489D5E58B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930" y="3843943"/>
            <a:ext cx="8211590" cy="3086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1B6481-644B-49AC-A89E-F670258557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15530"/>
          </a:xfrm>
        </p:spPr>
        <p:txBody>
          <a:bodyPr>
            <a:normAutofit fontScale="90000"/>
          </a:bodyPr>
          <a:lstStyle/>
          <a:p>
            <a:r>
              <a:rPr lang="en-GB" sz="4800" b="1" dirty="0">
                <a:solidFill>
                  <a:srgbClr val="1AC0B0"/>
                </a:solidFill>
              </a:rPr>
              <a:t>Stages 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C8D53A-5AE0-4542-84BA-AE80324887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109" y="1228437"/>
            <a:ext cx="10515600" cy="3186546"/>
          </a:xfrm>
        </p:spPr>
        <p:txBody>
          <a:bodyPr>
            <a:normAutofit/>
          </a:bodyPr>
          <a:lstStyle/>
          <a:p>
            <a:pPr>
              <a:buBlip>
                <a:blip r:embed="rId3"/>
              </a:buBlip>
            </a:pPr>
            <a:r>
              <a:rPr lang="en-GB" sz="2400" dirty="0"/>
              <a:t>In stage 1 the cancer is limited to the ovaries.</a:t>
            </a:r>
          </a:p>
          <a:p>
            <a:pPr>
              <a:buBlip>
                <a:blip r:embed="rId3"/>
              </a:buBlip>
            </a:pPr>
            <a:r>
              <a:rPr lang="en-GB" sz="2400" dirty="0"/>
              <a:t> In stage 2 the growth involves one or both</a:t>
            </a:r>
          </a:p>
          <a:p>
            <a:pPr>
              <a:buBlip>
                <a:blip r:embed="rId3"/>
              </a:buBlip>
            </a:pPr>
            <a:r>
              <a:rPr lang="en-GB" sz="2400" dirty="0"/>
              <a:t>ovaries, with pelvic extension.</a:t>
            </a:r>
          </a:p>
          <a:p>
            <a:pPr>
              <a:buBlip>
                <a:blip r:embed="rId3"/>
              </a:buBlip>
            </a:pPr>
            <a:r>
              <a:rPr lang="en-GB" sz="2400" dirty="0"/>
              <a:t>Stage 3 cancer has spread to the lymph nodes and other organs or structures inside the abdominal cavity.</a:t>
            </a:r>
          </a:p>
          <a:p>
            <a:pPr>
              <a:buBlip>
                <a:blip r:embed="rId3"/>
              </a:buBlip>
            </a:pPr>
            <a:r>
              <a:rPr lang="en-GB" sz="2400" dirty="0"/>
              <a:t> In stage 4, the cancer has metastasized to distant sites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070D20-29D5-4F39-84EF-9BB51DFF82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0690" y="5514269"/>
            <a:ext cx="3371380" cy="121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0044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C46B7-89D2-4CD5-864E-EC7F69971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800" b="1" dirty="0">
                <a:solidFill>
                  <a:srgbClr val="1AC0B0"/>
                </a:solidFill>
              </a:rPr>
              <a:t>Risk factors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EE21E5-9452-47B0-BB0A-14BB5AA3B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891" y="1825624"/>
            <a:ext cx="6114473" cy="4519757"/>
          </a:xfrm>
        </p:spPr>
        <p:txBody>
          <a:bodyPr>
            <a:normAutofit/>
          </a:bodyPr>
          <a:lstStyle/>
          <a:p>
            <a:pPr>
              <a:buBlip>
                <a:blip r:embed="rId2"/>
              </a:buBlip>
            </a:pPr>
            <a:r>
              <a:rPr lang="en-GB" sz="2400" dirty="0"/>
              <a:t>Nulliparity</a:t>
            </a:r>
          </a:p>
          <a:p>
            <a:pPr>
              <a:buBlip>
                <a:blip r:embed="rId2"/>
              </a:buBlip>
            </a:pPr>
            <a:r>
              <a:rPr lang="en-GB" sz="2400" dirty="0"/>
              <a:t> Early menarche (before 12 years old)</a:t>
            </a:r>
          </a:p>
          <a:p>
            <a:pPr>
              <a:buBlip>
                <a:blip r:embed="rId2"/>
              </a:buBlip>
            </a:pPr>
            <a:r>
              <a:rPr lang="en-GB" sz="2400" dirty="0"/>
              <a:t>Late menopause (after 55 years old)</a:t>
            </a:r>
          </a:p>
          <a:p>
            <a:pPr>
              <a:buBlip>
                <a:blip r:embed="rId2"/>
              </a:buBlip>
            </a:pPr>
            <a:r>
              <a:rPr lang="en-GB" sz="2400" dirty="0"/>
              <a:t>Increasing age (over 50 years of age)</a:t>
            </a:r>
          </a:p>
          <a:p>
            <a:pPr>
              <a:buBlip>
                <a:blip r:embed="rId2"/>
              </a:buBlip>
            </a:pPr>
            <a:r>
              <a:rPr lang="en-GB" sz="2400" dirty="0"/>
              <a:t> High-fat diet</a:t>
            </a:r>
          </a:p>
          <a:p>
            <a:pPr>
              <a:buBlip>
                <a:blip r:embed="rId2"/>
              </a:buBlip>
            </a:pPr>
            <a:r>
              <a:rPr lang="en-GB" sz="2400" dirty="0"/>
              <a:t> Obesity</a:t>
            </a:r>
          </a:p>
          <a:p>
            <a:pPr>
              <a:buBlip>
                <a:blip r:embed="rId2"/>
              </a:buBlip>
            </a:pPr>
            <a:r>
              <a:rPr lang="en-GB" sz="2400" dirty="0"/>
              <a:t>Persistent ovulation over time</a:t>
            </a:r>
          </a:p>
          <a:p>
            <a:pPr>
              <a:buBlip>
                <a:blip r:embed="rId2"/>
              </a:buBlip>
            </a:pPr>
            <a:r>
              <a:rPr lang="en-GB" sz="2400" dirty="0"/>
              <a:t> First-degree relative with ovarian cancer</a:t>
            </a:r>
          </a:p>
        </p:txBody>
      </p:sp>
      <p:pic>
        <p:nvPicPr>
          <p:cNvPr id="1026" name="Picture 2" descr="Ovarian Cancer Risk Factors and Prevention | OCRA">
            <a:extLst>
              <a:ext uri="{FF2B5EF4-FFF2-40B4-BE49-F238E27FC236}">
                <a16:creationId xmlns:a16="http://schemas.microsoft.com/office/drawing/2014/main" id="{7D1A9B87-E49B-462E-A4D0-BDFF8BC4D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872" y="588482"/>
            <a:ext cx="6613237" cy="5904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EF4160A-4D73-489C-9ABB-8E43EC293B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910" y="5548732"/>
            <a:ext cx="3371380" cy="121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6123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852877-508C-4DCF-8AAC-610A9876F8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560" y="914400"/>
            <a:ext cx="11033760" cy="5262563"/>
          </a:xfrm>
        </p:spPr>
        <p:txBody>
          <a:bodyPr/>
          <a:lstStyle/>
          <a:p>
            <a:pPr>
              <a:buBlip>
                <a:blip r:embed="rId2"/>
              </a:buBlip>
            </a:pPr>
            <a:r>
              <a:rPr lang="en-GB" dirty="0">
                <a:solidFill>
                  <a:srgbClr val="002060"/>
                </a:solidFill>
              </a:rPr>
              <a:t>Inherited.</a:t>
            </a:r>
          </a:p>
          <a:p>
            <a:pPr>
              <a:buBlip>
                <a:blip r:embed="rId2"/>
              </a:buBlip>
            </a:pPr>
            <a:r>
              <a:rPr lang="en-GB" dirty="0">
                <a:solidFill>
                  <a:srgbClr val="002060"/>
                </a:solidFill>
              </a:rPr>
              <a:t>Older than 30 years at first pregnancy.</a:t>
            </a:r>
          </a:p>
          <a:p>
            <a:pPr>
              <a:buBlip>
                <a:blip r:embed="rId2"/>
              </a:buBlip>
            </a:pPr>
            <a:r>
              <a:rPr lang="en-GB" dirty="0">
                <a:solidFill>
                  <a:srgbClr val="002060"/>
                </a:solidFill>
              </a:rPr>
              <a:t> Positive BRCA-1 and BRCA-2 mutations.</a:t>
            </a:r>
          </a:p>
          <a:p>
            <a:pPr>
              <a:buBlip>
                <a:blip r:embed="rId2"/>
              </a:buBlip>
            </a:pPr>
            <a:r>
              <a:rPr lang="en-GB" dirty="0">
                <a:solidFill>
                  <a:srgbClr val="002060"/>
                </a:solidFill>
              </a:rPr>
              <a:t> Personal history of breast, bladder, or colon cancer.</a:t>
            </a:r>
          </a:p>
          <a:p>
            <a:pPr>
              <a:buBlip>
                <a:blip r:embed="rId2"/>
              </a:buBlip>
            </a:pPr>
            <a:r>
              <a:rPr lang="en-GB" dirty="0">
                <a:solidFill>
                  <a:srgbClr val="002060"/>
                </a:solidFill>
              </a:rPr>
              <a:t>Hormone replacement therapy for more than 10 years.</a:t>
            </a:r>
          </a:p>
          <a:p>
            <a:pPr>
              <a:buBlip>
                <a:blip r:embed="rId2"/>
              </a:buBlip>
            </a:pPr>
            <a:r>
              <a:rPr lang="en-GB" dirty="0">
                <a:solidFill>
                  <a:srgbClr val="002060"/>
                </a:solidFill>
              </a:rPr>
              <a:t>Infertility.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DA74DC-F3A1-43C0-BF29-65E73A3EA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7100" y="5484315"/>
            <a:ext cx="3371380" cy="121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1371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141D6D-0141-429A-BC23-CF458B911B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800" b="1" dirty="0">
                <a:solidFill>
                  <a:srgbClr val="1AC0B0"/>
                </a:solidFill>
              </a:rPr>
              <a:t>Clinical manifestation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B3202-CDA4-4C8C-B589-6DDD0EBFC20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Blip>
                <a:blip r:embed="rId2"/>
              </a:buBlip>
            </a:pPr>
            <a:r>
              <a:rPr lang="en-GB" dirty="0"/>
              <a:t>Pelvic discomfort or pain</a:t>
            </a:r>
          </a:p>
          <a:p>
            <a:pPr>
              <a:buBlip>
                <a:blip r:embed="rId2"/>
              </a:buBlip>
            </a:pPr>
            <a:r>
              <a:rPr lang="en-GB" dirty="0"/>
              <a:t>Persistent indigestion, gas, or nausea</a:t>
            </a:r>
          </a:p>
          <a:p>
            <a:pPr>
              <a:buBlip>
                <a:blip r:embed="rId2"/>
              </a:buBlip>
            </a:pPr>
            <a:r>
              <a:rPr lang="en-GB" dirty="0"/>
              <a:t>Abdominal pressure, swelling, or bloating</a:t>
            </a:r>
          </a:p>
          <a:p>
            <a:pPr>
              <a:buBlip>
                <a:blip r:embed="rId2"/>
              </a:buBlip>
            </a:pPr>
            <a:r>
              <a:rPr lang="en-GB" dirty="0"/>
              <a:t> Urinary urgency or burning with no infection</a:t>
            </a:r>
          </a:p>
          <a:p>
            <a:pPr>
              <a:buBlip>
                <a:blip r:embed="rId2"/>
              </a:buBlip>
            </a:pPr>
            <a:r>
              <a:rPr lang="en-GB" dirty="0"/>
              <a:t> Changes in menstruation.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EEEA20D-3382-4BD0-AC92-1BEEEFE7BA7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Blip>
                <a:blip r:embed="rId2"/>
              </a:buBlip>
            </a:pPr>
            <a:r>
              <a:rPr lang="en-GB" dirty="0"/>
              <a:t>fatigue</a:t>
            </a:r>
          </a:p>
          <a:p>
            <a:pPr>
              <a:buBlip>
                <a:blip r:embed="rId2"/>
              </a:buBlip>
            </a:pPr>
            <a:r>
              <a:rPr lang="en-GB" dirty="0"/>
              <a:t> Vague abdominal pain</a:t>
            </a:r>
          </a:p>
          <a:p>
            <a:pPr>
              <a:buBlip>
                <a:blip r:embed="rId2"/>
              </a:buBlip>
            </a:pPr>
            <a:r>
              <a:rPr lang="en-GB" dirty="0"/>
              <a:t>diarrhoea or constipation</a:t>
            </a:r>
          </a:p>
          <a:p>
            <a:pPr>
              <a:buBlip>
                <a:blip r:embed="rId2"/>
              </a:buBlip>
            </a:pPr>
            <a:r>
              <a:rPr lang="en-GB" dirty="0"/>
              <a:t> unexplained weight loss or gain</a:t>
            </a:r>
          </a:p>
          <a:p>
            <a:pPr>
              <a:buBlip>
                <a:blip r:embed="rId2"/>
              </a:buBlip>
            </a:pPr>
            <a:r>
              <a:rPr lang="en-GB" dirty="0"/>
              <a:t> ascites</a:t>
            </a:r>
          </a:p>
          <a:p>
            <a:pPr>
              <a:buBlip>
                <a:blip r:embed="rId2"/>
              </a:buBlip>
            </a:pPr>
            <a:r>
              <a:rPr lang="en-GB" dirty="0"/>
              <a:t>a palpable abdominal mass</a:t>
            </a:r>
          </a:p>
          <a:p>
            <a:pPr>
              <a:buBlip>
                <a:blip r:embed="rId2"/>
              </a:buBlip>
            </a:pPr>
            <a:r>
              <a:rPr lang="en-GB" dirty="0"/>
              <a:t> back pain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F0A791-CEBA-460A-B6F2-CA4F4F1BE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799" y="5572125"/>
            <a:ext cx="3368041" cy="120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5400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2275</Words>
  <Application>Microsoft Office PowerPoint</Application>
  <PresentationFormat>Widescreen</PresentationFormat>
  <Paragraphs>334</Paragraphs>
  <Slides>52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0" baseType="lpstr">
      <vt:lpstr>Arial</vt:lpstr>
      <vt:lpstr>Bahnschrift</vt:lpstr>
      <vt:lpstr>Brush Script MT</vt:lpstr>
      <vt:lpstr>Calibri</vt:lpstr>
      <vt:lpstr>Calibri Light</vt:lpstr>
      <vt:lpstr>Footlight MT Light</vt:lpstr>
      <vt:lpstr>Wingdings</vt:lpstr>
      <vt:lpstr>Office Theme</vt:lpstr>
      <vt:lpstr>Gynaecologic cancers</vt:lpstr>
      <vt:lpstr> Outline </vt:lpstr>
      <vt:lpstr>Ovarian cancer </vt:lpstr>
      <vt:lpstr>Epidemiology</vt:lpstr>
      <vt:lpstr>Pathophysiology</vt:lpstr>
      <vt:lpstr>Stages :</vt:lpstr>
      <vt:lpstr>Risk factors</vt:lpstr>
      <vt:lpstr>PowerPoint Presentation</vt:lpstr>
      <vt:lpstr>Clinical manifestation</vt:lpstr>
      <vt:lpstr>Assessment</vt:lpstr>
      <vt:lpstr>Treatment</vt:lpstr>
      <vt:lpstr>Endometrial cancer</vt:lpstr>
      <vt:lpstr>Epidemiology</vt:lpstr>
      <vt:lpstr>Pathophysiology</vt:lpstr>
      <vt:lpstr>Stages</vt:lpstr>
      <vt:lpstr>Causes &amp;risk factor</vt:lpstr>
      <vt:lpstr>Clinical manifestation</vt:lpstr>
      <vt:lpstr>Assessment</vt:lpstr>
      <vt:lpstr>investigation:</vt:lpstr>
      <vt:lpstr>Endometrial Carcinoma Treatment</vt:lpstr>
      <vt:lpstr>Cervical cancer</vt:lpstr>
      <vt:lpstr>Epidemiology</vt:lpstr>
      <vt:lpstr>Pathophysiology </vt:lpstr>
      <vt:lpstr>Cervical Cancer Aetiology</vt:lpstr>
      <vt:lpstr>Cervical Cancer Risk Factors</vt:lpstr>
      <vt:lpstr>The stages of cancer progression</vt:lpstr>
      <vt:lpstr>PowerPoint Presentation</vt:lpstr>
      <vt:lpstr>Clinical Manifestations</vt:lpstr>
      <vt:lpstr>Assessment</vt:lpstr>
      <vt:lpstr>Treatment </vt:lpstr>
      <vt:lpstr>Radical hysterectomy -removal of the uterus</vt:lpstr>
      <vt:lpstr>Vaginal caner</vt:lpstr>
      <vt:lpstr>Epidemiology </vt:lpstr>
      <vt:lpstr>Pathophysiology</vt:lpstr>
      <vt:lpstr>Vagina cancer Staging</vt:lpstr>
      <vt:lpstr>Causes &amp;Risk factors</vt:lpstr>
      <vt:lpstr>Symptoms</vt:lpstr>
      <vt:lpstr>Assessment</vt:lpstr>
      <vt:lpstr>Treatment </vt:lpstr>
      <vt:lpstr>Vulvar cancer</vt:lpstr>
      <vt:lpstr>Vulvar cancer epidemiology</vt:lpstr>
      <vt:lpstr>Pathophysiology</vt:lpstr>
      <vt:lpstr>PowerPoint Presentation</vt:lpstr>
      <vt:lpstr>Causes &amp; Risk Factor</vt:lpstr>
      <vt:lpstr>Clinical Manifestations</vt:lpstr>
      <vt:lpstr>Assessment</vt:lpstr>
      <vt:lpstr>Therapeutic Management</vt:lpstr>
      <vt:lpstr>Pregnancy &amp; Cancer</vt:lpstr>
      <vt:lpstr>Treatment of pregnant women</vt:lpstr>
      <vt:lpstr>Chemotherapy.</vt:lpstr>
      <vt:lpstr> Radiation therapy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gynecologic cancers</dc:title>
  <dc:creator>منال الإمام</dc:creator>
  <cp:lastModifiedBy>HP</cp:lastModifiedBy>
  <cp:revision>33</cp:revision>
  <dcterms:created xsi:type="dcterms:W3CDTF">2020-09-07T13:15:09Z</dcterms:created>
  <dcterms:modified xsi:type="dcterms:W3CDTF">2020-09-21T02:41:11Z</dcterms:modified>
</cp:coreProperties>
</file>