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379" r:id="rId6"/>
    <p:sldId id="260" r:id="rId7"/>
    <p:sldId id="365" r:id="rId8"/>
    <p:sldId id="277" r:id="rId9"/>
    <p:sldId id="278" r:id="rId10"/>
    <p:sldId id="264" r:id="rId11"/>
    <p:sldId id="261" r:id="rId12"/>
    <p:sldId id="386" r:id="rId13"/>
    <p:sldId id="286" r:id="rId14"/>
    <p:sldId id="276" r:id="rId15"/>
    <p:sldId id="375" r:id="rId16"/>
    <p:sldId id="318" r:id="rId17"/>
    <p:sldId id="380" r:id="rId18"/>
    <p:sldId id="378" r:id="rId19"/>
    <p:sldId id="307" r:id="rId20"/>
    <p:sldId id="308" r:id="rId21"/>
    <p:sldId id="309" r:id="rId22"/>
    <p:sldId id="265" r:id="rId23"/>
    <p:sldId id="376" r:id="rId24"/>
    <p:sldId id="384" r:id="rId25"/>
    <p:sldId id="385" r:id="rId26"/>
    <p:sldId id="300" r:id="rId27"/>
    <p:sldId id="367" r:id="rId28"/>
    <p:sldId id="303" r:id="rId29"/>
    <p:sldId id="381" r:id="rId30"/>
    <p:sldId id="377" r:id="rId31"/>
    <p:sldId id="280" r:id="rId32"/>
    <p:sldId id="389" r:id="rId33"/>
    <p:sldId id="274" r:id="rId34"/>
    <p:sldId id="271" r:id="rId35"/>
    <p:sldId id="287" r:id="rId36"/>
    <p:sldId id="272" r:id="rId37"/>
    <p:sldId id="285" r:id="rId38"/>
    <p:sldId id="293" r:id="rId39"/>
    <p:sldId id="370" r:id="rId40"/>
    <p:sldId id="295" r:id="rId41"/>
    <p:sldId id="299" r:id="rId42"/>
    <p:sldId id="310" r:id="rId43"/>
    <p:sldId id="315" r:id="rId44"/>
    <p:sldId id="325" r:id="rId45"/>
    <p:sldId id="390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F66FF"/>
    <a:srgbClr val="FF0066"/>
    <a:srgbClr val="FF9933"/>
    <a:srgbClr val="FFCCFF"/>
    <a:srgbClr val="CC0099"/>
    <a:srgbClr val="FFFFCC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F93C80-B64A-4B16-B941-E2F455EB9C2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E5280BD-D601-4A81-9762-D9919CBE1974}">
      <dgm:prSet phldrT="[Text]"/>
      <dgm:spPr/>
      <dgm:t>
        <a:bodyPr/>
        <a:lstStyle/>
        <a:p>
          <a:r>
            <a:rPr lang="en-GB" dirty="0"/>
            <a:t>If one pill has been missed &gt;24 hs and &lt;48hs</a:t>
          </a:r>
        </a:p>
      </dgm:t>
    </dgm:pt>
    <dgm:pt modelId="{5A6ABF93-081D-431C-BCAF-72AD8858C718}" type="parTrans" cxnId="{FC665B91-687B-4C17-BA56-D90C46143AEE}">
      <dgm:prSet/>
      <dgm:spPr/>
      <dgm:t>
        <a:bodyPr/>
        <a:lstStyle/>
        <a:p>
          <a:endParaRPr lang="en-GB"/>
        </a:p>
      </dgm:t>
    </dgm:pt>
    <dgm:pt modelId="{9F10EB82-FA5D-44FD-891F-4D01915ED244}" type="sibTrans" cxnId="{FC665B91-687B-4C17-BA56-D90C46143AEE}">
      <dgm:prSet/>
      <dgm:spPr/>
      <dgm:t>
        <a:bodyPr/>
        <a:lstStyle/>
        <a:p>
          <a:endParaRPr lang="en-GB"/>
        </a:p>
      </dgm:t>
    </dgm:pt>
    <dgm:pt modelId="{F97100BB-D9C6-4F32-BB12-0C2EB3C874A7}">
      <dgm:prSet phldrT="[Text]"/>
      <dgm:spPr/>
      <dgm:t>
        <a:bodyPr/>
        <a:lstStyle/>
        <a:p>
          <a:r>
            <a:rPr lang="en-GB" dirty="0"/>
            <a:t>If one pill has been missed &gt;48 hs </a:t>
          </a:r>
        </a:p>
      </dgm:t>
    </dgm:pt>
    <dgm:pt modelId="{E10323E7-153A-44D4-A4A0-FF77D3D532DA}" type="parTrans" cxnId="{047F96DA-C75A-41FC-B84E-9F220B901AAD}">
      <dgm:prSet/>
      <dgm:spPr/>
      <dgm:t>
        <a:bodyPr/>
        <a:lstStyle/>
        <a:p>
          <a:endParaRPr lang="en-GB"/>
        </a:p>
      </dgm:t>
    </dgm:pt>
    <dgm:pt modelId="{C14738E3-7B5A-414D-944E-EF5B4B2F0F59}" type="sibTrans" cxnId="{047F96DA-C75A-41FC-B84E-9F220B901AAD}">
      <dgm:prSet/>
      <dgm:spPr/>
      <dgm:t>
        <a:bodyPr/>
        <a:lstStyle/>
        <a:p>
          <a:endParaRPr lang="en-GB"/>
        </a:p>
      </dgm:t>
    </dgm:pt>
    <dgm:pt modelId="{F21953E2-1A06-4604-A0C7-6C3821036D91}">
      <dgm:prSet phldrT="[Text]"/>
      <dgm:spPr/>
      <dgm:t>
        <a:bodyPr/>
        <a:lstStyle/>
        <a:p>
          <a:r>
            <a:rPr lang="en-GB" dirty="0"/>
            <a:t>Continue  contraceptive cover  </a:t>
          </a:r>
        </a:p>
        <a:p>
          <a:r>
            <a:rPr lang="en-GB" dirty="0"/>
            <a:t>Missed pill should be  taken as soon as possible </a:t>
          </a:r>
        </a:p>
        <a:p>
          <a:r>
            <a:rPr lang="en-GB" dirty="0"/>
            <a:t>Then continue pills as usual </a:t>
          </a:r>
        </a:p>
      </dgm:t>
    </dgm:pt>
    <dgm:pt modelId="{B841D676-FCE4-4640-9F63-E3699CE71896}" type="parTrans" cxnId="{2103BC23-815D-41FA-BBD4-9616A7348887}">
      <dgm:prSet/>
      <dgm:spPr/>
      <dgm:t>
        <a:bodyPr/>
        <a:lstStyle/>
        <a:p>
          <a:endParaRPr lang="en-GB"/>
        </a:p>
      </dgm:t>
    </dgm:pt>
    <dgm:pt modelId="{6E4EE426-A23C-4682-91F9-419FD7F6417B}" type="sibTrans" cxnId="{2103BC23-815D-41FA-BBD4-9616A7348887}">
      <dgm:prSet/>
      <dgm:spPr/>
      <dgm:t>
        <a:bodyPr/>
        <a:lstStyle/>
        <a:p>
          <a:endParaRPr lang="en-GB"/>
        </a:p>
      </dgm:t>
    </dgm:pt>
    <dgm:pt modelId="{E6B20C89-3B0B-40E7-B44D-F70FBA931A2F}">
      <dgm:prSet phldrT="[Text]" custT="1"/>
      <dgm:spPr/>
      <dgm:t>
        <a:bodyPr/>
        <a:lstStyle/>
        <a:p>
          <a:r>
            <a:rPr lang="en-GB" sz="2000" dirty="0"/>
            <a:t>Minimizing risk of pregnancy </a:t>
          </a:r>
        </a:p>
        <a:p>
          <a:endParaRPr lang="en-GB" sz="1000" dirty="0"/>
        </a:p>
      </dgm:t>
    </dgm:pt>
    <dgm:pt modelId="{51F0570D-3813-4E58-A4DF-686313AFC675}" type="parTrans" cxnId="{39C21B50-7919-4711-8CE3-5F278F6837EE}">
      <dgm:prSet/>
      <dgm:spPr/>
      <dgm:t>
        <a:bodyPr/>
        <a:lstStyle/>
        <a:p>
          <a:endParaRPr lang="en-GB"/>
        </a:p>
      </dgm:t>
    </dgm:pt>
    <dgm:pt modelId="{BDC344BB-102B-4B48-81E8-C9A4910B3CAF}" type="sibTrans" cxnId="{39C21B50-7919-4711-8CE3-5F278F6837EE}">
      <dgm:prSet/>
      <dgm:spPr/>
      <dgm:t>
        <a:bodyPr/>
        <a:lstStyle/>
        <a:p>
          <a:endParaRPr lang="en-GB"/>
        </a:p>
      </dgm:t>
    </dgm:pt>
    <dgm:pt modelId="{6A30591D-22E6-476A-93CA-CE90906BCB46}">
      <dgm:prSet custT="1"/>
      <dgm:spPr/>
      <dgm:t>
        <a:bodyPr/>
        <a:lstStyle/>
        <a:p>
          <a:r>
            <a:rPr lang="en-GB" sz="2000" dirty="0"/>
            <a:t>Continue  contraceptive cover  </a:t>
          </a:r>
        </a:p>
        <a:p>
          <a:r>
            <a:rPr lang="en-GB" sz="2000" dirty="0"/>
            <a:t>Missed pill should be taken as soon as possible </a:t>
          </a:r>
        </a:p>
        <a:p>
          <a:r>
            <a:rPr lang="en-GB" sz="2000" dirty="0"/>
            <a:t>Remaining should continue at usual time </a:t>
          </a:r>
        </a:p>
        <a:p>
          <a:r>
            <a:rPr lang="en-GB" sz="2000" dirty="0"/>
            <a:t>Pack up for 7 pills </a:t>
          </a:r>
        </a:p>
      </dgm:t>
    </dgm:pt>
    <dgm:pt modelId="{54A78943-653F-45B7-B88A-587AD92CA2B8}" type="parTrans" cxnId="{BBF35D63-06FB-497A-85A6-B6733C9E4127}">
      <dgm:prSet/>
      <dgm:spPr/>
      <dgm:t>
        <a:bodyPr/>
        <a:lstStyle/>
        <a:p>
          <a:endParaRPr lang="en-GB"/>
        </a:p>
      </dgm:t>
    </dgm:pt>
    <dgm:pt modelId="{1B25B880-DF4A-4484-92AC-76CF04BDBAA4}" type="sibTrans" cxnId="{BBF35D63-06FB-497A-85A6-B6733C9E4127}">
      <dgm:prSet/>
      <dgm:spPr/>
      <dgm:t>
        <a:bodyPr/>
        <a:lstStyle/>
        <a:p>
          <a:endParaRPr lang="en-GB"/>
        </a:p>
      </dgm:t>
    </dgm:pt>
    <dgm:pt modelId="{FF72960E-1422-4898-829C-5EE086B0F77B}" type="pres">
      <dgm:prSet presAssocID="{0CF93C80-B64A-4B16-B941-E2F455EB9C2F}" presName="diagram" presStyleCnt="0">
        <dgm:presLayoutVars>
          <dgm:dir/>
          <dgm:resizeHandles val="exact"/>
        </dgm:presLayoutVars>
      </dgm:prSet>
      <dgm:spPr/>
    </dgm:pt>
    <dgm:pt modelId="{BA89F292-5EC0-4C17-B698-F2FA696552B2}" type="pres">
      <dgm:prSet presAssocID="{5E5280BD-D601-4A81-9762-D9919CBE1974}" presName="node" presStyleLbl="node1" presStyleIdx="0" presStyleCnt="5" custScaleY="30097" custLinFactNeighborX="-9896" custLinFactNeighborY="-25836">
        <dgm:presLayoutVars>
          <dgm:bulletEnabled val="1"/>
        </dgm:presLayoutVars>
      </dgm:prSet>
      <dgm:spPr/>
    </dgm:pt>
    <dgm:pt modelId="{38637990-8574-406D-A4B0-86AD59896375}" type="pres">
      <dgm:prSet presAssocID="{9F10EB82-FA5D-44FD-891F-4D01915ED244}" presName="sibTrans" presStyleCnt="0"/>
      <dgm:spPr/>
    </dgm:pt>
    <dgm:pt modelId="{1211EDF4-ED3F-4C2D-BF78-24EEE1C27CFF}" type="pres">
      <dgm:prSet presAssocID="{F97100BB-D9C6-4F32-BB12-0C2EB3C874A7}" presName="node" presStyleLbl="node1" presStyleIdx="1" presStyleCnt="5" custScaleX="96869" custScaleY="30870" custLinFactNeighborX="58065" custLinFactNeighborY="-30817">
        <dgm:presLayoutVars>
          <dgm:bulletEnabled val="1"/>
        </dgm:presLayoutVars>
      </dgm:prSet>
      <dgm:spPr/>
    </dgm:pt>
    <dgm:pt modelId="{BEFCBF63-0032-4DFB-A015-8664D446BF96}" type="pres">
      <dgm:prSet presAssocID="{C14738E3-7B5A-414D-944E-EF5B4B2F0F59}" presName="sibTrans" presStyleCnt="0"/>
      <dgm:spPr/>
    </dgm:pt>
    <dgm:pt modelId="{38DAC743-02AB-40A6-8182-E85D0740E9E4}" type="pres">
      <dgm:prSet presAssocID="{F21953E2-1A06-4604-A0C7-6C3821036D91}" presName="node" presStyleLbl="node1" presStyleIdx="2" presStyleCnt="5" custScaleX="100810" custScaleY="52123" custLinFactNeighborX="-7588" custLinFactNeighborY="-24485">
        <dgm:presLayoutVars>
          <dgm:bulletEnabled val="1"/>
        </dgm:presLayoutVars>
      </dgm:prSet>
      <dgm:spPr/>
    </dgm:pt>
    <dgm:pt modelId="{5BF28A2B-E826-4357-8CC8-E7C46C344CE7}" type="pres">
      <dgm:prSet presAssocID="{6E4EE426-A23C-4682-91F9-419FD7F6417B}" presName="sibTrans" presStyleCnt="0"/>
      <dgm:spPr/>
    </dgm:pt>
    <dgm:pt modelId="{FDEF8EFC-7EF1-4003-90C6-E67DA72F6125}" type="pres">
      <dgm:prSet presAssocID="{6A30591D-22E6-476A-93CA-CE90906BCB46}" presName="node" presStyleLbl="node1" presStyleIdx="3" presStyleCnt="5" custScaleX="96509" custScaleY="58811" custLinFactNeighborX="8810" custLinFactNeighborY="-21273">
        <dgm:presLayoutVars>
          <dgm:bulletEnabled val="1"/>
        </dgm:presLayoutVars>
      </dgm:prSet>
      <dgm:spPr/>
    </dgm:pt>
    <dgm:pt modelId="{7EAD317B-D258-48DD-94BA-51FCBD643EB6}" type="pres">
      <dgm:prSet presAssocID="{1B25B880-DF4A-4484-92AC-76CF04BDBAA4}" presName="sibTrans" presStyleCnt="0"/>
      <dgm:spPr/>
    </dgm:pt>
    <dgm:pt modelId="{E884A304-5994-4054-BF0B-DFD33C195008}" type="pres">
      <dgm:prSet presAssocID="{E6B20C89-3B0B-40E7-B44D-F70FBA931A2F}" presName="node" presStyleLbl="node1" presStyleIdx="4" presStyleCnt="5" custScaleX="93896" custScaleY="16709" custLinFactNeighborX="65161" custLinFactNeighborY="-26953">
        <dgm:presLayoutVars>
          <dgm:bulletEnabled val="1"/>
        </dgm:presLayoutVars>
      </dgm:prSet>
      <dgm:spPr/>
    </dgm:pt>
  </dgm:ptLst>
  <dgm:cxnLst>
    <dgm:cxn modelId="{9488BE14-815D-469E-BEFA-BBC496478EA3}" type="presOf" srcId="{F21953E2-1A06-4604-A0C7-6C3821036D91}" destId="{38DAC743-02AB-40A6-8182-E85D0740E9E4}" srcOrd="0" destOrd="0" presId="urn:microsoft.com/office/officeart/2005/8/layout/default"/>
    <dgm:cxn modelId="{6C71221A-F3E0-44AA-A33D-B7A849BCE302}" type="presOf" srcId="{E6B20C89-3B0B-40E7-B44D-F70FBA931A2F}" destId="{E884A304-5994-4054-BF0B-DFD33C195008}" srcOrd="0" destOrd="0" presId="urn:microsoft.com/office/officeart/2005/8/layout/default"/>
    <dgm:cxn modelId="{2103BC23-815D-41FA-BBD4-9616A7348887}" srcId="{0CF93C80-B64A-4B16-B941-E2F455EB9C2F}" destId="{F21953E2-1A06-4604-A0C7-6C3821036D91}" srcOrd="2" destOrd="0" parTransId="{B841D676-FCE4-4640-9F63-E3699CE71896}" sibTransId="{6E4EE426-A23C-4682-91F9-419FD7F6417B}"/>
    <dgm:cxn modelId="{BBF35D63-06FB-497A-85A6-B6733C9E4127}" srcId="{0CF93C80-B64A-4B16-B941-E2F455EB9C2F}" destId="{6A30591D-22E6-476A-93CA-CE90906BCB46}" srcOrd="3" destOrd="0" parTransId="{54A78943-653F-45B7-B88A-587AD92CA2B8}" sibTransId="{1B25B880-DF4A-4484-92AC-76CF04BDBAA4}"/>
    <dgm:cxn modelId="{39C21B50-7919-4711-8CE3-5F278F6837EE}" srcId="{0CF93C80-B64A-4B16-B941-E2F455EB9C2F}" destId="{E6B20C89-3B0B-40E7-B44D-F70FBA931A2F}" srcOrd="4" destOrd="0" parTransId="{51F0570D-3813-4E58-A4DF-686313AFC675}" sibTransId="{BDC344BB-102B-4B48-81E8-C9A4910B3CAF}"/>
    <dgm:cxn modelId="{FC665B91-687B-4C17-BA56-D90C46143AEE}" srcId="{0CF93C80-B64A-4B16-B941-E2F455EB9C2F}" destId="{5E5280BD-D601-4A81-9762-D9919CBE1974}" srcOrd="0" destOrd="0" parTransId="{5A6ABF93-081D-431C-BCAF-72AD8858C718}" sibTransId="{9F10EB82-FA5D-44FD-891F-4D01915ED244}"/>
    <dgm:cxn modelId="{E005B094-B3C2-41CB-B34A-D42622BE41A1}" type="presOf" srcId="{6A30591D-22E6-476A-93CA-CE90906BCB46}" destId="{FDEF8EFC-7EF1-4003-90C6-E67DA72F6125}" srcOrd="0" destOrd="0" presId="urn:microsoft.com/office/officeart/2005/8/layout/default"/>
    <dgm:cxn modelId="{4F8745B6-EC07-4798-A672-BF5410D45B1D}" type="presOf" srcId="{5E5280BD-D601-4A81-9762-D9919CBE1974}" destId="{BA89F292-5EC0-4C17-B698-F2FA696552B2}" srcOrd="0" destOrd="0" presId="urn:microsoft.com/office/officeart/2005/8/layout/default"/>
    <dgm:cxn modelId="{5A2E8DBA-2EA0-4CFD-A015-8BB9A8C3358A}" type="presOf" srcId="{F97100BB-D9C6-4F32-BB12-0C2EB3C874A7}" destId="{1211EDF4-ED3F-4C2D-BF78-24EEE1C27CFF}" srcOrd="0" destOrd="0" presId="urn:microsoft.com/office/officeart/2005/8/layout/default"/>
    <dgm:cxn modelId="{047F96DA-C75A-41FC-B84E-9F220B901AAD}" srcId="{0CF93C80-B64A-4B16-B941-E2F455EB9C2F}" destId="{F97100BB-D9C6-4F32-BB12-0C2EB3C874A7}" srcOrd="1" destOrd="0" parTransId="{E10323E7-153A-44D4-A4A0-FF77D3D532DA}" sibTransId="{C14738E3-7B5A-414D-944E-EF5B4B2F0F59}"/>
    <dgm:cxn modelId="{68D210EA-CE5C-43A5-BFB4-2FFB20BEA345}" type="presOf" srcId="{0CF93C80-B64A-4B16-B941-E2F455EB9C2F}" destId="{FF72960E-1422-4898-829C-5EE086B0F77B}" srcOrd="0" destOrd="0" presId="urn:microsoft.com/office/officeart/2005/8/layout/default"/>
    <dgm:cxn modelId="{1558B0A4-B38F-4067-9405-78EDF5B788E4}" type="presParOf" srcId="{FF72960E-1422-4898-829C-5EE086B0F77B}" destId="{BA89F292-5EC0-4C17-B698-F2FA696552B2}" srcOrd="0" destOrd="0" presId="urn:microsoft.com/office/officeart/2005/8/layout/default"/>
    <dgm:cxn modelId="{0040948A-6913-4A9C-9FF3-A44B0B56C0E9}" type="presParOf" srcId="{FF72960E-1422-4898-829C-5EE086B0F77B}" destId="{38637990-8574-406D-A4B0-86AD59896375}" srcOrd="1" destOrd="0" presId="urn:microsoft.com/office/officeart/2005/8/layout/default"/>
    <dgm:cxn modelId="{DB60DE95-FD7D-426A-8265-EE123F5B86FB}" type="presParOf" srcId="{FF72960E-1422-4898-829C-5EE086B0F77B}" destId="{1211EDF4-ED3F-4C2D-BF78-24EEE1C27CFF}" srcOrd="2" destOrd="0" presId="urn:microsoft.com/office/officeart/2005/8/layout/default"/>
    <dgm:cxn modelId="{7887AD31-98B5-4F7A-A9CE-3B8DE8AADDC1}" type="presParOf" srcId="{FF72960E-1422-4898-829C-5EE086B0F77B}" destId="{BEFCBF63-0032-4DFB-A015-8664D446BF96}" srcOrd="3" destOrd="0" presId="urn:microsoft.com/office/officeart/2005/8/layout/default"/>
    <dgm:cxn modelId="{7FC85C2F-D1B2-444F-B1E0-2BAD474EC5A2}" type="presParOf" srcId="{FF72960E-1422-4898-829C-5EE086B0F77B}" destId="{38DAC743-02AB-40A6-8182-E85D0740E9E4}" srcOrd="4" destOrd="0" presId="urn:microsoft.com/office/officeart/2005/8/layout/default"/>
    <dgm:cxn modelId="{42F89B89-38F0-4EE8-9B4B-A94A181A5100}" type="presParOf" srcId="{FF72960E-1422-4898-829C-5EE086B0F77B}" destId="{5BF28A2B-E826-4357-8CC8-E7C46C344CE7}" srcOrd="5" destOrd="0" presId="urn:microsoft.com/office/officeart/2005/8/layout/default"/>
    <dgm:cxn modelId="{55A7CAB8-5D38-4755-A63F-F9EA219694DF}" type="presParOf" srcId="{FF72960E-1422-4898-829C-5EE086B0F77B}" destId="{FDEF8EFC-7EF1-4003-90C6-E67DA72F6125}" srcOrd="6" destOrd="0" presId="urn:microsoft.com/office/officeart/2005/8/layout/default"/>
    <dgm:cxn modelId="{71CE0EEC-9356-409A-9C52-57B23399B407}" type="presParOf" srcId="{FF72960E-1422-4898-829C-5EE086B0F77B}" destId="{7EAD317B-D258-48DD-94BA-51FCBD643EB6}" srcOrd="7" destOrd="0" presId="urn:microsoft.com/office/officeart/2005/8/layout/default"/>
    <dgm:cxn modelId="{9CF76025-7DA3-4804-8103-38AFAB26BDE0}" type="presParOf" srcId="{FF72960E-1422-4898-829C-5EE086B0F77B}" destId="{E884A304-5994-4054-BF0B-DFD33C195008}" srcOrd="8" destOrd="0" presId="urn:microsoft.com/office/officeart/2005/8/layout/default"/>
  </dgm:cxnLst>
  <dgm:bg>
    <a:solidFill>
      <a:schemeClr val="bg2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1A04DF-336B-4835-B0A8-FD559EE6915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D59AD92-DD8D-4B67-8C28-05EA869672FF}">
      <dgm:prSet/>
      <dgm:spPr/>
      <dgm:t>
        <a:bodyPr/>
        <a:lstStyle/>
        <a:p>
          <a:r>
            <a:rPr lang="en-GB" dirty="0"/>
            <a:t>Minimizing  risk of pregnancy  </a:t>
          </a:r>
        </a:p>
        <a:p>
          <a:r>
            <a:rPr lang="en-GB" dirty="0"/>
            <a:t>EC if missed pill in the early packet or last week of previous packet </a:t>
          </a:r>
        </a:p>
      </dgm:t>
    </dgm:pt>
    <dgm:pt modelId="{6D4B82AC-A3E7-4DB6-8CF0-11D87314C34D}" type="parTrans" cxnId="{2A074391-3CAF-48E3-BAAD-178C6EE28D4F}">
      <dgm:prSet/>
      <dgm:spPr/>
      <dgm:t>
        <a:bodyPr/>
        <a:lstStyle/>
        <a:p>
          <a:endParaRPr lang="en-GB"/>
        </a:p>
      </dgm:t>
    </dgm:pt>
    <dgm:pt modelId="{D677E66D-1217-4156-8902-80A8F2E3410D}" type="sibTrans" cxnId="{2A074391-3CAF-48E3-BAAD-178C6EE28D4F}">
      <dgm:prSet/>
      <dgm:spPr/>
      <dgm:t>
        <a:bodyPr/>
        <a:lstStyle/>
        <a:p>
          <a:endParaRPr lang="en-GB"/>
        </a:p>
      </dgm:t>
    </dgm:pt>
    <dgm:pt modelId="{C4C23109-3029-4BE8-8BDB-9B817430803A}" type="pres">
      <dgm:prSet presAssocID="{BA1A04DF-336B-4835-B0A8-FD559EE69159}" presName="diagram" presStyleCnt="0">
        <dgm:presLayoutVars>
          <dgm:dir/>
          <dgm:resizeHandles val="exact"/>
        </dgm:presLayoutVars>
      </dgm:prSet>
      <dgm:spPr/>
    </dgm:pt>
    <dgm:pt modelId="{BA36A655-0F7C-4AFB-9811-6F12E1728EB0}" type="pres">
      <dgm:prSet presAssocID="{6D59AD92-DD8D-4B67-8C28-05EA869672FF}" presName="node" presStyleLbl="node1" presStyleIdx="0" presStyleCnt="1" custScaleX="208342" custLinFactNeighborX="-50078" custLinFactNeighborY="-13331">
        <dgm:presLayoutVars>
          <dgm:bulletEnabled val="1"/>
        </dgm:presLayoutVars>
      </dgm:prSet>
      <dgm:spPr/>
    </dgm:pt>
  </dgm:ptLst>
  <dgm:cxnLst>
    <dgm:cxn modelId="{8C889C56-F62D-480F-93B7-58461A355C28}" type="presOf" srcId="{6D59AD92-DD8D-4B67-8C28-05EA869672FF}" destId="{BA36A655-0F7C-4AFB-9811-6F12E1728EB0}" srcOrd="0" destOrd="0" presId="urn:microsoft.com/office/officeart/2005/8/layout/default"/>
    <dgm:cxn modelId="{2A074391-3CAF-48E3-BAAD-178C6EE28D4F}" srcId="{BA1A04DF-336B-4835-B0A8-FD559EE69159}" destId="{6D59AD92-DD8D-4B67-8C28-05EA869672FF}" srcOrd="0" destOrd="0" parTransId="{6D4B82AC-A3E7-4DB6-8CF0-11D87314C34D}" sibTransId="{D677E66D-1217-4156-8902-80A8F2E3410D}"/>
    <dgm:cxn modelId="{B18688A1-C0DE-4093-A2F9-4A589C0473B9}" type="presOf" srcId="{BA1A04DF-336B-4835-B0A8-FD559EE69159}" destId="{C4C23109-3029-4BE8-8BDB-9B817430803A}" srcOrd="0" destOrd="0" presId="urn:microsoft.com/office/officeart/2005/8/layout/default"/>
    <dgm:cxn modelId="{7A6D0975-12E9-4323-9466-8DA57F859ED6}" type="presParOf" srcId="{C4C23109-3029-4BE8-8BDB-9B817430803A}" destId="{BA36A655-0F7C-4AFB-9811-6F12E1728EB0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89F292-5EC0-4C17-B698-F2FA696552B2}">
      <dsp:nvSpPr>
        <dsp:cNvPr id="0" name=""/>
        <dsp:cNvSpPr/>
      </dsp:nvSpPr>
      <dsp:spPr>
        <a:xfrm>
          <a:off x="0" y="0"/>
          <a:ext cx="5869781" cy="10599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If one pill has been missed &gt;24 hs and &lt;48hs</a:t>
          </a:r>
        </a:p>
      </dsp:txBody>
      <dsp:txXfrm>
        <a:off x="0" y="0"/>
        <a:ext cx="5869781" cy="1059976"/>
      </dsp:txXfrm>
    </dsp:sp>
    <dsp:sp modelId="{1211EDF4-ED3F-4C2D-BF78-24EEE1C27CFF}">
      <dsp:nvSpPr>
        <dsp:cNvPr id="0" name=""/>
        <dsp:cNvSpPr/>
      </dsp:nvSpPr>
      <dsp:spPr>
        <a:xfrm>
          <a:off x="6506001" y="0"/>
          <a:ext cx="5685998" cy="1087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If one pill has been missed &gt;48 hs </a:t>
          </a:r>
        </a:p>
      </dsp:txBody>
      <dsp:txXfrm>
        <a:off x="6506001" y="0"/>
        <a:ext cx="5685998" cy="1087200"/>
      </dsp:txXfrm>
    </dsp:sp>
    <dsp:sp modelId="{38DAC743-02AB-40A6-8182-E85D0740E9E4}">
      <dsp:nvSpPr>
        <dsp:cNvPr id="0" name=""/>
        <dsp:cNvSpPr/>
      </dsp:nvSpPr>
      <dsp:spPr>
        <a:xfrm>
          <a:off x="0" y="1501732"/>
          <a:ext cx="5917326" cy="18357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Continue  contraceptive cover 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Missed pill should be  taken as soon as possible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Then continue pills as usual </a:t>
          </a:r>
        </a:p>
      </dsp:txBody>
      <dsp:txXfrm>
        <a:off x="0" y="1501732"/>
        <a:ext cx="5917326" cy="1835703"/>
      </dsp:txXfrm>
    </dsp:sp>
    <dsp:sp modelId="{FDEF8EFC-7EF1-4003-90C6-E67DA72F6125}">
      <dsp:nvSpPr>
        <dsp:cNvPr id="0" name=""/>
        <dsp:cNvSpPr/>
      </dsp:nvSpPr>
      <dsp:spPr>
        <a:xfrm>
          <a:off x="6527132" y="1497083"/>
          <a:ext cx="5664867" cy="20712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Continue  contraceptive cover 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Missed pill should be taken as soon as possible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Remaining should continue at usual time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Pack up for 7 pills </a:t>
          </a:r>
        </a:p>
      </dsp:txBody>
      <dsp:txXfrm>
        <a:off x="6527132" y="1497083"/>
        <a:ext cx="5664867" cy="2071246"/>
      </dsp:txXfrm>
    </dsp:sp>
    <dsp:sp modelId="{E884A304-5994-4054-BF0B-DFD33C195008}">
      <dsp:nvSpPr>
        <dsp:cNvPr id="0" name=""/>
        <dsp:cNvSpPr/>
      </dsp:nvSpPr>
      <dsp:spPr>
        <a:xfrm>
          <a:off x="6680510" y="3955265"/>
          <a:ext cx="5511489" cy="5884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Minimizing risk of pregnancy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 dirty="0"/>
        </a:p>
      </dsp:txBody>
      <dsp:txXfrm>
        <a:off x="6680510" y="3955265"/>
        <a:ext cx="5511489" cy="5884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36A655-0F7C-4AFB-9811-6F12E1728EB0}">
      <dsp:nvSpPr>
        <dsp:cNvPr id="0" name=""/>
        <dsp:cNvSpPr/>
      </dsp:nvSpPr>
      <dsp:spPr>
        <a:xfrm>
          <a:off x="0" y="0"/>
          <a:ext cx="5795463" cy="16690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Minimizing  risk of pregnancy  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EC if missed pill in the early packet or last week of previous packet </a:t>
          </a:r>
        </a:p>
      </dsp:txBody>
      <dsp:txXfrm>
        <a:off x="0" y="0"/>
        <a:ext cx="5795463" cy="16690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9146E2-3F92-4D8F-A626-C60BB60861E3}" type="datetimeFigureOut">
              <a:rPr lang="en-GB" smtClean="0"/>
              <a:t>15/03/2021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83C6D-211B-417B-BB0E-39FF935014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161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C3D0D-975C-4835-9F26-58FC542C5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9BF691-881C-46F0-8ABF-01E91E3E61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14671-3119-4B16-BED1-0B4990DE6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8279A-0CB5-4332-A7FF-CB9BF2DA2DE0}" type="datetimeFigureOut">
              <a:rPr lang="en-GB" smtClean="0"/>
              <a:t>15/03/2021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5439B-7541-4806-BD2E-45C558FB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37B747-21F9-4A78-873E-A1A3859F7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6E2AB-0976-494E-B834-61EFC05BA8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737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B2973-1BE0-4187-B9AF-C6B5286EA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4F1B9A-D1A8-4E94-B9EC-9D71641EFC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263DAD-2B3F-41A6-AB8F-871BC305F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8279A-0CB5-4332-A7FF-CB9BF2DA2DE0}" type="datetimeFigureOut">
              <a:rPr lang="en-GB" smtClean="0"/>
              <a:t>15/03/2021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B724C-1B3C-4A83-9771-5CD9D8B6F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354E68-9ABB-4DD1-9F21-4CF1E79EA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6E2AB-0976-494E-B834-61EFC05BA8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969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087EC6-5960-4876-B4DD-1D381B4C04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27F0E1-DE4D-4060-993D-FE19D2AA9D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CD8B2D-5977-4A8D-99C5-CED9CFB4E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8279A-0CB5-4332-A7FF-CB9BF2DA2DE0}" type="datetimeFigureOut">
              <a:rPr lang="en-GB" smtClean="0"/>
              <a:t>15/03/2021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1E5FBC-384F-483D-9205-35C580F72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9CE34-015B-45C9-ACFE-1637C178D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6E2AB-0976-494E-B834-61EFC05BA8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8558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63A95-2B69-4800-A51C-15CC91060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5AFAF-E15A-435E-9B4A-FF4254C909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8DC107-C0D1-454F-AFB9-6592D3AE7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8279A-0CB5-4332-A7FF-CB9BF2DA2DE0}" type="datetimeFigureOut">
              <a:rPr lang="en-GB" smtClean="0"/>
              <a:t>15/03/2021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F1A3F-9D55-466D-9B0A-51B525214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4FDE28-085C-428F-9ED2-6DC297E86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6E2AB-0976-494E-B834-61EFC05BA8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60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47B19-FECE-45DA-BD2D-91C1CE85F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F3D1BD-AAB1-4C17-93D8-ED0821107D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84CEE-7D9A-4E8B-B17C-3A33027FF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8279A-0CB5-4332-A7FF-CB9BF2DA2DE0}" type="datetimeFigureOut">
              <a:rPr lang="en-GB" smtClean="0"/>
              <a:t>15/03/2021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9154E-02DE-4B50-BEB7-F893BD85D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76F999-8A70-49E5-8323-1BB158531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6E2AB-0976-494E-B834-61EFC05BA8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487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EE8A4-0832-4ABE-A492-AB4E847CE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8A1B8-3B9A-40D7-8A65-53309DDCD1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0752CD-CC3A-4222-89F0-1196F80BAC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FA1EC4-8349-441C-BCEF-25A745202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8279A-0CB5-4332-A7FF-CB9BF2DA2DE0}" type="datetimeFigureOut">
              <a:rPr lang="en-GB" smtClean="0"/>
              <a:t>15/03/2021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52B74A-FC77-4C57-B01E-302E7072E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B3A8F3-72AE-4F45-8E31-E244368DF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6E2AB-0976-494E-B834-61EFC05BA8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402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FF99F-1E75-487F-AE35-8F117E76B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E7157D-E588-4B82-A789-353BE7A28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96F4EA-E742-44C4-BAC3-2B1856627A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C5E465-8DA9-466F-A204-9678EF4AC1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5C68D0-B410-4161-B57D-C3C6A3B517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705A36-F810-4CD4-A677-890D8EDC6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8279A-0CB5-4332-A7FF-CB9BF2DA2DE0}" type="datetimeFigureOut">
              <a:rPr lang="en-GB" smtClean="0"/>
              <a:t>15/03/2021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C3787E-6919-432D-BCEE-80FA31196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52BCDF-651C-44B7-8061-4CFC5A465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6E2AB-0976-494E-B834-61EFC05BA8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755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21DE1-15EC-4F49-872F-EDE7346F2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545418-8D7F-400A-A421-998B37622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8279A-0CB5-4332-A7FF-CB9BF2DA2DE0}" type="datetimeFigureOut">
              <a:rPr lang="en-GB" smtClean="0"/>
              <a:t>15/03/2021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544F02-2CCB-4ACB-9EFF-2C2A1C011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5E57BF-05B9-4926-BD7C-564D22A70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6E2AB-0976-494E-B834-61EFC05BA8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07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25924A-D1FF-4199-8039-DFD43E3A6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8279A-0CB5-4332-A7FF-CB9BF2DA2DE0}" type="datetimeFigureOut">
              <a:rPr lang="en-GB" smtClean="0"/>
              <a:t>15/03/2021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43282C-B203-4CB6-837C-94A062607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356262-EE04-4AA1-8F41-233DC7E5A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6E2AB-0976-494E-B834-61EFC05BA8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8854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8A302-1E7E-402E-9A20-8FF0DCAD1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A4EB1-33E7-42AC-ADEF-EBE34A416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144CD2-A636-413A-A5FC-F966C714FD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5292C4-AECB-45B2-8F8D-E55967BCD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8279A-0CB5-4332-A7FF-CB9BF2DA2DE0}" type="datetimeFigureOut">
              <a:rPr lang="en-GB" smtClean="0"/>
              <a:t>15/03/2021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B20BE3-A6F9-43B7-B9D2-7770E7C9A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576701-F9BE-4891-9585-2F67F5670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6E2AB-0976-494E-B834-61EFC05BA8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794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90FFA-14BA-4E37-A2A5-0921E1055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A66261-59A7-46B6-94F4-407602E850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9C63CA-0265-4FCA-BA14-DA6793AEFC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C7A27B-4714-469F-9105-FEC6CF988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8279A-0CB5-4332-A7FF-CB9BF2DA2DE0}" type="datetimeFigureOut">
              <a:rPr lang="en-GB" smtClean="0"/>
              <a:t>15/03/2021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1AA0AE-7B9C-4F37-879E-8EBE694B9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CF6242-B479-42B9-ACD5-FC84B9148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6E2AB-0976-494E-B834-61EFC05BA8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036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22E63E-27D8-4365-89BA-2F8433DD6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1ECEA9-9E04-40CF-A1BC-ABC7858A9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66CE00-AEB7-4613-8438-BD8D58695F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8279A-0CB5-4332-A7FF-CB9BF2DA2DE0}" type="datetimeFigureOut">
              <a:rPr lang="en-GB" smtClean="0"/>
              <a:t>15/03/2021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7FB47-0DE9-4A4F-AAAF-39607C4E60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64A71C-1744-4348-BC7B-26628721C1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6E2AB-0976-494E-B834-61EFC05BA8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090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milyplanning.org.nz/advice/contraception/progestogen-only-contraceptive-pill/" TargetMode="External"/><Relationship Id="rId2" Type="http://schemas.openxmlformats.org/officeDocument/2006/relationships/hyperlink" Target="https://www.familyplanning.org.nz/advice/contraception/combined-oral-contraceptive-pill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s://www.familyplanning.org.nz/advice/contraception/depo-provera-injection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54AEA-ACA4-430B-B18E-1E5F3D810C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4F112D-408D-4832-A0DA-4EAF2BCE49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8" name="Picture 4" descr="Contraception Animated Word Cloud, Text Stock Footage Video (100 ...">
            <a:extLst>
              <a:ext uri="{FF2B5EF4-FFF2-40B4-BE49-F238E27FC236}">
                <a16:creationId xmlns:a16="http://schemas.microsoft.com/office/drawing/2014/main" id="{D8F81615-7B9E-4883-A44A-5A542D7D8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2141538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amily Planning Vector Illustration Royalty Free Cliparts, Vectors ...">
            <a:extLst>
              <a:ext uri="{FF2B5EF4-FFF2-40B4-BE49-F238E27FC236}">
                <a16:creationId xmlns:a16="http://schemas.microsoft.com/office/drawing/2014/main" id="{5985385A-33A2-47D5-B2FA-E7426EDFA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961" y="2171036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vijet Obitelji - Family is Love">
            <a:extLst>
              <a:ext uri="{FF2B5EF4-FFF2-40B4-BE49-F238E27FC236}">
                <a16:creationId xmlns:a16="http://schemas.microsoft.com/office/drawing/2014/main" id="{F3F6A611-2DC7-4B81-B8A4-EF5522BBC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975" y="306388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amily Planning: Latest News, Videos and Photos on Family Planning ...">
            <a:extLst>
              <a:ext uri="{FF2B5EF4-FFF2-40B4-BE49-F238E27FC236}">
                <a16:creationId xmlns:a16="http://schemas.microsoft.com/office/drawing/2014/main" id="{9CF17553-9C35-40AE-92E6-509219C5C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769" y="2718057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ontraception Animated Word Cloud, Text Stock Footage Video (100 ...">
            <a:extLst>
              <a:ext uri="{FF2B5EF4-FFF2-40B4-BE49-F238E27FC236}">
                <a16:creationId xmlns:a16="http://schemas.microsoft.com/office/drawing/2014/main" id="{68EA56AF-8E1B-4453-9A40-3DC880328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44" y="403860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ontraception Beyond Condoms: The Many Kinds Of Birth Control">
            <a:extLst>
              <a:ext uri="{FF2B5EF4-FFF2-40B4-BE49-F238E27FC236}">
                <a16:creationId xmlns:a16="http://schemas.microsoft.com/office/drawing/2014/main" id="{A880C628-B02F-4E44-8792-7FB661D65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2649">
            <a:off x="4396507" y="3642713"/>
            <a:ext cx="3629660" cy="2849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ondom Women Vector Images (94)">
            <a:extLst>
              <a:ext uri="{FF2B5EF4-FFF2-40B4-BE49-F238E27FC236}">
                <a16:creationId xmlns:a16="http://schemas.microsoft.com/office/drawing/2014/main" id="{0BDCAE72-9DD6-4F91-AA55-F27A2E35C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594" y="180694"/>
            <a:ext cx="22669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Family Planning: 22 per cent of Women lack access to Contraceptives">
            <a:extLst>
              <a:ext uri="{FF2B5EF4-FFF2-40B4-BE49-F238E27FC236}">
                <a16:creationId xmlns:a16="http://schemas.microsoft.com/office/drawing/2014/main" id="{5305314D-C9E1-4119-B37C-A86B39FA8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736" y="4234121"/>
            <a:ext cx="27432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Contraception &amp; Family Planning Community Medicine - YouTube">
            <a:extLst>
              <a:ext uri="{FF2B5EF4-FFF2-40B4-BE49-F238E27FC236}">
                <a16:creationId xmlns:a16="http://schemas.microsoft.com/office/drawing/2014/main" id="{20A3CA28-9950-40E0-A16E-97F4EAE58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143" y="297974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839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515DE-FC70-4BA9-9967-E2D0AD932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49679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GB" sz="3600" dirty="0">
                <a:latin typeface="Baskerville Old Face" panose="02020602080505020303" pitchFamily="18" charset="0"/>
              </a:rPr>
              <a:t>Percentage of women experiencing an unintended pregnancy within the first year of use 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3952A579-57BE-471D-93FF-430347026D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1866838"/>
              </p:ext>
            </p:extLst>
          </p:nvPr>
        </p:nvGraphicFramePr>
        <p:xfrm>
          <a:off x="0" y="1249680"/>
          <a:ext cx="12191999" cy="5608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0223">
                  <a:extLst>
                    <a:ext uri="{9D8B030D-6E8A-4147-A177-3AD203B41FA5}">
                      <a16:colId xmlns:a16="http://schemas.microsoft.com/office/drawing/2014/main" val="4022045273"/>
                    </a:ext>
                  </a:extLst>
                </a:gridCol>
                <a:gridCol w="4125888">
                  <a:extLst>
                    <a:ext uri="{9D8B030D-6E8A-4147-A177-3AD203B41FA5}">
                      <a16:colId xmlns:a16="http://schemas.microsoft.com/office/drawing/2014/main" val="4283664075"/>
                    </a:ext>
                  </a:extLst>
                </a:gridCol>
                <a:gridCol w="4125888">
                  <a:extLst>
                    <a:ext uri="{9D8B030D-6E8A-4147-A177-3AD203B41FA5}">
                      <a16:colId xmlns:a16="http://schemas.microsoft.com/office/drawing/2014/main" val="2555740374"/>
                    </a:ext>
                  </a:extLst>
                </a:gridCol>
              </a:tblGrid>
              <a:tr h="428418">
                <a:tc>
                  <a:txBody>
                    <a:bodyPr/>
                    <a:lstStyle/>
                    <a:p>
                      <a:r>
                        <a:rPr lang="en-GB" dirty="0"/>
                        <a:t>Method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Typical use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Perfect use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2753859"/>
                  </a:ext>
                </a:extLst>
              </a:tr>
              <a:tr h="428418">
                <a:tc>
                  <a:txBody>
                    <a:bodyPr/>
                    <a:lstStyle/>
                    <a:p>
                      <a:r>
                        <a:rPr lang="en-GB" dirty="0">
                          <a:latin typeface="Baskerville Old Face" panose="02020602080505020303" pitchFamily="18" charset="0"/>
                        </a:rPr>
                        <a:t>No 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7328533"/>
                  </a:ext>
                </a:extLst>
              </a:tr>
              <a:tr h="428418">
                <a:tc>
                  <a:txBody>
                    <a:bodyPr/>
                    <a:lstStyle/>
                    <a:p>
                      <a:r>
                        <a:rPr lang="en-GB" dirty="0">
                          <a:latin typeface="Baskerville Old Face" panose="02020602080505020303" pitchFamily="18" charset="0"/>
                        </a:rPr>
                        <a:t>Fertility awareness-based 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0.4-0.5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8813367"/>
                  </a:ext>
                </a:extLst>
              </a:tr>
              <a:tr h="428418">
                <a:tc>
                  <a:txBody>
                    <a:bodyPr/>
                    <a:lstStyle/>
                    <a:p>
                      <a:r>
                        <a:rPr lang="en-GB" dirty="0">
                          <a:latin typeface="Baskerville Old Face" panose="02020602080505020303" pitchFamily="18" charset="0"/>
                        </a:rPr>
                        <a:t>Male condom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3012528"/>
                  </a:ext>
                </a:extLst>
              </a:tr>
              <a:tr h="428418">
                <a:tc>
                  <a:txBody>
                    <a:bodyPr/>
                    <a:lstStyle/>
                    <a:p>
                      <a:r>
                        <a:rPr lang="en-GB" dirty="0">
                          <a:latin typeface="Baskerville Old Face" panose="02020602080505020303" pitchFamily="18" charset="0"/>
                        </a:rPr>
                        <a:t>Female diaphragm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2337801"/>
                  </a:ext>
                </a:extLst>
              </a:tr>
              <a:tr h="467300">
                <a:tc>
                  <a:txBody>
                    <a:bodyPr/>
                    <a:lstStyle/>
                    <a:p>
                      <a:r>
                        <a:rPr lang="en-GB" dirty="0">
                          <a:latin typeface="Baskerville Old Face" panose="02020602080505020303" pitchFamily="18" charset="0"/>
                        </a:rPr>
                        <a:t>Progesterone-only pills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3605014"/>
                  </a:ext>
                </a:extLst>
              </a:tr>
              <a:tr h="428418">
                <a:tc>
                  <a:txBody>
                    <a:bodyPr/>
                    <a:lstStyle/>
                    <a:p>
                      <a:r>
                        <a:rPr lang="en-GB" dirty="0">
                          <a:latin typeface="Baskerville Old Face" panose="02020602080505020303" pitchFamily="18" charset="0"/>
                        </a:rPr>
                        <a:t>Combined hormonal contraceptive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489950"/>
                  </a:ext>
                </a:extLst>
              </a:tr>
              <a:tr h="428418">
                <a:tc>
                  <a:txBody>
                    <a:bodyPr/>
                    <a:lstStyle/>
                    <a:p>
                      <a:r>
                        <a:rPr lang="en-GB" dirty="0">
                          <a:latin typeface="Baskerville Old Face" panose="02020602080505020303" pitchFamily="18" charset="0"/>
                        </a:rPr>
                        <a:t>Progesterone-only injectable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5087307"/>
                  </a:ext>
                </a:extLst>
              </a:tr>
              <a:tr h="428418">
                <a:tc>
                  <a:txBody>
                    <a:bodyPr/>
                    <a:lstStyle/>
                    <a:p>
                      <a:r>
                        <a:rPr lang="en-GB" dirty="0">
                          <a:latin typeface="Baskerville Old Face" panose="02020602080505020303" pitchFamily="18" charset="0"/>
                        </a:rPr>
                        <a:t>Cu-IUD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6651233"/>
                  </a:ext>
                </a:extLst>
              </a:tr>
              <a:tr h="428418">
                <a:tc>
                  <a:txBody>
                    <a:bodyPr/>
                    <a:lstStyle/>
                    <a:p>
                      <a:r>
                        <a:rPr lang="en-GB" dirty="0">
                          <a:latin typeface="Baskerville Old Face" panose="02020602080505020303" pitchFamily="18" charset="0"/>
                        </a:rPr>
                        <a:t>LNG-IUS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3624179"/>
                  </a:ext>
                </a:extLst>
              </a:tr>
              <a:tr h="428418">
                <a:tc>
                  <a:txBody>
                    <a:bodyPr/>
                    <a:lstStyle/>
                    <a:p>
                      <a:r>
                        <a:rPr lang="en-GB" dirty="0">
                          <a:latin typeface="Baskerville Old Face" panose="02020602080505020303" pitchFamily="18" charset="0"/>
                        </a:rPr>
                        <a:t>Progesterone-only implant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0.05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7354823"/>
                  </a:ext>
                </a:extLst>
              </a:tr>
              <a:tr h="428418">
                <a:tc>
                  <a:txBody>
                    <a:bodyPr/>
                    <a:lstStyle/>
                    <a:p>
                      <a:r>
                        <a:rPr lang="en-GB" dirty="0">
                          <a:latin typeface="Baskerville Old Face" panose="02020602080505020303" pitchFamily="18" charset="0"/>
                        </a:rPr>
                        <a:t>Female sterilization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1680310"/>
                  </a:ext>
                </a:extLst>
              </a:tr>
              <a:tr h="428418">
                <a:tc>
                  <a:txBody>
                    <a:bodyPr/>
                    <a:lstStyle/>
                    <a:p>
                      <a:r>
                        <a:rPr lang="en-GB" dirty="0">
                          <a:latin typeface="Baskerville Old Face" panose="02020602080505020303" pitchFamily="18" charset="0"/>
                        </a:rPr>
                        <a:t>Vasectomy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0794454"/>
                  </a:ext>
                </a:extLst>
              </a:tr>
            </a:tbl>
          </a:graphicData>
        </a:graphic>
      </p:graphicFrame>
      <p:pic>
        <p:nvPicPr>
          <p:cNvPr id="3" name="Picture 12" descr="Values: Contraception - Family planning or family avoidance? – The ...">
            <a:extLst>
              <a:ext uri="{FF2B5EF4-FFF2-40B4-BE49-F238E27FC236}">
                <a16:creationId xmlns:a16="http://schemas.microsoft.com/office/drawing/2014/main" id="{0E637C93-6FAE-456A-8C7D-72C6A54DF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650" y="4619625"/>
            <a:ext cx="2038350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394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9AB52-7D0E-4171-8479-D21A8EB59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7121"/>
          </a:xfrm>
          <a:solidFill>
            <a:srgbClr val="FFCC99"/>
          </a:solidFill>
        </p:spPr>
        <p:txBody>
          <a:bodyPr/>
          <a:lstStyle/>
          <a:p>
            <a:r>
              <a:rPr lang="en-GB" dirty="0">
                <a:latin typeface="Baskerville Old Face" panose="02020602080505020303" pitchFamily="18" charset="0"/>
              </a:rPr>
              <a:t>Mechanism of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B2376-A840-44CE-9CD8-A60A1FCE3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87121"/>
            <a:ext cx="12192000" cy="5770879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>
                <a:latin typeface="Baskerville Old Face" panose="02020602080505020303" pitchFamily="18" charset="0"/>
              </a:rPr>
              <a:t>The efficacy of a method depends on its mechanism of action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  <a:latin typeface="Baskerville Old Face" panose="02020602080505020303" pitchFamily="18" charset="0"/>
              </a:rPr>
              <a:t>1) Prevent ovulation: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>
                <a:latin typeface="Baskerville Old Face" panose="02020602080505020303" pitchFamily="18" charset="0"/>
              </a:rPr>
              <a:t> Combined hormonal methods (pill, patch and vaginal ring).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>
                <a:latin typeface="Baskerville Old Face" panose="02020602080505020303" pitchFamily="18" charset="0"/>
              </a:rPr>
              <a:t>Progestogen-only injectables.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>
                <a:latin typeface="Baskerville Old Face" panose="02020602080505020303" pitchFamily="18" charset="0"/>
              </a:rPr>
              <a:t>Progestogen-only implant (Nexplanon®).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>
                <a:latin typeface="Baskerville Old Face" panose="02020602080505020303" pitchFamily="18" charset="0"/>
              </a:rPr>
              <a:t>Oral emergency contraception.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>
                <a:latin typeface="Baskerville Old Face" panose="02020602080505020303" pitchFamily="18" charset="0"/>
              </a:rPr>
              <a:t>Lactational amenorrhoea. 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  <a:latin typeface="Baskerville Old Face" panose="02020602080505020303" pitchFamily="18" charset="0"/>
              </a:rPr>
              <a:t>2) Prevent sperm reaching the oocyte: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>
                <a:latin typeface="Baskerville Old Face" panose="02020602080505020303" pitchFamily="18" charset="0"/>
              </a:rPr>
              <a:t> Female sterilization.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>
                <a:latin typeface="Baskerville Old Face" panose="02020602080505020303" pitchFamily="18" charset="0"/>
              </a:rPr>
              <a:t> Male sterilization (vasectomy). </a:t>
            </a:r>
          </a:p>
          <a:p>
            <a:pPr marL="0" indent="0">
              <a:buNone/>
            </a:pPr>
            <a:endParaRPr lang="en-GB" dirty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endParaRPr lang="en-GB" dirty="0">
              <a:latin typeface="Baskerville Old Face" panose="02020602080505020303" pitchFamily="18" charset="0"/>
            </a:endParaRPr>
          </a:p>
        </p:txBody>
      </p:sp>
      <p:pic>
        <p:nvPicPr>
          <p:cNvPr id="5" name="Picture 12" descr="Values: Contraception - Family planning or family avoidance? – The ...">
            <a:extLst>
              <a:ext uri="{FF2B5EF4-FFF2-40B4-BE49-F238E27FC236}">
                <a16:creationId xmlns:a16="http://schemas.microsoft.com/office/drawing/2014/main" id="{B6496F1B-B2BF-4C0C-950D-2D365C98F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650" y="4619625"/>
            <a:ext cx="2038350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220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B2376-A840-44CE-9CD8-A60A1FCE3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  <a:latin typeface="Baskerville Old Face" panose="02020602080505020303" pitchFamily="18" charset="0"/>
              </a:rPr>
              <a:t>3)</a:t>
            </a:r>
            <a:r>
              <a:rPr lang="en-GB" dirty="0">
                <a:latin typeface="Baskerville Old Face" panose="02020602080505020303" pitchFamily="18" charset="0"/>
              </a:rPr>
              <a:t> </a:t>
            </a:r>
            <a:r>
              <a:rPr lang="en-GB" dirty="0">
                <a:solidFill>
                  <a:srgbClr val="FF0000"/>
                </a:solidFill>
                <a:latin typeface="Baskerville Old Face" panose="02020602080505020303" pitchFamily="18" charset="0"/>
              </a:rPr>
              <a:t>Prevent an embryo implanting in the uterus: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>
                <a:latin typeface="Baskerville Old Face" panose="02020602080505020303" pitchFamily="18" charset="0"/>
              </a:rPr>
              <a:t>  Cu-IUD (Intra Uterine Copper Device).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>
                <a:latin typeface="Baskerville Old Face" panose="02020602080505020303" pitchFamily="18" charset="0"/>
              </a:rPr>
              <a:t> LNG-IUS. (Mirena).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  <a:latin typeface="Baskerville Old Face" panose="02020602080505020303" pitchFamily="18" charset="0"/>
              </a:rPr>
              <a:t>4) Allow sperm into the vagina but poison them:</a:t>
            </a:r>
            <a:r>
              <a:rPr lang="en-GB" dirty="0">
                <a:latin typeface="Baskerville Old Face" panose="02020602080505020303" pitchFamily="18" charset="0"/>
              </a:rPr>
              <a:t>  spermicides. 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  <a:latin typeface="Baskerville Old Face" panose="02020602080505020303" pitchFamily="18" charset="0"/>
              </a:rPr>
              <a:t>5) Allow sperm into the vagina but block further passage: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>
                <a:latin typeface="Baskerville Old Face" panose="02020602080505020303" pitchFamily="18" charset="0"/>
              </a:rPr>
              <a:t> Cervical diaphragm &amp; cervical  cap.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>
                <a:latin typeface="Baskerville Old Face" panose="02020602080505020303" pitchFamily="18" charset="0"/>
              </a:rPr>
              <a:t> One of the mechanisms of action of progestogens.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  <a:latin typeface="Baskerville Old Face" panose="02020602080505020303" pitchFamily="18" charset="0"/>
              </a:rPr>
              <a:t>6)Prevent sperm entering the vagina: </a:t>
            </a:r>
          </a:p>
          <a:p>
            <a:pPr marL="0" indent="0">
              <a:buNone/>
            </a:pPr>
            <a:r>
              <a:rPr lang="en-GB" dirty="0">
                <a:latin typeface="Baskerville Old Face" panose="02020602080505020303" pitchFamily="18" charset="0"/>
              </a:rPr>
              <a:t>• male and female condoms; 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  <a:latin typeface="Baskerville Old Face" panose="02020602080505020303" pitchFamily="18" charset="0"/>
              </a:rPr>
              <a:t>7) avoid sex during the fertile time of the cycle:</a:t>
            </a:r>
            <a:endParaRPr lang="en-GB" dirty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endParaRPr lang="en-GB" dirty="0">
              <a:latin typeface="Baskerville Old Face" panose="02020602080505020303" pitchFamily="18" charset="0"/>
            </a:endParaRPr>
          </a:p>
        </p:txBody>
      </p:sp>
      <p:pic>
        <p:nvPicPr>
          <p:cNvPr id="5" name="Picture 12" descr="Values: Contraception - Family planning or family avoidance? – The ...">
            <a:extLst>
              <a:ext uri="{FF2B5EF4-FFF2-40B4-BE49-F238E27FC236}">
                <a16:creationId xmlns:a16="http://schemas.microsoft.com/office/drawing/2014/main" id="{B6496F1B-B2BF-4C0C-950D-2D365C98F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650" y="4619625"/>
            <a:ext cx="2038350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739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5E092-DB11-444B-A9A4-C96B600C9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59840"/>
          </a:xfrm>
          <a:solidFill>
            <a:schemeClr val="bg2"/>
          </a:solidFill>
        </p:spPr>
        <p:txBody>
          <a:bodyPr/>
          <a:lstStyle/>
          <a:p>
            <a:r>
              <a:rPr lang="en-GB" dirty="0">
                <a:latin typeface="Baskerville Old Face" panose="02020602080505020303" pitchFamily="18" charset="0"/>
              </a:rPr>
              <a:t>Route of administration of contraceptive &amp; duration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3F2B7C7-4E25-47D3-A3D8-3B682DFA23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5204988"/>
              </p:ext>
            </p:extLst>
          </p:nvPr>
        </p:nvGraphicFramePr>
        <p:xfrm>
          <a:off x="0" y="1259841"/>
          <a:ext cx="12192000" cy="55981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3752534257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1334950603"/>
                    </a:ext>
                  </a:extLst>
                </a:gridCol>
              </a:tblGrid>
              <a:tr h="779193">
                <a:tc>
                  <a:txBody>
                    <a:bodyPr/>
                    <a:lstStyle/>
                    <a:p>
                      <a:r>
                        <a:rPr lang="en-GB" dirty="0">
                          <a:latin typeface="Baskerville Old Face" panose="02020602080505020303" pitchFamily="18" charset="0"/>
                        </a:rPr>
                        <a:t>Rout of currently available contraceptive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Duration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0334867"/>
                  </a:ext>
                </a:extLst>
              </a:tr>
              <a:tr h="688424"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Baskerville Old Face" panose="02020602080505020303" pitchFamily="18" charset="0"/>
                        </a:rPr>
                        <a:t>Oral</a:t>
                      </a:r>
                      <a:r>
                        <a:rPr lang="en-GB" dirty="0">
                          <a:latin typeface="Baskerville Old Face" panose="02020602080505020303" pitchFamily="18" charset="0"/>
                        </a:rPr>
                        <a:t> CHC and progesterone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Baskerville Old Face" panose="02020602080505020303" pitchFamily="18" charset="0"/>
                        </a:rPr>
                        <a:t>24 hours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6589506"/>
                  </a:ext>
                </a:extLst>
              </a:tr>
              <a:tr h="688424"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Baskerville Old Face" panose="02020602080505020303" pitchFamily="18" charset="0"/>
                        </a:rPr>
                        <a:t>Transdermal</a:t>
                      </a:r>
                      <a:r>
                        <a:rPr lang="en-GB" dirty="0">
                          <a:latin typeface="Baskerville Old Face" panose="02020602080505020303" pitchFamily="18" charset="0"/>
                        </a:rPr>
                        <a:t> CHC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Baskerville Old Face" panose="02020602080505020303" pitchFamily="18" charset="0"/>
                        </a:rPr>
                        <a:t>7 days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1509497"/>
                  </a:ext>
                </a:extLst>
              </a:tr>
              <a:tr h="688424"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Baskerville Old Face" panose="02020602080505020303" pitchFamily="18" charset="0"/>
                        </a:rPr>
                        <a:t>Vaginal</a:t>
                      </a:r>
                      <a:r>
                        <a:rPr lang="en-GB" dirty="0">
                          <a:latin typeface="Baskerville Old Face" panose="02020602080505020303" pitchFamily="18" charset="0"/>
                        </a:rPr>
                        <a:t> ring CHC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Baskerville Old Face" panose="02020602080505020303" pitchFamily="18" charset="0"/>
                        </a:rPr>
                        <a:t>21 days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9206111"/>
                  </a:ext>
                </a:extLst>
              </a:tr>
              <a:tr h="688424">
                <a:tc>
                  <a:txBody>
                    <a:bodyPr/>
                    <a:lstStyle/>
                    <a:p>
                      <a:r>
                        <a:rPr lang="en-GB" dirty="0">
                          <a:latin typeface="Baskerville Old Face" panose="02020602080505020303" pitchFamily="18" charset="0"/>
                        </a:rPr>
                        <a:t>Progesterone-only </a:t>
                      </a:r>
                      <a:r>
                        <a:rPr lang="en-GB" b="1" dirty="0">
                          <a:latin typeface="Baskerville Old Face" panose="02020602080505020303" pitchFamily="18" charset="0"/>
                        </a:rPr>
                        <a:t>injectable</a:t>
                      </a:r>
                      <a:r>
                        <a:rPr lang="en-GB" dirty="0">
                          <a:latin typeface="Baskerville Old Face" panose="02020602080505020303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Baskerville Old Face" panose="02020602080505020303" pitchFamily="18" charset="0"/>
                        </a:rPr>
                        <a:t>14 days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7581430"/>
                  </a:ext>
                </a:extLst>
              </a:tr>
              <a:tr h="688424">
                <a:tc>
                  <a:txBody>
                    <a:bodyPr/>
                    <a:lstStyle/>
                    <a:p>
                      <a:r>
                        <a:rPr lang="en-GB" dirty="0">
                          <a:latin typeface="Baskerville Old Face" panose="02020602080505020303" pitchFamily="18" charset="0"/>
                        </a:rPr>
                        <a:t>Progesterone-only implant(</a:t>
                      </a:r>
                      <a:r>
                        <a:rPr lang="en-GB" b="1" dirty="0">
                          <a:latin typeface="Baskerville Old Face" panose="02020602080505020303" pitchFamily="18" charset="0"/>
                        </a:rPr>
                        <a:t>sub cutaneious</a:t>
                      </a:r>
                      <a:r>
                        <a:rPr lang="en-GB" dirty="0">
                          <a:latin typeface="Baskerville Old Face" panose="02020602080505020303" pitchFamily="18" charset="0"/>
                        </a:rPr>
                        <a:t>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Baskerville Old Face" panose="02020602080505020303" pitchFamily="18" charset="0"/>
                        </a:rPr>
                        <a:t>3 years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8009718"/>
                  </a:ext>
                </a:extLst>
              </a:tr>
              <a:tr h="688424">
                <a:tc>
                  <a:txBody>
                    <a:bodyPr/>
                    <a:lstStyle/>
                    <a:p>
                      <a:r>
                        <a:rPr lang="en-GB" dirty="0">
                          <a:latin typeface="Baskerville Old Face" panose="02020602080505020303" pitchFamily="18" charset="0"/>
                        </a:rPr>
                        <a:t>Cu-IUD( </a:t>
                      </a:r>
                      <a:r>
                        <a:rPr lang="en-GB" b="1" dirty="0">
                          <a:latin typeface="Baskerville Old Face" panose="02020602080505020303" pitchFamily="18" charset="0"/>
                        </a:rPr>
                        <a:t>intrauterine</a:t>
                      </a:r>
                      <a:r>
                        <a:rPr lang="en-GB" dirty="0">
                          <a:latin typeface="Baskerville Old Face" panose="02020602080505020303" pitchFamily="18" charset="0"/>
                        </a:rPr>
                        <a:t>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Baskerville Old Face" panose="02020602080505020303" pitchFamily="18" charset="0"/>
                        </a:rPr>
                        <a:t>3 years , 5 years ,  10 years or more 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1371848"/>
                  </a:ext>
                </a:extLst>
              </a:tr>
              <a:tr h="688424">
                <a:tc>
                  <a:txBody>
                    <a:bodyPr/>
                    <a:lstStyle/>
                    <a:p>
                      <a:r>
                        <a:rPr lang="en-GB" dirty="0">
                          <a:latin typeface="Baskerville Old Face" panose="02020602080505020303" pitchFamily="18" charset="0"/>
                        </a:rPr>
                        <a:t>LNG-IUD( </a:t>
                      </a:r>
                      <a:r>
                        <a:rPr lang="en-GB" b="1" dirty="0">
                          <a:latin typeface="Baskerville Old Face" panose="02020602080505020303" pitchFamily="18" charset="0"/>
                        </a:rPr>
                        <a:t>intrauterine</a:t>
                      </a:r>
                      <a:r>
                        <a:rPr lang="en-GB" dirty="0">
                          <a:latin typeface="Baskerville Old Face" panose="02020602080505020303" pitchFamily="18" charset="0"/>
                        </a:rPr>
                        <a:t>).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Baskerville Old Face" panose="02020602080505020303" pitchFamily="18" charset="0"/>
                        </a:rPr>
                        <a:t>3 years ,  5 years or more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575664"/>
                  </a:ext>
                </a:extLst>
              </a:tr>
            </a:tbl>
          </a:graphicData>
        </a:graphic>
      </p:graphicFrame>
      <p:pic>
        <p:nvPicPr>
          <p:cNvPr id="3" name="Picture 12" descr="Values: Contraception - Family planning or family avoidance? – The ...">
            <a:extLst>
              <a:ext uri="{FF2B5EF4-FFF2-40B4-BE49-F238E27FC236}">
                <a16:creationId xmlns:a16="http://schemas.microsoft.com/office/drawing/2014/main" id="{7EF76129-7BD9-4ECC-82A5-0B6264DBA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650" y="4649121"/>
            <a:ext cx="2038350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335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4B9FB-0B69-4514-BDC0-0216ECB09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681036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en-GB" dirty="0">
                <a:latin typeface="Baskerville Old Face" panose="02020602080505020303" pitchFamily="18" charset="0"/>
              </a:rPr>
              <a:t>  </a:t>
            </a:r>
            <a:r>
              <a:rPr lang="en-GB" sz="3200" dirty="0">
                <a:latin typeface="Baskerville Old Face" panose="02020602080505020303" pitchFamily="18" charset="0"/>
              </a:rPr>
              <a:t>Non-contraceptive health benefits of contraceptives</a:t>
            </a:r>
            <a:endParaRPr lang="en-GB" dirty="0"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1A935-F992-445F-84A0-ECB373596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4B68A50-2E51-4887-B753-8BC261D7B0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0192315"/>
              </p:ext>
            </p:extLst>
          </p:nvPr>
        </p:nvGraphicFramePr>
        <p:xfrm>
          <a:off x="0" y="681037"/>
          <a:ext cx="12192000" cy="62631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488875774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382774486"/>
                    </a:ext>
                  </a:extLst>
                </a:gridCol>
              </a:tblGrid>
              <a:tr h="513693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Baskerville Old Face" panose="02020602080505020303" pitchFamily="18" charset="0"/>
                        </a:rPr>
                        <a:t>Method</a:t>
                      </a:r>
                      <a:r>
                        <a:rPr lang="en-GB" dirty="0">
                          <a:latin typeface="Baskerville Old Face" panose="02020602080505020303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Baskerville Old Face" panose="02020602080505020303" pitchFamily="18" charset="0"/>
                        </a:rPr>
                        <a:t>Benefit against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5209336"/>
                  </a:ext>
                </a:extLst>
              </a:tr>
              <a:tr h="513693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Baskerville Old Face" panose="02020602080505020303" pitchFamily="18" charset="0"/>
                        </a:rPr>
                        <a:t>Barrier methods (condoms)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Baskerville Old Face" panose="02020602080505020303" pitchFamily="18" charset="0"/>
                        </a:rPr>
                        <a:t>protect against sexually transmitted infections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8731440"/>
                  </a:ext>
                </a:extLst>
              </a:tr>
              <a:tr h="1951803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Baskerville Old Face" panose="02020602080505020303" pitchFamily="18" charset="0"/>
                        </a:rPr>
                        <a:t>LNG-IUS (52 mg)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Baskerville Old Face" panose="02020602080505020303" pitchFamily="18" charset="0"/>
                        </a:rPr>
                        <a:t>Heavy menstrual bleeding </a:t>
                      </a:r>
                    </a:p>
                    <a:p>
                      <a:r>
                        <a:rPr lang="en-GB" sz="2000" dirty="0">
                          <a:latin typeface="Baskerville Old Face" panose="02020602080505020303" pitchFamily="18" charset="0"/>
                        </a:rPr>
                        <a:t>Endometriosis </a:t>
                      </a:r>
                    </a:p>
                    <a:p>
                      <a:r>
                        <a:rPr lang="en-GB" sz="2000" dirty="0">
                          <a:latin typeface="Baskerville Old Face" panose="02020602080505020303" pitchFamily="18" charset="0"/>
                        </a:rPr>
                        <a:t>Adenomyosis </a:t>
                      </a:r>
                    </a:p>
                    <a:p>
                      <a:r>
                        <a:rPr lang="en-GB" sz="2000" dirty="0">
                          <a:latin typeface="Baskerville Old Face" panose="02020602080505020303" pitchFamily="18" charset="0"/>
                        </a:rPr>
                        <a:t>Dysmenorrhoea</a:t>
                      </a:r>
                    </a:p>
                    <a:p>
                      <a:r>
                        <a:rPr lang="en-GB" sz="2000" dirty="0">
                          <a:latin typeface="Baskerville Old Face" panose="02020602080505020303" pitchFamily="18" charset="0"/>
                        </a:rPr>
                        <a:t> Endometrial protection</a:t>
                      </a:r>
                    </a:p>
                    <a:p>
                      <a:r>
                        <a:rPr lang="en-GB" sz="2000" dirty="0">
                          <a:latin typeface="Baskerville Old Face" panose="02020602080505020303" pitchFamily="18" charset="0"/>
                        </a:rPr>
                        <a:t> Simple hyperplasia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3781157"/>
                  </a:ext>
                </a:extLst>
              </a:tr>
              <a:tr h="2261613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Baskerville Old Face" panose="02020602080505020303" pitchFamily="18" charset="0"/>
                        </a:rPr>
                        <a:t>Combined hormonal contraception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Baskerville Old Face" panose="02020602080505020303" pitchFamily="18" charset="0"/>
                        </a:rPr>
                        <a:t>Heavy menstrual bleeding</a:t>
                      </a:r>
                    </a:p>
                    <a:p>
                      <a:r>
                        <a:rPr lang="en-GB" sz="2000" dirty="0">
                          <a:latin typeface="Baskerville Old Face" panose="02020602080505020303" pitchFamily="18" charset="0"/>
                        </a:rPr>
                        <a:t> Irregular menses</a:t>
                      </a:r>
                    </a:p>
                    <a:p>
                      <a:r>
                        <a:rPr lang="en-GB" sz="2000" dirty="0">
                          <a:latin typeface="Baskerville Old Face" panose="02020602080505020303" pitchFamily="18" charset="0"/>
                        </a:rPr>
                        <a:t> Hirsutism </a:t>
                      </a:r>
                    </a:p>
                    <a:p>
                      <a:r>
                        <a:rPr lang="en-GB" sz="2000" dirty="0">
                          <a:latin typeface="Baskerville Old Face" panose="02020602080505020303" pitchFamily="18" charset="0"/>
                        </a:rPr>
                        <a:t>Acne </a:t>
                      </a:r>
                    </a:p>
                    <a:p>
                      <a:r>
                        <a:rPr lang="en-GB" sz="2000" dirty="0">
                          <a:latin typeface="Baskerville Old Face" panose="02020602080505020303" pitchFamily="18" charset="0"/>
                        </a:rPr>
                        <a:t>Premenstrual syndrome</a:t>
                      </a:r>
                    </a:p>
                    <a:p>
                      <a:r>
                        <a:rPr lang="en-GB" sz="2000" dirty="0">
                          <a:latin typeface="Baskerville Old Face" panose="02020602080505020303" pitchFamily="18" charset="0"/>
                        </a:rPr>
                        <a:t>Reduces risk of ovarian cancer </a:t>
                      </a:r>
                    </a:p>
                    <a:p>
                      <a:r>
                        <a:rPr lang="en-GB" sz="2000" dirty="0">
                          <a:latin typeface="Baskerville Old Face" panose="02020602080505020303" pitchFamily="18" charset="0"/>
                        </a:rPr>
                        <a:t>Reduces risk of endometrial cancer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9659778"/>
                  </a:ext>
                </a:extLst>
              </a:tr>
              <a:tr h="1022373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Baskerville Old Face" panose="02020602080505020303" pitchFamily="18" charset="0"/>
                        </a:rPr>
                        <a:t>Progestogen-only injectable (depot medroxyprogesterone acetate)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Baskerville Old Face" panose="02020602080505020303" pitchFamily="18" charset="0"/>
                        </a:rPr>
                        <a:t>Heavy menstrual bleeding</a:t>
                      </a:r>
                    </a:p>
                    <a:p>
                      <a:r>
                        <a:rPr lang="en-GB" sz="2000" dirty="0">
                          <a:latin typeface="Baskerville Old Face" panose="02020602080505020303" pitchFamily="18" charset="0"/>
                        </a:rPr>
                        <a:t> Endometriosis </a:t>
                      </a:r>
                    </a:p>
                    <a:p>
                      <a:r>
                        <a:rPr lang="en-GB" sz="2000" dirty="0">
                          <a:latin typeface="Baskerville Old Face" panose="02020602080505020303" pitchFamily="18" charset="0"/>
                        </a:rPr>
                        <a:t>Dysmenorrhoea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1724757"/>
                  </a:ext>
                </a:extLst>
              </a:tr>
            </a:tbl>
          </a:graphicData>
        </a:graphic>
      </p:graphicFrame>
      <p:pic>
        <p:nvPicPr>
          <p:cNvPr id="4" name="Picture 12" descr="Values: Contraception - Family planning or family avoidance? – The ...">
            <a:extLst>
              <a:ext uri="{FF2B5EF4-FFF2-40B4-BE49-F238E27FC236}">
                <a16:creationId xmlns:a16="http://schemas.microsoft.com/office/drawing/2014/main" id="{03217B7C-BD10-4376-BC04-41A146121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650" y="4659281"/>
            <a:ext cx="2038350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71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10578-68D6-4C9D-B6A1-561C62FDC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73759"/>
          </a:xfrm>
          <a:solidFill>
            <a:srgbClr val="FFCC99"/>
          </a:solidFill>
        </p:spPr>
        <p:txBody>
          <a:bodyPr>
            <a:normAutofit fontScale="90000"/>
          </a:bodyPr>
          <a:lstStyle/>
          <a:p>
            <a:br>
              <a:rPr lang="en-GB" sz="3600" b="1" i="0" cap="all" dirty="0">
                <a:solidFill>
                  <a:srgbClr val="4A2D85"/>
                </a:solidFill>
                <a:effectLst/>
                <a:latin typeface="Baskerville Old Face" panose="02020602080505020303" pitchFamily="18" charset="0"/>
              </a:rPr>
            </a:br>
            <a:r>
              <a:rPr lang="en-GB" sz="3600" b="1" i="0" cap="all" dirty="0">
                <a:solidFill>
                  <a:srgbClr val="4A2D85"/>
                </a:solidFill>
                <a:effectLst/>
                <a:latin typeface="Baskerville Old Face" panose="02020602080505020303" pitchFamily="18" charset="0"/>
              </a:rPr>
              <a:t>METHODS OF CONTRACEPTION:</a:t>
            </a:r>
            <a:br>
              <a:rPr lang="en-GB" sz="3600" b="1" i="0" cap="all" dirty="0">
                <a:solidFill>
                  <a:srgbClr val="4A2D85"/>
                </a:solidFill>
                <a:effectLst/>
                <a:latin typeface="Baskerville Old Face" panose="02020602080505020303" pitchFamily="18" charset="0"/>
              </a:rPr>
            </a:br>
            <a:endParaRPr lang="en-GB" sz="3600" dirty="0"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AA6389-7DD9-40DC-80F0-E9EA2054F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73760"/>
            <a:ext cx="12192000" cy="5984240"/>
          </a:xfrm>
          <a:solidFill>
            <a:schemeClr val="bg2"/>
          </a:solidFill>
        </p:spPr>
        <p:txBody>
          <a:bodyPr>
            <a:normAutofit lnSpcReduction="10000"/>
          </a:bodyPr>
          <a:lstStyle/>
          <a:p>
            <a:pPr algn="l">
              <a:buFont typeface="Wingdings" panose="05000000000000000000" pitchFamily="2" charset="2"/>
              <a:buChar char="Ø"/>
            </a:pPr>
            <a:r>
              <a:rPr lang="en-GB" sz="2800" dirty="0">
                <a:latin typeface="Andalus" panose="02020603050405020304" pitchFamily="18" charset="-78"/>
                <a:cs typeface="Andalus" panose="02020603050405020304" pitchFamily="18" charset="-78"/>
              </a:rPr>
              <a:t>Natural methods.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GB" sz="2800" dirty="0">
                <a:latin typeface="Andalus" panose="02020603050405020304" pitchFamily="18" charset="-78"/>
                <a:cs typeface="Andalus" panose="02020603050405020304" pitchFamily="18" charset="-78"/>
              </a:rPr>
              <a:t>Barrier methods 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GB" sz="2800" dirty="0">
                <a:latin typeface="Andalus" panose="02020603050405020304" pitchFamily="18" charset="-78"/>
                <a:cs typeface="Andalus" panose="02020603050405020304" pitchFamily="18" charset="-78"/>
              </a:rPr>
              <a:t>L</a:t>
            </a:r>
            <a:r>
              <a:rPr lang="en-GB" dirty="0">
                <a:solidFill>
                  <a:srgbClr val="34303C"/>
                </a:solidFill>
                <a:latin typeface="Baskerville Old Face" panose="02020602080505020303" pitchFamily="18" charset="0"/>
              </a:rPr>
              <a:t>ong acting reversable contraceptives :</a:t>
            </a:r>
            <a:endParaRPr lang="en-GB" b="0" i="0" dirty="0">
              <a:solidFill>
                <a:srgbClr val="34303C"/>
              </a:solidFill>
              <a:effectLst/>
              <a:latin typeface="Baskerville Old Face" panose="02020602080505020303" pitchFamily="18" charset="0"/>
            </a:endParaRPr>
          </a:p>
          <a:p>
            <a:pPr algn="l">
              <a:buFont typeface="Wingdings" panose="05000000000000000000" pitchFamily="2" charset="2"/>
              <a:buChar char="ü"/>
            </a:pPr>
            <a:r>
              <a:rPr lang="en-GB" b="0" i="0" dirty="0">
                <a:solidFill>
                  <a:srgbClr val="34303C"/>
                </a:solidFill>
                <a:effectLst/>
                <a:latin typeface="Baskerville Old Face" panose="02020602080505020303" pitchFamily="18" charset="0"/>
              </a:rPr>
              <a:t> Implant </a:t>
            </a:r>
          </a:p>
          <a:p>
            <a:pPr algn="l">
              <a:buFont typeface="Wingdings" panose="05000000000000000000" pitchFamily="2" charset="2"/>
              <a:buChar char="ü"/>
            </a:pPr>
            <a:r>
              <a:rPr lang="en-GB" b="0" i="0" dirty="0">
                <a:solidFill>
                  <a:srgbClr val="34303C"/>
                </a:solidFill>
                <a:effectLst/>
                <a:latin typeface="Baskerville Old Face" panose="02020602080505020303" pitchFamily="18" charset="0"/>
              </a:rPr>
              <a:t> Intra uterine device (IUD) 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34303C"/>
                </a:solidFill>
                <a:latin typeface="Baskerville Old Face" panose="02020602080505020303" pitchFamily="18" charset="0"/>
              </a:rPr>
              <a:t>H</a:t>
            </a:r>
            <a:r>
              <a:rPr lang="en-GB" b="0" i="0" dirty="0">
                <a:solidFill>
                  <a:srgbClr val="34303C"/>
                </a:solidFill>
                <a:effectLst/>
                <a:latin typeface="Baskerville Old Face" panose="02020602080505020303" pitchFamily="18" charset="0"/>
              </a:rPr>
              <a:t>ormonal contraceptives  :</a:t>
            </a:r>
          </a:p>
          <a:p>
            <a:pPr algn="l">
              <a:buFont typeface="Wingdings" panose="05000000000000000000" pitchFamily="2" charset="2"/>
              <a:buChar char="ü"/>
            </a:pPr>
            <a:r>
              <a:rPr lang="en-GB" b="0" i="0" dirty="0">
                <a:solidFill>
                  <a:srgbClr val="34303C"/>
                </a:solidFill>
                <a:effectLst/>
                <a:latin typeface="Baskerville Old Face" panose="02020602080505020303" pitchFamily="18" charset="0"/>
              </a:rPr>
              <a:t> Pill </a:t>
            </a:r>
          </a:p>
          <a:p>
            <a:pPr algn="l">
              <a:buFont typeface="Wingdings" panose="05000000000000000000" pitchFamily="2" charset="2"/>
              <a:buChar char="ü"/>
            </a:pPr>
            <a:r>
              <a:rPr lang="en-GB" b="0" i="0" dirty="0">
                <a:solidFill>
                  <a:srgbClr val="34303C"/>
                </a:solidFill>
                <a:effectLst/>
                <a:latin typeface="Baskerville Old Face" panose="02020602080505020303" pitchFamily="18" charset="0"/>
              </a:rPr>
              <a:t> Depo Provera injection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GB" b="0" i="0" dirty="0">
                <a:solidFill>
                  <a:srgbClr val="34303C"/>
                </a:solidFill>
                <a:effectLst/>
                <a:latin typeface="Baskerville Old Face" panose="02020602080505020303" pitchFamily="18" charset="0"/>
              </a:rPr>
              <a:t> </a:t>
            </a:r>
            <a:r>
              <a:rPr lang="en-GB" dirty="0">
                <a:solidFill>
                  <a:srgbClr val="34303C"/>
                </a:solidFill>
                <a:latin typeface="Baskerville Old Face" panose="02020602080505020303" pitchFamily="18" charset="0"/>
              </a:rPr>
              <a:t>B</a:t>
            </a:r>
            <a:r>
              <a:rPr lang="en-GB" b="0" i="0" dirty="0">
                <a:solidFill>
                  <a:srgbClr val="34303C"/>
                </a:solidFill>
                <a:effectLst/>
                <a:latin typeface="Baskerville Old Face" panose="02020602080505020303" pitchFamily="18" charset="0"/>
              </a:rPr>
              <a:t>arrier methods : such as condoms 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34303C"/>
                </a:solidFill>
                <a:latin typeface="Baskerville Old Face" panose="02020602080505020303" pitchFamily="18" charset="0"/>
              </a:rPr>
              <a:t>Permanent </a:t>
            </a:r>
            <a:r>
              <a:rPr lang="en-GB" b="0" i="0" dirty="0">
                <a:solidFill>
                  <a:srgbClr val="34303C"/>
                </a:solidFill>
                <a:effectLst/>
                <a:latin typeface="Baskerville Old Face" panose="02020602080505020303" pitchFamily="18" charset="0"/>
              </a:rPr>
              <a:t> contraceptives  :</a:t>
            </a:r>
          </a:p>
          <a:p>
            <a:pPr algn="l">
              <a:buFont typeface="Wingdings" panose="05000000000000000000" pitchFamily="2" charset="2"/>
              <a:buChar char="ü"/>
            </a:pPr>
            <a:r>
              <a:rPr lang="en-GB" b="0" i="0" dirty="0">
                <a:solidFill>
                  <a:srgbClr val="34303C"/>
                </a:solidFill>
                <a:effectLst/>
                <a:latin typeface="Baskerville Old Face" panose="02020602080505020303" pitchFamily="18" charset="0"/>
              </a:rPr>
              <a:t> Vasectomy </a:t>
            </a:r>
          </a:p>
          <a:p>
            <a:pPr algn="l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34303C"/>
                </a:solidFill>
                <a:latin typeface="Baskerville Old Face" panose="02020602080505020303" pitchFamily="18" charset="0"/>
              </a:rPr>
              <a:t>T</a:t>
            </a:r>
            <a:r>
              <a:rPr lang="en-GB" b="0" i="0" dirty="0">
                <a:solidFill>
                  <a:srgbClr val="34303C"/>
                </a:solidFill>
                <a:effectLst/>
                <a:latin typeface="Baskerville Old Face" panose="02020602080505020303" pitchFamily="18" charset="0"/>
              </a:rPr>
              <a:t>ubal ligation. </a:t>
            </a:r>
          </a:p>
          <a:p>
            <a:endParaRPr lang="en-GB" dirty="0"/>
          </a:p>
        </p:txBody>
      </p:sp>
      <p:pic>
        <p:nvPicPr>
          <p:cNvPr id="5" name="Picture 12" descr="Values: Contraception - Family planning or family avoidance? – The ...">
            <a:extLst>
              <a:ext uri="{FF2B5EF4-FFF2-40B4-BE49-F238E27FC236}">
                <a16:creationId xmlns:a16="http://schemas.microsoft.com/office/drawing/2014/main" id="{8540B914-90F8-46E4-8620-BD19CFB33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650" y="4649121"/>
            <a:ext cx="2038350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205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24CB8-B22C-4856-B362-653C176EC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0"/>
            <a:ext cx="12192000" cy="6857999"/>
          </a:xfrm>
          <a:solidFill>
            <a:schemeClr val="bg2"/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endParaRPr lang="en-GB" dirty="0">
              <a:latin typeface="Baskerville Old Face" panose="02020602080505020303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 sz="3200" dirty="0">
                <a:solidFill>
                  <a:srgbClr val="FF0066"/>
                </a:solidFill>
                <a:latin typeface="Baskerville Old Face" panose="02020602080505020303" pitchFamily="18" charset="0"/>
              </a:rPr>
              <a:t>Natural family planning: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Baskerville Old Face" panose="02020602080505020303" pitchFamily="18" charset="0"/>
              </a:rPr>
              <a:t>Calendar or rhythm method  or safe period 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Baskerville Old Face" panose="02020602080505020303" pitchFamily="18" charset="0"/>
              </a:rPr>
              <a:t> Cervical mucus method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Baskerville Old Face" panose="02020602080505020303" pitchFamily="18" charset="0"/>
              </a:rPr>
              <a:t>Basal body temperature  method.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b="0" i="0" dirty="0">
                <a:effectLst/>
                <a:latin typeface="Baskerville Old Face" panose="02020602080505020303" pitchFamily="18" charset="0"/>
              </a:rPr>
              <a:t>Breastfeeding is an effective (98%) temporary</a:t>
            </a:r>
          </a:p>
          <a:p>
            <a:pPr marL="0" indent="0">
              <a:buNone/>
            </a:pPr>
            <a:r>
              <a:rPr lang="en-GB" b="0" i="0" dirty="0">
                <a:effectLst/>
                <a:latin typeface="Baskerville Old Face" panose="02020602080505020303" pitchFamily="18" charset="0"/>
              </a:rPr>
              <a:t> method of contraception  only  if 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Baskerville Old Face" panose="02020602080505020303" pitchFamily="18" charset="0"/>
              </a:rPr>
              <a:t>Lactational amenorrhoea </a:t>
            </a:r>
            <a:endParaRPr lang="en-GB" b="1" dirty="0">
              <a:solidFill>
                <a:srgbClr val="172B4D"/>
              </a:solidFill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 b="0" i="0" dirty="0">
                <a:effectLst/>
                <a:latin typeface="Baskerville Old Face" panose="02020602080505020303" pitchFamily="18" charset="0"/>
              </a:rPr>
              <a:t>&amp;</a:t>
            </a:r>
            <a:r>
              <a:rPr lang="en-GB" b="0" i="0" dirty="0">
                <a:solidFill>
                  <a:srgbClr val="333333"/>
                </a:solidFill>
                <a:effectLst/>
                <a:latin typeface="Baskerville Old Face" panose="02020602080505020303" pitchFamily="18" charset="0"/>
              </a:rPr>
              <a:t> </a:t>
            </a:r>
            <a:r>
              <a:rPr lang="en-GB" b="0" i="0" dirty="0">
                <a:effectLst/>
                <a:latin typeface="Baskerville Old Face" panose="02020602080505020303" pitchFamily="18" charset="0"/>
              </a:rPr>
              <a:t>exclusive breastfeeding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b="0" i="0" dirty="0">
                <a:effectLst/>
                <a:latin typeface="Baskerville Old Face" panose="02020602080505020303" pitchFamily="18" charset="0"/>
              </a:rPr>
              <a:t>&amp; infant is under 6 months old</a:t>
            </a:r>
            <a:r>
              <a:rPr lang="en-GB" b="0" i="0" dirty="0">
                <a:effectLst/>
                <a:latin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GB" dirty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  <p:pic>
        <p:nvPicPr>
          <p:cNvPr id="4" name="Picture 12" descr="Values: Contraception - Family planning or family avoidance? – The ...">
            <a:extLst>
              <a:ext uri="{FF2B5EF4-FFF2-40B4-BE49-F238E27FC236}">
                <a16:creationId xmlns:a16="http://schemas.microsoft.com/office/drawing/2014/main" id="{2A3A60BA-5B84-4E97-8829-57CD7DE0E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650" y="5181600"/>
            <a:ext cx="203835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Natural Family Planning | Archdiocese of St Louis">
            <a:extLst>
              <a:ext uri="{FF2B5EF4-FFF2-40B4-BE49-F238E27FC236}">
                <a16:creationId xmlns:a16="http://schemas.microsoft.com/office/drawing/2014/main" id="{2142B68C-FB9B-4C16-81D6-2FFC461CA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91439"/>
            <a:ext cx="4711700" cy="486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1973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20856-D92E-41F0-9232-7EE5A72A0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61439"/>
          </a:xfrm>
          <a:solidFill>
            <a:srgbClr val="FFCC99"/>
          </a:solidFill>
        </p:spPr>
        <p:txBody>
          <a:bodyPr>
            <a:normAutofit/>
          </a:bodyPr>
          <a:lstStyle/>
          <a:p>
            <a:r>
              <a:rPr lang="en-GB" sz="3600" dirty="0">
                <a:latin typeface="Andalus" panose="02020603050405020304" pitchFamily="18" charset="-78"/>
                <a:cs typeface="Andalus" panose="02020603050405020304" pitchFamily="18" charset="-78"/>
              </a:rPr>
              <a:t>Barrier methods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1073F-760B-46FB-8F68-7A5BE5CD0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09040"/>
            <a:ext cx="12192000" cy="5648960"/>
          </a:xfrm>
          <a:solidFill>
            <a:schemeClr val="bg2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l">
              <a:buFont typeface="Wingdings" panose="05000000000000000000" pitchFamily="2" charset="2"/>
              <a:buChar char="q"/>
            </a:pPr>
            <a:r>
              <a:rPr lang="en-GB" i="0" cap="all" dirty="0">
                <a:solidFill>
                  <a:srgbClr val="C00000"/>
                </a:solidFill>
                <a:effectLst/>
                <a:latin typeface="Baskerville Old Face" panose="02020602080505020303" pitchFamily="18" charset="0"/>
              </a:rPr>
              <a:t>WHAT ARE BARRIER METHODS?</a:t>
            </a:r>
          </a:p>
          <a:p>
            <a:pPr marL="0" indent="0" algn="l">
              <a:buNone/>
            </a:pPr>
            <a:endParaRPr lang="en-GB" i="0" cap="all" dirty="0">
              <a:solidFill>
                <a:srgbClr val="C00000"/>
              </a:solidFill>
              <a:effectLst/>
              <a:latin typeface="Baskerville Old Face" panose="02020602080505020303" pitchFamily="18" charset="0"/>
            </a:endParaRPr>
          </a:p>
          <a:p>
            <a:pPr marL="0" indent="0" algn="l">
              <a:buNone/>
            </a:pPr>
            <a:r>
              <a:rPr lang="en-GB" i="0" dirty="0">
                <a:effectLst/>
                <a:latin typeface="Baskerville Old Face" panose="02020602080505020303" pitchFamily="18" charset="0"/>
              </a:rPr>
              <a:t>Barrier methods </a:t>
            </a:r>
            <a:r>
              <a:rPr lang="en-GB" dirty="0">
                <a:latin typeface="Baskerville Old Face" panose="02020602080505020303" pitchFamily="18" charset="0"/>
              </a:rPr>
              <a:t>prevent </a:t>
            </a:r>
            <a:r>
              <a:rPr lang="en-GB" i="0" dirty="0">
                <a:effectLst/>
                <a:latin typeface="Baskerville Old Face" panose="02020602080505020303" pitchFamily="18" charset="0"/>
              </a:rPr>
              <a:t> sperm from </a:t>
            </a:r>
            <a:r>
              <a:rPr lang="en-GB" dirty="0">
                <a:latin typeface="Baskerville Old Face" panose="02020602080505020303" pitchFamily="18" charset="0"/>
              </a:rPr>
              <a:t>fertilizing ovum</a:t>
            </a:r>
            <a:r>
              <a:rPr lang="en-GB" i="0" dirty="0">
                <a:effectLst/>
                <a:latin typeface="Baskerville Old Face" panose="02020602080505020303" pitchFamily="18" charset="0"/>
              </a:rPr>
              <a:t>.</a:t>
            </a:r>
          </a:p>
          <a:p>
            <a:pPr marL="0" indent="0" algn="l">
              <a:buNone/>
            </a:pPr>
            <a:endParaRPr lang="en-GB" dirty="0">
              <a:latin typeface="Baskerville Old Face" panose="02020602080505020303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 sz="3200" dirty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Types of barrier methods:</a:t>
            </a:r>
          </a:p>
          <a:p>
            <a:pPr marL="0" indent="0">
              <a:buNone/>
            </a:pPr>
            <a:endParaRPr lang="en-GB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Andalus" panose="02020603050405020304" pitchFamily="18" charset="-78"/>
                <a:cs typeface="Andalus" panose="02020603050405020304" pitchFamily="18" charset="-78"/>
              </a:rPr>
              <a:t>Male condom.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Andalus" panose="02020603050405020304" pitchFamily="18" charset="-78"/>
                <a:cs typeface="Andalus" panose="02020603050405020304" pitchFamily="18" charset="-78"/>
              </a:rPr>
              <a:t>Female condom.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Andalus" panose="02020603050405020304" pitchFamily="18" charset="-78"/>
                <a:cs typeface="Andalus" panose="02020603050405020304" pitchFamily="18" charset="-78"/>
              </a:rPr>
              <a:t> diaphragm 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Andalus" panose="02020603050405020304" pitchFamily="18" charset="-78"/>
                <a:cs typeface="Andalus" panose="02020603050405020304" pitchFamily="18" charset="-78"/>
              </a:rPr>
              <a:t>spermicidal .</a:t>
            </a:r>
            <a:endParaRPr lang="en-GB" dirty="0"/>
          </a:p>
        </p:txBody>
      </p:sp>
      <p:pic>
        <p:nvPicPr>
          <p:cNvPr id="5" name="Picture 12" descr="Values: Contraception - Family planning or family avoidance? – The ...">
            <a:extLst>
              <a:ext uri="{FF2B5EF4-FFF2-40B4-BE49-F238E27FC236}">
                <a16:creationId xmlns:a16="http://schemas.microsoft.com/office/drawing/2014/main" id="{293D0ECB-B19B-4981-A06E-C714C7732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650" y="4619625"/>
            <a:ext cx="2038350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5367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E8F84-C483-449E-8391-E7A63946E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l">
              <a:buFont typeface="Wingdings" panose="05000000000000000000" pitchFamily="2" charset="2"/>
              <a:buChar char="q"/>
            </a:pPr>
            <a:endParaRPr lang="en-GB" i="0" cap="all" dirty="0">
              <a:solidFill>
                <a:srgbClr val="4A2D85"/>
              </a:solidFill>
              <a:effectLst/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FF0000"/>
                </a:solidFill>
                <a:latin typeface="Baskerville Old Face" panose="02020602080505020303" pitchFamily="18" charset="0"/>
              </a:rPr>
              <a:t>Male condom: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Baskerville Old Face" panose="02020602080505020303" pitchFamily="18" charset="0"/>
              </a:rPr>
              <a:t>Cheap and widely available.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Baskerville Old Face" panose="02020602080505020303" pitchFamily="18" charset="0"/>
              </a:rPr>
              <a:t>They made of  latex.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Baskerville Old Face" panose="02020602080505020303" pitchFamily="18" charset="0"/>
              </a:rPr>
              <a:t>They protect against STIs including HIV.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Baskerville Old Face" panose="02020602080505020303" pitchFamily="18" charset="0"/>
              </a:rPr>
              <a:t>They are the only reversible male method.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Baskerville Old Face" panose="02020602080505020303" pitchFamily="18" charset="0"/>
              </a:rPr>
              <a:t>Used before sex. </a:t>
            </a:r>
          </a:p>
          <a:p>
            <a:pPr marL="0" indent="0">
              <a:buNone/>
            </a:pPr>
            <a:endParaRPr lang="en-GB" dirty="0">
              <a:latin typeface="Baskerville Old Face" panose="020206020805050203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FF0000"/>
                </a:solidFill>
                <a:latin typeface="Baskerville Old Face" panose="02020602080505020303" pitchFamily="18" charset="0"/>
              </a:rPr>
              <a:t>The female condom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Baskerville Old Face" panose="02020602080505020303" pitchFamily="18" charset="0"/>
              </a:rPr>
              <a:t>Is a lubricated polyurethane condom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Baskerville Old Face" panose="02020602080505020303" pitchFamily="18" charset="0"/>
              </a:rPr>
              <a:t>Inserted into the vagina.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Baskerville Old Face" panose="02020602080505020303" pitchFamily="18" charset="0"/>
              </a:rPr>
              <a:t>It protects against STIs </a:t>
            </a:r>
          </a:p>
          <a:p>
            <a:pPr algn="l"/>
            <a:endParaRPr lang="en-GB" b="0" i="0" dirty="0">
              <a:solidFill>
                <a:srgbClr val="34303C"/>
              </a:solidFill>
              <a:effectLst/>
              <a:latin typeface="Bookman Old Style" panose="02050604050505020204" pitchFamily="18" charset="0"/>
            </a:endParaRPr>
          </a:p>
          <a:p>
            <a:pPr marL="0" indent="0" algn="l">
              <a:buNone/>
            </a:pPr>
            <a:endParaRPr lang="en-GB" b="0" i="0" dirty="0">
              <a:solidFill>
                <a:srgbClr val="34303C"/>
              </a:solidFill>
              <a:effectLst/>
              <a:latin typeface="Bookman Old Style" panose="02050604050505020204" pitchFamily="18" charset="0"/>
            </a:endParaRPr>
          </a:p>
          <a:p>
            <a:pPr marL="0" indent="0" algn="l">
              <a:buNone/>
            </a:pPr>
            <a:endParaRPr lang="en-GB" b="0" i="0" dirty="0">
              <a:solidFill>
                <a:srgbClr val="34303C"/>
              </a:solidFill>
              <a:effectLst/>
              <a:latin typeface="Bookman Old Style" panose="02050604050505020204" pitchFamily="18" charset="0"/>
            </a:endParaRPr>
          </a:p>
        </p:txBody>
      </p:sp>
      <p:pic>
        <p:nvPicPr>
          <p:cNvPr id="5" name="Picture 12" descr="Values: Contraception - Family planning or family avoidance? – The ...">
            <a:extLst>
              <a:ext uri="{FF2B5EF4-FFF2-40B4-BE49-F238E27FC236}">
                <a16:creationId xmlns:a16="http://schemas.microsoft.com/office/drawing/2014/main" id="{C5E41703-D7DC-45FE-9985-074175AD1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2640" y="5161105"/>
            <a:ext cx="1229360" cy="169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285C6ED9-A467-4A7E-A511-E431BD36A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320" y="42140"/>
            <a:ext cx="4805680" cy="50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4522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04ED5-00BB-4CA0-ABC7-C2FB11A32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pPr marL="0" indent="0">
              <a:buNone/>
            </a:pPr>
            <a:endParaRPr lang="en-GB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 sz="3200" dirty="0">
                <a:solidFill>
                  <a:srgbClr val="CC0099"/>
                </a:solidFill>
                <a:latin typeface="Baskerville Old Face" panose="02020602080505020303" pitchFamily="18" charset="0"/>
              </a:rPr>
              <a:t>Non contraceptives uses of Condoms:</a:t>
            </a:r>
          </a:p>
          <a:p>
            <a:pPr marL="0" indent="0">
              <a:buNone/>
            </a:pPr>
            <a:endParaRPr lang="en-GB" sz="3200" dirty="0">
              <a:solidFill>
                <a:srgbClr val="CC0099"/>
              </a:solidFill>
              <a:latin typeface="Baskerville Old Face" panose="020206020805050203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CC0099"/>
                </a:solidFill>
                <a:latin typeface="Baskerville Old Face" panose="02020602080505020303" pitchFamily="18" charset="0"/>
              </a:rPr>
              <a:t>Condom catheter.</a:t>
            </a:r>
          </a:p>
          <a:p>
            <a:pPr marL="0" indent="0">
              <a:buNone/>
            </a:pPr>
            <a:endParaRPr lang="en-GB" dirty="0">
              <a:solidFill>
                <a:srgbClr val="CC0099"/>
              </a:solidFill>
              <a:latin typeface="Baskerville Old Face" panose="020206020805050203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CC0099"/>
                </a:solidFill>
                <a:latin typeface="Baskerville Old Face" panose="02020602080505020303" pitchFamily="18" charset="0"/>
              </a:rPr>
              <a:t>In post partum haemorrhage as condom tamponade. </a:t>
            </a:r>
          </a:p>
          <a:p>
            <a:endParaRPr lang="en-GB" dirty="0"/>
          </a:p>
        </p:txBody>
      </p:sp>
      <p:pic>
        <p:nvPicPr>
          <p:cNvPr id="2" name="Picture 12" descr="Values: Contraception - Family planning or family avoidance? – The ...">
            <a:extLst>
              <a:ext uri="{FF2B5EF4-FFF2-40B4-BE49-F238E27FC236}">
                <a16:creationId xmlns:a16="http://schemas.microsoft.com/office/drawing/2014/main" id="{C3B88D47-DAE1-4947-A3A0-6B6DF5A9D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650" y="4649121"/>
            <a:ext cx="2038350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Using a Condom as a Tamponade | Resource: Video | GLOWM">
            <a:extLst>
              <a:ext uri="{FF2B5EF4-FFF2-40B4-BE49-F238E27FC236}">
                <a16:creationId xmlns:a16="http://schemas.microsoft.com/office/drawing/2014/main" id="{1A162433-E0A6-4500-8804-B4612848B07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2E1BC3-E6FE-47E7-A287-6C5E67AB3D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0240" y="3276600"/>
            <a:ext cx="6096000" cy="340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824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907FF-FA3D-43EC-9090-A94D6DA28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1"/>
          </a:xfrm>
          <a:solidFill>
            <a:schemeClr val="bg2"/>
          </a:solidFill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sz="3600" dirty="0">
                <a:latin typeface="Andalus" panose="02020603050405020304" pitchFamily="18" charset="-78"/>
                <a:cs typeface="Andalus" panose="02020603050405020304" pitchFamily="18" charset="-78"/>
              </a:rPr>
              <a:t>Correct  use of effective methods of contraception</a:t>
            </a:r>
          </a:p>
          <a:p>
            <a:pPr marL="0" indent="0">
              <a:buNone/>
            </a:pPr>
            <a:r>
              <a:rPr lang="en-GB" sz="3600" dirty="0">
                <a:latin typeface="Andalus" panose="02020603050405020304" pitchFamily="18" charset="-78"/>
                <a:cs typeface="Andalus" panose="02020603050405020304" pitchFamily="18" charset="-78"/>
              </a:rPr>
              <a:t> can prevent most unintended pregnancies. </a:t>
            </a:r>
          </a:p>
          <a:p>
            <a:r>
              <a:rPr lang="en-GB" sz="3600" dirty="0">
                <a:latin typeface="Andalus" panose="02020603050405020304" pitchFamily="18" charset="-78"/>
                <a:cs typeface="Andalus" panose="02020603050405020304" pitchFamily="18" charset="-78"/>
              </a:rPr>
              <a:t>Unintended pregnancies lead to </a:t>
            </a:r>
          </a:p>
          <a:p>
            <a:pPr marL="0" indent="0">
              <a:buNone/>
            </a:pPr>
            <a:r>
              <a:rPr lang="en-GB" sz="3600" dirty="0">
                <a:latin typeface="Andalus" panose="02020603050405020304" pitchFamily="18" charset="-78"/>
                <a:cs typeface="Andalus" panose="02020603050405020304" pitchFamily="18" charset="-78"/>
              </a:rPr>
              <a:t>                                                   delayed or no antenatal care</a:t>
            </a:r>
          </a:p>
          <a:p>
            <a:pPr marL="0" indent="0">
              <a:buNone/>
            </a:pPr>
            <a:r>
              <a:rPr lang="en-GB" sz="3600" dirty="0">
                <a:latin typeface="Andalus" panose="02020603050405020304" pitchFamily="18" charset="-78"/>
                <a:cs typeface="Andalus" panose="02020603050405020304" pitchFamily="18" charset="-78"/>
              </a:rPr>
              <a:t>                                                    Abortion attempt.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12" descr="Values: Contraception - Family planning or family avoidance? – The ...">
            <a:extLst>
              <a:ext uri="{FF2B5EF4-FFF2-40B4-BE49-F238E27FC236}">
                <a16:creationId xmlns:a16="http://schemas.microsoft.com/office/drawing/2014/main" id="{9CBFC4B9-B121-4ED3-A7BA-9DE33CDF0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650" y="0"/>
            <a:ext cx="2038350" cy="191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6CEE3E1F-F16B-40FD-8278-94016EB9C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120" y="4563903"/>
            <a:ext cx="2956559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What are the Types of Abortion?">
            <a:extLst>
              <a:ext uri="{FF2B5EF4-FFF2-40B4-BE49-F238E27FC236}">
                <a16:creationId xmlns:a16="http://schemas.microsoft.com/office/drawing/2014/main" id="{A035C1C5-9E58-465E-A674-9ADB8FF2A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3220" y="4421028"/>
            <a:ext cx="293878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E2A28F1B-E282-4911-B65B-C184019889E7}"/>
              </a:ext>
            </a:extLst>
          </p:cNvPr>
          <p:cNvSpPr/>
          <p:nvPr/>
        </p:nvSpPr>
        <p:spPr>
          <a:xfrm>
            <a:off x="4632960" y="2560320"/>
            <a:ext cx="751840" cy="274320"/>
          </a:xfrm>
          <a:prstGeom prst="rightArrow">
            <a:avLst/>
          </a:prstGeom>
          <a:solidFill>
            <a:srgbClr val="CC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E1AF3D0D-D5E4-483E-9D4D-F0C08C9E8A66}"/>
              </a:ext>
            </a:extLst>
          </p:cNvPr>
          <p:cNvSpPr/>
          <p:nvPr/>
        </p:nvSpPr>
        <p:spPr>
          <a:xfrm>
            <a:off x="4632960" y="3154680"/>
            <a:ext cx="751840" cy="274320"/>
          </a:xfrm>
          <a:prstGeom prst="rightArrow">
            <a:avLst/>
          </a:prstGeom>
          <a:solidFill>
            <a:srgbClr val="CC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63072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22947-28B8-42D6-AA14-23A4A02DB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C00000"/>
                </a:solidFill>
                <a:latin typeface="Baskerville Old Face" panose="02020602080505020303" pitchFamily="18" charset="0"/>
              </a:rPr>
              <a:t>Diaphragm and cap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Baskerville Old Face" panose="02020602080505020303" pitchFamily="18" charset="0"/>
              </a:rPr>
              <a:t>These are latex or non-latex devices that are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Baskerville Old Face" panose="02020602080505020303" pitchFamily="18" charset="0"/>
              </a:rPr>
              <a:t> inserted into the vagina to prevent passage of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Baskerville Old Face" panose="02020602080505020303" pitchFamily="18" charset="0"/>
              </a:rPr>
              <a:t>sperm to the cervix 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>
                <a:latin typeface="Baskerville Old Face" panose="02020602080505020303" pitchFamily="18" charset="0"/>
              </a:rPr>
              <a:t>Caps fit over the cervix.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>
                <a:latin typeface="Baskerville Old Face" panose="02020602080505020303" pitchFamily="18" charset="0"/>
              </a:rPr>
              <a:t> They  are often used in with a spermicide.</a:t>
            </a:r>
          </a:p>
          <a:p>
            <a:pPr marL="0" indent="0">
              <a:buNone/>
            </a:pPr>
            <a:endParaRPr lang="en-GB" dirty="0">
              <a:latin typeface="Baskerville Old Face" panose="02020602080505020303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C00000"/>
                </a:solidFill>
                <a:latin typeface="Baskerville Old Face" panose="02020602080505020303" pitchFamily="18" charset="0"/>
              </a:rPr>
              <a:t> Disadvantages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Baskerville Old Face" panose="02020602080505020303" pitchFamily="18" charset="0"/>
              </a:rPr>
              <a:t>women need to be taught how to insert and remove.  device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Baskerville Old Face" panose="02020602080505020303" pitchFamily="18" charset="0"/>
              </a:rPr>
              <a:t>High failure rate.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Baskerville Old Face" panose="02020602080505020303" pitchFamily="18" charset="0"/>
              </a:rPr>
              <a:t>May be associated with increased vaginal discharge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Baskerville Old Face" panose="02020602080505020303" pitchFamily="18" charset="0"/>
              </a:rPr>
              <a:t> Associated urinary tract infections.</a:t>
            </a: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997D42F4-D7E1-46B9-AD1A-8B0C27214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759" y="6668"/>
            <a:ext cx="4132263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Birth Control: Diaphragm and Cervical Cap">
            <a:extLst>
              <a:ext uri="{FF2B5EF4-FFF2-40B4-BE49-F238E27FC236}">
                <a16:creationId xmlns:a16="http://schemas.microsoft.com/office/drawing/2014/main" id="{8EDFE66C-714F-4644-A4A0-71F22E938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759" y="4663440"/>
            <a:ext cx="4132263" cy="206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328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FFFFB-8751-48D2-BEC4-5C83D51EB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C00000"/>
                </a:solidFill>
                <a:latin typeface="Baskerville Old Face" panose="02020602080505020303" pitchFamily="18" charset="0"/>
              </a:rPr>
              <a:t>Spermicides</a:t>
            </a:r>
            <a:r>
              <a:rPr lang="en-GB" dirty="0">
                <a:latin typeface="Baskerville Old Face" panose="02020602080505020303" pitchFamily="18" charset="0"/>
              </a:rPr>
              <a:t> :</a:t>
            </a:r>
          </a:p>
          <a:p>
            <a:pPr marL="0" indent="0">
              <a:buNone/>
            </a:pPr>
            <a:r>
              <a:rPr lang="en-GB" dirty="0">
                <a:latin typeface="Baskerville Old Face" panose="02020602080505020303" pitchFamily="18" charset="0"/>
              </a:rPr>
              <a:t>Spermicide </a:t>
            </a:r>
            <a:r>
              <a:rPr lang="en-GB" b="1" dirty="0">
                <a:latin typeface="Baskerville Old Face" panose="02020602080505020303" pitchFamily="18" charset="0"/>
              </a:rPr>
              <a:t>alone</a:t>
            </a:r>
            <a:r>
              <a:rPr lang="en-GB" dirty="0">
                <a:latin typeface="Baskerville Old Face" panose="02020602080505020303" pitchFamily="18" charset="0"/>
              </a:rPr>
              <a:t> is not recommended for prevention of pregnancy as it is of low effectiveness. </a:t>
            </a:r>
          </a:p>
          <a:p>
            <a:pPr marL="0" indent="0">
              <a:buNone/>
            </a:pPr>
            <a:endParaRPr lang="en-GB" dirty="0">
              <a:latin typeface="Baskerville Old Face" panose="020206020805050203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C00000"/>
                </a:solidFill>
                <a:latin typeface="Baskerville Old Face" panose="02020602080505020303" pitchFamily="18" charset="0"/>
              </a:rPr>
              <a:t>Nonoxynol 9 (N-9) </a:t>
            </a:r>
            <a:r>
              <a:rPr lang="en-GB" dirty="0">
                <a:latin typeface="Baskerville Old Face" panose="02020602080505020303" pitchFamily="18" charset="0"/>
              </a:rPr>
              <a:t>is a spermicidal product sold as: </a:t>
            </a:r>
          </a:p>
          <a:p>
            <a:pPr marL="0" indent="0">
              <a:buNone/>
            </a:pPr>
            <a:endParaRPr lang="en-GB" dirty="0">
              <a:latin typeface="Baskerville Old Face" panose="02020602080505020303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>
                <a:latin typeface="Baskerville Old Face" panose="02020602080505020303" pitchFamily="18" charset="0"/>
              </a:rPr>
              <a:t>a gel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>
                <a:latin typeface="Baskerville Old Face" panose="02020602080505020303" pitchFamily="18" charset="0"/>
              </a:rPr>
              <a:t> cream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>
                <a:latin typeface="Baskerville Old Face" panose="02020602080505020303" pitchFamily="18" charset="0"/>
              </a:rPr>
              <a:t>Foam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>
                <a:latin typeface="Baskerville Old Face" panose="02020602080505020303" pitchFamily="18" charset="0"/>
              </a:rPr>
              <a:t>sponge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>
                <a:latin typeface="Baskerville Old Face" panose="02020602080505020303" pitchFamily="18" charset="0"/>
              </a:rPr>
              <a:t>or pessary for use with diaphragms or caps.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16B802B-E46A-4744-A1B8-C21BAE509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8010" y="1056926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2" descr="Values: Contraception - Family planning or family avoidance? – The ...">
            <a:extLst>
              <a:ext uri="{FF2B5EF4-FFF2-40B4-BE49-F238E27FC236}">
                <a16:creationId xmlns:a16="http://schemas.microsoft.com/office/drawing/2014/main" id="{E4A426D4-60FF-4DAE-B903-1E6062D43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650" y="4649121"/>
            <a:ext cx="2038350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40578723-30FD-4AE6-8B06-F5E37E75B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635" y="3138312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7766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9E344-42F1-4F77-A402-D3D8F355A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3200" dirty="0">
              <a:latin typeface="Baskerville Old Face" panose="02020602080505020303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 sz="3200" dirty="0">
                <a:solidFill>
                  <a:srgbClr val="C00000"/>
                </a:solidFill>
                <a:latin typeface="Baskerville Old Face" panose="02020602080505020303" pitchFamily="18" charset="0"/>
              </a:rPr>
              <a:t>LARC</a:t>
            </a:r>
            <a:r>
              <a:rPr lang="en-GB" sz="3200" dirty="0">
                <a:latin typeface="Baskerville Old Face" panose="02020602080505020303" pitchFamily="18" charset="0"/>
              </a:rPr>
              <a:t> </a:t>
            </a:r>
          </a:p>
          <a:p>
            <a:pPr marL="0" indent="0">
              <a:buNone/>
            </a:pPr>
            <a:r>
              <a:rPr lang="en-GB" sz="3200" dirty="0">
                <a:latin typeface="Baskerville Old Face" panose="02020602080505020303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C00000"/>
                </a:solidFill>
                <a:latin typeface="Baskerville Old Face" panose="02020602080505020303" pitchFamily="18" charset="0"/>
              </a:rPr>
              <a:t>Types: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>
                <a:latin typeface="Baskerville Old Face" panose="02020602080505020303" pitchFamily="18" charset="0"/>
              </a:rPr>
              <a:t> injectable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>
                <a:latin typeface="Baskerville Old Face" panose="02020602080505020303" pitchFamily="18" charset="0"/>
              </a:rPr>
              <a:t>Implant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>
                <a:latin typeface="Baskerville Old Face" panose="02020602080505020303" pitchFamily="18" charset="0"/>
              </a:rPr>
              <a:t>intrauterine device (IUD).</a:t>
            </a:r>
          </a:p>
          <a:p>
            <a:pPr marL="0" indent="0">
              <a:buNone/>
            </a:pPr>
            <a:endParaRPr lang="en-GB" dirty="0">
              <a:latin typeface="Baskerville Old Face" panose="020206020805050203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C00000"/>
                </a:solidFill>
                <a:latin typeface="Baskerville Old Face" panose="02020602080505020303" pitchFamily="18" charset="0"/>
              </a:rPr>
              <a:t>LARC</a:t>
            </a:r>
            <a:r>
              <a:rPr lang="en-GB" dirty="0">
                <a:latin typeface="Baskerville Old Face" panose="02020602080505020303" pitchFamily="18" charset="0"/>
              </a:rPr>
              <a:t> methods are the most effective </a:t>
            </a:r>
          </a:p>
          <a:p>
            <a:pPr marL="0" indent="0">
              <a:buNone/>
            </a:pPr>
            <a:endParaRPr lang="en-GB" dirty="0">
              <a:latin typeface="Baskerville Old Face" panose="020206020805050203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Baskerville Old Face" panose="02020602080505020303" pitchFamily="18" charset="0"/>
              </a:rPr>
              <a:t>once inserted </a:t>
            </a:r>
            <a:r>
              <a:rPr lang="en-GB" dirty="0">
                <a:solidFill>
                  <a:srgbClr val="C00000"/>
                </a:solidFill>
                <a:latin typeface="Baskerville Old Face" panose="02020602080505020303" pitchFamily="18" charset="0"/>
              </a:rPr>
              <a:t>do not </a:t>
            </a:r>
            <a:r>
              <a:rPr lang="en-GB" dirty="0">
                <a:latin typeface="Baskerville Old Face" panose="02020602080505020303" pitchFamily="18" charset="0"/>
              </a:rPr>
              <a:t>require any action by the user</a:t>
            </a:r>
          </a:p>
          <a:p>
            <a:pPr marL="0" indent="0">
              <a:buNone/>
            </a:pPr>
            <a:r>
              <a:rPr lang="en-GB" dirty="0">
                <a:latin typeface="Baskerville Old Face" panose="02020602080505020303" pitchFamily="18" charset="0"/>
              </a:rPr>
              <a:t> until they need to be renewed.</a:t>
            </a:r>
            <a:endParaRPr lang="en-GB" dirty="0"/>
          </a:p>
        </p:txBody>
      </p:sp>
      <p:pic>
        <p:nvPicPr>
          <p:cNvPr id="5" name="Picture 12" descr="Values: Contraception - Family planning or family avoidance? – The ...">
            <a:extLst>
              <a:ext uri="{FF2B5EF4-FFF2-40B4-BE49-F238E27FC236}">
                <a16:creationId xmlns:a16="http://schemas.microsoft.com/office/drawing/2014/main" id="{D2ABA54D-49FD-424E-A544-5B113A887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650" y="4619625"/>
            <a:ext cx="2038350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Long acting reversible contraception">
            <a:extLst>
              <a:ext uri="{FF2B5EF4-FFF2-40B4-BE49-F238E27FC236}">
                <a16:creationId xmlns:a16="http://schemas.microsoft.com/office/drawing/2014/main" id="{230F9CDF-F7B0-43C6-90F6-AB5CE8ECA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881" y="304800"/>
            <a:ext cx="4108768" cy="400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3027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57953-ACF0-4FF2-AE47-11B4EE7F0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"/>
            <a:ext cx="12192000" cy="6858000"/>
          </a:xfrm>
          <a:solidFill>
            <a:schemeClr val="bg2"/>
          </a:solidFill>
        </p:spPr>
        <p:txBody>
          <a:bodyPr/>
          <a:lstStyle/>
          <a:p>
            <a:pPr algn="l"/>
            <a:endParaRPr lang="en-GB" b="0" i="0" dirty="0">
              <a:solidFill>
                <a:srgbClr val="34303C"/>
              </a:solidFill>
              <a:effectLst/>
              <a:latin typeface="omnes-pro"/>
            </a:endParaRPr>
          </a:p>
          <a:p>
            <a:pPr algn="l"/>
            <a:endParaRPr lang="en-GB" dirty="0">
              <a:solidFill>
                <a:srgbClr val="34303C"/>
              </a:solidFill>
              <a:latin typeface="omnes-pro"/>
            </a:endParaRPr>
          </a:p>
          <a:p>
            <a:pPr algn="l"/>
            <a:endParaRPr lang="en-GB" b="0" i="0" dirty="0">
              <a:solidFill>
                <a:srgbClr val="34303C"/>
              </a:solidFill>
              <a:effectLst/>
              <a:latin typeface="omnes-pro"/>
            </a:endParaRPr>
          </a:p>
          <a:p>
            <a:pPr algn="l">
              <a:buFont typeface="Wingdings" panose="05000000000000000000" pitchFamily="2" charset="2"/>
              <a:buChar char="Ø"/>
            </a:pPr>
            <a:r>
              <a:rPr lang="en-GB" b="0" i="0" dirty="0">
                <a:solidFill>
                  <a:srgbClr val="34303C"/>
                </a:solidFill>
                <a:effectLst/>
                <a:latin typeface="Baskerville Old Face" panose="02020602080505020303" pitchFamily="18" charset="0"/>
              </a:rPr>
              <a:t>Long-acting reversible contraception (LARC) is a contraceptive that lasts for a long time.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GB" b="0" i="0" dirty="0">
                <a:solidFill>
                  <a:srgbClr val="34303C"/>
                </a:solidFill>
                <a:effectLst/>
                <a:latin typeface="Baskerville Old Face" panose="02020602080505020303" pitchFamily="18" charset="0"/>
              </a:rPr>
              <a:t>Types of LARC :</a:t>
            </a:r>
          </a:p>
          <a:p>
            <a:pPr algn="l">
              <a:buFont typeface="Wingdings" panose="05000000000000000000" pitchFamily="2" charset="2"/>
              <a:buChar char="ü"/>
            </a:pPr>
            <a:r>
              <a:rPr lang="en-GB" b="0" i="0" dirty="0">
                <a:solidFill>
                  <a:srgbClr val="34303C"/>
                </a:solidFill>
                <a:effectLst/>
                <a:latin typeface="Baskerville Old Face" panose="02020602080505020303" pitchFamily="18" charset="0"/>
              </a:rPr>
              <a:t>Intrauterine devices: (IUCD Mirena) which lasts for </a:t>
            </a:r>
          </a:p>
          <a:p>
            <a:pPr marL="0" indent="0" algn="l">
              <a:buNone/>
            </a:pPr>
            <a:r>
              <a:rPr lang="en-GB" dirty="0">
                <a:solidFill>
                  <a:srgbClr val="34303C"/>
                </a:solidFill>
                <a:latin typeface="Baskerville Old Face" panose="02020602080505020303" pitchFamily="18" charset="0"/>
              </a:rPr>
              <a:t>    </a:t>
            </a:r>
            <a:r>
              <a:rPr lang="en-GB" b="0" i="0" dirty="0">
                <a:solidFill>
                  <a:srgbClr val="34303C"/>
                </a:solidFill>
                <a:effectLst/>
                <a:latin typeface="Baskerville Old Face" panose="02020602080505020303" pitchFamily="18" charset="0"/>
              </a:rPr>
              <a:t>three, five or ten years</a:t>
            </a:r>
          </a:p>
          <a:p>
            <a:pPr algn="l">
              <a:buFont typeface="Wingdings" panose="05000000000000000000" pitchFamily="2" charset="2"/>
              <a:buChar char="ü"/>
            </a:pPr>
            <a:r>
              <a:rPr lang="en-GB" b="0" i="0" dirty="0">
                <a:solidFill>
                  <a:srgbClr val="34303C"/>
                </a:solidFill>
                <a:effectLst/>
                <a:latin typeface="Baskerville Old Face" panose="02020602080505020303" pitchFamily="18" charset="0"/>
              </a:rPr>
              <a:t>Implants: which lasts for five years.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GB" b="0" i="0" dirty="0">
                <a:solidFill>
                  <a:srgbClr val="34303C"/>
                </a:solidFill>
                <a:effectLst/>
                <a:latin typeface="Baskerville Old Face" panose="02020602080505020303" pitchFamily="18" charset="0"/>
              </a:rPr>
              <a:t>LARCs are the most effective types of contraception. </a:t>
            </a:r>
          </a:p>
          <a:p>
            <a:endParaRPr lang="en-GB" dirty="0"/>
          </a:p>
        </p:txBody>
      </p:sp>
      <p:pic>
        <p:nvPicPr>
          <p:cNvPr id="5" name="Picture 12" descr="Values: Contraception - Family planning or family avoidance? – The ...">
            <a:extLst>
              <a:ext uri="{FF2B5EF4-FFF2-40B4-BE49-F238E27FC236}">
                <a16:creationId xmlns:a16="http://schemas.microsoft.com/office/drawing/2014/main" id="{83F8745E-89F1-4651-8897-B77C703FC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650" y="4649121"/>
            <a:ext cx="2038350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Which LARC? Long Acting Reversible Contraception">
            <a:extLst>
              <a:ext uri="{FF2B5EF4-FFF2-40B4-BE49-F238E27FC236}">
                <a16:creationId xmlns:a16="http://schemas.microsoft.com/office/drawing/2014/main" id="{47881227-48D5-45E0-A4E9-9D227B62F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18" y="91441"/>
            <a:ext cx="3657600" cy="136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What is a LARC?">
            <a:extLst>
              <a:ext uri="{FF2B5EF4-FFF2-40B4-BE49-F238E27FC236}">
                <a16:creationId xmlns:a16="http://schemas.microsoft.com/office/drawing/2014/main" id="{E6450CC8-3997-4DF0-B36B-5C40F311F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33" y="5309234"/>
            <a:ext cx="3133725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ow soon can I have unprotected sex after getting an IUD? - Insider">
            <a:extLst>
              <a:ext uri="{FF2B5EF4-FFF2-40B4-BE49-F238E27FC236}">
                <a16:creationId xmlns:a16="http://schemas.microsoft.com/office/drawing/2014/main" id="{165B34CC-062D-4A29-8D53-6B07BAAE1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1633" y="2321880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his woman's contraceptive implant horror story is terrifying">
            <a:extLst>
              <a:ext uri="{FF2B5EF4-FFF2-40B4-BE49-F238E27FC236}">
                <a16:creationId xmlns:a16="http://schemas.microsoft.com/office/drawing/2014/main" id="{DA4BC13F-8D49-497B-BAE9-CF085973D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360" y="5309235"/>
            <a:ext cx="3657600" cy="136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5589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4DC4A-5082-43F5-878A-2BC9AF07A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26159"/>
          </a:xfrm>
          <a:solidFill>
            <a:srgbClr val="FFCC99"/>
          </a:solidFill>
        </p:spPr>
        <p:txBody>
          <a:bodyPr>
            <a:normAutofit/>
          </a:bodyPr>
          <a:lstStyle/>
          <a:p>
            <a:r>
              <a:rPr lang="en-GB" dirty="0">
                <a:latin typeface="Baskerville Old Face" panose="02020602080505020303" pitchFamily="18" charset="0"/>
              </a:rPr>
              <a:t>IUCD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86A4F-D685-488E-BC75-44A18D841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26160"/>
            <a:ext cx="12192000" cy="5831839"/>
          </a:xfrm>
          <a:solidFill>
            <a:schemeClr val="bg2"/>
          </a:solidFill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C00000"/>
                </a:solidFill>
                <a:latin typeface="Baskerville Old Face" panose="02020602080505020303" pitchFamily="18" charset="0"/>
              </a:rPr>
              <a:t>Life span 10 years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C00000"/>
                </a:solidFill>
                <a:latin typeface="Baskerville Old Face" panose="02020602080505020303" pitchFamily="18" charset="0"/>
              </a:rPr>
              <a:t>Contraindications 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Baskerville Old Face" panose="02020602080505020303" pitchFamily="18" charset="0"/>
              </a:rPr>
              <a:t>Pregnancy 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Baskerville Old Face" panose="02020602080505020303" pitchFamily="18" charset="0"/>
              </a:rPr>
              <a:t>DUB 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Baskerville Old Face" panose="02020602080505020303" pitchFamily="18" charset="0"/>
              </a:rPr>
              <a:t>PID.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Baskerville Old Face" panose="02020602080505020303" pitchFamily="18" charset="0"/>
              </a:rPr>
              <a:t> cervical cancer.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Baskerville Old Face" panose="02020602080505020303" pitchFamily="18" charset="0"/>
              </a:rPr>
              <a:t> endometrial cancer.</a:t>
            </a:r>
          </a:p>
          <a:p>
            <a:pPr marL="0" indent="0">
              <a:buNone/>
            </a:pPr>
            <a:endParaRPr lang="en-GB" dirty="0">
              <a:latin typeface="Baskerville Old Face" panose="02020602080505020303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C00000"/>
                </a:solidFill>
                <a:latin typeface="Baskerville Old Face" panose="02020602080505020303" pitchFamily="18" charset="0"/>
              </a:rPr>
              <a:t>Time of insertion 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Baskerville Old Face" panose="02020602080505020303" pitchFamily="18" charset="0"/>
              </a:rPr>
              <a:t>at menstruation time(within 10 days).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Baskerville Old Face" panose="02020602080505020303" pitchFamily="18" charset="0"/>
              </a:rPr>
              <a:t> post partum(within 48 hs) 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Baskerville Old Face" panose="02020602080505020303" pitchFamily="18" charset="0"/>
              </a:rPr>
              <a:t> after puerperium (6 weeks after delivery)</a:t>
            </a:r>
          </a:p>
          <a:p>
            <a:pPr marL="0" indent="0">
              <a:buNone/>
            </a:pPr>
            <a:endParaRPr lang="en-GB" dirty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12" descr="Values: Contraception - Family planning or family avoidance? – The ...">
            <a:extLst>
              <a:ext uri="{FF2B5EF4-FFF2-40B4-BE49-F238E27FC236}">
                <a16:creationId xmlns:a16="http://schemas.microsoft.com/office/drawing/2014/main" id="{ACB317B7-487F-4421-BB64-31A5231B5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650" y="4649121"/>
            <a:ext cx="2038350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What's Hobby Lobby's Problem With IUDs? | Time">
            <a:extLst>
              <a:ext uri="{FF2B5EF4-FFF2-40B4-BE49-F238E27FC236}">
                <a16:creationId xmlns:a16="http://schemas.microsoft.com/office/drawing/2014/main" id="{61C3716B-53BD-4D91-8161-E5C9C9103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2557463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3066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4DC4A-5082-43F5-878A-2BC9AF07A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70559"/>
          </a:xfrm>
          <a:solidFill>
            <a:srgbClr val="FFCC99"/>
          </a:solidFill>
        </p:spPr>
        <p:txBody>
          <a:bodyPr>
            <a:normAutofit fontScale="90000"/>
          </a:bodyPr>
          <a:lstStyle/>
          <a:p>
            <a:r>
              <a:rPr lang="en-GB" dirty="0">
                <a:latin typeface="Baskerville Old Face" panose="02020602080505020303" pitchFamily="18" charset="0"/>
              </a:rPr>
              <a:t>IUCD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86A4F-D685-488E-BC75-44A18D841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70560"/>
            <a:ext cx="12192000" cy="6187439"/>
          </a:xfrm>
          <a:solidFill>
            <a:schemeClr val="bg2"/>
          </a:solidFill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C00000"/>
                </a:solidFill>
                <a:latin typeface="Baskerville Old Face" panose="02020602080505020303" pitchFamily="18" charset="0"/>
              </a:rPr>
              <a:t>Side effects: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Baskerville Old Face" panose="02020602080505020303" pitchFamily="18" charset="0"/>
              </a:rPr>
              <a:t>Pregnancy(failure)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Baskerville Old Face" panose="02020602080505020303" pitchFamily="18" charset="0"/>
              </a:rPr>
              <a:t> Pain 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Baskerville Old Face" panose="02020602080505020303" pitchFamily="18" charset="0"/>
              </a:rPr>
              <a:t>Bleeding.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Baskerville Old Face" panose="02020602080505020303" pitchFamily="18" charset="0"/>
              </a:rPr>
              <a:t>PID.(increase vaginal discharge).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Baskerville Old Face" panose="02020602080505020303" pitchFamily="18" charset="0"/>
              </a:rPr>
              <a:t> Perforation 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Baskerville Old Face" panose="02020602080505020303" pitchFamily="18" charset="0"/>
              </a:rPr>
              <a:t>Ectopic pregnancy.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Baskerville Old Face" panose="02020602080505020303" pitchFamily="18" charset="0"/>
              </a:rPr>
              <a:t>Expulsion.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Baskerville Old Face" panose="02020602080505020303" pitchFamily="18" charset="0"/>
              </a:rPr>
              <a:t>Difficult removal.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Baskerville Old Face" panose="02020602080505020303" pitchFamily="18" charset="0"/>
              </a:rPr>
              <a:t> Actinomyces-like organisms (ALOs)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C00000"/>
                </a:solidFill>
                <a:latin typeface="Baskerville Old Face" panose="02020602080505020303" pitchFamily="18" charset="0"/>
              </a:rPr>
              <a:t> ‘Missing’ threads may indicate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Baskerville Old Face" panose="02020602080505020303" pitchFamily="18" charset="0"/>
              </a:rPr>
              <a:t>Pregnancy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Baskerville Old Face" panose="02020602080505020303" pitchFamily="18" charset="0"/>
              </a:rPr>
              <a:t>expulsion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Baskerville Old Face" panose="02020602080505020303" pitchFamily="18" charset="0"/>
              </a:rPr>
              <a:t>or perforation</a:t>
            </a:r>
            <a:r>
              <a:rPr lang="en-GB" dirty="0"/>
              <a:t>. </a:t>
            </a:r>
          </a:p>
          <a:p>
            <a:pPr>
              <a:buFont typeface="Wingdings" panose="05000000000000000000" pitchFamily="2" charset="2"/>
              <a:buChar char="ü"/>
            </a:pPr>
            <a:endParaRPr lang="en-GB" dirty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endParaRPr lang="en-GB" dirty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endParaRPr lang="en-GB" dirty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endParaRPr lang="en-GB" dirty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12" descr="Values: Contraception - Family planning or family avoidance? – The ...">
            <a:extLst>
              <a:ext uri="{FF2B5EF4-FFF2-40B4-BE49-F238E27FC236}">
                <a16:creationId xmlns:a16="http://schemas.microsoft.com/office/drawing/2014/main" id="{ACB317B7-487F-4421-BB64-31A5231B5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650" y="4649121"/>
            <a:ext cx="2038350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0718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8B1E1-04A9-4F45-B960-1D55FABEE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36319"/>
          </a:xfrm>
          <a:solidFill>
            <a:srgbClr val="FFCC99"/>
          </a:solidFill>
        </p:spPr>
        <p:txBody>
          <a:bodyPr/>
          <a:lstStyle/>
          <a:p>
            <a:r>
              <a:rPr lang="en-GB" dirty="0">
                <a:solidFill>
                  <a:srgbClr val="FF0000"/>
                </a:solidFill>
                <a:latin typeface="Baskerville Old Face" panose="02020602080505020303" pitchFamily="18" charset="0"/>
              </a:rPr>
              <a:t>Progestogen-releasing intrauterine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EE290-255F-42F1-AEDE-9DFF0E01B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36321"/>
            <a:ext cx="12192000" cy="5821678"/>
          </a:xfrm>
          <a:solidFill>
            <a:schemeClr val="bg2"/>
          </a:solidFill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 </a:t>
            </a:r>
            <a:r>
              <a:rPr lang="en-GB" dirty="0">
                <a:latin typeface="Baskerville Old Face" panose="02020602080505020303" pitchFamily="18" charset="0"/>
              </a:rPr>
              <a:t>Contain 52 mg of progesterone.</a:t>
            </a:r>
          </a:p>
          <a:p>
            <a:pPr marL="0" indent="0">
              <a:buNone/>
            </a:pPr>
            <a:r>
              <a:rPr lang="en-GB" dirty="0">
                <a:latin typeface="Baskerville Old Face" panose="02020602080505020303" pitchFamily="18" charset="0"/>
              </a:rPr>
              <a:t>Release 20 ug /day.</a:t>
            </a:r>
          </a:p>
          <a:p>
            <a:pPr marL="0" indent="0">
              <a:buNone/>
            </a:pPr>
            <a:r>
              <a:rPr lang="en-GB" dirty="0">
                <a:latin typeface="Baskerville Old Face" panose="02020602080505020303" pitchFamily="18" charset="0"/>
              </a:rPr>
              <a:t>Life span 5 years.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>
                <a:latin typeface="Baskerville Old Face" panose="02020602080505020303" pitchFamily="18" charset="0"/>
              </a:rPr>
              <a:t> (Mirena®)   is licensed for 5 years for contraceptive use (but if inserted in women 45 years or older, may be used for contraception until the menopause) The LNG-IUS does not prevent ovulation. </a:t>
            </a:r>
          </a:p>
          <a:p>
            <a:pPr marL="0" indent="0">
              <a:buNone/>
            </a:pPr>
            <a:r>
              <a:rPr lang="en-GB" dirty="0">
                <a:latin typeface="Baskerville Old Face" panose="02020602080505020303" pitchFamily="18" charset="0"/>
              </a:rPr>
              <a:t>women experience unpredictable bleeding. </a:t>
            </a:r>
          </a:p>
          <a:p>
            <a:endParaRPr lang="en-GB" dirty="0">
              <a:latin typeface="Baskerville Old Face" panose="02020602080505020303" pitchFamily="18" charset="0"/>
            </a:endParaRPr>
          </a:p>
          <a:p>
            <a:r>
              <a:rPr lang="en-GB" dirty="0">
                <a:solidFill>
                  <a:srgbClr val="FF0000"/>
                </a:solidFill>
                <a:latin typeface="Baskerville Old Face" panose="02020602080505020303" pitchFamily="18" charset="0"/>
              </a:rPr>
              <a:t>side-effects of the LNG-IUS include</a:t>
            </a:r>
          </a:p>
          <a:p>
            <a:r>
              <a:rPr lang="en-GB" dirty="0">
                <a:latin typeface="Baskerville Old Face" panose="02020602080505020303" pitchFamily="18" charset="0"/>
              </a:rPr>
              <a:t> acne.</a:t>
            </a:r>
          </a:p>
          <a:p>
            <a:r>
              <a:rPr lang="en-GB" dirty="0">
                <a:latin typeface="Baskerville Old Face" panose="02020602080505020303" pitchFamily="18" charset="0"/>
              </a:rPr>
              <a:t> tenderness.</a:t>
            </a:r>
          </a:p>
          <a:p>
            <a:r>
              <a:rPr lang="en-GB" dirty="0">
                <a:latin typeface="Baskerville Old Face" panose="02020602080505020303" pitchFamily="18" charset="0"/>
              </a:rPr>
              <a:t> mood disturbance.</a:t>
            </a:r>
          </a:p>
          <a:p>
            <a:r>
              <a:rPr lang="en-GB" dirty="0">
                <a:latin typeface="Baskerville Old Face" panose="02020602080505020303" pitchFamily="18" charset="0"/>
              </a:rPr>
              <a:t> and headaches.</a:t>
            </a:r>
          </a:p>
        </p:txBody>
      </p:sp>
      <p:pic>
        <p:nvPicPr>
          <p:cNvPr id="1026" name="Picture 2" descr="Contraceptives IUD and Mirena - Doctor Zara">
            <a:extLst>
              <a:ext uri="{FF2B5EF4-FFF2-40B4-BE49-F238E27FC236}">
                <a16:creationId xmlns:a16="http://schemas.microsoft.com/office/drawing/2014/main" id="{B9A96A58-ACEC-4152-BD7C-CE7697571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825" y="3577590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irena IUD Complications Lawyer | Hershewe Law Firm - Lawyers in Joplin,  Missouri">
            <a:extLst>
              <a:ext uri="{FF2B5EF4-FFF2-40B4-BE49-F238E27FC236}">
                <a16:creationId xmlns:a16="http://schemas.microsoft.com/office/drawing/2014/main" id="{442BB9F2-0EA7-4194-8C0A-7FADE2D60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319" y="4561840"/>
            <a:ext cx="2682241" cy="229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2" descr="Values: Contraception - Family planning or family avoidance? – The ...">
            <a:extLst>
              <a:ext uri="{FF2B5EF4-FFF2-40B4-BE49-F238E27FC236}">
                <a16:creationId xmlns:a16="http://schemas.microsoft.com/office/drawing/2014/main" id="{02006EE7-A983-4C0E-91BA-5237577E7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3520" y="5679440"/>
            <a:ext cx="1808480" cy="120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0777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60D84-FE07-4BE5-BEC7-960B6864A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endParaRPr lang="en-GB" dirty="0">
              <a:solidFill>
                <a:srgbClr val="FF0000"/>
              </a:solidFill>
            </a:endParaRP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sz="3600" dirty="0">
                <a:solidFill>
                  <a:srgbClr val="FF0000"/>
                </a:solidFill>
                <a:latin typeface="Baskerville Old Face" panose="02020602080505020303" pitchFamily="18" charset="0"/>
              </a:rPr>
              <a:t>The  non-contraceptive benefits: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Baskerville Old Face" panose="02020602080505020303" pitchFamily="18" charset="0"/>
              </a:rPr>
              <a:t>reducing HMB (reduced by 90% at 12 months).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Baskerville Old Face" panose="02020602080505020303" pitchFamily="18" charset="0"/>
              </a:rPr>
              <a:t> It is also effective for treating dysmenorrhoea,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Baskerville Old Face" panose="02020602080505020303" pitchFamily="18" charset="0"/>
              </a:rPr>
              <a:t>pain associated with endometriosis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Baskerville Old Face" panose="02020602080505020303" pitchFamily="18" charset="0"/>
              </a:rPr>
              <a:t>Adenomyosis pain</a:t>
            </a:r>
          </a:p>
          <a:p>
            <a:r>
              <a:rPr lang="en-GB" dirty="0">
                <a:latin typeface="Baskerville Old Face" panose="02020602080505020303" pitchFamily="18" charset="0"/>
              </a:rPr>
              <a:t> and protecting the endometrium against hyperplasia</a:t>
            </a:r>
          </a:p>
        </p:txBody>
      </p:sp>
      <p:pic>
        <p:nvPicPr>
          <p:cNvPr id="2" name="Picture 12" descr="Values: Contraception - Family planning or family avoidance? – The ...">
            <a:extLst>
              <a:ext uri="{FF2B5EF4-FFF2-40B4-BE49-F238E27FC236}">
                <a16:creationId xmlns:a16="http://schemas.microsoft.com/office/drawing/2014/main" id="{AC53AC90-493F-4669-BDB7-01353EC0D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650" y="4649121"/>
            <a:ext cx="2038350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4216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73848-3F29-4B0B-89B1-7668442D6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46479"/>
          </a:xfrm>
          <a:solidFill>
            <a:srgbClr val="FFCC99"/>
          </a:solidFill>
        </p:spPr>
        <p:txBody>
          <a:bodyPr/>
          <a:lstStyle/>
          <a:p>
            <a:r>
              <a:rPr lang="en-GB" dirty="0">
                <a:latin typeface="Baskerville Old Face" panose="02020602080505020303" pitchFamily="18" charset="0"/>
              </a:rPr>
              <a:t>Mode of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6283A-83B8-44B2-AE0C-22BC30D07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46480"/>
            <a:ext cx="12192000" cy="5811519"/>
          </a:xfrm>
          <a:solidFill>
            <a:schemeClr val="bg2"/>
          </a:solidFill>
        </p:spPr>
        <p:txBody>
          <a:bodyPr/>
          <a:lstStyle/>
          <a:p>
            <a:r>
              <a:rPr lang="en-GB" dirty="0">
                <a:latin typeface="Baskerville Old Face" panose="02020602080505020303" pitchFamily="18" charset="0"/>
              </a:rPr>
              <a:t>IUDs stimulate an inflammatory reaction in the uterus. </a:t>
            </a:r>
          </a:p>
          <a:p>
            <a:r>
              <a:rPr lang="en-GB" dirty="0">
                <a:latin typeface="Baskerville Old Face" panose="02020602080505020303" pitchFamily="18" charset="0"/>
              </a:rPr>
              <a:t>It is thought that these effects are toxic to both sperm and egg and interfere with sperm transport. </a:t>
            </a:r>
          </a:p>
          <a:p>
            <a:r>
              <a:rPr lang="en-GB" dirty="0">
                <a:latin typeface="Baskerville Old Face" panose="02020602080505020303" pitchFamily="18" charset="0"/>
              </a:rPr>
              <a:t>If a healthy fertilized egg reaches the uterine cavity, implantation is inhibited.</a:t>
            </a:r>
          </a:p>
        </p:txBody>
      </p:sp>
      <p:pic>
        <p:nvPicPr>
          <p:cNvPr id="2050" name="Picture 2" descr="Meet the IUD - ASPIVIX | ASPIVIX">
            <a:extLst>
              <a:ext uri="{FF2B5EF4-FFF2-40B4-BE49-F238E27FC236}">
                <a16:creationId xmlns:a16="http://schemas.microsoft.com/office/drawing/2014/main" id="{19E81100-A163-4222-89A3-815377F04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640" y="3429000"/>
            <a:ext cx="5303519" cy="276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2" descr="Values: Contraception - Family planning or family avoidance? – The ...">
            <a:extLst>
              <a:ext uri="{FF2B5EF4-FFF2-40B4-BE49-F238E27FC236}">
                <a16:creationId xmlns:a16="http://schemas.microsoft.com/office/drawing/2014/main" id="{67B9635F-C046-4D62-8044-B0CE277A9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650" y="4649121"/>
            <a:ext cx="2038350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1822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754B4-F473-499C-AF82-04700BDB7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DD29F-29D1-438C-8F30-0D456BA16F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12" descr="Values: Contraception - Family planning or family avoidance? – The ...">
            <a:extLst>
              <a:ext uri="{FF2B5EF4-FFF2-40B4-BE49-F238E27FC236}">
                <a16:creationId xmlns:a16="http://schemas.microsoft.com/office/drawing/2014/main" id="{682F16C5-EEE6-4CE8-92B8-3F9531AB2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650" y="4649121"/>
            <a:ext cx="2038350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Long-term Contraception Device For Women At Low-Cost">
            <a:extLst>
              <a:ext uri="{FF2B5EF4-FFF2-40B4-BE49-F238E27FC236}">
                <a16:creationId xmlns:a16="http://schemas.microsoft.com/office/drawing/2014/main" id="{0D6D9509-F1DD-4D5E-A4E6-8C43E780D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392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3F3809-322C-49D5-B941-3102E96A0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pPr marL="0" indent="0">
              <a:buNone/>
            </a:pPr>
            <a:endParaRPr lang="en-GB" sz="36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 sz="3600" dirty="0">
                <a:latin typeface="Andalus" panose="02020603050405020304" pitchFamily="18" charset="-78"/>
                <a:cs typeface="Andalus" panose="02020603050405020304" pitchFamily="18" charset="-78"/>
              </a:rPr>
              <a:t> Over 200 million women worldwide would like to</a:t>
            </a:r>
          </a:p>
          <a:p>
            <a:pPr marL="0" indent="0">
              <a:buNone/>
            </a:pPr>
            <a:r>
              <a:rPr lang="en-GB" sz="3600" dirty="0">
                <a:latin typeface="Andalus" panose="02020603050405020304" pitchFamily="18" charset="-78"/>
                <a:cs typeface="Andalus" panose="02020603050405020304" pitchFamily="18" charset="-78"/>
              </a:rPr>
              <a:t> avoid a pregnancy, but are not using an effective </a:t>
            </a:r>
          </a:p>
          <a:p>
            <a:pPr marL="0" indent="0">
              <a:buNone/>
            </a:pPr>
            <a:r>
              <a:rPr lang="en-GB" sz="3600" dirty="0">
                <a:latin typeface="Andalus" panose="02020603050405020304" pitchFamily="18" charset="-78"/>
                <a:cs typeface="Andalus" panose="02020603050405020304" pitchFamily="18" charset="-78"/>
              </a:rPr>
              <a:t>method of contraception. </a:t>
            </a:r>
          </a:p>
          <a:p>
            <a:pPr marL="0" indent="0">
              <a:buNone/>
            </a:pPr>
            <a:r>
              <a:rPr lang="en-GB" sz="3600" dirty="0">
                <a:solidFill>
                  <a:srgbClr val="CC0099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This is due to 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3600" dirty="0">
                <a:latin typeface="Andalus" panose="02020603050405020304" pitchFamily="18" charset="-78"/>
                <a:cs typeface="Andalus" panose="02020603050405020304" pitchFamily="18" charset="-78"/>
              </a:rPr>
              <a:t>a lack of supplies.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3600" dirty="0">
                <a:latin typeface="Andalus" panose="02020603050405020304" pitchFamily="18" charset="-78"/>
                <a:cs typeface="Andalus" panose="02020603050405020304" pitchFamily="18" charset="-78"/>
              </a:rPr>
              <a:t>cultural 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3600" dirty="0">
                <a:latin typeface="Andalus" panose="02020603050405020304" pitchFamily="18" charset="-78"/>
                <a:cs typeface="Andalus" panose="02020603050405020304" pitchFamily="18" charset="-78"/>
              </a:rPr>
              <a:t> political barriers.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3600" dirty="0">
                <a:latin typeface="Andalus" panose="02020603050405020304" pitchFamily="18" charset="-78"/>
                <a:cs typeface="Andalus" panose="02020603050405020304" pitchFamily="18" charset="-78"/>
              </a:rPr>
              <a:t> poor quality of services</a:t>
            </a:r>
            <a:r>
              <a:rPr lang="en-GB" dirty="0"/>
              <a:t>. </a:t>
            </a:r>
          </a:p>
        </p:txBody>
      </p:sp>
      <p:pic>
        <p:nvPicPr>
          <p:cNvPr id="5" name="Picture 12" descr="Values: Contraception - Family planning or family avoidance? – The ...">
            <a:extLst>
              <a:ext uri="{FF2B5EF4-FFF2-40B4-BE49-F238E27FC236}">
                <a16:creationId xmlns:a16="http://schemas.microsoft.com/office/drawing/2014/main" id="{286023A5-CC40-42D4-8471-1A2CE7DBF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650" y="0"/>
            <a:ext cx="2038350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Study finds weak link between birth control and breast cancer ...">
            <a:extLst>
              <a:ext uri="{FF2B5EF4-FFF2-40B4-BE49-F238E27FC236}">
                <a16:creationId xmlns:a16="http://schemas.microsoft.com/office/drawing/2014/main" id="{DF3CDE0D-DF1A-43CF-BF99-F09949EF8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2610802"/>
            <a:ext cx="3779519" cy="178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amily Icons Set Traditional Culture Vector Stock Illustration ...">
            <a:extLst>
              <a:ext uri="{FF2B5EF4-FFF2-40B4-BE49-F238E27FC236}">
                <a16:creationId xmlns:a16="http://schemas.microsoft.com/office/drawing/2014/main" id="{A73B49AC-D129-4932-95C1-0F4F5EEAB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200" y="2238375"/>
            <a:ext cx="28448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olitics Concept Illustration. Idea Of Political Institution ...">
            <a:extLst>
              <a:ext uri="{FF2B5EF4-FFF2-40B4-BE49-F238E27FC236}">
                <a16:creationId xmlns:a16="http://schemas.microsoft.com/office/drawing/2014/main" id="{9BF2F2E7-2B76-4246-8763-07A63D845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4953000"/>
            <a:ext cx="377952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Tech Readers » Show Cause Notice Issued to PTCL on Poor Quality of ...">
            <a:extLst>
              <a:ext uri="{FF2B5EF4-FFF2-40B4-BE49-F238E27FC236}">
                <a16:creationId xmlns:a16="http://schemas.microsoft.com/office/drawing/2014/main" id="{C11C8CA0-9BFF-483D-B3AA-AA8BA9CCE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960" y="4981576"/>
            <a:ext cx="2733040" cy="187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0398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0B622-47CB-458D-985D-050EF46D3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l"/>
            <a:r>
              <a:rPr lang="en-GB" b="1" i="0" cap="all" dirty="0">
                <a:solidFill>
                  <a:srgbClr val="4A2D85"/>
                </a:solidFill>
                <a:effectLst/>
                <a:latin typeface="Baskerville Old Face" panose="02020602080505020303" pitchFamily="18" charset="0"/>
              </a:rPr>
              <a:t>WHAT ARE HORMONAL CONTRACEPTIVES?</a:t>
            </a:r>
            <a:endParaRPr lang="en-GB" b="0" i="0" dirty="0">
              <a:solidFill>
                <a:srgbClr val="34303C"/>
              </a:solidFill>
              <a:effectLst/>
              <a:latin typeface="Baskerville Old Face" panose="02020602080505020303" pitchFamily="18" charset="0"/>
            </a:endParaRPr>
          </a:p>
          <a:p>
            <a:pPr algn="l">
              <a:buFont typeface="Wingdings" panose="05000000000000000000" pitchFamily="2" charset="2"/>
              <a:buChar char="Ø"/>
            </a:pPr>
            <a:r>
              <a:rPr lang="en-GB" b="0" i="0" dirty="0">
                <a:effectLst/>
                <a:latin typeface="Baskerville Old Face" panose="02020602080505020303" pitchFamily="18" charset="0"/>
              </a:rPr>
              <a:t>Hormonal contraceptives include the</a:t>
            </a:r>
          </a:p>
          <a:p>
            <a:pPr algn="l"/>
            <a:r>
              <a:rPr lang="en-GB" b="0" i="0" dirty="0">
                <a:effectLst/>
                <a:latin typeface="Baskerville Old Face" panose="02020602080505020303" pitchFamily="18" charset="0"/>
              </a:rPr>
              <a:t> Pills </a:t>
            </a:r>
            <a:endParaRPr lang="en-GB" dirty="0">
              <a:latin typeface="Baskerville Old Face" panose="02020602080505020303" pitchFamily="18" charset="0"/>
            </a:endParaRPr>
          </a:p>
          <a:p>
            <a:pPr algn="l"/>
            <a:r>
              <a:rPr lang="en-GB" b="0" i="0" dirty="0">
                <a:effectLst/>
                <a:latin typeface="Baskerville Old Face" panose="02020602080505020303" pitchFamily="18" charset="0"/>
              </a:rPr>
              <a:t>Depo Provera injection.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GB" b="0" i="0" dirty="0">
                <a:effectLst/>
                <a:latin typeface="Baskerville Old Face" panose="02020602080505020303" pitchFamily="18" charset="0"/>
              </a:rPr>
              <a:t>There are two types of pill: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u="sng" dirty="0">
                <a:effectLst/>
                <a:latin typeface="Baskerville Old Face" panose="02020602080505020303" pitchFamily="18" charset="0"/>
                <a:hlinkClick r:id="rId2" tooltip="Combined Oral Contraceptive Pil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combined oral contraceptive pill</a:t>
            </a:r>
            <a:endParaRPr lang="en-GB" b="0" i="0" dirty="0">
              <a:effectLst/>
              <a:latin typeface="Baskerville Old Face" panose="02020602080505020303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u="sng" dirty="0">
                <a:effectLst/>
                <a:latin typeface="Baskerville Old Face" panose="02020602080505020303" pitchFamily="18" charset="0"/>
                <a:hlinkClick r:id="rId3" tooltip="Progestogen-Only Contraceptive Pil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progestogen-only contraceptive pill</a:t>
            </a:r>
            <a:endParaRPr lang="en-GB" b="0" i="0" dirty="0">
              <a:effectLst/>
              <a:latin typeface="Baskerville Old Face" panose="02020602080505020303" pitchFamily="18" charset="0"/>
            </a:endParaRPr>
          </a:p>
          <a:p>
            <a:pPr algn="l"/>
            <a:r>
              <a:rPr lang="en-GB" b="0" i="0" dirty="0">
                <a:effectLst/>
                <a:latin typeface="Baskerville Old Face" panose="02020602080505020303" pitchFamily="18" charset="0"/>
              </a:rPr>
              <a:t> The pill is more than 99% effective.</a:t>
            </a:r>
          </a:p>
          <a:p>
            <a:pPr algn="l"/>
            <a:r>
              <a:rPr lang="en-GB" dirty="0">
                <a:latin typeface="Baskerville Old Face" panose="02020602080505020303" pitchFamily="18" charset="0"/>
              </a:rPr>
              <a:t>Daily taking.</a:t>
            </a:r>
            <a:endParaRPr lang="en-GB" b="0" i="0" dirty="0">
              <a:effectLst/>
              <a:latin typeface="Baskerville Old Face" panose="02020602080505020303" pitchFamily="18" charset="0"/>
            </a:endParaRPr>
          </a:p>
          <a:p>
            <a:pPr algn="l">
              <a:buFont typeface="Wingdings" panose="05000000000000000000" pitchFamily="2" charset="2"/>
              <a:buChar char="Ø"/>
            </a:pPr>
            <a:r>
              <a:rPr lang="en-GB" b="0" i="0" dirty="0">
                <a:effectLst/>
                <a:latin typeface="Baskerville Old Face" panose="02020602080505020303" pitchFamily="18" charset="0"/>
              </a:rPr>
              <a:t>The </a:t>
            </a:r>
            <a:r>
              <a:rPr lang="en-GB" b="0" i="0" u="sng" dirty="0">
                <a:effectLst/>
                <a:latin typeface="Baskerville Old Face" panose="02020602080505020303" pitchFamily="18" charset="0"/>
                <a:hlinkClick r:id="rId4" tooltip="Depo Provera inje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Depo Provera injection </a:t>
            </a:r>
            <a:r>
              <a:rPr lang="en-GB" b="0" i="0" dirty="0">
                <a:effectLst/>
                <a:latin typeface="Baskerville Old Face" panose="02020602080505020303" pitchFamily="18" charset="0"/>
              </a:rPr>
              <a:t>is another type of hormonal contraception.</a:t>
            </a:r>
          </a:p>
          <a:p>
            <a:pPr algn="l"/>
            <a:r>
              <a:rPr lang="en-GB" b="0" i="0" dirty="0">
                <a:effectLst/>
                <a:latin typeface="Baskerville Old Face" panose="02020602080505020303" pitchFamily="18" charset="0"/>
              </a:rPr>
              <a:t>An injection every three months. </a:t>
            </a:r>
            <a:endParaRPr lang="en-GB" dirty="0">
              <a:latin typeface="Baskerville Old Face" panose="02020602080505020303" pitchFamily="18" charset="0"/>
            </a:endParaRPr>
          </a:p>
          <a:p>
            <a:pPr algn="l"/>
            <a:r>
              <a:rPr lang="en-GB" b="0" i="0" dirty="0">
                <a:effectLst/>
                <a:latin typeface="Baskerville Old Face" panose="02020602080505020303" pitchFamily="18" charset="0"/>
              </a:rPr>
              <a:t> Its  is more than 99% effective . </a:t>
            </a:r>
          </a:p>
          <a:p>
            <a:endParaRPr lang="en-GB" dirty="0"/>
          </a:p>
        </p:txBody>
      </p:sp>
      <p:pic>
        <p:nvPicPr>
          <p:cNvPr id="5" name="Picture 12" descr="Values: Contraception - Family planning or family avoidance? – The ...">
            <a:extLst>
              <a:ext uri="{FF2B5EF4-FFF2-40B4-BE49-F238E27FC236}">
                <a16:creationId xmlns:a16="http://schemas.microsoft.com/office/drawing/2014/main" id="{EE70704A-E868-4AFB-8862-6E83B4C2E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650" y="4659281"/>
            <a:ext cx="2038350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6172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7277B-D569-44F2-831B-1C0B180BC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1999" cy="6858000"/>
          </a:xfrm>
          <a:solidFill>
            <a:schemeClr val="bg2"/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GB" sz="3600" b="1" dirty="0">
                <a:solidFill>
                  <a:srgbClr val="C00000"/>
                </a:solidFill>
                <a:latin typeface="Baskerville Old Face" panose="02020602080505020303" pitchFamily="18" charset="0"/>
              </a:rPr>
              <a:t>Combined hormonal contraception :</a:t>
            </a:r>
          </a:p>
          <a:p>
            <a:pPr marL="0" indent="0">
              <a:buNone/>
            </a:pPr>
            <a:endParaRPr lang="en-GB" dirty="0">
              <a:latin typeface="Baskerville Old Face" panose="020206020805050203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Baskerville Old Face" panose="02020602080505020303" pitchFamily="18" charset="0"/>
              </a:rPr>
              <a:t>COCP methods contain two hormones: an oestrogen and a progestogen.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Baskerville Old Face" panose="02020602080505020303" pitchFamily="18" charset="0"/>
              </a:rPr>
              <a:t>They are available as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Baskerville Old Face" panose="02020602080505020303" pitchFamily="18" charset="0"/>
              </a:rPr>
              <a:t> oral pills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Baskerville Old Face" panose="02020602080505020303" pitchFamily="18" charset="0"/>
              </a:rPr>
              <a:t>a transdermal patch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Baskerville Old Face" panose="02020602080505020303" pitchFamily="18" charset="0"/>
              </a:rPr>
              <a:t> vaginal ring. </a:t>
            </a:r>
          </a:p>
          <a:p>
            <a:pPr marL="0" indent="0">
              <a:buNone/>
            </a:pPr>
            <a:endParaRPr lang="en-GB" dirty="0">
              <a:latin typeface="Baskerville Old Face" panose="020206020805050203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Baskerville Old Face" panose="02020602080505020303" pitchFamily="18" charset="0"/>
              </a:rPr>
              <a:t>They are similar in terms of </a:t>
            </a:r>
          </a:p>
          <a:p>
            <a:pPr marL="0" indent="0">
              <a:buNone/>
            </a:pPr>
            <a:r>
              <a:rPr lang="en-GB" dirty="0">
                <a:latin typeface="Baskerville Old Face" panose="02020602080505020303" pitchFamily="18" charset="0"/>
              </a:rPr>
              <a:t>                               effectiveness, safety and side-effects.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Baskerville Old Face" panose="02020602080505020303" pitchFamily="18" charset="0"/>
              </a:rPr>
              <a:t>These methods all work by inhibition of ovulation 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b="0" i="0" dirty="0">
                <a:solidFill>
                  <a:srgbClr val="172B4D"/>
                </a:solidFill>
                <a:effectLst/>
                <a:latin typeface="Baskerville Old Face" panose="02020602080505020303" pitchFamily="18" charset="0"/>
              </a:rPr>
              <a:t>One tablet every day at the same time, without interruption.</a:t>
            </a:r>
            <a:endParaRPr lang="en-GB" dirty="0">
              <a:latin typeface="Baskerville Old Face" panose="02020602080505020303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73485F4-6A2A-4499-95EE-A001D9245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419" y="1723216"/>
            <a:ext cx="4000500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Values: Contraception - Family planning or family avoidance? – The ...">
            <a:extLst>
              <a:ext uri="{FF2B5EF4-FFF2-40B4-BE49-F238E27FC236}">
                <a16:creationId xmlns:a16="http://schemas.microsoft.com/office/drawing/2014/main" id="{D43BADFD-A5C6-4F7B-A9AA-E429F0DA1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650" y="4649121"/>
            <a:ext cx="2038350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7223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7277B-D569-44F2-831B-1C0B180BC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1999" cy="6858000"/>
          </a:xfrm>
          <a:solidFill>
            <a:schemeClr val="bg2"/>
          </a:solidFill>
        </p:spPr>
        <p:txBody>
          <a:bodyPr/>
          <a:lstStyle/>
          <a:p>
            <a:pPr marL="0" indent="0">
              <a:buNone/>
            </a:pPr>
            <a:endParaRPr lang="en-GB" dirty="0">
              <a:latin typeface="Baskerville Old Face" panose="02020602080505020303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73485F4-6A2A-4499-95EE-A001D9245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12" y="95250"/>
            <a:ext cx="4879647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Values: Contraception - Family planning or family avoidance? – The ...">
            <a:extLst>
              <a:ext uri="{FF2B5EF4-FFF2-40B4-BE49-F238E27FC236}">
                <a16:creationId xmlns:a16="http://schemas.microsoft.com/office/drawing/2014/main" id="{D43BADFD-A5C6-4F7B-A9AA-E429F0DA1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650" y="4649121"/>
            <a:ext cx="2038350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AD204F9F-EC31-4D3B-9B57-8B33B950D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647" y="2995644"/>
            <a:ext cx="6877050" cy="322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C04387BD-5CE6-4D85-8C70-4BFD9D16E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760" y="95250"/>
            <a:ext cx="5704339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5102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B0107-CF63-426E-895E-CA92433B3B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87496"/>
          </a:xfrm>
          <a:solidFill>
            <a:schemeClr val="bg2"/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endParaRPr lang="en-GB" dirty="0">
              <a:latin typeface="Baskerville Old Face" panose="02020602080505020303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 sz="3600" dirty="0">
                <a:latin typeface="Baskerville Old Face" panose="02020602080505020303" pitchFamily="18" charset="0"/>
              </a:rPr>
              <a:t>Side-effects 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3600" dirty="0">
                <a:latin typeface="Baskerville Old Face" panose="02020602080505020303" pitchFamily="18" charset="0"/>
              </a:rPr>
              <a:t> unexpected bleeding,.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3600" dirty="0">
                <a:latin typeface="Baskerville Old Face" panose="02020602080505020303" pitchFamily="18" charset="0"/>
              </a:rPr>
              <a:t>weight gain.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3600" dirty="0">
                <a:latin typeface="Baskerville Old Face" panose="02020602080505020303" pitchFamily="18" charset="0"/>
              </a:rPr>
              <a:t>Headaches.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3600" dirty="0">
                <a:latin typeface="Baskerville Old Face" panose="02020602080505020303" pitchFamily="18" charset="0"/>
              </a:rPr>
              <a:t>mood swings.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3600" dirty="0">
                <a:latin typeface="Baskerville Old Face" panose="02020602080505020303" pitchFamily="18" charset="0"/>
              </a:rPr>
              <a:t>loss of libido</a:t>
            </a:r>
            <a:r>
              <a:rPr lang="en-GB" dirty="0">
                <a:latin typeface="Baskerville Old Face" panose="02020602080505020303" pitchFamily="18" charset="0"/>
              </a:rPr>
              <a:t>.</a:t>
            </a:r>
          </a:p>
        </p:txBody>
      </p:sp>
      <p:pic>
        <p:nvPicPr>
          <p:cNvPr id="5" name="Picture 12" descr="Values: Contraception - Family planning or family avoidance? – The ...">
            <a:extLst>
              <a:ext uri="{FF2B5EF4-FFF2-40B4-BE49-F238E27FC236}">
                <a16:creationId xmlns:a16="http://schemas.microsoft.com/office/drawing/2014/main" id="{20FE0360-3A29-4363-BC71-BB5B17F10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650" y="4649121"/>
            <a:ext cx="2038350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2578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24A28-16F7-4F9B-8D24-EDDF8C3DE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42719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n-GB" sz="3600" dirty="0">
                <a:latin typeface="Baskerville Old Face" panose="02020602080505020303" pitchFamily="18" charset="0"/>
              </a:rPr>
              <a:t>Examples of WHO medical eligibility criteria category 4 conditions and use of combined hormonal contraception</a:t>
            </a:r>
            <a:endParaRPr lang="en-GB" dirty="0">
              <a:latin typeface="Baskerville Old Face" panose="02020602080505020303" pitchFamily="18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C890621-CE70-4D37-A93A-1AA5252537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8915678"/>
              </p:ext>
            </p:extLst>
          </p:nvPr>
        </p:nvGraphicFramePr>
        <p:xfrm>
          <a:off x="-10160" y="1442719"/>
          <a:ext cx="12202160" cy="5415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02160">
                  <a:extLst>
                    <a:ext uri="{9D8B030D-6E8A-4147-A177-3AD203B41FA5}">
                      <a16:colId xmlns:a16="http://schemas.microsoft.com/office/drawing/2014/main" val="4287024213"/>
                    </a:ext>
                  </a:extLst>
                </a:gridCol>
              </a:tblGrid>
              <a:tr h="679576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Baskerville Old Face" panose="02020602080505020303" pitchFamily="18" charset="0"/>
                        </a:rPr>
                        <a:t>Age &gt;35 and smoking.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681742"/>
                  </a:ext>
                </a:extLst>
              </a:tr>
              <a:tr h="571339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Baskerville Old Face" panose="02020602080505020303" pitchFamily="18" charset="0"/>
                        </a:rPr>
                        <a:t>Blood pressure &gt;160/100mmHg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3199969"/>
                  </a:ext>
                </a:extLst>
              </a:tr>
              <a:tr h="571339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Baskerville Old Face" panose="02020602080505020303" pitchFamily="18" charset="0"/>
                        </a:rPr>
                        <a:t>Hypertension with vascular disseises.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0854705"/>
                  </a:ext>
                </a:extLst>
              </a:tr>
              <a:tr h="571339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Baskerville Old Face" panose="02020602080505020303" pitchFamily="18" charset="0"/>
                        </a:rPr>
                        <a:t>Deep vein thrombosis, current or past.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7124561"/>
                  </a:ext>
                </a:extLst>
              </a:tr>
              <a:tr h="571339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Baskerville Old Face" panose="02020602080505020303" pitchFamily="18" charset="0"/>
                        </a:rPr>
                        <a:t>Myocardial infarction current or past.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3598409"/>
                  </a:ext>
                </a:extLst>
              </a:tr>
              <a:tr h="571339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Baskerville Old Face" panose="02020602080505020303" pitchFamily="18" charset="0"/>
                        </a:rPr>
                        <a:t>Cerebrovascular accident , current or past.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5824749"/>
                  </a:ext>
                </a:extLst>
              </a:tr>
              <a:tr h="736329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Baskerville Old Face" panose="02020602080505020303" pitchFamily="18" charset="0"/>
                        </a:rPr>
                        <a:t>Multiple serious risk factors for cardiovascular disease.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3644152"/>
                  </a:ext>
                </a:extLst>
              </a:tr>
              <a:tr h="571339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Baskerville Old Face" panose="02020602080505020303" pitchFamily="18" charset="0"/>
                        </a:rPr>
                        <a:t>Known thrombogenic mutation.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3577097"/>
                  </a:ext>
                </a:extLst>
              </a:tr>
              <a:tr h="571339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Baskerville Old Face" panose="02020602080505020303" pitchFamily="18" charset="0"/>
                        </a:rPr>
                        <a:t>Current breast cancer.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645329"/>
                  </a:ext>
                </a:extLst>
              </a:tr>
            </a:tbl>
          </a:graphicData>
        </a:graphic>
      </p:graphicFrame>
      <p:pic>
        <p:nvPicPr>
          <p:cNvPr id="3" name="Picture 12" descr="Values: Contraception - Family planning or family avoidance? – The ...">
            <a:extLst>
              <a:ext uri="{FF2B5EF4-FFF2-40B4-BE49-F238E27FC236}">
                <a16:creationId xmlns:a16="http://schemas.microsoft.com/office/drawing/2014/main" id="{89BD9F2D-5345-4967-BC54-043FC0B09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650" y="4669441"/>
            <a:ext cx="2038350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1880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D7308-6466-4720-98F0-DB1689CD5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12723"/>
          </a:xfrm>
          <a:solidFill>
            <a:srgbClr val="FFCC99"/>
          </a:solidFill>
        </p:spPr>
        <p:txBody>
          <a:bodyPr/>
          <a:lstStyle/>
          <a:p>
            <a:r>
              <a:rPr lang="en-GB" dirty="0">
                <a:latin typeface="Baskerville Old Face" panose="02020602080505020303" pitchFamily="18" charset="0"/>
              </a:rPr>
              <a:t>Safety of CHC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E4604D-2A73-4354-A9BC-5552ECD5E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12722"/>
            <a:ext cx="12192000" cy="5874773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n-GB" dirty="0">
                <a:latin typeface="Baskerville Old Face" panose="02020602080505020303" pitchFamily="18" charset="0"/>
              </a:rPr>
              <a:t>Cancer</a:t>
            </a:r>
          </a:p>
          <a:p>
            <a:r>
              <a:rPr lang="en-GB" dirty="0">
                <a:latin typeface="Baskerville Old Face" panose="02020602080505020303" pitchFamily="18" charset="0"/>
              </a:rPr>
              <a:t> Cancer risks among users of COCPs </a:t>
            </a:r>
          </a:p>
          <a:p>
            <a:pPr marL="0" indent="0">
              <a:buNone/>
            </a:pPr>
            <a:r>
              <a:rPr lang="en-GB" dirty="0">
                <a:latin typeface="Baskerville Old Face" panose="02020602080505020303" pitchFamily="18" charset="0"/>
              </a:rPr>
              <a:t>• A 12% reduction in the risk of any cancer. </a:t>
            </a:r>
          </a:p>
          <a:p>
            <a:pPr marL="0" indent="0">
              <a:buNone/>
            </a:pPr>
            <a:r>
              <a:rPr lang="en-GB" dirty="0">
                <a:latin typeface="Baskerville Old Face" panose="02020602080505020303" pitchFamily="18" charset="0"/>
              </a:rPr>
              <a:t>• </a:t>
            </a:r>
            <a:r>
              <a:rPr lang="en-GB" dirty="0">
                <a:solidFill>
                  <a:srgbClr val="C00000"/>
                </a:solidFill>
                <a:latin typeface="Baskerville Old Face" panose="02020602080505020303" pitchFamily="18" charset="0"/>
              </a:rPr>
              <a:t>Reduced</a:t>
            </a:r>
            <a:r>
              <a:rPr lang="en-GB" dirty="0">
                <a:latin typeface="Baskerville Old Face" panose="02020602080505020303" pitchFamily="18" charset="0"/>
              </a:rPr>
              <a:t> risk of colorectal cancer. </a:t>
            </a:r>
          </a:p>
          <a:p>
            <a:pPr marL="0" indent="0">
              <a:buNone/>
            </a:pPr>
            <a:r>
              <a:rPr lang="en-GB" dirty="0">
                <a:latin typeface="Baskerville Old Face" panose="02020602080505020303" pitchFamily="18" charset="0"/>
              </a:rPr>
              <a:t>• </a:t>
            </a:r>
            <a:r>
              <a:rPr lang="en-GB" dirty="0">
                <a:solidFill>
                  <a:srgbClr val="C00000"/>
                </a:solidFill>
                <a:latin typeface="Baskerville Old Face" panose="02020602080505020303" pitchFamily="18" charset="0"/>
              </a:rPr>
              <a:t>Reduced</a:t>
            </a:r>
            <a:r>
              <a:rPr lang="en-GB" dirty="0">
                <a:latin typeface="Baskerville Old Face" panose="02020602080505020303" pitchFamily="18" charset="0"/>
              </a:rPr>
              <a:t> risk of endometrial cancer. </a:t>
            </a:r>
          </a:p>
          <a:p>
            <a:pPr marL="0" indent="0">
              <a:buNone/>
            </a:pPr>
            <a:r>
              <a:rPr lang="en-GB" dirty="0">
                <a:latin typeface="Baskerville Old Face" panose="02020602080505020303" pitchFamily="18" charset="0"/>
              </a:rPr>
              <a:t>• </a:t>
            </a:r>
            <a:r>
              <a:rPr lang="en-GB" dirty="0">
                <a:solidFill>
                  <a:srgbClr val="C00000"/>
                </a:solidFill>
                <a:latin typeface="Baskerville Old Face" panose="02020602080505020303" pitchFamily="18" charset="0"/>
              </a:rPr>
              <a:t>Reduced</a:t>
            </a:r>
            <a:r>
              <a:rPr lang="en-GB" dirty="0">
                <a:latin typeface="Baskerville Old Face" panose="02020602080505020303" pitchFamily="18" charset="0"/>
              </a:rPr>
              <a:t> risk of ovarian cancer. </a:t>
            </a:r>
          </a:p>
          <a:p>
            <a:pPr marL="0" indent="0">
              <a:buNone/>
            </a:pPr>
            <a:r>
              <a:rPr lang="en-GB" dirty="0">
                <a:latin typeface="Baskerville Old Face" panose="02020602080505020303" pitchFamily="18" charset="0"/>
              </a:rPr>
              <a:t>• </a:t>
            </a:r>
            <a:r>
              <a:rPr lang="en-GB" dirty="0">
                <a:solidFill>
                  <a:srgbClr val="FF66FF"/>
                </a:solidFill>
                <a:latin typeface="Baskerville Old Face" panose="02020602080505020303" pitchFamily="18" charset="0"/>
              </a:rPr>
              <a:t>Increased</a:t>
            </a:r>
            <a:r>
              <a:rPr lang="en-GB" dirty="0">
                <a:latin typeface="Baskerville Old Face" panose="02020602080505020303" pitchFamily="18" charset="0"/>
              </a:rPr>
              <a:t> risk of breast cancer during use (decreases on stopping and similar risk to never used by 10 years after stopping).</a:t>
            </a:r>
          </a:p>
          <a:p>
            <a:pPr marL="0" indent="0">
              <a:buNone/>
            </a:pPr>
            <a:r>
              <a:rPr lang="en-GB" dirty="0">
                <a:latin typeface="Baskerville Old Face" panose="02020602080505020303" pitchFamily="18" charset="0"/>
              </a:rPr>
              <a:t> • </a:t>
            </a:r>
            <a:r>
              <a:rPr lang="en-GB" dirty="0">
                <a:solidFill>
                  <a:srgbClr val="FF66FF"/>
                </a:solidFill>
                <a:latin typeface="Baskerville Old Face" panose="02020602080505020303" pitchFamily="18" charset="0"/>
              </a:rPr>
              <a:t>Increased</a:t>
            </a:r>
            <a:r>
              <a:rPr lang="en-GB" dirty="0">
                <a:latin typeface="Baskerville Old Face" panose="02020602080505020303" pitchFamily="18" charset="0"/>
              </a:rPr>
              <a:t> risk of cervical cancer (but early changes detected by </a:t>
            </a:r>
          </a:p>
          <a:p>
            <a:pPr marL="0" indent="0">
              <a:buNone/>
            </a:pPr>
            <a:r>
              <a:rPr lang="en-GB" dirty="0">
                <a:latin typeface="Baskerville Old Face" panose="02020602080505020303" pitchFamily="18" charset="0"/>
              </a:rPr>
              <a:t>cervical cytology and human papillomavirus [HPV] vaccination).</a:t>
            </a:r>
          </a:p>
        </p:txBody>
      </p:sp>
      <p:pic>
        <p:nvPicPr>
          <p:cNvPr id="5" name="Picture 12" descr="Values: Contraception - Family planning or family avoidance? – The ...">
            <a:extLst>
              <a:ext uri="{FF2B5EF4-FFF2-40B4-BE49-F238E27FC236}">
                <a16:creationId xmlns:a16="http://schemas.microsoft.com/office/drawing/2014/main" id="{C47B666B-CBAC-455C-9163-D5CD55BAB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650" y="4649121"/>
            <a:ext cx="2038350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2361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1D55B-73A9-4E38-A22D-5CD1D3E35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63599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n-GB" dirty="0">
                <a:latin typeface="Baskerville Old Face" panose="02020602080505020303" pitchFamily="18" charset="0"/>
              </a:rPr>
              <a:t>Drugs decrease efficacy of hormonal contraception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016401D-41FA-4317-B47D-F45A3F5EA1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2315868"/>
              </p:ext>
            </p:extLst>
          </p:nvPr>
        </p:nvGraphicFramePr>
        <p:xfrm>
          <a:off x="0" y="782321"/>
          <a:ext cx="12192000" cy="633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6240">
                  <a:extLst>
                    <a:ext uri="{9D8B030D-6E8A-4147-A177-3AD203B41FA5}">
                      <a16:colId xmlns:a16="http://schemas.microsoft.com/office/drawing/2014/main" val="3910956098"/>
                    </a:ext>
                  </a:extLst>
                </a:gridCol>
                <a:gridCol w="7985760">
                  <a:extLst>
                    <a:ext uri="{9D8B030D-6E8A-4147-A177-3AD203B41FA5}">
                      <a16:colId xmlns:a16="http://schemas.microsoft.com/office/drawing/2014/main" val="971958947"/>
                    </a:ext>
                  </a:extLst>
                </a:gridCol>
              </a:tblGrid>
              <a:tr h="379730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Baskerville Old Face" panose="02020602080505020303" pitchFamily="18" charset="0"/>
                        </a:rPr>
                        <a:t>Type of drug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Baskerville Old Face" panose="02020602080505020303" pitchFamily="18" charset="0"/>
                        </a:rPr>
                        <a:t>Liver enzyme induction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4782486"/>
                  </a:ext>
                </a:extLst>
              </a:tr>
              <a:tr h="2132330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Baskerville Old Face" panose="02020602080505020303" pitchFamily="18" charset="0"/>
                        </a:rPr>
                        <a:t>Anticonvulsant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Baskerville Old Face" panose="02020602080505020303" pitchFamily="18" charset="0"/>
                        </a:rPr>
                        <a:t>Carbamazepine</a:t>
                      </a:r>
                    </a:p>
                    <a:p>
                      <a:r>
                        <a:rPr lang="en-GB" sz="2000" dirty="0">
                          <a:latin typeface="Baskerville Old Face" panose="02020602080505020303" pitchFamily="18" charset="0"/>
                        </a:rPr>
                        <a:t> Eslicarbazepine </a:t>
                      </a:r>
                    </a:p>
                    <a:p>
                      <a:r>
                        <a:rPr lang="en-GB" sz="2000" dirty="0">
                          <a:latin typeface="Baskerville Old Face" panose="02020602080505020303" pitchFamily="18" charset="0"/>
                        </a:rPr>
                        <a:t>Oxcarbazepine</a:t>
                      </a:r>
                    </a:p>
                    <a:p>
                      <a:r>
                        <a:rPr lang="en-GB" sz="2000" dirty="0">
                          <a:latin typeface="Baskerville Old Face" panose="02020602080505020303" pitchFamily="18" charset="0"/>
                        </a:rPr>
                        <a:t> Phenobarbital </a:t>
                      </a:r>
                    </a:p>
                    <a:p>
                      <a:r>
                        <a:rPr lang="en-GB" sz="2000" dirty="0">
                          <a:latin typeface="Baskerville Old Face" panose="02020602080505020303" pitchFamily="18" charset="0"/>
                        </a:rPr>
                        <a:t>Phenytoin </a:t>
                      </a:r>
                    </a:p>
                    <a:p>
                      <a:r>
                        <a:rPr lang="en-GB" sz="2000" dirty="0">
                          <a:latin typeface="Baskerville Old Face" panose="02020602080505020303" pitchFamily="18" charset="0"/>
                        </a:rPr>
                        <a:t>Primidone</a:t>
                      </a:r>
                    </a:p>
                    <a:p>
                      <a:r>
                        <a:rPr lang="en-GB" sz="2000" dirty="0">
                          <a:latin typeface="Baskerville Old Face" panose="02020602080505020303" pitchFamily="18" charset="0"/>
                        </a:rPr>
                        <a:t> Topiramate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5036282"/>
                  </a:ext>
                </a:extLst>
              </a:tr>
              <a:tr h="379730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Baskerville Old Face" panose="02020602080505020303" pitchFamily="18" charset="0"/>
                        </a:rPr>
                        <a:t>Antibiotic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Baskerville Old Face" panose="02020602080505020303" pitchFamily="18" charset="0"/>
                        </a:rPr>
                        <a:t>Rifampicin Rifabutin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1660217"/>
                  </a:ext>
                </a:extLst>
              </a:tr>
              <a:tr h="379730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Baskerville Old Face" panose="02020602080505020303" pitchFamily="18" charset="0"/>
                        </a:rPr>
                        <a:t>Antifungal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Baskerville Old Face" panose="02020602080505020303" pitchFamily="18" charset="0"/>
                        </a:rPr>
                        <a:t>Griseofulvin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403588"/>
                  </a:ext>
                </a:extLst>
              </a:tr>
              <a:tr h="1548130">
                <a:tc>
                  <a:txBody>
                    <a:bodyPr/>
                    <a:lstStyle/>
                    <a:p>
                      <a:endParaRPr lang="en-GB" sz="200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Baskerville Old Face" panose="02020602080505020303" pitchFamily="18" charset="0"/>
                        </a:rPr>
                        <a:t>Protease inhibitors </a:t>
                      </a:r>
                    </a:p>
                    <a:p>
                      <a:r>
                        <a:rPr lang="en-GB" sz="2000" dirty="0">
                          <a:latin typeface="Baskerville Old Face" panose="02020602080505020303" pitchFamily="18" charset="0"/>
                        </a:rPr>
                        <a:t>Amprenavir</a:t>
                      </a:r>
                    </a:p>
                    <a:p>
                      <a:r>
                        <a:rPr lang="en-GB" sz="2000" dirty="0">
                          <a:latin typeface="Baskerville Old Face" panose="02020602080505020303" pitchFamily="18" charset="0"/>
                        </a:rPr>
                        <a:t> Atazanavir </a:t>
                      </a:r>
                    </a:p>
                    <a:p>
                      <a:r>
                        <a:rPr lang="en-GB" sz="2000" dirty="0">
                          <a:latin typeface="Baskerville Old Face" panose="02020602080505020303" pitchFamily="18" charset="0"/>
                        </a:rPr>
                        <a:t>Nelfinavir </a:t>
                      </a:r>
                    </a:p>
                    <a:p>
                      <a:r>
                        <a:rPr lang="en-GB" sz="2000" dirty="0">
                          <a:latin typeface="Baskerville Old Face" panose="02020602080505020303" pitchFamily="18" charset="0"/>
                        </a:rPr>
                        <a:t>Lopinavir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5829092"/>
                  </a:ext>
                </a:extLst>
              </a:tr>
              <a:tr h="1256030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Baskerville Old Face" panose="02020602080505020303" pitchFamily="18" charset="0"/>
                        </a:rPr>
                        <a:t>Antiretroviral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Baskerville Old Face" panose="02020602080505020303" pitchFamily="18" charset="0"/>
                        </a:rPr>
                        <a:t>Saquinavir Ritonavir</a:t>
                      </a:r>
                    </a:p>
                    <a:p>
                      <a:r>
                        <a:rPr lang="en-GB" sz="2000" dirty="0">
                          <a:latin typeface="Baskerville Old Face" panose="02020602080505020303" pitchFamily="18" charset="0"/>
                        </a:rPr>
                        <a:t> Non-nucleoside reverse transcriptase inhibitors </a:t>
                      </a:r>
                    </a:p>
                    <a:p>
                      <a:r>
                        <a:rPr lang="en-GB" sz="2000" dirty="0">
                          <a:latin typeface="Baskerville Old Face" panose="02020602080505020303" pitchFamily="18" charset="0"/>
                        </a:rPr>
                        <a:t>Efavirenz </a:t>
                      </a:r>
                    </a:p>
                    <a:p>
                      <a:r>
                        <a:rPr lang="en-GB" sz="2000" dirty="0">
                          <a:latin typeface="Baskerville Old Face" panose="02020602080505020303" pitchFamily="18" charset="0"/>
                        </a:rPr>
                        <a:t>Nevirapine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48063"/>
                  </a:ext>
                </a:extLst>
              </a:tr>
            </a:tbl>
          </a:graphicData>
        </a:graphic>
      </p:graphicFrame>
      <p:pic>
        <p:nvPicPr>
          <p:cNvPr id="3" name="Picture 12" descr="Values: Contraception - Family planning or family avoidance? – The ...">
            <a:extLst>
              <a:ext uri="{FF2B5EF4-FFF2-40B4-BE49-F238E27FC236}">
                <a16:creationId xmlns:a16="http://schemas.microsoft.com/office/drawing/2014/main" id="{9C153B16-5CF4-4248-B685-174D6F420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650" y="4649121"/>
            <a:ext cx="2038350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9660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12489-4AFD-4DA0-9D1E-6FDC917D8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19666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n-GB" dirty="0"/>
              <a:t>                   3 Missed pill guideline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F97D876-2289-44BC-80C7-C7C6066026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6259954"/>
              </p:ext>
            </p:extLst>
          </p:nvPr>
        </p:nvGraphicFramePr>
        <p:xfrm>
          <a:off x="0" y="620185"/>
          <a:ext cx="12192000" cy="6065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2EEE3B4-75B6-4738-9BCA-4359B43095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3316301"/>
              </p:ext>
            </p:extLst>
          </p:nvPr>
        </p:nvGraphicFramePr>
        <p:xfrm>
          <a:off x="81280" y="4566496"/>
          <a:ext cx="5801360" cy="1671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3E8AF16-0EFE-467F-9A6C-7DCB6C695A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695963"/>
              </p:ext>
            </p:extLst>
          </p:nvPr>
        </p:nvGraphicFramePr>
        <p:xfrm>
          <a:off x="6786880" y="5171439"/>
          <a:ext cx="5405120" cy="4614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5120">
                  <a:extLst>
                    <a:ext uri="{9D8B030D-6E8A-4147-A177-3AD203B41FA5}">
                      <a16:colId xmlns:a16="http://schemas.microsoft.com/office/drawing/2014/main" val="461447271"/>
                    </a:ext>
                  </a:extLst>
                </a:gridCol>
              </a:tblGrid>
              <a:tr h="461435">
                <a:tc>
                  <a:txBody>
                    <a:bodyPr/>
                    <a:lstStyle/>
                    <a:p>
                      <a:r>
                        <a:rPr lang="en-GB" dirty="0"/>
                        <a:t>If missed pill in the 1</a:t>
                      </a:r>
                      <a:r>
                        <a:rPr lang="en-GB" baseline="30000" dirty="0"/>
                        <a:t>st</a:t>
                      </a:r>
                      <a:r>
                        <a:rPr lang="en-GB" dirty="0"/>
                        <a:t> week  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8240742"/>
                  </a:ext>
                </a:extLst>
              </a:tr>
            </a:tbl>
          </a:graphicData>
        </a:graphic>
      </p:graphicFrame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DBD4FC60-45EF-45E5-8C95-345943AF7C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3917437"/>
              </p:ext>
            </p:extLst>
          </p:nvPr>
        </p:nvGraphicFramePr>
        <p:xfrm>
          <a:off x="6786880" y="5669280"/>
          <a:ext cx="5405120" cy="5054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5120">
                  <a:extLst>
                    <a:ext uri="{9D8B030D-6E8A-4147-A177-3AD203B41FA5}">
                      <a16:colId xmlns:a16="http://schemas.microsoft.com/office/drawing/2014/main" val="3623397843"/>
                    </a:ext>
                  </a:extLst>
                </a:gridCol>
              </a:tblGrid>
              <a:tr h="505459">
                <a:tc>
                  <a:txBody>
                    <a:bodyPr/>
                    <a:lstStyle/>
                    <a:p>
                      <a:r>
                        <a:rPr lang="en-GB" dirty="0"/>
                        <a:t>If pill missed in the 2</a:t>
                      </a:r>
                      <a:r>
                        <a:rPr lang="en-GB" baseline="30000" dirty="0"/>
                        <a:t>nd</a:t>
                      </a:r>
                      <a:r>
                        <a:rPr lang="en-GB" dirty="0"/>
                        <a:t> week (8-14 d)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0511791"/>
                  </a:ext>
                </a:extLst>
              </a:tr>
            </a:tbl>
          </a:graphicData>
        </a:graphic>
      </p:graphicFrame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9A44F6B9-747A-417D-9AE1-FAF68EEA67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1679110"/>
              </p:ext>
            </p:extLst>
          </p:nvPr>
        </p:nvGraphicFramePr>
        <p:xfrm>
          <a:off x="6786880" y="6211143"/>
          <a:ext cx="540512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5120">
                  <a:extLst>
                    <a:ext uri="{9D8B030D-6E8A-4147-A177-3AD203B41FA5}">
                      <a16:colId xmlns:a16="http://schemas.microsoft.com/office/drawing/2014/main" val="137809172"/>
                    </a:ext>
                  </a:extLst>
                </a:gridCol>
              </a:tblGrid>
              <a:tr h="640078">
                <a:tc>
                  <a:txBody>
                    <a:bodyPr/>
                    <a:lstStyle/>
                    <a:p>
                      <a:r>
                        <a:rPr lang="en-GB" dirty="0"/>
                        <a:t>If missed pill in the 3</a:t>
                      </a:r>
                      <a:r>
                        <a:rPr lang="en-GB" baseline="30000" dirty="0"/>
                        <a:t>rd</a:t>
                      </a:r>
                      <a:r>
                        <a:rPr lang="en-GB" dirty="0"/>
                        <a:t> week (15-21 d) omit the pill free period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53410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37961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78D25-3E85-4890-B57B-8212C11A4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09367"/>
          </a:xfrm>
          <a:solidFill>
            <a:srgbClr val="FFCC99"/>
          </a:solidFill>
        </p:spPr>
        <p:txBody>
          <a:bodyPr/>
          <a:lstStyle/>
          <a:p>
            <a:r>
              <a:rPr lang="en-GB" dirty="0">
                <a:latin typeface="Baskerville Old Face" panose="02020602080505020303" pitchFamily="18" charset="0"/>
              </a:rPr>
              <a:t>Progestogen-only contraceptive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F712B-6A27-4389-A386-495C2A26E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52052"/>
            <a:ext cx="12192000" cy="5805947"/>
          </a:xfrm>
          <a:solidFill>
            <a:schemeClr val="bg2"/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C00000"/>
                </a:solidFill>
                <a:latin typeface="Baskerville Old Face" panose="02020602080505020303" pitchFamily="18" charset="0"/>
              </a:rPr>
              <a:t>Progestogen-only methods are available as </a:t>
            </a:r>
          </a:p>
          <a:p>
            <a:r>
              <a:rPr lang="en-GB" dirty="0">
                <a:latin typeface="Baskerville Old Face" panose="02020602080505020303" pitchFamily="18" charset="0"/>
              </a:rPr>
              <a:t>Oral</a:t>
            </a:r>
          </a:p>
          <a:p>
            <a:r>
              <a:rPr lang="en-GB" dirty="0">
                <a:latin typeface="Baskerville Old Face" panose="02020602080505020303" pitchFamily="18" charset="0"/>
              </a:rPr>
              <a:t>Injectable</a:t>
            </a:r>
          </a:p>
          <a:p>
            <a:r>
              <a:rPr lang="en-GB" dirty="0">
                <a:latin typeface="Baskerville Old Face" panose="02020602080505020303" pitchFamily="18" charset="0"/>
              </a:rPr>
              <a:t>Implant</a:t>
            </a:r>
          </a:p>
          <a:p>
            <a:r>
              <a:rPr lang="en-GB" dirty="0">
                <a:latin typeface="Baskerville Old Face" panose="02020602080505020303" pitchFamily="18" charset="0"/>
              </a:rPr>
              <a:t> and intrauterine system.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C00000"/>
                </a:solidFill>
                <a:latin typeface="Baskerville Old Face" panose="02020602080505020303" pitchFamily="18" charset="0"/>
              </a:rPr>
              <a:t>The mechanism of action </a:t>
            </a:r>
          </a:p>
          <a:p>
            <a:pPr marL="0" indent="0">
              <a:buNone/>
            </a:pPr>
            <a:r>
              <a:rPr lang="en-GB" dirty="0">
                <a:latin typeface="Baskerville Old Face" panose="02020602080505020303" pitchFamily="18" charset="0"/>
              </a:rPr>
              <a:t>All progestogen-only contraceptive methods by  </a:t>
            </a:r>
            <a:r>
              <a:rPr lang="en-GB" dirty="0">
                <a:solidFill>
                  <a:srgbClr val="C00000"/>
                </a:solidFill>
                <a:latin typeface="Baskerville Old Face" panose="02020602080505020303" pitchFamily="18" charset="0"/>
              </a:rPr>
              <a:t>thicken cervical mucus </a:t>
            </a:r>
            <a:r>
              <a:rPr lang="en-GB" dirty="0">
                <a:latin typeface="Baskerville Old Face" panose="02020602080505020303" pitchFamily="18" charset="0"/>
              </a:rPr>
              <a:t>so reducing sperm penetrability and transport.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Baskerville Old Face" panose="02020602080505020303" pitchFamily="18" charset="0"/>
              </a:rPr>
              <a:t>The progestogens that are used are referred to</a:t>
            </a:r>
          </a:p>
          <a:p>
            <a:pPr marL="0" indent="0">
              <a:buNone/>
            </a:pPr>
            <a:r>
              <a:rPr lang="en-GB" dirty="0">
                <a:latin typeface="Baskerville Old Face" panose="02020602080505020303" pitchFamily="18" charset="0"/>
              </a:rPr>
              <a:t> as second-generation (levonorgestrel, norethisterone)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12" descr="Values: Contraception - Family planning or family avoidance? – The ...">
            <a:extLst>
              <a:ext uri="{FF2B5EF4-FFF2-40B4-BE49-F238E27FC236}">
                <a16:creationId xmlns:a16="http://schemas.microsoft.com/office/drawing/2014/main" id="{13AA494F-20D5-4824-A0E1-E703534B1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650" y="4619624"/>
            <a:ext cx="2038350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1660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92A382-6AF0-43FB-B191-910BA3F86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>
            <a:normAutofit lnSpcReduction="10000"/>
          </a:bodyPr>
          <a:lstStyle/>
          <a:p>
            <a:r>
              <a:rPr lang="en-GB" sz="3200" b="1" i="0" dirty="0">
                <a:solidFill>
                  <a:srgbClr val="C00000"/>
                </a:solidFill>
                <a:effectLst/>
                <a:latin typeface="Baskerville Old Face" panose="02020602080505020303" pitchFamily="18" charset="0"/>
              </a:rPr>
              <a:t>Progestogen-only injectable: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200" b="0" i="0" dirty="0">
                <a:solidFill>
                  <a:srgbClr val="333333"/>
                </a:solidFill>
                <a:effectLst/>
                <a:latin typeface="Baskerville Old Face" panose="02020602080505020303" pitchFamily="18" charset="0"/>
              </a:rPr>
              <a:t>One injection every 13 weeks.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200" b="0" i="0" dirty="0">
                <a:solidFill>
                  <a:srgbClr val="333333"/>
                </a:solidFill>
                <a:effectLst/>
                <a:latin typeface="Baskerville Old Face" panose="02020602080505020303" pitchFamily="18" charset="0"/>
              </a:rPr>
              <a:t>There are 2 forms: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3200" b="0" i="0" dirty="0">
                <a:solidFill>
                  <a:srgbClr val="333333"/>
                </a:solidFill>
                <a:effectLst/>
                <a:latin typeface="Baskerville Old Face" panose="02020602080505020303" pitchFamily="18" charset="0"/>
              </a:rPr>
              <a:t>DMPA-IM administered by IM .</a:t>
            </a:r>
            <a:r>
              <a:rPr lang="en-GB" sz="3200" dirty="0">
                <a:latin typeface="Baskerville Old Face" panose="02020602080505020303" pitchFamily="18" charset="0"/>
              </a:rPr>
              <a:t> Depo-Provera® (150 mg) </a:t>
            </a:r>
            <a:endParaRPr lang="en-GB" sz="3200" dirty="0">
              <a:solidFill>
                <a:srgbClr val="333333"/>
              </a:solidFill>
              <a:latin typeface="Baskerville Old Face" panose="02020602080505020303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GB" sz="3200" b="0" i="0" dirty="0">
                <a:solidFill>
                  <a:srgbClr val="333333"/>
                </a:solidFill>
                <a:effectLst/>
                <a:latin typeface="Baskerville Old Face" panose="02020602080505020303" pitchFamily="18" charset="0"/>
              </a:rPr>
              <a:t> DMPA-SC by SC route.</a:t>
            </a:r>
            <a:r>
              <a:rPr lang="en-GB" sz="3200" dirty="0">
                <a:latin typeface="Baskerville Old Face" panose="02020602080505020303" pitchFamily="18" charset="0"/>
              </a:rPr>
              <a:t> Sayana press® (104 mg)</a:t>
            </a:r>
            <a:br>
              <a:rPr lang="en-GB" sz="3200" dirty="0">
                <a:latin typeface="Baskerville Old Face" panose="02020602080505020303" pitchFamily="18" charset="0"/>
              </a:rPr>
            </a:br>
            <a:endParaRPr lang="en-GB" sz="3200" dirty="0">
              <a:solidFill>
                <a:srgbClr val="333333"/>
              </a:solidFill>
              <a:latin typeface="Baskerville Old Face" panose="020206020805050203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3200" b="0" i="0" dirty="0">
                <a:solidFill>
                  <a:srgbClr val="C00000"/>
                </a:solidFill>
                <a:effectLst/>
                <a:latin typeface="Baskerville Old Face" panose="02020602080505020303" pitchFamily="18" charset="0"/>
              </a:rPr>
              <a:t>Protection</a:t>
            </a:r>
            <a:r>
              <a:rPr lang="en-GB" sz="3200" b="0" i="0" dirty="0">
                <a:solidFill>
                  <a:srgbClr val="333333"/>
                </a:solidFill>
                <a:effectLst/>
                <a:latin typeface="Baskerville Old Face" panose="02020602080505020303" pitchFamily="18" charset="0"/>
              </a:rPr>
              <a:t>: 3 months.</a:t>
            </a:r>
            <a:endParaRPr lang="en-GB" sz="3200" dirty="0">
              <a:solidFill>
                <a:srgbClr val="333333"/>
              </a:solidFill>
              <a:latin typeface="Baskerville Old Face" panose="020206020805050203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rgbClr val="C00000"/>
                </a:solidFill>
                <a:latin typeface="Baskerville Old Face" panose="02020602080505020303" pitchFamily="18" charset="0"/>
              </a:rPr>
              <a:t>Advantages &amp; disadvantages:</a:t>
            </a:r>
            <a:endParaRPr lang="en-GB" sz="3200" b="0" i="0" dirty="0">
              <a:solidFill>
                <a:srgbClr val="333333"/>
              </a:solidFill>
              <a:effectLst/>
              <a:latin typeface="Baskerville Old Face" panose="02020602080505020303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GB" sz="3200" b="0" i="0" dirty="0">
                <a:solidFill>
                  <a:srgbClr val="333333"/>
                </a:solidFill>
                <a:effectLst/>
                <a:latin typeface="Baskerville Old Face" panose="02020602080505020303" pitchFamily="18" charset="0"/>
              </a:rPr>
              <a:t> no daily administration</a:t>
            </a:r>
            <a:r>
              <a:rPr lang="en-GB" sz="3200" dirty="0">
                <a:solidFill>
                  <a:srgbClr val="333333"/>
                </a:solidFill>
                <a:latin typeface="Baskerville Old Face" panose="02020602080505020303" pitchFamily="18" charset="0"/>
              </a:rPr>
              <a:t>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3200" b="0" i="0" dirty="0">
                <a:solidFill>
                  <a:srgbClr val="333333"/>
                </a:solidFill>
                <a:effectLst/>
                <a:latin typeface="Baskerville Old Face" panose="02020602080505020303" pitchFamily="18" charset="0"/>
              </a:rPr>
              <a:t> self-administration possible.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3200" b="0" i="0" dirty="0">
                <a:solidFill>
                  <a:srgbClr val="333333"/>
                </a:solidFill>
                <a:effectLst/>
                <a:latin typeface="Baskerville Old Face" panose="02020602080505020303" pitchFamily="18" charset="0"/>
              </a:rPr>
              <a:t> long delay in return to fertility ..on average 5 months after stopping injections, sometimes up to 1 year</a:t>
            </a:r>
            <a:endParaRPr lang="en-GB" sz="3200" b="0" i="0" baseline="30000" dirty="0">
              <a:solidFill>
                <a:srgbClr val="0052CC"/>
              </a:solidFill>
              <a:effectLst/>
              <a:latin typeface="Baskerville Old Face" panose="02020602080505020303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GB" sz="3200" b="0" i="0" dirty="0">
                <a:solidFill>
                  <a:srgbClr val="172B4D"/>
                </a:solidFill>
                <a:effectLst/>
                <a:latin typeface="Baskerville Old Face" panose="02020602080505020303" pitchFamily="18" charset="0"/>
              </a:rPr>
              <a:t>bleeding may occur at any time (irregular) or there may be no monthly bleeding (amenorrhoea</a:t>
            </a:r>
            <a:r>
              <a:rPr lang="en-GB" sz="3200" b="0" i="0" dirty="0">
                <a:solidFill>
                  <a:srgbClr val="172B4D"/>
                </a:solidFill>
                <a:effectLst/>
                <a:latin typeface="Arial" panose="020B0604020202020204" pitchFamily="34" charset="0"/>
              </a:rPr>
              <a:t>).</a:t>
            </a:r>
            <a:endParaRPr lang="en-GB" sz="3200" dirty="0"/>
          </a:p>
        </p:txBody>
      </p:sp>
      <p:pic>
        <p:nvPicPr>
          <p:cNvPr id="4" name="Picture 12" descr="Values: Contraception - Family planning or family avoidance? – The ...">
            <a:extLst>
              <a:ext uri="{FF2B5EF4-FFF2-40B4-BE49-F238E27FC236}">
                <a16:creationId xmlns:a16="http://schemas.microsoft.com/office/drawing/2014/main" id="{7C0C9CEF-033F-4F36-AC00-FC836E3FC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2720" y="0"/>
            <a:ext cx="1859280" cy="149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dvantages and Disadvantages of Depo-Provera">
            <a:extLst>
              <a:ext uri="{FF2B5EF4-FFF2-40B4-BE49-F238E27FC236}">
                <a16:creationId xmlns:a16="http://schemas.microsoft.com/office/drawing/2014/main" id="{A4EA7A4D-3FDB-46D6-903A-31F42B71F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1" y="2428240"/>
            <a:ext cx="3605848" cy="245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693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20856-D92E-41F0-9232-7EE5A72A0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61439"/>
          </a:xfrm>
          <a:solidFill>
            <a:srgbClr val="FFCC99"/>
          </a:solidFill>
        </p:spPr>
        <p:txBody>
          <a:bodyPr>
            <a:normAutofit/>
          </a:bodyPr>
          <a:lstStyle/>
          <a:p>
            <a:r>
              <a:rPr lang="en-GB" sz="3600" dirty="0">
                <a:latin typeface="Andalus" panose="02020603050405020304" pitchFamily="18" charset="-78"/>
                <a:cs typeface="Andalus" panose="02020603050405020304" pitchFamily="18" charset="-78"/>
              </a:rPr>
              <a:t>Contraceptive targets in female reproductive tract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1073F-760B-46FB-8F68-7A5BE5CD0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66800"/>
            <a:ext cx="12192000" cy="5791200"/>
          </a:xfrm>
          <a:solidFill>
            <a:schemeClr val="bg2"/>
          </a:solidFill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 </a:t>
            </a:r>
            <a:r>
              <a:rPr lang="en-GB" dirty="0">
                <a:latin typeface="Andalus" panose="02020603050405020304" pitchFamily="18" charset="-78"/>
                <a:cs typeface="Andalus" panose="02020603050405020304" pitchFamily="18" charset="-78"/>
              </a:rPr>
              <a:t>No methods are 100% effective at preventing pregnancy. </a:t>
            </a:r>
          </a:p>
          <a:p>
            <a:r>
              <a:rPr lang="en-GB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The effectiveness of a method depends on  </a:t>
            </a:r>
          </a:p>
          <a:p>
            <a:r>
              <a:rPr lang="en-GB" dirty="0">
                <a:latin typeface="Andalus" panose="02020603050405020304" pitchFamily="18" charset="-78"/>
                <a:cs typeface="Andalus" panose="02020603050405020304" pitchFamily="18" charset="-78"/>
              </a:rPr>
              <a:t>mechanism of action .</a:t>
            </a:r>
          </a:p>
          <a:p>
            <a:r>
              <a:rPr lang="en-GB" dirty="0">
                <a:latin typeface="Andalus" panose="02020603050405020304" pitchFamily="18" charset="-78"/>
                <a:cs typeface="Andalus" panose="02020603050405020304" pitchFamily="18" charset="-78"/>
              </a:rPr>
              <a:t>correct and consistent use. </a:t>
            </a:r>
          </a:p>
          <a:p>
            <a:r>
              <a:rPr lang="en-GB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Compliance depends on:</a:t>
            </a:r>
          </a:p>
          <a:p>
            <a:r>
              <a:rPr lang="en-GB" dirty="0">
                <a:latin typeface="Andalus" panose="02020603050405020304" pitchFamily="18" charset="-78"/>
                <a:cs typeface="Andalus" panose="02020603050405020304" pitchFamily="18" charset="-78"/>
              </a:rPr>
              <a:t> acceptability of the method.</a:t>
            </a:r>
          </a:p>
          <a:p>
            <a:r>
              <a:rPr lang="en-GB" dirty="0">
                <a:latin typeface="Andalus" panose="02020603050405020304" pitchFamily="18" charset="-78"/>
                <a:cs typeface="Andalus" panose="02020603050405020304" pitchFamily="18" charset="-78"/>
              </a:rPr>
              <a:t> and tolerability (S/E) .</a:t>
            </a:r>
          </a:p>
        </p:txBody>
      </p:sp>
      <p:pic>
        <p:nvPicPr>
          <p:cNvPr id="5" name="Picture 12" descr="Values: Contraception - Family planning or family avoidance? – The ...">
            <a:extLst>
              <a:ext uri="{FF2B5EF4-FFF2-40B4-BE49-F238E27FC236}">
                <a16:creationId xmlns:a16="http://schemas.microsoft.com/office/drawing/2014/main" id="{293D0ECB-B19B-4981-A06E-C714C7732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650" y="4619625"/>
            <a:ext cx="2038350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6485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49213-EE5E-465E-BA56-20A7E142D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n-GB" sz="3200" dirty="0">
                <a:latin typeface="Baskerville Old Face" panose="02020602080505020303" pitchFamily="18" charset="0"/>
              </a:rPr>
              <a:t>Implant</a:t>
            </a:r>
          </a:p>
          <a:p>
            <a:r>
              <a:rPr lang="en-GB" sz="3200" dirty="0">
                <a:latin typeface="Baskerville Old Face" panose="02020602080505020303" pitchFamily="18" charset="0"/>
              </a:rPr>
              <a:t> containing the progestogen etonorgestrel </a:t>
            </a:r>
          </a:p>
          <a:p>
            <a:pPr marL="0" indent="0">
              <a:buNone/>
            </a:pPr>
            <a:r>
              <a:rPr lang="en-GB" sz="3200" dirty="0">
                <a:latin typeface="Baskerville Old Face" panose="02020602080505020303" pitchFamily="18" charset="0"/>
              </a:rPr>
              <a:t>(implanon &amp; Nexplanon) 68 mg </a:t>
            </a:r>
          </a:p>
          <a:p>
            <a:r>
              <a:rPr lang="en-GB" sz="3200" dirty="0">
                <a:latin typeface="Baskerville Old Face" panose="02020602080505020303" pitchFamily="18" charset="0"/>
              </a:rPr>
              <a:t>providing contraception for 3 years</a:t>
            </a:r>
            <a:r>
              <a:rPr lang="en-GB" sz="3200" dirty="0"/>
              <a:t>.</a:t>
            </a:r>
          </a:p>
          <a:p>
            <a:r>
              <a:rPr lang="en-GB" sz="3200" dirty="0"/>
              <a:t> </a:t>
            </a:r>
            <a:r>
              <a:rPr lang="en-GB" sz="3200" b="0" i="0" dirty="0">
                <a:solidFill>
                  <a:srgbClr val="333333"/>
                </a:solidFill>
                <a:effectLst/>
                <a:latin typeface="Baskerville Old Face" panose="02020602080505020303" pitchFamily="18" charset="0"/>
              </a:rPr>
              <a:t>One (or two) rods inserted under the skin</a:t>
            </a:r>
          </a:p>
          <a:p>
            <a:pPr marL="0" indent="0">
              <a:buNone/>
            </a:pPr>
            <a:r>
              <a:rPr lang="en-GB" sz="3200" b="0" i="0" dirty="0">
                <a:solidFill>
                  <a:srgbClr val="333333"/>
                </a:solidFill>
                <a:effectLst/>
                <a:latin typeface="Baskerville Old Face" panose="02020602080505020303" pitchFamily="18" charset="0"/>
              </a:rPr>
              <a:t> of the upper arm, under local anaesthesia.</a:t>
            </a:r>
            <a:br>
              <a:rPr lang="en-GB" sz="3200" dirty="0">
                <a:latin typeface="Baskerville Old Face" panose="02020602080505020303" pitchFamily="18" charset="0"/>
              </a:rPr>
            </a:br>
            <a:r>
              <a:rPr lang="en-GB" sz="3200" b="0" i="0" dirty="0">
                <a:solidFill>
                  <a:srgbClr val="333333"/>
                </a:solidFill>
                <a:effectLst/>
                <a:latin typeface="Baskerville Old Face" panose="02020602080505020303" pitchFamily="18" charset="0"/>
              </a:rPr>
              <a:t>– Protection: 3 years.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3200" dirty="0">
                <a:solidFill>
                  <a:srgbClr val="333333"/>
                </a:solidFill>
                <a:latin typeface="Baskerville Old Face" panose="02020602080505020303" pitchFamily="18" charset="0"/>
              </a:rPr>
              <a:t>PRO &amp; CON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3200" b="0" i="0" dirty="0">
                <a:solidFill>
                  <a:srgbClr val="333333"/>
                </a:solidFill>
                <a:effectLst/>
                <a:latin typeface="Baskerville Old Face" panose="02020602080505020303" pitchFamily="18" charset="0"/>
              </a:rPr>
              <a:t>effectiveness does not depend on compliance.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3200" b="0" i="0" dirty="0">
                <a:solidFill>
                  <a:srgbClr val="333333"/>
                </a:solidFill>
                <a:effectLst/>
                <a:latin typeface="Baskerville Old Face" panose="02020602080505020303" pitchFamily="18" charset="0"/>
              </a:rPr>
              <a:t> bleeding may occur at any time (irregular)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3200" b="0" i="0" dirty="0">
                <a:solidFill>
                  <a:srgbClr val="333333"/>
                </a:solidFill>
                <a:effectLst/>
                <a:latin typeface="Baskerville Old Face" panose="02020602080505020303" pitchFamily="18" charset="0"/>
              </a:rPr>
              <a:t> there may be no monthly bleeding (amenorrhoea).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3200" b="0" i="0" dirty="0">
                <a:solidFill>
                  <a:srgbClr val="333333"/>
                </a:solidFill>
                <a:effectLst/>
                <a:latin typeface="Baskerville Old Face" panose="02020602080505020303" pitchFamily="18" charset="0"/>
              </a:rPr>
              <a:t>the implant is discreet but palpable under the skin.</a:t>
            </a:r>
            <a:endParaRPr lang="en-GB" sz="3200" dirty="0">
              <a:latin typeface="Baskerville Old Face" panose="02020602080505020303" pitchFamily="18" charset="0"/>
            </a:endParaRPr>
          </a:p>
        </p:txBody>
      </p:sp>
      <p:pic>
        <p:nvPicPr>
          <p:cNvPr id="5" name="Picture 12" descr="Values: Contraception - Family planning or family avoidance? – The ...">
            <a:extLst>
              <a:ext uri="{FF2B5EF4-FFF2-40B4-BE49-F238E27FC236}">
                <a16:creationId xmlns:a16="http://schemas.microsoft.com/office/drawing/2014/main" id="{2CCD0599-C3EB-4108-8E6A-7A3603CAC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120" y="5120640"/>
            <a:ext cx="1630679" cy="149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r Gan Implanon Contraception Patient Resource">
            <a:extLst>
              <a:ext uri="{FF2B5EF4-FFF2-40B4-BE49-F238E27FC236}">
                <a16:creationId xmlns:a16="http://schemas.microsoft.com/office/drawing/2014/main" id="{276CC8A7-1A8C-4554-A1C3-EB418CB27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840" y="243840"/>
            <a:ext cx="3672840" cy="215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ontraceptive implant - Mayo Clinic">
            <a:extLst>
              <a:ext uri="{FF2B5EF4-FFF2-40B4-BE49-F238E27FC236}">
                <a16:creationId xmlns:a16="http://schemas.microsoft.com/office/drawing/2014/main" id="{D4EF09EE-D379-43D0-9108-14F2D379F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840" y="2641600"/>
            <a:ext cx="3782060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2077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2D3A3-18A6-4B4E-8036-C9F7D5AB7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sz="3600" dirty="0">
                <a:latin typeface="Baskerville Old Face" panose="02020602080505020303" pitchFamily="18" charset="0"/>
              </a:rPr>
              <a:t>Side effects:</a:t>
            </a:r>
            <a:br>
              <a:rPr lang="en-GB" sz="3600" dirty="0">
                <a:latin typeface="Baskerville Old Face" panose="02020602080505020303" pitchFamily="18" charset="0"/>
              </a:rPr>
            </a:br>
            <a:r>
              <a:rPr lang="en-GB" sz="3600" dirty="0">
                <a:latin typeface="Baskerville Old Face" panose="02020602080505020303" pitchFamily="18" charset="0"/>
              </a:rPr>
              <a:t>cause weight gain in a minority of women </a:t>
            </a:r>
          </a:p>
          <a:p>
            <a:r>
              <a:rPr lang="en-GB" sz="3600" dirty="0">
                <a:latin typeface="Baskerville Old Face" panose="02020602080505020303" pitchFamily="18" charset="0"/>
              </a:rPr>
              <a:t>loss of bone mineral density (BMD)  </a:t>
            </a:r>
          </a:p>
          <a:p>
            <a:r>
              <a:rPr lang="en-GB" sz="3600" dirty="0">
                <a:latin typeface="Baskerville Old Face" panose="02020602080505020303" pitchFamily="18" charset="0"/>
              </a:rPr>
              <a:t>Other progesterone S/E.</a:t>
            </a:r>
          </a:p>
          <a:p>
            <a:r>
              <a:rPr lang="en-GB" sz="3600" dirty="0">
                <a:latin typeface="Baskerville Old Face" panose="02020602080505020303" pitchFamily="18" charset="0"/>
              </a:rPr>
              <a:t>Irregularity of cycle </a:t>
            </a:r>
          </a:p>
          <a:p>
            <a:r>
              <a:rPr lang="en-GB" sz="3600" dirty="0">
                <a:latin typeface="Baskerville Old Face" panose="02020602080505020303" pitchFamily="18" charset="0"/>
              </a:rPr>
              <a:t>Difficulties in resuming fertility after stopping</a:t>
            </a:r>
            <a:r>
              <a:rPr lang="en-GB" sz="3600" dirty="0"/>
              <a:t>.</a:t>
            </a:r>
          </a:p>
        </p:txBody>
      </p:sp>
      <p:pic>
        <p:nvPicPr>
          <p:cNvPr id="5" name="Picture 12" descr="Values: Contraception - Family planning or family avoidance? – The ...">
            <a:extLst>
              <a:ext uri="{FF2B5EF4-FFF2-40B4-BE49-F238E27FC236}">
                <a16:creationId xmlns:a16="http://schemas.microsoft.com/office/drawing/2014/main" id="{90A31F62-9FE4-430F-A5B9-C86AA6A01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650" y="4649121"/>
            <a:ext cx="2038350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3197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45A79-0F20-455D-ABDC-F30CA825B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09039"/>
          </a:xfrm>
          <a:solidFill>
            <a:srgbClr val="FFCC99"/>
          </a:solidFill>
        </p:spPr>
        <p:txBody>
          <a:bodyPr/>
          <a:lstStyle/>
          <a:p>
            <a:r>
              <a:rPr lang="en-GB" dirty="0">
                <a:latin typeface="Baskerville Old Face" panose="02020602080505020303" pitchFamily="18" charset="0"/>
              </a:rPr>
              <a:t>Female sterilization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7A345-A02C-4ADC-8F86-3C38BAE00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09040"/>
            <a:ext cx="12192000" cy="5648959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n-GB" sz="3600" dirty="0">
                <a:latin typeface="Baskerville Old Face" panose="02020602080505020303" pitchFamily="18" charset="0"/>
              </a:rPr>
              <a:t>This is a permanent method of contraception that prevents sperm reaching the oocyte in the Fallopian tube. </a:t>
            </a:r>
          </a:p>
          <a:p>
            <a:r>
              <a:rPr lang="en-GB" sz="3600" dirty="0">
                <a:latin typeface="Baskerville Old Face" panose="02020602080505020303" pitchFamily="18" charset="0"/>
              </a:rPr>
              <a:t>Tubal ligation.</a:t>
            </a:r>
          </a:p>
          <a:p>
            <a:r>
              <a:rPr lang="en-GB" sz="3600" dirty="0">
                <a:latin typeface="Baskerville Old Face" panose="02020602080505020303" pitchFamily="18" charset="0"/>
              </a:rPr>
              <a:t>Effectiveness 99%.</a:t>
            </a:r>
          </a:p>
          <a:p>
            <a:r>
              <a:rPr lang="en-GB" sz="3600" dirty="0">
                <a:latin typeface="Baskerville Old Face" panose="02020602080505020303" pitchFamily="18" charset="0"/>
              </a:rPr>
              <a:t>It can be performed by </a:t>
            </a:r>
          </a:p>
          <a:p>
            <a:r>
              <a:rPr lang="en-GB" sz="3600" dirty="0">
                <a:latin typeface="Baskerville Old Face" panose="02020602080505020303" pitchFamily="18" charset="0"/>
              </a:rPr>
              <a:t>(1) laparoscopy</a:t>
            </a:r>
          </a:p>
          <a:p>
            <a:r>
              <a:rPr lang="en-GB" sz="3600" dirty="0">
                <a:latin typeface="Baskerville Old Face" panose="02020602080505020303" pitchFamily="18" charset="0"/>
              </a:rPr>
              <a:t> (2) hysteroscopy or</a:t>
            </a:r>
          </a:p>
          <a:p>
            <a:r>
              <a:rPr lang="en-GB" sz="3600" dirty="0">
                <a:latin typeface="Baskerville Old Face" panose="02020602080505020303" pitchFamily="18" charset="0"/>
              </a:rPr>
              <a:t> (3) laparotomy (e.g. at caesarean section).</a:t>
            </a:r>
          </a:p>
        </p:txBody>
      </p:sp>
      <p:pic>
        <p:nvPicPr>
          <p:cNvPr id="4098" name="Picture 2" descr="Tubal ligation | healthdirect">
            <a:extLst>
              <a:ext uri="{FF2B5EF4-FFF2-40B4-BE49-F238E27FC236}">
                <a16:creationId xmlns:a16="http://schemas.microsoft.com/office/drawing/2014/main" id="{F86CC76A-6933-4422-85A1-C9CE2C196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641" y="2546033"/>
            <a:ext cx="5341938" cy="232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2" descr="Values: Contraception - Family planning or family avoidance? – The ...">
            <a:extLst>
              <a:ext uri="{FF2B5EF4-FFF2-40B4-BE49-F238E27FC236}">
                <a16:creationId xmlns:a16="http://schemas.microsoft.com/office/drawing/2014/main" id="{5B984427-86B1-4FEA-9E5E-B1DCFB248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650" y="5100320"/>
            <a:ext cx="2038350" cy="178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981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A73D5C-A3FA-4A9B-9A7D-FE805EE51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GB" sz="4000" dirty="0">
                <a:solidFill>
                  <a:srgbClr val="C00000"/>
                </a:solidFill>
                <a:latin typeface="Baskerville Old Face" panose="02020602080505020303" pitchFamily="18" charset="0"/>
              </a:rPr>
              <a:t>Vasectomy </a:t>
            </a:r>
          </a:p>
          <a:p>
            <a:pPr marL="0" indent="0">
              <a:buNone/>
            </a:pPr>
            <a:r>
              <a:rPr lang="en-GB" sz="3200" dirty="0">
                <a:latin typeface="Baskerville Old Face" panose="02020602080505020303" pitchFamily="18" charset="0"/>
              </a:rPr>
              <a:t>This is the technique of interrupting the vas deferens to provide permanent occlusion.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3200" dirty="0">
                <a:latin typeface="Baskerville Old Face" panose="02020602080505020303" pitchFamily="18" charset="0"/>
              </a:rPr>
              <a:t>There is a small risk of a scrotal haematoma and infection with the procedure.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3200" dirty="0">
                <a:latin typeface="Baskerville Old Face" panose="02020602080505020303" pitchFamily="18" charset="0"/>
              </a:rPr>
              <a:t>Post vasectomy semen analysis should be </a:t>
            </a:r>
          </a:p>
          <a:p>
            <a:pPr marL="0" indent="0">
              <a:buNone/>
            </a:pPr>
            <a:r>
              <a:rPr lang="en-GB" sz="3200" dirty="0">
                <a:latin typeface="Baskerville Old Face" panose="02020602080505020303" pitchFamily="18" charset="0"/>
              </a:rPr>
              <a:t>conducted at 12 weeks to confirm the absence</a:t>
            </a:r>
          </a:p>
          <a:p>
            <a:pPr marL="0" indent="0">
              <a:buNone/>
            </a:pPr>
            <a:r>
              <a:rPr lang="en-GB" sz="3200" dirty="0">
                <a:latin typeface="Baskerville Old Face" panose="02020602080505020303" pitchFamily="18" charset="0"/>
              </a:rPr>
              <a:t> of spermatozoa.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3200" dirty="0">
                <a:latin typeface="Baskerville Old Face" panose="02020602080505020303" pitchFamily="18" charset="0"/>
              </a:rPr>
              <a:t> Alternative contraception should be</a:t>
            </a:r>
          </a:p>
          <a:p>
            <a:pPr marL="0" indent="0">
              <a:buNone/>
            </a:pPr>
            <a:r>
              <a:rPr lang="en-GB" sz="3200" dirty="0">
                <a:latin typeface="Baskerville Old Face" panose="02020602080505020303" pitchFamily="18" charset="0"/>
              </a:rPr>
              <a:t> used until azoospermia is confirmed</a:t>
            </a:r>
            <a:r>
              <a:rPr lang="en-GB" dirty="0"/>
              <a:t>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1066BE-A608-4B65-829D-0F08FED6F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6320" y="2900680"/>
            <a:ext cx="3190240" cy="277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2650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D8975-F9BE-4A10-B582-C90B30B61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GB" sz="3600" dirty="0">
                <a:solidFill>
                  <a:srgbClr val="C00000"/>
                </a:solidFill>
                <a:latin typeface="Baskerville Old Face" panose="02020602080505020303" pitchFamily="18" charset="0"/>
              </a:rPr>
              <a:t>Emergency contraception </a:t>
            </a:r>
          </a:p>
          <a:p>
            <a:pPr marL="0" indent="0">
              <a:buNone/>
            </a:pPr>
            <a:r>
              <a:rPr lang="en-GB" dirty="0">
                <a:latin typeface="Baskerville Old Face" panose="02020602080505020303" pitchFamily="18" charset="0"/>
              </a:rPr>
              <a:t>• The most effective method of EC is an IUD (about 99% effective). </a:t>
            </a:r>
          </a:p>
          <a:p>
            <a:pPr marL="0" indent="0">
              <a:buNone/>
            </a:pPr>
            <a:r>
              <a:rPr lang="en-GB" dirty="0">
                <a:latin typeface="Baskerville Old Face" panose="02020602080505020303" pitchFamily="18" charset="0"/>
              </a:rPr>
              <a:t>• An IUD can be inserted up to 5 days after ovulation for EC.</a:t>
            </a:r>
          </a:p>
          <a:p>
            <a:pPr marL="0" indent="0">
              <a:buNone/>
            </a:pPr>
            <a:r>
              <a:rPr lang="en-GB" dirty="0">
                <a:latin typeface="Baskerville Old Face" panose="02020602080505020303" pitchFamily="18" charset="0"/>
              </a:rPr>
              <a:t> • Ulipristal acetate (UPA) or levonorgestrel (LNG) are available as oral  methods of EC. </a:t>
            </a:r>
          </a:p>
          <a:p>
            <a:pPr marL="0" indent="0">
              <a:buNone/>
            </a:pPr>
            <a:r>
              <a:rPr lang="en-GB" dirty="0">
                <a:latin typeface="Baskerville Old Face" panose="02020602080505020303" pitchFamily="18" charset="0"/>
              </a:rPr>
              <a:t>• UPA can be given within 120 hours of unprotected intercourse. </a:t>
            </a:r>
          </a:p>
          <a:p>
            <a:pPr marL="0" indent="0">
              <a:buNone/>
            </a:pPr>
            <a:r>
              <a:rPr lang="en-GB" dirty="0">
                <a:latin typeface="Baskerville Old Face" panose="02020602080505020303" pitchFamily="18" charset="0"/>
              </a:rPr>
              <a:t>• LNG can be used within 96 hours of unprotected intercourse. </a:t>
            </a:r>
          </a:p>
          <a:p>
            <a:pPr marL="0" indent="0">
              <a:buNone/>
            </a:pPr>
            <a:r>
              <a:rPr lang="en-GB" dirty="0">
                <a:latin typeface="Baskerville Old Face" panose="02020602080505020303" pitchFamily="18" charset="0"/>
              </a:rPr>
              <a:t>• Effective ongoing contraception should be started after EC.</a:t>
            </a:r>
          </a:p>
        </p:txBody>
      </p:sp>
      <p:pic>
        <p:nvPicPr>
          <p:cNvPr id="5" name="Picture 12" descr="Values: Contraception - Family planning or family avoidance? – The ...">
            <a:extLst>
              <a:ext uri="{FF2B5EF4-FFF2-40B4-BE49-F238E27FC236}">
                <a16:creationId xmlns:a16="http://schemas.microsoft.com/office/drawing/2014/main" id="{88E9CDFF-946E-409F-8D0E-8ABFCC55F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650" y="4669441"/>
            <a:ext cx="2038350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4961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ECCCF-6C86-45BB-93EB-8ABA4A79A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F5D1B-0A1B-491C-9D0B-899530B88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Thank You Gray Images, Stock Photos &amp; Vectors | Shutterstock">
            <a:extLst>
              <a:ext uri="{FF2B5EF4-FFF2-40B4-BE49-F238E27FC236}">
                <a16:creationId xmlns:a16="http://schemas.microsoft.com/office/drawing/2014/main" id="{705B523D-B8C8-4159-BD16-4E2DADF86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2319338"/>
            <a:ext cx="2057400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hank You (Official Lyric Video) - Jonathan Helser | Have It All - YouTube">
            <a:extLst>
              <a:ext uri="{FF2B5EF4-FFF2-40B4-BE49-F238E27FC236}">
                <a16:creationId xmlns:a16="http://schemas.microsoft.com/office/drawing/2014/main" id="{75BF2CD7-A297-4FB0-954A-74EA228B2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7530632-1E83-4A3A-8385-9E25F8F22E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7300" y="4084638"/>
            <a:ext cx="2409825" cy="1895475"/>
          </a:xfrm>
          <a:prstGeom prst="rect">
            <a:avLst/>
          </a:prstGeom>
        </p:spPr>
      </p:pic>
      <p:pic>
        <p:nvPicPr>
          <p:cNvPr id="5" name="Picture 12" descr="Values: Contraception - Family planning or family avoidance? – The ...">
            <a:extLst>
              <a:ext uri="{FF2B5EF4-FFF2-40B4-BE49-F238E27FC236}">
                <a16:creationId xmlns:a16="http://schemas.microsoft.com/office/drawing/2014/main" id="{3F97586C-7D8B-491C-AA4E-D9F590263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650" y="4649121"/>
            <a:ext cx="2038350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900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20856-D92E-41F0-9232-7EE5A72A0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61439"/>
          </a:xfrm>
          <a:solidFill>
            <a:srgbClr val="FFCC99"/>
          </a:solidFill>
        </p:spPr>
        <p:txBody>
          <a:bodyPr>
            <a:normAutofit/>
          </a:bodyPr>
          <a:lstStyle/>
          <a:p>
            <a:r>
              <a:rPr lang="en-GB" sz="3600" dirty="0">
                <a:latin typeface="Andalus" panose="02020603050405020304" pitchFamily="18" charset="-78"/>
                <a:cs typeface="Andalus" panose="02020603050405020304" pitchFamily="18" charset="-78"/>
              </a:rPr>
              <a:t>Ideal contraceptive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1073F-760B-46FB-8F68-7A5BE5CD0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46480"/>
            <a:ext cx="12192000" cy="5811520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endParaRPr lang="en-GB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Andalus" panose="02020603050405020304" pitchFamily="18" charset="-78"/>
                <a:cs typeface="Andalus" panose="02020603050405020304" pitchFamily="18" charset="-78"/>
              </a:rPr>
              <a:t>Safe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Andalus" panose="02020603050405020304" pitchFamily="18" charset="-78"/>
                <a:cs typeface="Andalus" panose="02020603050405020304" pitchFamily="18" charset="-78"/>
              </a:rPr>
              <a:t>Effective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Andalus" panose="02020603050405020304" pitchFamily="18" charset="-78"/>
                <a:cs typeface="Andalus" panose="02020603050405020304" pitchFamily="18" charset="-78"/>
              </a:rPr>
              <a:t> acceptable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Andalus" panose="02020603050405020304" pitchFamily="18" charset="-78"/>
                <a:cs typeface="Andalus" panose="02020603050405020304" pitchFamily="18" charset="-78"/>
              </a:rPr>
              <a:t> reversable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Andalus" panose="02020603050405020304" pitchFamily="18" charset="-78"/>
                <a:cs typeface="Andalus" panose="02020603050405020304" pitchFamily="18" charset="-78"/>
              </a:rPr>
              <a:t> inexpensive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Andalus" panose="02020603050405020304" pitchFamily="18" charset="-78"/>
                <a:cs typeface="Andalus" panose="02020603050405020304" pitchFamily="18" charset="-78"/>
              </a:rPr>
              <a:t> long lasting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Andalus" panose="02020603050405020304" pitchFamily="18" charset="-78"/>
                <a:cs typeface="Andalus" panose="02020603050405020304" pitchFamily="18" charset="-78"/>
              </a:rPr>
              <a:t>require no or little medical supervision</a:t>
            </a:r>
            <a:endParaRPr lang="en-GB" dirty="0"/>
          </a:p>
        </p:txBody>
      </p:sp>
      <p:pic>
        <p:nvPicPr>
          <p:cNvPr id="5" name="Picture 12" descr="Values: Contraception - Family planning or family avoidance? – The ...">
            <a:extLst>
              <a:ext uri="{FF2B5EF4-FFF2-40B4-BE49-F238E27FC236}">
                <a16:creationId xmlns:a16="http://schemas.microsoft.com/office/drawing/2014/main" id="{293D0ECB-B19B-4981-A06E-C714C7732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650" y="4619625"/>
            <a:ext cx="2038350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54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A8CE6-250A-498D-8A78-5863EBEB6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>
            <a:normAutofit/>
          </a:bodyPr>
          <a:lstStyle/>
          <a:p>
            <a:endParaRPr lang="en-GB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GB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 woman’s choice of contraception is just as likely to be based upon information from:</a:t>
            </a:r>
          </a:p>
          <a:p>
            <a:r>
              <a:rPr lang="en-GB" dirty="0"/>
              <a:t> </a:t>
            </a:r>
            <a:r>
              <a:rPr lang="en-GB" dirty="0">
                <a:latin typeface="Andalus" panose="02020603050405020304" pitchFamily="18" charset="-78"/>
                <a:cs typeface="Andalus" panose="02020603050405020304" pitchFamily="18" charset="-78"/>
              </a:rPr>
              <a:t>media.</a:t>
            </a:r>
          </a:p>
          <a:p>
            <a:r>
              <a:rPr lang="en-GB" dirty="0">
                <a:latin typeface="Andalus" panose="02020603050405020304" pitchFamily="18" charset="-78"/>
                <a:cs typeface="Andalus" panose="02020603050405020304" pitchFamily="18" charset="-78"/>
              </a:rPr>
              <a:t> friends.</a:t>
            </a:r>
          </a:p>
          <a:p>
            <a:r>
              <a:rPr lang="en-GB" dirty="0">
                <a:latin typeface="Andalus" panose="02020603050405020304" pitchFamily="18" charset="-78"/>
                <a:cs typeface="Andalus" panose="02020603050405020304" pitchFamily="18" charset="-78"/>
              </a:rPr>
              <a:t> family,</a:t>
            </a:r>
          </a:p>
          <a:p>
            <a:pPr marL="0" indent="0">
              <a:buNone/>
            </a:pPr>
            <a:r>
              <a:rPr lang="en-GB" dirty="0">
                <a:latin typeface="Andalus" panose="02020603050405020304" pitchFamily="18" charset="-78"/>
                <a:cs typeface="Andalus" panose="02020603050405020304" pitchFamily="18" charset="-78"/>
              </a:rPr>
              <a:t> Health care professional. </a:t>
            </a:r>
          </a:p>
          <a:p>
            <a:pPr marL="0" indent="0">
              <a:buNone/>
            </a:pPr>
            <a:r>
              <a:rPr lang="en-GB" sz="2800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major factors that limit their uptake</a:t>
            </a:r>
            <a:r>
              <a:rPr lang="en-GB" sz="2800" dirty="0">
                <a:solidFill>
                  <a:srgbClr val="FF0000"/>
                </a:solidFill>
              </a:rPr>
              <a:t>. </a:t>
            </a:r>
            <a:endParaRPr lang="en-GB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571500" indent="-571500">
              <a:buFont typeface="+mj-lt"/>
              <a:buAutoNum type="romanUcPeriod"/>
            </a:pPr>
            <a:r>
              <a:rPr lang="en-GB" sz="2800" dirty="0">
                <a:latin typeface="Andalus" panose="02020603050405020304" pitchFamily="18" charset="-78"/>
                <a:cs typeface="Andalus" panose="02020603050405020304" pitchFamily="18" charset="-78"/>
              </a:rPr>
              <a:t>Myths </a:t>
            </a:r>
          </a:p>
          <a:p>
            <a:pPr marL="571500" indent="-571500">
              <a:buFont typeface="+mj-lt"/>
              <a:buAutoNum type="romanUcPeriod"/>
            </a:pPr>
            <a:r>
              <a:rPr lang="en-GB" sz="2800" dirty="0">
                <a:latin typeface="Andalus" panose="02020603050405020304" pitchFamily="18" charset="-78"/>
                <a:cs typeface="Andalus" panose="02020603050405020304" pitchFamily="18" charset="-78"/>
              </a:rPr>
              <a:t>misconceptions </a:t>
            </a:r>
            <a:r>
              <a:rPr lang="en-GB" sz="2800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:</a:t>
            </a:r>
          </a:p>
          <a:p>
            <a:pPr marL="0" indent="0">
              <a:buNone/>
            </a:pPr>
            <a:r>
              <a:rPr lang="en-GB" sz="2800" dirty="0">
                <a:latin typeface="Andalus" panose="02020603050405020304" pitchFamily="18" charset="-78"/>
                <a:cs typeface="Andalus" panose="02020603050405020304" pitchFamily="18" charset="-78"/>
              </a:rPr>
              <a:t> among women and health providers.</a:t>
            </a:r>
          </a:p>
          <a:p>
            <a:endParaRPr lang="en-GB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2" name="Picture 12" descr="Values: Contraception - Family planning or family avoidance? – The ...">
            <a:extLst>
              <a:ext uri="{FF2B5EF4-FFF2-40B4-BE49-F238E27FC236}">
                <a16:creationId xmlns:a16="http://schemas.microsoft.com/office/drawing/2014/main" id="{EE7C91A3-B001-49CB-94B8-AA21CE769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650" y="4619625"/>
            <a:ext cx="2038350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Myth Background Stock Illustrations – 19,715 Myth Background Stock ...">
            <a:extLst>
              <a:ext uri="{FF2B5EF4-FFF2-40B4-BE49-F238E27FC236}">
                <a16:creationId xmlns:a16="http://schemas.microsoft.com/office/drawing/2014/main" id="{4DB75AB7-0745-4E4C-8812-6C11CE471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366" y="2118360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494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B272B-BBFD-4CBE-8907-96968A1BF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endParaRPr lang="en-GB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GB" sz="3600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Characteristics of the user that determine risk of pregnancy include :</a:t>
            </a:r>
          </a:p>
          <a:p>
            <a:pPr marL="0" indent="0">
              <a:buNone/>
            </a:pPr>
            <a:endParaRPr lang="en-GB" sz="36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GB" sz="3600" dirty="0">
                <a:latin typeface="Andalus" panose="02020603050405020304" pitchFamily="18" charset="-78"/>
                <a:cs typeface="Andalus" panose="02020603050405020304" pitchFamily="18" charset="-78"/>
              </a:rPr>
              <a:t>Compliance.</a:t>
            </a:r>
          </a:p>
          <a:p>
            <a:pPr marL="0" indent="0">
              <a:buNone/>
            </a:pPr>
            <a:endParaRPr lang="en-GB" sz="36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GB" sz="3600" dirty="0">
                <a:latin typeface="Andalus" panose="02020603050405020304" pitchFamily="18" charset="-78"/>
                <a:cs typeface="Andalus" panose="02020603050405020304" pitchFamily="18" charset="-78"/>
              </a:rPr>
              <a:t>age (reducing fertility in late 30s).</a:t>
            </a:r>
          </a:p>
          <a:p>
            <a:pPr marL="0" indent="0">
              <a:buNone/>
            </a:pPr>
            <a:endParaRPr lang="en-GB" sz="36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GB" sz="3600" dirty="0">
                <a:latin typeface="Andalus" panose="02020603050405020304" pitchFamily="18" charset="-78"/>
                <a:cs typeface="Andalus" panose="02020603050405020304" pitchFamily="18" charset="-78"/>
              </a:rPr>
              <a:t> and frequency of intercourse</a:t>
            </a:r>
            <a:r>
              <a:rPr lang="en-GB" dirty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</a:p>
        </p:txBody>
      </p:sp>
      <p:pic>
        <p:nvPicPr>
          <p:cNvPr id="5" name="Picture 12" descr="Values: Contraception - Family planning or family avoidance? – The ...">
            <a:extLst>
              <a:ext uri="{FF2B5EF4-FFF2-40B4-BE49-F238E27FC236}">
                <a16:creationId xmlns:a16="http://schemas.microsoft.com/office/drawing/2014/main" id="{92513162-CD33-4AED-A031-FF44C215D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650" y="4619625"/>
            <a:ext cx="2038350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734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6F065-4C8C-4D2E-9843-31069FC56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49679"/>
          </a:xfrm>
          <a:solidFill>
            <a:srgbClr val="FFCC99"/>
          </a:solidFill>
        </p:spPr>
        <p:txBody>
          <a:bodyPr/>
          <a:lstStyle/>
          <a:p>
            <a:r>
              <a:rPr lang="en-GB" dirty="0">
                <a:latin typeface="Baskerville Old Face" panose="02020602080505020303" pitchFamily="18" charset="0"/>
              </a:rPr>
              <a:t>Determinants of contraceptive method acceptability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1AAE9-9F73-4664-A633-EC14C6965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58240"/>
            <a:ext cx="12192000" cy="5699759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• </a:t>
            </a:r>
            <a:r>
              <a:rPr lang="en-GB" dirty="0">
                <a:latin typeface="Baskerville Old Face" panose="02020602080505020303" pitchFamily="18" charset="0"/>
              </a:rPr>
              <a:t>Personal characteristics (e.g. age). </a:t>
            </a:r>
          </a:p>
          <a:p>
            <a:pPr marL="0" indent="0">
              <a:buNone/>
            </a:pPr>
            <a:r>
              <a:rPr lang="en-GB" dirty="0">
                <a:latin typeface="Baskerville Old Face" panose="02020602080505020303" pitchFamily="18" charset="0"/>
              </a:rPr>
              <a:t>• Fertility intentions. </a:t>
            </a:r>
          </a:p>
          <a:p>
            <a:pPr marL="0" indent="0">
              <a:buNone/>
            </a:pPr>
            <a:r>
              <a:rPr lang="en-GB" dirty="0">
                <a:latin typeface="Baskerville Old Face" panose="02020602080505020303" pitchFamily="18" charset="0"/>
              </a:rPr>
              <a:t>• Perceptions of effectiveness. </a:t>
            </a:r>
          </a:p>
          <a:p>
            <a:pPr marL="0" indent="0">
              <a:buNone/>
            </a:pPr>
            <a:r>
              <a:rPr lang="en-GB" dirty="0">
                <a:latin typeface="Baskerville Old Face" panose="02020602080505020303" pitchFamily="18" charset="0"/>
              </a:rPr>
              <a:t>• Perceptions of safety. </a:t>
            </a:r>
          </a:p>
          <a:p>
            <a:pPr marL="0" indent="0">
              <a:buNone/>
            </a:pPr>
            <a:r>
              <a:rPr lang="en-GB" dirty="0">
                <a:latin typeface="Baskerville Old Face" panose="02020602080505020303" pitchFamily="18" charset="0"/>
              </a:rPr>
              <a:t>• Fear of side-effects.</a:t>
            </a:r>
          </a:p>
          <a:p>
            <a:pPr marL="0" indent="0">
              <a:buNone/>
            </a:pPr>
            <a:r>
              <a:rPr lang="en-GB" dirty="0">
                <a:latin typeface="Baskerville Old Face" panose="02020602080505020303" pitchFamily="18" charset="0"/>
              </a:rPr>
              <a:t> • Familiarity. </a:t>
            </a:r>
          </a:p>
          <a:p>
            <a:pPr marL="0" indent="0">
              <a:buNone/>
            </a:pPr>
            <a:r>
              <a:rPr lang="en-GB" dirty="0">
                <a:latin typeface="Baskerville Old Face" panose="02020602080505020303" pitchFamily="18" charset="0"/>
              </a:rPr>
              <a:t>• Experience of others. </a:t>
            </a:r>
          </a:p>
          <a:p>
            <a:pPr marL="0" indent="0">
              <a:buNone/>
            </a:pPr>
            <a:r>
              <a:rPr lang="en-GB" dirty="0">
                <a:latin typeface="Baskerville Old Face" panose="02020602080505020303" pitchFamily="18" charset="0"/>
              </a:rPr>
              <a:t>• Ease of use and of access. </a:t>
            </a:r>
          </a:p>
          <a:p>
            <a:pPr marL="0" indent="0">
              <a:buNone/>
            </a:pPr>
            <a:r>
              <a:rPr lang="en-GB" dirty="0">
                <a:latin typeface="Baskerville Old Face" panose="02020602080505020303" pitchFamily="18" charset="0"/>
              </a:rPr>
              <a:t>• Need to see a health professional. </a:t>
            </a:r>
          </a:p>
          <a:p>
            <a:pPr marL="0" indent="0">
              <a:buNone/>
            </a:pPr>
            <a:r>
              <a:rPr lang="en-GB" dirty="0">
                <a:latin typeface="Baskerville Old Face" panose="02020602080505020303" pitchFamily="18" charset="0"/>
              </a:rPr>
              <a:t>• Intrusiveness.</a:t>
            </a:r>
          </a:p>
          <a:p>
            <a:pPr marL="0" indent="0">
              <a:buNone/>
            </a:pPr>
            <a:r>
              <a:rPr lang="en-GB" dirty="0">
                <a:latin typeface="Baskerville Old Face" panose="02020602080505020303" pitchFamily="18" charset="0"/>
              </a:rPr>
              <a:t> • Non-contraceptive benefits.</a:t>
            </a:r>
          </a:p>
        </p:txBody>
      </p:sp>
      <p:pic>
        <p:nvPicPr>
          <p:cNvPr id="5" name="Picture 12" descr="Values: Contraception - Family planning or family avoidance? – The ...">
            <a:extLst>
              <a:ext uri="{FF2B5EF4-FFF2-40B4-BE49-F238E27FC236}">
                <a16:creationId xmlns:a16="http://schemas.microsoft.com/office/drawing/2014/main" id="{AEE5DD5F-7ABD-4D07-A468-A351F2AEA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650" y="4649121"/>
            <a:ext cx="2038350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596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E6EED-0363-4323-87BB-A171C1AA4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44879"/>
          </a:xfrm>
          <a:solidFill>
            <a:srgbClr val="FFCC99"/>
          </a:solidFill>
        </p:spPr>
        <p:txBody>
          <a:bodyPr/>
          <a:lstStyle/>
          <a:p>
            <a:r>
              <a:rPr lang="en-GB" dirty="0">
                <a:latin typeface="Baskerville Old Face" panose="02020602080505020303" pitchFamily="18" charset="0"/>
              </a:rPr>
              <a:t>Practical prescribing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DA1AE-04BA-41F7-A5B2-618EBA1D1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43280"/>
            <a:ext cx="12192000" cy="6014719"/>
          </a:xfrm>
          <a:solidFill>
            <a:schemeClr val="bg2"/>
          </a:solidFill>
        </p:spPr>
        <p:txBody>
          <a:bodyPr/>
          <a:lstStyle/>
          <a:p>
            <a:r>
              <a:rPr lang="en-GB" dirty="0">
                <a:latin typeface="Baskerville Old Face" panose="02020602080505020303" pitchFamily="18" charset="0"/>
              </a:rPr>
              <a:t>Women considering using a particular method of contraception require clear, accurate information </a:t>
            </a:r>
          </a:p>
          <a:p>
            <a:r>
              <a:rPr lang="en-GB" dirty="0">
                <a:latin typeface="Baskerville Old Face" panose="02020602080505020303" pitchFamily="18" charset="0"/>
              </a:rPr>
              <a:t>What a woman needs to know before starting a method of contraception</a:t>
            </a:r>
          </a:p>
          <a:p>
            <a:pPr marL="0" indent="0">
              <a:buNone/>
            </a:pPr>
            <a:r>
              <a:rPr lang="en-GB" dirty="0">
                <a:latin typeface="Baskerville Old Face" panose="02020602080505020303" pitchFamily="18" charset="0"/>
              </a:rPr>
              <a:t> • How to use the method (pill, patch or ring) and what to do when misused (e.g. missed pill)</a:t>
            </a:r>
          </a:p>
          <a:p>
            <a:pPr marL="0" indent="0">
              <a:buNone/>
            </a:pPr>
            <a:r>
              <a:rPr lang="en-GB" dirty="0">
                <a:latin typeface="Baskerville Old Face" panose="02020602080505020303" pitchFamily="18" charset="0"/>
              </a:rPr>
              <a:t> • Typical failure rates</a:t>
            </a:r>
          </a:p>
          <a:p>
            <a:pPr marL="0" indent="0">
              <a:buNone/>
            </a:pPr>
            <a:r>
              <a:rPr lang="en-GB" dirty="0">
                <a:latin typeface="Baskerville Old Face" panose="02020602080505020303" pitchFamily="18" charset="0"/>
              </a:rPr>
              <a:t> • Common side-effects</a:t>
            </a:r>
          </a:p>
          <a:p>
            <a:pPr marL="0" indent="0">
              <a:buNone/>
            </a:pPr>
            <a:r>
              <a:rPr lang="en-GB" dirty="0">
                <a:latin typeface="Baskerville Old Face" panose="02020602080505020303" pitchFamily="18" charset="0"/>
              </a:rPr>
              <a:t> • Health benefits</a:t>
            </a:r>
          </a:p>
          <a:p>
            <a:pPr marL="0" indent="0">
              <a:buNone/>
            </a:pPr>
            <a:r>
              <a:rPr lang="en-GB" dirty="0">
                <a:latin typeface="Baskerville Old Face" panose="02020602080505020303" pitchFamily="18" charset="0"/>
              </a:rPr>
              <a:t> • Fertility return on stopping </a:t>
            </a:r>
          </a:p>
          <a:p>
            <a:pPr marL="0" indent="0">
              <a:buNone/>
            </a:pPr>
            <a:r>
              <a:rPr lang="en-GB" dirty="0">
                <a:latin typeface="Baskerville Old Face" panose="02020602080505020303" pitchFamily="18" charset="0"/>
              </a:rPr>
              <a:t>• When she requires review</a:t>
            </a:r>
          </a:p>
          <a:p>
            <a:endParaRPr lang="en-GB" dirty="0"/>
          </a:p>
        </p:txBody>
      </p:sp>
      <p:pic>
        <p:nvPicPr>
          <p:cNvPr id="5" name="Picture 12" descr="Values: Contraception - Family planning or family avoidance? – The ...">
            <a:extLst>
              <a:ext uri="{FF2B5EF4-FFF2-40B4-BE49-F238E27FC236}">
                <a16:creationId xmlns:a16="http://schemas.microsoft.com/office/drawing/2014/main" id="{F8162A46-3392-48E7-A77F-A7B02223C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650" y="4649121"/>
            <a:ext cx="2038350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6734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6322</TotalTime>
  <Words>2343</Words>
  <Application>Microsoft Office PowerPoint</Application>
  <PresentationFormat>Widescreen</PresentationFormat>
  <Paragraphs>482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5" baseType="lpstr">
      <vt:lpstr>Andalus</vt:lpstr>
      <vt:lpstr>Arial</vt:lpstr>
      <vt:lpstr>Baskerville Old Face</vt:lpstr>
      <vt:lpstr>Bookman Old Style</vt:lpstr>
      <vt:lpstr>Calibri</vt:lpstr>
      <vt:lpstr>Calibri Light</vt:lpstr>
      <vt:lpstr>Courier New</vt:lpstr>
      <vt:lpstr>omnes-pro</vt:lpstr>
      <vt:lpstr>Wingdings</vt:lpstr>
      <vt:lpstr>Office Theme</vt:lpstr>
      <vt:lpstr>PowerPoint Presentation</vt:lpstr>
      <vt:lpstr>PowerPoint Presentation</vt:lpstr>
      <vt:lpstr>PowerPoint Presentation</vt:lpstr>
      <vt:lpstr>Contraceptive targets in female reproductive tract</vt:lpstr>
      <vt:lpstr>Ideal contraceptive</vt:lpstr>
      <vt:lpstr>PowerPoint Presentation</vt:lpstr>
      <vt:lpstr>PowerPoint Presentation</vt:lpstr>
      <vt:lpstr>Determinants of contraceptive method acceptability</vt:lpstr>
      <vt:lpstr>Practical prescribing</vt:lpstr>
      <vt:lpstr>Percentage of women experiencing an unintended pregnancy within the first year of use </vt:lpstr>
      <vt:lpstr>Mechanism of action</vt:lpstr>
      <vt:lpstr>PowerPoint Presentation</vt:lpstr>
      <vt:lpstr>Route of administration of contraceptive &amp; duration</vt:lpstr>
      <vt:lpstr>  Non-contraceptive health benefits of contraceptives</vt:lpstr>
      <vt:lpstr> METHODS OF CONTRACEPTION: </vt:lpstr>
      <vt:lpstr>PowerPoint Presentation</vt:lpstr>
      <vt:lpstr>Barrier methods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IUCD</vt:lpstr>
      <vt:lpstr>IUCD</vt:lpstr>
      <vt:lpstr>Progestogen-releasing intrauterine system</vt:lpstr>
      <vt:lpstr>PowerPoint Presentation</vt:lpstr>
      <vt:lpstr>Mode of action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Examples of WHO medical eligibility criteria category 4 conditions and use of combined hormonal contraception</vt:lpstr>
      <vt:lpstr>Safety of CHC</vt:lpstr>
      <vt:lpstr>Drugs decrease efficacy of hormonal contraception</vt:lpstr>
      <vt:lpstr>                   3 Missed pill guideline</vt:lpstr>
      <vt:lpstr>Progestogen-only contraceptive methods</vt:lpstr>
      <vt:lpstr>PowerPoint Presentation</vt:lpstr>
      <vt:lpstr>PowerPoint Presentation</vt:lpstr>
      <vt:lpstr>PowerPoint Presentation</vt:lpstr>
      <vt:lpstr>Female sterilization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101</cp:revision>
  <dcterms:created xsi:type="dcterms:W3CDTF">2020-08-18T15:56:29Z</dcterms:created>
  <dcterms:modified xsi:type="dcterms:W3CDTF">2021-03-16T12:06:50Z</dcterms:modified>
</cp:coreProperties>
</file>