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89" r:id="rId9"/>
    <p:sldId id="291" r:id="rId10"/>
    <p:sldId id="262" r:id="rId11"/>
    <p:sldId id="263" r:id="rId12"/>
    <p:sldId id="284" r:id="rId13"/>
    <p:sldId id="264" r:id="rId14"/>
    <p:sldId id="267" r:id="rId15"/>
    <p:sldId id="286" r:id="rId16"/>
    <p:sldId id="269" r:id="rId17"/>
    <p:sldId id="270" r:id="rId18"/>
    <p:sldId id="271" r:id="rId19"/>
    <p:sldId id="273" r:id="rId20"/>
    <p:sldId id="287" r:id="rId21"/>
    <p:sldId id="297" r:id="rId22"/>
    <p:sldId id="298" r:id="rId23"/>
    <p:sldId id="296" r:id="rId24"/>
    <p:sldId id="288" r:id="rId25"/>
    <p:sldId id="292" r:id="rId26"/>
    <p:sldId id="293" r:id="rId27"/>
    <p:sldId id="294" r:id="rId28"/>
    <p:sldId id="295" r:id="rId29"/>
    <p:sldId id="277" r:id="rId30"/>
    <p:sldId id="278" r:id="rId31"/>
    <p:sldId id="279" r:id="rId32"/>
    <p:sldId id="276" r:id="rId33"/>
    <p:sldId id="280" r:id="rId34"/>
    <p:sldId id="282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A90"/>
    <a:srgbClr val="E9F199"/>
    <a:srgbClr val="99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BBF776-ABC1-4B44-A5BA-DF9275980AB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3B342A-6CD6-4725-AB1E-8C4C46FB7B81}">
      <dgm:prSet/>
      <dgm:spPr/>
      <dgm:t>
        <a:bodyPr/>
        <a:lstStyle/>
        <a:p>
          <a:r>
            <a:rPr lang="en-US" b="1" dirty="0"/>
            <a:t>Varieties:</a:t>
          </a:r>
          <a:endParaRPr lang="en-US" dirty="0"/>
        </a:p>
      </dgm:t>
    </dgm:pt>
    <dgm:pt modelId="{0DBA8C34-4E03-4616-9260-9060D31D9D3E}" type="parTrans" cxnId="{559482EE-340F-4803-995A-9ACF3F6D6191}">
      <dgm:prSet/>
      <dgm:spPr/>
      <dgm:t>
        <a:bodyPr/>
        <a:lstStyle/>
        <a:p>
          <a:endParaRPr lang="en-US"/>
        </a:p>
      </dgm:t>
    </dgm:pt>
    <dgm:pt modelId="{8B9732DF-3F82-4BB0-84C1-F9028C65B87B}" type="sibTrans" cxnId="{559482EE-340F-4803-995A-9ACF3F6D6191}">
      <dgm:prSet/>
      <dgm:spPr/>
      <dgm:t>
        <a:bodyPr/>
        <a:lstStyle/>
        <a:p>
          <a:endParaRPr lang="en-US"/>
        </a:p>
      </dgm:t>
    </dgm:pt>
    <dgm:pt modelId="{C130B4F7-D02D-4EC0-80AE-7A9DC01B2E3B}">
      <dgm:prSet/>
      <dgm:spPr/>
      <dgm:t>
        <a:bodyPr/>
        <a:lstStyle/>
        <a:p>
          <a:r>
            <a:rPr lang="en-US" dirty="0"/>
            <a:t>Preexisting DM</a:t>
          </a:r>
        </a:p>
      </dgm:t>
    </dgm:pt>
    <dgm:pt modelId="{F6FE0323-578A-40A1-A928-1C4B31AC0F5A}" type="parTrans" cxnId="{6C341D08-A5D3-45F7-A82E-892F6A2D74A6}">
      <dgm:prSet/>
      <dgm:spPr/>
      <dgm:t>
        <a:bodyPr/>
        <a:lstStyle/>
        <a:p>
          <a:endParaRPr lang="en-US"/>
        </a:p>
      </dgm:t>
    </dgm:pt>
    <dgm:pt modelId="{9874A872-78DC-4FBE-90A8-55E73E748311}" type="sibTrans" cxnId="{6C341D08-A5D3-45F7-A82E-892F6A2D74A6}">
      <dgm:prSet/>
      <dgm:spPr/>
      <dgm:t>
        <a:bodyPr/>
        <a:lstStyle/>
        <a:p>
          <a:endParaRPr lang="en-US"/>
        </a:p>
      </dgm:t>
    </dgm:pt>
    <dgm:pt modelId="{33E82F2B-121F-4984-A20C-332376654898}">
      <dgm:prSet/>
      <dgm:spPr/>
      <dgm:t>
        <a:bodyPr/>
        <a:lstStyle/>
        <a:p>
          <a:r>
            <a:rPr lang="en-US" dirty="0"/>
            <a:t>GDM ( A1 &amp; A2)        </a:t>
          </a:r>
        </a:p>
      </dgm:t>
    </dgm:pt>
    <dgm:pt modelId="{73940361-5AFD-4B5B-AF21-2A7D40857C75}" type="parTrans" cxnId="{BFBE1E59-D127-40F3-BBD1-461571FD7369}">
      <dgm:prSet/>
      <dgm:spPr/>
      <dgm:t>
        <a:bodyPr/>
        <a:lstStyle/>
        <a:p>
          <a:endParaRPr lang="en-US"/>
        </a:p>
      </dgm:t>
    </dgm:pt>
    <dgm:pt modelId="{4F5F9DA5-8929-4DB2-BB2C-C65FE35DCB3E}" type="sibTrans" cxnId="{BFBE1E59-D127-40F3-BBD1-461571FD7369}">
      <dgm:prSet/>
      <dgm:spPr/>
      <dgm:t>
        <a:bodyPr/>
        <a:lstStyle/>
        <a:p>
          <a:endParaRPr lang="en-US"/>
        </a:p>
      </dgm:t>
    </dgm:pt>
    <dgm:pt modelId="{BE67A278-D8E3-4524-BD35-4D2DEA48C8C0}">
      <dgm:prSet/>
      <dgm:spPr/>
      <dgm:t>
        <a:bodyPr lIns="216000" bIns="144000" anchor="ctr" anchorCtr="1"/>
        <a:lstStyle/>
        <a:p>
          <a:pPr algn="l"/>
          <a:r>
            <a:rPr lang="en-US" b="1" dirty="0"/>
            <a:t>GDM Definition:</a:t>
          </a:r>
          <a:endParaRPr lang="en-US" dirty="0"/>
        </a:p>
      </dgm:t>
    </dgm:pt>
    <dgm:pt modelId="{F7140A85-1BBE-47AE-AD9D-0BF8B8C404F8}" type="parTrans" cxnId="{1A73755C-390E-429A-BE6A-99B8A7E1CE66}">
      <dgm:prSet/>
      <dgm:spPr/>
      <dgm:t>
        <a:bodyPr/>
        <a:lstStyle/>
        <a:p>
          <a:endParaRPr lang="en-US"/>
        </a:p>
      </dgm:t>
    </dgm:pt>
    <dgm:pt modelId="{759B9374-4468-4754-9A4C-64EF60A47760}" type="sibTrans" cxnId="{1A73755C-390E-429A-BE6A-99B8A7E1CE66}">
      <dgm:prSet/>
      <dgm:spPr/>
      <dgm:t>
        <a:bodyPr/>
        <a:lstStyle/>
        <a:p>
          <a:endParaRPr lang="en-US"/>
        </a:p>
      </dgm:t>
    </dgm:pt>
    <dgm:pt modelId="{6D014A0B-F7DB-470E-B88D-067745E7A0FA}">
      <dgm:prSet/>
      <dgm:spPr/>
      <dgm:t>
        <a:bodyPr lIns="216000" bIns="144000" anchor="ctr" anchorCtr="1"/>
        <a:lstStyle/>
        <a:p>
          <a:pPr algn="ctr"/>
          <a:r>
            <a:rPr lang="en-US" i="1" dirty="0"/>
            <a:t>Glucose intolerance with onset first recognition during pregnancy</a:t>
          </a:r>
          <a:endParaRPr lang="en-US" dirty="0"/>
        </a:p>
      </dgm:t>
    </dgm:pt>
    <dgm:pt modelId="{A051EA5C-EB00-40A9-96AC-E15529C9E764}" type="sibTrans" cxnId="{13ACCCE6-5B5A-4A9D-9D6C-C91CF056FCFA}">
      <dgm:prSet/>
      <dgm:spPr/>
      <dgm:t>
        <a:bodyPr/>
        <a:lstStyle/>
        <a:p>
          <a:endParaRPr lang="en-US"/>
        </a:p>
      </dgm:t>
    </dgm:pt>
    <dgm:pt modelId="{3C3FBCD7-571E-437C-B386-09BEBD73F28A}" type="parTrans" cxnId="{13ACCCE6-5B5A-4A9D-9D6C-C91CF056FCFA}">
      <dgm:prSet/>
      <dgm:spPr/>
      <dgm:t>
        <a:bodyPr/>
        <a:lstStyle/>
        <a:p>
          <a:endParaRPr lang="en-US"/>
        </a:p>
      </dgm:t>
    </dgm:pt>
    <dgm:pt modelId="{1377C031-8D9B-4F07-92E6-EB56536B4755}" type="pres">
      <dgm:prSet presAssocID="{82BBF776-ABC1-4B44-A5BA-DF9275980AB5}" presName="outerComposite" presStyleCnt="0">
        <dgm:presLayoutVars>
          <dgm:chMax val="5"/>
          <dgm:dir/>
          <dgm:resizeHandles val="exact"/>
        </dgm:presLayoutVars>
      </dgm:prSet>
      <dgm:spPr/>
    </dgm:pt>
    <dgm:pt modelId="{6450A882-AAFD-4F7B-AE26-3300DF347B2F}" type="pres">
      <dgm:prSet presAssocID="{82BBF776-ABC1-4B44-A5BA-DF9275980AB5}" presName="dummyMaxCanvas" presStyleCnt="0">
        <dgm:presLayoutVars/>
      </dgm:prSet>
      <dgm:spPr/>
    </dgm:pt>
    <dgm:pt modelId="{B64BD804-DE65-4BDB-97ED-21F086B0C19B}" type="pres">
      <dgm:prSet presAssocID="{82BBF776-ABC1-4B44-A5BA-DF9275980AB5}" presName="TwoNodes_1" presStyleLbl="node1" presStyleIdx="0" presStyleCnt="2" custScaleX="89669" custScaleY="64493" custLinFactY="26898" custLinFactNeighborX="24940" custLinFactNeighborY="100000">
        <dgm:presLayoutVars>
          <dgm:bulletEnabled val="1"/>
        </dgm:presLayoutVars>
      </dgm:prSet>
      <dgm:spPr/>
    </dgm:pt>
    <dgm:pt modelId="{B8F739A1-DE33-4758-99BE-0F1A71EC63F0}" type="pres">
      <dgm:prSet presAssocID="{82BBF776-ABC1-4B44-A5BA-DF9275980AB5}" presName="TwoNodes_2" presStyleLbl="node1" presStyleIdx="1" presStyleCnt="2" custScaleX="112600" custScaleY="74037" custLinFactY="-31633" custLinFactNeighborX="-15118" custLinFactNeighborY="-100000">
        <dgm:presLayoutVars>
          <dgm:bulletEnabled val="1"/>
        </dgm:presLayoutVars>
      </dgm:prSet>
      <dgm:spPr/>
    </dgm:pt>
    <dgm:pt modelId="{6AE92CE3-6A36-4F6C-B225-DCFC7349E5A1}" type="pres">
      <dgm:prSet presAssocID="{82BBF776-ABC1-4B44-A5BA-DF9275980AB5}" presName="TwoConn_1-2" presStyleLbl="fgAccFollowNode1" presStyleIdx="0" presStyleCnt="1" custScaleX="79935" custScaleY="67160" custLinFactNeighborX="-53961" custLinFactNeighborY="-793">
        <dgm:presLayoutVars>
          <dgm:bulletEnabled val="1"/>
        </dgm:presLayoutVars>
      </dgm:prSet>
      <dgm:spPr/>
    </dgm:pt>
    <dgm:pt modelId="{020CFE22-8A86-4574-A42D-BD4900B764D9}" type="pres">
      <dgm:prSet presAssocID="{82BBF776-ABC1-4B44-A5BA-DF9275980AB5}" presName="TwoNodes_1_text" presStyleLbl="node1" presStyleIdx="1" presStyleCnt="2">
        <dgm:presLayoutVars>
          <dgm:bulletEnabled val="1"/>
        </dgm:presLayoutVars>
      </dgm:prSet>
      <dgm:spPr/>
    </dgm:pt>
    <dgm:pt modelId="{534A5A7C-6745-4B59-AD19-FF1F69E66D74}" type="pres">
      <dgm:prSet presAssocID="{82BBF776-ABC1-4B44-A5BA-DF9275980AB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6C341D08-A5D3-45F7-A82E-892F6A2D74A6}" srcId="{AE3B342A-6CD6-4725-AB1E-8C4C46FB7B81}" destId="{C130B4F7-D02D-4EC0-80AE-7A9DC01B2E3B}" srcOrd="0" destOrd="0" parTransId="{F6FE0323-578A-40A1-A928-1C4B31AC0F5A}" sibTransId="{9874A872-78DC-4FBE-90A8-55E73E748311}"/>
    <dgm:cxn modelId="{82D80618-AFEE-4007-9225-E445C310213D}" type="presOf" srcId="{8B9732DF-3F82-4BB0-84C1-F9028C65B87B}" destId="{6AE92CE3-6A36-4F6C-B225-DCFC7349E5A1}" srcOrd="0" destOrd="0" presId="urn:microsoft.com/office/officeart/2005/8/layout/vProcess5"/>
    <dgm:cxn modelId="{7E3A761F-651F-4975-8C99-711002A9A582}" type="presOf" srcId="{AE3B342A-6CD6-4725-AB1E-8C4C46FB7B81}" destId="{B64BD804-DE65-4BDB-97ED-21F086B0C19B}" srcOrd="0" destOrd="0" presId="urn:microsoft.com/office/officeart/2005/8/layout/vProcess5"/>
    <dgm:cxn modelId="{57E6082C-31A8-4282-818E-D4242CFFB2C5}" type="presOf" srcId="{C130B4F7-D02D-4EC0-80AE-7A9DC01B2E3B}" destId="{B64BD804-DE65-4BDB-97ED-21F086B0C19B}" srcOrd="0" destOrd="1" presId="urn:microsoft.com/office/officeart/2005/8/layout/vProcess5"/>
    <dgm:cxn modelId="{1AF0E95B-FA57-4B2D-92FC-891ECD9BFA31}" type="presOf" srcId="{33E82F2B-121F-4984-A20C-332376654898}" destId="{020CFE22-8A86-4574-A42D-BD4900B764D9}" srcOrd="1" destOrd="2" presId="urn:microsoft.com/office/officeart/2005/8/layout/vProcess5"/>
    <dgm:cxn modelId="{1A73755C-390E-429A-BE6A-99B8A7E1CE66}" srcId="{82BBF776-ABC1-4B44-A5BA-DF9275980AB5}" destId="{BE67A278-D8E3-4524-BD35-4D2DEA48C8C0}" srcOrd="1" destOrd="0" parTransId="{F7140A85-1BBE-47AE-AD9D-0BF8B8C404F8}" sibTransId="{759B9374-4468-4754-9A4C-64EF60A47760}"/>
    <dgm:cxn modelId="{0044E94C-3A4C-4B0A-8F33-AD073D7DF264}" type="presOf" srcId="{33E82F2B-121F-4984-A20C-332376654898}" destId="{B64BD804-DE65-4BDB-97ED-21F086B0C19B}" srcOrd="0" destOrd="2" presId="urn:microsoft.com/office/officeart/2005/8/layout/vProcess5"/>
    <dgm:cxn modelId="{CC05E878-E014-4A35-90A5-F2C64C8A4625}" type="presOf" srcId="{C130B4F7-D02D-4EC0-80AE-7A9DC01B2E3B}" destId="{020CFE22-8A86-4574-A42D-BD4900B764D9}" srcOrd="1" destOrd="1" presId="urn:microsoft.com/office/officeart/2005/8/layout/vProcess5"/>
    <dgm:cxn modelId="{BFBE1E59-D127-40F3-BBD1-461571FD7369}" srcId="{AE3B342A-6CD6-4725-AB1E-8C4C46FB7B81}" destId="{33E82F2B-121F-4984-A20C-332376654898}" srcOrd="1" destOrd="0" parTransId="{73940361-5AFD-4B5B-AF21-2A7D40857C75}" sibTransId="{4F5F9DA5-8929-4DB2-BB2C-C65FE35DCB3E}"/>
    <dgm:cxn modelId="{4E8B24AA-BD1F-40A8-BBB9-321A89C22069}" type="presOf" srcId="{BE67A278-D8E3-4524-BD35-4D2DEA48C8C0}" destId="{534A5A7C-6745-4B59-AD19-FF1F69E66D74}" srcOrd="1" destOrd="0" presId="urn:microsoft.com/office/officeart/2005/8/layout/vProcess5"/>
    <dgm:cxn modelId="{2899A0B3-F4AC-4D1F-8C20-1AFADEBEB28D}" type="presOf" srcId="{82BBF776-ABC1-4B44-A5BA-DF9275980AB5}" destId="{1377C031-8D9B-4F07-92E6-EB56536B4755}" srcOrd="0" destOrd="0" presId="urn:microsoft.com/office/officeart/2005/8/layout/vProcess5"/>
    <dgm:cxn modelId="{8242D7C0-B97E-41F4-80C3-EDF10289CEA9}" type="presOf" srcId="{AE3B342A-6CD6-4725-AB1E-8C4C46FB7B81}" destId="{020CFE22-8A86-4574-A42D-BD4900B764D9}" srcOrd="1" destOrd="0" presId="urn:microsoft.com/office/officeart/2005/8/layout/vProcess5"/>
    <dgm:cxn modelId="{1FFFC0D7-EC83-4F63-B654-25A5BEEEE326}" type="presOf" srcId="{6D014A0B-F7DB-470E-B88D-067745E7A0FA}" destId="{534A5A7C-6745-4B59-AD19-FF1F69E66D74}" srcOrd="1" destOrd="1" presId="urn:microsoft.com/office/officeart/2005/8/layout/vProcess5"/>
    <dgm:cxn modelId="{006866D9-385A-47CC-9867-B1429E0BFA7F}" type="presOf" srcId="{BE67A278-D8E3-4524-BD35-4D2DEA48C8C0}" destId="{B8F739A1-DE33-4758-99BE-0F1A71EC63F0}" srcOrd="0" destOrd="0" presId="urn:microsoft.com/office/officeart/2005/8/layout/vProcess5"/>
    <dgm:cxn modelId="{13ACCCE6-5B5A-4A9D-9D6C-C91CF056FCFA}" srcId="{BE67A278-D8E3-4524-BD35-4D2DEA48C8C0}" destId="{6D014A0B-F7DB-470E-B88D-067745E7A0FA}" srcOrd="0" destOrd="0" parTransId="{3C3FBCD7-571E-437C-B386-09BEBD73F28A}" sibTransId="{A051EA5C-EB00-40A9-96AC-E15529C9E764}"/>
    <dgm:cxn modelId="{559482EE-340F-4803-995A-9ACF3F6D6191}" srcId="{82BBF776-ABC1-4B44-A5BA-DF9275980AB5}" destId="{AE3B342A-6CD6-4725-AB1E-8C4C46FB7B81}" srcOrd="0" destOrd="0" parTransId="{0DBA8C34-4E03-4616-9260-9060D31D9D3E}" sibTransId="{8B9732DF-3F82-4BB0-84C1-F9028C65B87B}"/>
    <dgm:cxn modelId="{DB7B2EFD-5587-4EB5-AD80-207B92F7C764}" type="presOf" srcId="{6D014A0B-F7DB-470E-B88D-067745E7A0FA}" destId="{B8F739A1-DE33-4758-99BE-0F1A71EC63F0}" srcOrd="0" destOrd="1" presId="urn:microsoft.com/office/officeart/2005/8/layout/vProcess5"/>
    <dgm:cxn modelId="{599A7F2E-3DEC-4EF6-9678-952631BEA071}" type="presParOf" srcId="{1377C031-8D9B-4F07-92E6-EB56536B4755}" destId="{6450A882-AAFD-4F7B-AE26-3300DF347B2F}" srcOrd="0" destOrd="0" presId="urn:microsoft.com/office/officeart/2005/8/layout/vProcess5"/>
    <dgm:cxn modelId="{9B610091-6351-4280-BEDC-E16BA8E90EB4}" type="presParOf" srcId="{1377C031-8D9B-4F07-92E6-EB56536B4755}" destId="{B64BD804-DE65-4BDB-97ED-21F086B0C19B}" srcOrd="1" destOrd="0" presId="urn:microsoft.com/office/officeart/2005/8/layout/vProcess5"/>
    <dgm:cxn modelId="{3DA9A9FD-58C5-4A4B-88F9-0821B10D65EE}" type="presParOf" srcId="{1377C031-8D9B-4F07-92E6-EB56536B4755}" destId="{B8F739A1-DE33-4758-99BE-0F1A71EC63F0}" srcOrd="2" destOrd="0" presId="urn:microsoft.com/office/officeart/2005/8/layout/vProcess5"/>
    <dgm:cxn modelId="{F045151B-499D-4BFD-9CA1-AF6B22CC82E6}" type="presParOf" srcId="{1377C031-8D9B-4F07-92E6-EB56536B4755}" destId="{6AE92CE3-6A36-4F6C-B225-DCFC7349E5A1}" srcOrd="3" destOrd="0" presId="urn:microsoft.com/office/officeart/2005/8/layout/vProcess5"/>
    <dgm:cxn modelId="{EB75FE16-0E2D-44B8-8369-6407CEE09DF3}" type="presParOf" srcId="{1377C031-8D9B-4F07-92E6-EB56536B4755}" destId="{020CFE22-8A86-4574-A42D-BD4900B764D9}" srcOrd="4" destOrd="0" presId="urn:microsoft.com/office/officeart/2005/8/layout/vProcess5"/>
    <dgm:cxn modelId="{84A70FF9-98CF-4A7D-8C9E-F11AFD233AC4}" type="presParOf" srcId="{1377C031-8D9B-4F07-92E6-EB56536B4755}" destId="{534A5A7C-6745-4B59-AD19-FF1F69E66D7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7463C3-9B8D-4707-BB72-FD5F76D0D03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AD15249-BFDA-47BC-A755-9BCE55928E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Most common medical complication of Pregnancy</a:t>
          </a:r>
        </a:p>
      </dgm:t>
    </dgm:pt>
    <dgm:pt modelId="{DB48F571-38C8-4810-82B2-FC4C3FC15072}" type="parTrans" cxnId="{B67087F6-64C2-4876-99FA-1CADFE3ADDA6}">
      <dgm:prSet/>
      <dgm:spPr/>
      <dgm:t>
        <a:bodyPr/>
        <a:lstStyle/>
        <a:p>
          <a:endParaRPr lang="en-US"/>
        </a:p>
      </dgm:t>
    </dgm:pt>
    <dgm:pt modelId="{76E864DE-5707-44C2-9981-085E8FB91C2C}" type="sibTrans" cxnId="{B67087F6-64C2-4876-99FA-1CADFE3ADDA6}">
      <dgm:prSet/>
      <dgm:spPr/>
      <dgm:t>
        <a:bodyPr/>
        <a:lstStyle/>
        <a:p>
          <a:endParaRPr lang="en-US"/>
        </a:p>
      </dgm:t>
    </dgm:pt>
    <dgm:pt modelId="{714ADF2E-BB8E-463E-92D8-52FFB9519F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3-8 % of pregnancies</a:t>
          </a:r>
        </a:p>
      </dgm:t>
    </dgm:pt>
    <dgm:pt modelId="{B8D102C3-093E-4989-B510-70DF2FEEA74C}" type="parTrans" cxnId="{2E161658-3088-4BBF-8DF4-6A0B72728A98}">
      <dgm:prSet/>
      <dgm:spPr/>
      <dgm:t>
        <a:bodyPr/>
        <a:lstStyle/>
        <a:p>
          <a:endParaRPr lang="en-US"/>
        </a:p>
      </dgm:t>
    </dgm:pt>
    <dgm:pt modelId="{A9ADEC58-D52D-4525-BA82-2FC6C2B3274F}" type="sibTrans" cxnId="{2E161658-3088-4BBF-8DF4-6A0B72728A98}">
      <dgm:prSet/>
      <dgm:spPr/>
      <dgm:t>
        <a:bodyPr/>
        <a:lstStyle/>
        <a:p>
          <a:endParaRPr lang="en-US"/>
        </a:p>
      </dgm:t>
    </dgm:pt>
    <dgm:pt modelId="{55F4A889-DD56-4BA8-95CA-610711C0A2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GDM 90%</a:t>
          </a:r>
        </a:p>
      </dgm:t>
    </dgm:pt>
    <dgm:pt modelId="{BBA9E091-9C45-4410-94F1-F9B96AABE0BC}" type="parTrans" cxnId="{C4D80A10-CECB-478E-9B4E-6DF32B81642C}">
      <dgm:prSet/>
      <dgm:spPr/>
      <dgm:t>
        <a:bodyPr/>
        <a:lstStyle/>
        <a:p>
          <a:endParaRPr lang="en-US"/>
        </a:p>
      </dgm:t>
    </dgm:pt>
    <dgm:pt modelId="{E3F30FAE-8950-4FE7-9A98-F2A8E10D9220}" type="sibTrans" cxnId="{C4D80A10-CECB-478E-9B4E-6DF32B81642C}">
      <dgm:prSet/>
      <dgm:spPr/>
      <dgm:t>
        <a:bodyPr/>
        <a:lstStyle/>
        <a:p>
          <a:endParaRPr lang="en-US"/>
        </a:p>
      </dgm:t>
    </dgm:pt>
    <dgm:pt modelId="{AF4AA8EA-82ED-4E15-88EE-C15CA3420A1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Preexisting DM 10% </a:t>
          </a:r>
        </a:p>
      </dgm:t>
    </dgm:pt>
    <dgm:pt modelId="{D4E7B2B6-BBAF-4433-812F-DBDA326318EA}" type="parTrans" cxnId="{61EC1EA5-A8EA-4742-85D7-FFA52D939696}">
      <dgm:prSet/>
      <dgm:spPr/>
      <dgm:t>
        <a:bodyPr/>
        <a:lstStyle/>
        <a:p>
          <a:endParaRPr lang="en-US"/>
        </a:p>
      </dgm:t>
    </dgm:pt>
    <dgm:pt modelId="{F4250321-FC12-4808-9BA7-C15DE58CB910}" type="sibTrans" cxnId="{61EC1EA5-A8EA-4742-85D7-FFA52D939696}">
      <dgm:prSet/>
      <dgm:spPr/>
      <dgm:t>
        <a:bodyPr/>
        <a:lstStyle/>
        <a:p>
          <a:endParaRPr lang="en-US"/>
        </a:p>
      </dgm:t>
    </dgm:pt>
    <dgm:pt modelId="{F8891807-E0A9-4809-A325-E7DA6A4D38C4}" type="pres">
      <dgm:prSet presAssocID="{E17463C3-9B8D-4707-BB72-FD5F76D0D037}" presName="vert0" presStyleCnt="0">
        <dgm:presLayoutVars>
          <dgm:dir/>
          <dgm:animOne val="branch"/>
          <dgm:animLvl val="lvl"/>
        </dgm:presLayoutVars>
      </dgm:prSet>
      <dgm:spPr/>
    </dgm:pt>
    <dgm:pt modelId="{4829C4D5-961E-4A11-8D01-1AFD83CB18A3}" type="pres">
      <dgm:prSet presAssocID="{9AD15249-BFDA-47BC-A755-9BCE55928E26}" presName="thickLine" presStyleLbl="alignNode1" presStyleIdx="0" presStyleCnt="4"/>
      <dgm:spPr/>
    </dgm:pt>
    <dgm:pt modelId="{F691029B-1D57-4ADA-AC53-4FA3B1FC7738}" type="pres">
      <dgm:prSet presAssocID="{9AD15249-BFDA-47BC-A755-9BCE55928E26}" presName="horz1" presStyleCnt="0"/>
      <dgm:spPr/>
    </dgm:pt>
    <dgm:pt modelId="{41CA3BD7-E208-40F0-AE8F-95DD64F4AE1D}" type="pres">
      <dgm:prSet presAssocID="{9AD15249-BFDA-47BC-A755-9BCE55928E26}" presName="tx1" presStyleLbl="revTx" presStyleIdx="0" presStyleCnt="4"/>
      <dgm:spPr/>
    </dgm:pt>
    <dgm:pt modelId="{315F3206-AACD-4099-9B4A-90300B72961E}" type="pres">
      <dgm:prSet presAssocID="{9AD15249-BFDA-47BC-A755-9BCE55928E26}" presName="vert1" presStyleCnt="0"/>
      <dgm:spPr/>
    </dgm:pt>
    <dgm:pt modelId="{92BCB9C6-0DE7-492A-B33C-33BEB0ADB99B}" type="pres">
      <dgm:prSet presAssocID="{714ADF2E-BB8E-463E-92D8-52FFB9519F0A}" presName="thickLine" presStyleLbl="alignNode1" presStyleIdx="1" presStyleCnt="4"/>
      <dgm:spPr/>
    </dgm:pt>
    <dgm:pt modelId="{EB280461-83D3-4A52-96CA-D13FBFAC4AC2}" type="pres">
      <dgm:prSet presAssocID="{714ADF2E-BB8E-463E-92D8-52FFB9519F0A}" presName="horz1" presStyleCnt="0"/>
      <dgm:spPr/>
    </dgm:pt>
    <dgm:pt modelId="{13884C3D-6CA3-4FAB-A85C-7F260AD3B467}" type="pres">
      <dgm:prSet presAssocID="{714ADF2E-BB8E-463E-92D8-52FFB9519F0A}" presName="tx1" presStyleLbl="revTx" presStyleIdx="1" presStyleCnt="4"/>
      <dgm:spPr/>
    </dgm:pt>
    <dgm:pt modelId="{2AD86AE1-2863-48BB-9091-DD4CD2002D4C}" type="pres">
      <dgm:prSet presAssocID="{714ADF2E-BB8E-463E-92D8-52FFB9519F0A}" presName="vert1" presStyleCnt="0"/>
      <dgm:spPr/>
    </dgm:pt>
    <dgm:pt modelId="{ADA9383F-792B-48FA-A20C-F2F77E64C6AD}" type="pres">
      <dgm:prSet presAssocID="{55F4A889-DD56-4BA8-95CA-610711C0A2BE}" presName="thickLine" presStyleLbl="alignNode1" presStyleIdx="2" presStyleCnt="4"/>
      <dgm:spPr/>
    </dgm:pt>
    <dgm:pt modelId="{77C934BC-E21D-40E0-B7C1-757284693F9F}" type="pres">
      <dgm:prSet presAssocID="{55F4A889-DD56-4BA8-95CA-610711C0A2BE}" presName="horz1" presStyleCnt="0"/>
      <dgm:spPr/>
    </dgm:pt>
    <dgm:pt modelId="{E1F91C5B-7AC7-4CDD-9DF0-2AADC124A93E}" type="pres">
      <dgm:prSet presAssocID="{55F4A889-DD56-4BA8-95CA-610711C0A2BE}" presName="tx1" presStyleLbl="revTx" presStyleIdx="2" presStyleCnt="4"/>
      <dgm:spPr/>
    </dgm:pt>
    <dgm:pt modelId="{18F9DBAE-3AC1-477A-B722-20E34DFCDAB2}" type="pres">
      <dgm:prSet presAssocID="{55F4A889-DD56-4BA8-95CA-610711C0A2BE}" presName="vert1" presStyleCnt="0"/>
      <dgm:spPr/>
    </dgm:pt>
    <dgm:pt modelId="{BAED9364-D063-414C-ABEF-89657CDC44EC}" type="pres">
      <dgm:prSet presAssocID="{AF4AA8EA-82ED-4E15-88EE-C15CA3420A1E}" presName="thickLine" presStyleLbl="alignNode1" presStyleIdx="3" presStyleCnt="4"/>
      <dgm:spPr/>
    </dgm:pt>
    <dgm:pt modelId="{244627F3-D7E8-41F3-B3D5-C3B1FEDB167A}" type="pres">
      <dgm:prSet presAssocID="{AF4AA8EA-82ED-4E15-88EE-C15CA3420A1E}" presName="horz1" presStyleCnt="0"/>
      <dgm:spPr/>
    </dgm:pt>
    <dgm:pt modelId="{259762AA-9D1D-4974-9A19-5EE9324C3382}" type="pres">
      <dgm:prSet presAssocID="{AF4AA8EA-82ED-4E15-88EE-C15CA3420A1E}" presName="tx1" presStyleLbl="revTx" presStyleIdx="3" presStyleCnt="4"/>
      <dgm:spPr/>
    </dgm:pt>
    <dgm:pt modelId="{C6D388B3-33DC-47F3-8E3E-E9011CEEBF80}" type="pres">
      <dgm:prSet presAssocID="{AF4AA8EA-82ED-4E15-88EE-C15CA3420A1E}" presName="vert1" presStyleCnt="0"/>
      <dgm:spPr/>
    </dgm:pt>
  </dgm:ptLst>
  <dgm:cxnLst>
    <dgm:cxn modelId="{C4D80A10-CECB-478E-9B4E-6DF32B81642C}" srcId="{E17463C3-9B8D-4707-BB72-FD5F76D0D037}" destId="{55F4A889-DD56-4BA8-95CA-610711C0A2BE}" srcOrd="2" destOrd="0" parTransId="{BBA9E091-9C45-4410-94F1-F9B96AABE0BC}" sibTransId="{E3F30FAE-8950-4FE7-9A98-F2A8E10D9220}"/>
    <dgm:cxn modelId="{1262F219-266A-425A-B323-4A865E0038DE}" type="presOf" srcId="{AF4AA8EA-82ED-4E15-88EE-C15CA3420A1E}" destId="{259762AA-9D1D-4974-9A19-5EE9324C3382}" srcOrd="0" destOrd="0" presId="urn:microsoft.com/office/officeart/2008/layout/LinedList"/>
    <dgm:cxn modelId="{97E4621E-2560-4F86-9836-39031C5BD790}" type="presOf" srcId="{9AD15249-BFDA-47BC-A755-9BCE55928E26}" destId="{41CA3BD7-E208-40F0-AE8F-95DD64F4AE1D}" srcOrd="0" destOrd="0" presId="urn:microsoft.com/office/officeart/2008/layout/LinedList"/>
    <dgm:cxn modelId="{35374C30-FE86-4BFB-ACEB-2499672BA328}" type="presOf" srcId="{714ADF2E-BB8E-463E-92D8-52FFB9519F0A}" destId="{13884C3D-6CA3-4FAB-A85C-7F260AD3B467}" srcOrd="0" destOrd="0" presId="urn:microsoft.com/office/officeart/2008/layout/LinedList"/>
    <dgm:cxn modelId="{2E161658-3088-4BBF-8DF4-6A0B72728A98}" srcId="{E17463C3-9B8D-4707-BB72-FD5F76D0D037}" destId="{714ADF2E-BB8E-463E-92D8-52FFB9519F0A}" srcOrd="1" destOrd="0" parTransId="{B8D102C3-093E-4989-B510-70DF2FEEA74C}" sibTransId="{A9ADEC58-D52D-4525-BA82-2FC6C2B3274F}"/>
    <dgm:cxn modelId="{A9A74D96-9ED9-494A-9219-31778384EFB7}" type="presOf" srcId="{E17463C3-9B8D-4707-BB72-FD5F76D0D037}" destId="{F8891807-E0A9-4809-A325-E7DA6A4D38C4}" srcOrd="0" destOrd="0" presId="urn:microsoft.com/office/officeart/2008/layout/LinedList"/>
    <dgm:cxn modelId="{61EC1EA5-A8EA-4742-85D7-FFA52D939696}" srcId="{E17463C3-9B8D-4707-BB72-FD5F76D0D037}" destId="{AF4AA8EA-82ED-4E15-88EE-C15CA3420A1E}" srcOrd="3" destOrd="0" parTransId="{D4E7B2B6-BBAF-4433-812F-DBDA326318EA}" sibTransId="{F4250321-FC12-4808-9BA7-C15DE58CB910}"/>
    <dgm:cxn modelId="{4E48EEBB-6EF5-4291-9DC1-27CE679238A0}" type="presOf" srcId="{55F4A889-DD56-4BA8-95CA-610711C0A2BE}" destId="{E1F91C5B-7AC7-4CDD-9DF0-2AADC124A93E}" srcOrd="0" destOrd="0" presId="urn:microsoft.com/office/officeart/2008/layout/LinedList"/>
    <dgm:cxn modelId="{B67087F6-64C2-4876-99FA-1CADFE3ADDA6}" srcId="{E17463C3-9B8D-4707-BB72-FD5F76D0D037}" destId="{9AD15249-BFDA-47BC-A755-9BCE55928E26}" srcOrd="0" destOrd="0" parTransId="{DB48F571-38C8-4810-82B2-FC4C3FC15072}" sibTransId="{76E864DE-5707-44C2-9981-085E8FB91C2C}"/>
    <dgm:cxn modelId="{90F31339-7A42-44BE-A967-76FEF06BE782}" type="presParOf" srcId="{F8891807-E0A9-4809-A325-E7DA6A4D38C4}" destId="{4829C4D5-961E-4A11-8D01-1AFD83CB18A3}" srcOrd="0" destOrd="0" presId="urn:microsoft.com/office/officeart/2008/layout/LinedList"/>
    <dgm:cxn modelId="{FA02DD97-210D-485A-AD3B-4DDB336ED2A6}" type="presParOf" srcId="{F8891807-E0A9-4809-A325-E7DA6A4D38C4}" destId="{F691029B-1D57-4ADA-AC53-4FA3B1FC7738}" srcOrd="1" destOrd="0" presId="urn:microsoft.com/office/officeart/2008/layout/LinedList"/>
    <dgm:cxn modelId="{928A0ED7-86FA-4E80-8B23-0659E8D0537F}" type="presParOf" srcId="{F691029B-1D57-4ADA-AC53-4FA3B1FC7738}" destId="{41CA3BD7-E208-40F0-AE8F-95DD64F4AE1D}" srcOrd="0" destOrd="0" presId="urn:microsoft.com/office/officeart/2008/layout/LinedList"/>
    <dgm:cxn modelId="{A8FAFB99-75F7-429E-AFF2-28BAEF6D11A5}" type="presParOf" srcId="{F691029B-1D57-4ADA-AC53-4FA3B1FC7738}" destId="{315F3206-AACD-4099-9B4A-90300B72961E}" srcOrd="1" destOrd="0" presId="urn:microsoft.com/office/officeart/2008/layout/LinedList"/>
    <dgm:cxn modelId="{BE9F1908-6679-4FFB-8215-A55E27D34ACE}" type="presParOf" srcId="{F8891807-E0A9-4809-A325-E7DA6A4D38C4}" destId="{92BCB9C6-0DE7-492A-B33C-33BEB0ADB99B}" srcOrd="2" destOrd="0" presId="urn:microsoft.com/office/officeart/2008/layout/LinedList"/>
    <dgm:cxn modelId="{76518E44-E093-41D1-AAA6-26EC299B2CF8}" type="presParOf" srcId="{F8891807-E0A9-4809-A325-E7DA6A4D38C4}" destId="{EB280461-83D3-4A52-96CA-D13FBFAC4AC2}" srcOrd="3" destOrd="0" presId="urn:microsoft.com/office/officeart/2008/layout/LinedList"/>
    <dgm:cxn modelId="{D736E03C-C363-45D8-9CF3-016C1A138470}" type="presParOf" srcId="{EB280461-83D3-4A52-96CA-D13FBFAC4AC2}" destId="{13884C3D-6CA3-4FAB-A85C-7F260AD3B467}" srcOrd="0" destOrd="0" presId="urn:microsoft.com/office/officeart/2008/layout/LinedList"/>
    <dgm:cxn modelId="{63DABC55-4EB6-43FC-B89A-19C7A5E17D81}" type="presParOf" srcId="{EB280461-83D3-4A52-96CA-D13FBFAC4AC2}" destId="{2AD86AE1-2863-48BB-9091-DD4CD2002D4C}" srcOrd="1" destOrd="0" presId="urn:microsoft.com/office/officeart/2008/layout/LinedList"/>
    <dgm:cxn modelId="{408B1CC3-5CDB-4742-9599-1086BED4F95A}" type="presParOf" srcId="{F8891807-E0A9-4809-A325-E7DA6A4D38C4}" destId="{ADA9383F-792B-48FA-A20C-F2F77E64C6AD}" srcOrd="4" destOrd="0" presId="urn:microsoft.com/office/officeart/2008/layout/LinedList"/>
    <dgm:cxn modelId="{99ECD8DD-3813-4380-B2C0-8403A9606222}" type="presParOf" srcId="{F8891807-E0A9-4809-A325-E7DA6A4D38C4}" destId="{77C934BC-E21D-40E0-B7C1-757284693F9F}" srcOrd="5" destOrd="0" presId="urn:microsoft.com/office/officeart/2008/layout/LinedList"/>
    <dgm:cxn modelId="{D7B19084-7D7A-4BC8-8D2A-AB16BF4B8078}" type="presParOf" srcId="{77C934BC-E21D-40E0-B7C1-757284693F9F}" destId="{E1F91C5B-7AC7-4CDD-9DF0-2AADC124A93E}" srcOrd="0" destOrd="0" presId="urn:microsoft.com/office/officeart/2008/layout/LinedList"/>
    <dgm:cxn modelId="{89DCF81F-89A7-443B-8E26-13FF529A7635}" type="presParOf" srcId="{77C934BC-E21D-40E0-B7C1-757284693F9F}" destId="{18F9DBAE-3AC1-477A-B722-20E34DFCDAB2}" srcOrd="1" destOrd="0" presId="urn:microsoft.com/office/officeart/2008/layout/LinedList"/>
    <dgm:cxn modelId="{62E5E396-31CD-4E9D-8776-48EBC7A63510}" type="presParOf" srcId="{F8891807-E0A9-4809-A325-E7DA6A4D38C4}" destId="{BAED9364-D063-414C-ABEF-89657CDC44EC}" srcOrd="6" destOrd="0" presId="urn:microsoft.com/office/officeart/2008/layout/LinedList"/>
    <dgm:cxn modelId="{EB626CCD-B713-4415-A1A8-72BDEC44890D}" type="presParOf" srcId="{F8891807-E0A9-4809-A325-E7DA6A4D38C4}" destId="{244627F3-D7E8-41F3-B3D5-C3B1FEDB167A}" srcOrd="7" destOrd="0" presId="urn:microsoft.com/office/officeart/2008/layout/LinedList"/>
    <dgm:cxn modelId="{B3743937-DDED-4226-BDA5-44B8C685AE91}" type="presParOf" srcId="{244627F3-D7E8-41F3-B3D5-C3B1FEDB167A}" destId="{259762AA-9D1D-4974-9A19-5EE9324C3382}" srcOrd="0" destOrd="0" presId="urn:microsoft.com/office/officeart/2008/layout/LinedList"/>
    <dgm:cxn modelId="{FFC8D424-B49C-439F-BB5F-F9017A4F18D1}" type="presParOf" srcId="{244627F3-D7E8-41F3-B3D5-C3B1FEDB167A}" destId="{C6D388B3-33DC-47F3-8E3E-E9011CEEBF8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5393C6-1ADA-4125-8F30-FD99F84B296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5E559E-4FAE-483F-A245-A025EAE81D39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/>
            <a:t>Pregnancy is a state of insulin resistance &amp; relative glucose intolerance </a:t>
          </a:r>
        </a:p>
      </dgm:t>
    </dgm:pt>
    <dgm:pt modelId="{599D403F-A2FE-4857-9115-632426D13412}" type="parTrans" cxnId="{99D11B1B-6F97-4EAE-9400-06DF084118AC}">
      <dgm:prSet/>
      <dgm:spPr/>
      <dgm:t>
        <a:bodyPr/>
        <a:lstStyle/>
        <a:p>
          <a:endParaRPr lang="en-US"/>
        </a:p>
      </dgm:t>
    </dgm:pt>
    <dgm:pt modelId="{30AB7B89-68F7-4233-B60E-80791883DDCF}" type="sibTrans" cxnId="{99D11B1B-6F97-4EAE-9400-06DF084118AC}">
      <dgm:prSet/>
      <dgm:spPr/>
      <dgm:t>
        <a:bodyPr/>
        <a:lstStyle/>
        <a:p>
          <a:endParaRPr lang="en-US"/>
        </a:p>
      </dgm:t>
    </dgm:pt>
    <dgm:pt modelId="{7CE7851D-8EF6-44BE-80B8-4A214A19FF92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This is due to placental production of anti-insulin hormones : </a:t>
          </a:r>
          <a:r>
            <a:rPr lang="en-US" dirty="0" err="1"/>
            <a:t>hPL</a:t>
          </a:r>
          <a:r>
            <a:rPr lang="en-US" dirty="0"/>
            <a:t>, cortisol, and glucagon</a:t>
          </a:r>
        </a:p>
      </dgm:t>
    </dgm:pt>
    <dgm:pt modelId="{E8701A0C-7914-4988-B92F-114C415EB0BA}" type="parTrans" cxnId="{775BDEEF-D944-482C-83D9-14390BE66954}">
      <dgm:prSet/>
      <dgm:spPr/>
      <dgm:t>
        <a:bodyPr/>
        <a:lstStyle/>
        <a:p>
          <a:endParaRPr lang="en-US"/>
        </a:p>
      </dgm:t>
    </dgm:pt>
    <dgm:pt modelId="{697B7520-C17F-4868-B2D7-2BB723588924}" type="sibTrans" cxnId="{775BDEEF-D944-482C-83D9-14390BE66954}">
      <dgm:prSet/>
      <dgm:spPr/>
      <dgm:t>
        <a:bodyPr/>
        <a:lstStyle/>
        <a:p>
          <a:endParaRPr lang="en-US"/>
        </a:p>
      </dgm:t>
    </dgm:pt>
    <dgm:pt modelId="{A33CA00F-85E7-4764-A11E-71F0F029FD80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FBS might be low (increased insulin sensitivity in 1</a:t>
          </a:r>
          <a:r>
            <a:rPr lang="en-US" baseline="30000" dirty="0"/>
            <a:t>st</a:t>
          </a:r>
          <a:r>
            <a:rPr lang="en-US" dirty="0"/>
            <a:t> </a:t>
          </a:r>
          <a:r>
            <a:rPr lang="en-US" dirty="0" err="1"/>
            <a:t>trimister</a:t>
          </a:r>
          <a:r>
            <a:rPr lang="en-US" dirty="0"/>
            <a:t>) and increased glucose uptake)</a:t>
          </a:r>
        </a:p>
      </dgm:t>
    </dgm:pt>
    <dgm:pt modelId="{A653AF29-C945-49F6-A4E1-51E9D57B94F8}" type="parTrans" cxnId="{1FECDC8C-AC42-4D98-9E0B-B91B2BE3C202}">
      <dgm:prSet/>
      <dgm:spPr/>
      <dgm:t>
        <a:bodyPr/>
        <a:lstStyle/>
        <a:p>
          <a:endParaRPr lang="en-US"/>
        </a:p>
      </dgm:t>
    </dgm:pt>
    <dgm:pt modelId="{B2D072CE-9DE4-4A5C-8C1E-494EC37D6E3A}" type="sibTrans" cxnId="{1FECDC8C-AC42-4D98-9E0B-B91B2BE3C202}">
      <dgm:prSet/>
      <dgm:spPr/>
      <dgm:t>
        <a:bodyPr/>
        <a:lstStyle/>
        <a:p>
          <a:endParaRPr lang="en-US"/>
        </a:p>
      </dgm:t>
    </dgm:pt>
    <dgm:pt modelId="{87432510-62D4-4DF0-8933-C05390731E2E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/>
            <a:t>Postprandial glucose increased</a:t>
          </a:r>
        </a:p>
      </dgm:t>
    </dgm:pt>
    <dgm:pt modelId="{FF4EDFF3-DF46-4C9C-B253-685886637F59}" type="parTrans" cxnId="{33FAAA10-BCD2-47AC-A41C-7DEDD3B9A129}">
      <dgm:prSet/>
      <dgm:spPr/>
      <dgm:t>
        <a:bodyPr/>
        <a:lstStyle/>
        <a:p>
          <a:endParaRPr lang="en-US"/>
        </a:p>
      </dgm:t>
    </dgm:pt>
    <dgm:pt modelId="{0F5587FE-1E56-461F-B0B7-9CE281FE9A14}" type="sibTrans" cxnId="{33FAAA10-BCD2-47AC-A41C-7DEDD3B9A129}">
      <dgm:prSet/>
      <dgm:spPr/>
      <dgm:t>
        <a:bodyPr/>
        <a:lstStyle/>
        <a:p>
          <a:endParaRPr lang="en-US"/>
        </a:p>
      </dgm:t>
    </dgm:pt>
    <dgm:pt modelId="{0A00F019-790B-4F6D-81C7-7BA87643BBD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/>
            <a:t>Insulin increases by 2 folds in N women </a:t>
          </a:r>
        </a:p>
      </dgm:t>
    </dgm:pt>
    <dgm:pt modelId="{93867B4C-5876-4DE0-881B-BE908804FF5B}" type="parTrans" cxnId="{E5A51797-7AB1-415E-B750-8474405C5C98}">
      <dgm:prSet/>
      <dgm:spPr/>
      <dgm:t>
        <a:bodyPr/>
        <a:lstStyle/>
        <a:p>
          <a:endParaRPr lang="en-US"/>
        </a:p>
      </dgm:t>
    </dgm:pt>
    <dgm:pt modelId="{0C40B265-B07A-4BB6-B6AD-3B2B1D85C3E9}" type="sibTrans" cxnId="{E5A51797-7AB1-415E-B750-8474405C5C98}">
      <dgm:prSet/>
      <dgm:spPr/>
      <dgm:t>
        <a:bodyPr/>
        <a:lstStyle/>
        <a:p>
          <a:endParaRPr lang="en-US"/>
        </a:p>
      </dgm:t>
    </dgm:pt>
    <dgm:pt modelId="{B8AD45C5-1039-4436-B461-2D81D4D762EB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Insulin requirements increased(fetal growth)</a:t>
          </a:r>
        </a:p>
      </dgm:t>
    </dgm:pt>
    <dgm:pt modelId="{6613701E-A856-4E4F-8B07-35D7B764D9B9}" type="parTrans" cxnId="{8E409391-2308-4175-9E45-C833AC300D2D}">
      <dgm:prSet/>
      <dgm:spPr/>
      <dgm:t>
        <a:bodyPr/>
        <a:lstStyle/>
        <a:p>
          <a:endParaRPr lang="en-US"/>
        </a:p>
      </dgm:t>
    </dgm:pt>
    <dgm:pt modelId="{2D6FE536-4EB7-46C9-8F09-01E27657D4F9}" type="sibTrans" cxnId="{8E409391-2308-4175-9E45-C833AC300D2D}">
      <dgm:prSet/>
      <dgm:spPr/>
      <dgm:t>
        <a:bodyPr/>
        <a:lstStyle/>
        <a:p>
          <a:endParaRPr lang="en-US"/>
        </a:p>
      </dgm:t>
    </dgm:pt>
    <dgm:pt modelId="{D344FFC6-9089-4795-820B-02EFB8D1A012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↓ Renal threshold for glucose glycosuria( Increased GFR, tubular reabsorption is less efficient) </a:t>
          </a:r>
        </a:p>
      </dgm:t>
    </dgm:pt>
    <dgm:pt modelId="{C2F0E652-52F9-4E79-BF67-4B6C8B812137}" type="parTrans" cxnId="{99E3CC07-9774-46E3-B395-2DC96C2A1A1B}">
      <dgm:prSet/>
      <dgm:spPr/>
      <dgm:t>
        <a:bodyPr/>
        <a:lstStyle/>
        <a:p>
          <a:endParaRPr lang="en-US"/>
        </a:p>
      </dgm:t>
    </dgm:pt>
    <dgm:pt modelId="{A5584DFA-D5B1-42ED-8E74-84FE3853835D}" type="sibTrans" cxnId="{99E3CC07-9774-46E3-B395-2DC96C2A1A1B}">
      <dgm:prSet/>
      <dgm:spPr/>
      <dgm:t>
        <a:bodyPr/>
        <a:lstStyle/>
        <a:p>
          <a:endParaRPr lang="en-US"/>
        </a:p>
      </dgm:t>
    </dgm:pt>
    <dgm:pt modelId="{F26CEECF-8A71-4DD5-BADB-951263B4FEEE}" type="pres">
      <dgm:prSet presAssocID="{E35393C6-1ADA-4125-8F30-FD99F84B2968}" presName="linear" presStyleCnt="0">
        <dgm:presLayoutVars>
          <dgm:animLvl val="lvl"/>
          <dgm:resizeHandles val="exact"/>
        </dgm:presLayoutVars>
      </dgm:prSet>
      <dgm:spPr/>
    </dgm:pt>
    <dgm:pt modelId="{AE1A6DAA-22AA-4E35-BC9F-C74334F6ED84}" type="pres">
      <dgm:prSet presAssocID="{965E559E-4FAE-483F-A245-A025EAE81D39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342891F-269C-4B48-8419-C00C53A1E53B}" type="pres">
      <dgm:prSet presAssocID="{30AB7B89-68F7-4233-B60E-80791883DDCF}" presName="spacer" presStyleCnt="0"/>
      <dgm:spPr/>
    </dgm:pt>
    <dgm:pt modelId="{4073F5A0-7EB3-409C-8CAE-15CAF54DC377}" type="pres">
      <dgm:prSet presAssocID="{7CE7851D-8EF6-44BE-80B8-4A214A19FF9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8BCA0876-F85C-4676-916E-0BC75119045E}" type="pres">
      <dgm:prSet presAssocID="{697B7520-C17F-4868-B2D7-2BB723588924}" presName="spacer" presStyleCnt="0"/>
      <dgm:spPr/>
    </dgm:pt>
    <dgm:pt modelId="{D5D56E65-1EBE-4162-8F4C-89D9BC3C1993}" type="pres">
      <dgm:prSet presAssocID="{A33CA00F-85E7-4764-A11E-71F0F029FD8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0E61999E-3163-4421-9DAB-790C6F6A986A}" type="pres">
      <dgm:prSet presAssocID="{B2D072CE-9DE4-4A5C-8C1E-494EC37D6E3A}" presName="spacer" presStyleCnt="0"/>
      <dgm:spPr/>
    </dgm:pt>
    <dgm:pt modelId="{46765947-0961-4F21-9C98-35BEFC6C4C74}" type="pres">
      <dgm:prSet presAssocID="{87432510-62D4-4DF0-8933-C05390731E2E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8B4DE31-18B5-44A3-B577-FDB19816F8BA}" type="pres">
      <dgm:prSet presAssocID="{0F5587FE-1E56-461F-B0B7-9CE281FE9A14}" presName="spacer" presStyleCnt="0"/>
      <dgm:spPr/>
    </dgm:pt>
    <dgm:pt modelId="{DF15B443-D516-449B-83A8-B47D93254282}" type="pres">
      <dgm:prSet presAssocID="{0A00F019-790B-4F6D-81C7-7BA87643BBD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61763D0D-79BD-4544-9C52-13C3ED06436E}" type="pres">
      <dgm:prSet presAssocID="{0C40B265-B07A-4BB6-B6AD-3B2B1D85C3E9}" presName="spacer" presStyleCnt="0"/>
      <dgm:spPr/>
    </dgm:pt>
    <dgm:pt modelId="{2D18F042-0161-476E-8BA4-1C1ADF1507F4}" type="pres">
      <dgm:prSet presAssocID="{B8AD45C5-1039-4436-B461-2D81D4D762E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0FBADD2-DB67-4BF6-8AB1-C7371E26D89D}" type="pres">
      <dgm:prSet presAssocID="{2D6FE536-4EB7-46C9-8F09-01E27657D4F9}" presName="spacer" presStyleCnt="0"/>
      <dgm:spPr/>
    </dgm:pt>
    <dgm:pt modelId="{5A6B636D-F627-42BD-8BC5-0CFC0225AC09}" type="pres">
      <dgm:prSet presAssocID="{D344FFC6-9089-4795-820B-02EFB8D1A01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AFF8C403-DDCF-4DAC-8F4F-8B830B5FE23B}" type="presOf" srcId="{7CE7851D-8EF6-44BE-80B8-4A214A19FF92}" destId="{4073F5A0-7EB3-409C-8CAE-15CAF54DC377}" srcOrd="0" destOrd="0" presId="urn:microsoft.com/office/officeart/2005/8/layout/vList2"/>
    <dgm:cxn modelId="{99E3CC07-9774-46E3-B395-2DC96C2A1A1B}" srcId="{E35393C6-1ADA-4125-8F30-FD99F84B2968}" destId="{D344FFC6-9089-4795-820B-02EFB8D1A012}" srcOrd="6" destOrd="0" parTransId="{C2F0E652-52F9-4E79-BF67-4B6C8B812137}" sibTransId="{A5584DFA-D5B1-42ED-8E74-84FE3853835D}"/>
    <dgm:cxn modelId="{33FAAA10-BCD2-47AC-A41C-7DEDD3B9A129}" srcId="{E35393C6-1ADA-4125-8F30-FD99F84B2968}" destId="{87432510-62D4-4DF0-8933-C05390731E2E}" srcOrd="3" destOrd="0" parTransId="{FF4EDFF3-DF46-4C9C-B253-685886637F59}" sibTransId="{0F5587FE-1E56-461F-B0B7-9CE281FE9A14}"/>
    <dgm:cxn modelId="{99D11B1B-6F97-4EAE-9400-06DF084118AC}" srcId="{E35393C6-1ADA-4125-8F30-FD99F84B2968}" destId="{965E559E-4FAE-483F-A245-A025EAE81D39}" srcOrd="0" destOrd="0" parTransId="{599D403F-A2FE-4857-9115-632426D13412}" sibTransId="{30AB7B89-68F7-4233-B60E-80791883DDCF}"/>
    <dgm:cxn modelId="{0DBC3E23-3C45-444E-8E69-F32132AAD519}" type="presOf" srcId="{D344FFC6-9089-4795-820B-02EFB8D1A012}" destId="{5A6B636D-F627-42BD-8BC5-0CFC0225AC09}" srcOrd="0" destOrd="0" presId="urn:microsoft.com/office/officeart/2005/8/layout/vList2"/>
    <dgm:cxn modelId="{73593A2C-4E45-4FDF-98BB-F12C88A38303}" type="presOf" srcId="{87432510-62D4-4DF0-8933-C05390731E2E}" destId="{46765947-0961-4F21-9C98-35BEFC6C4C74}" srcOrd="0" destOrd="0" presId="urn:microsoft.com/office/officeart/2005/8/layout/vList2"/>
    <dgm:cxn modelId="{27385165-4EC5-4CCA-B6C6-CC5F88F52241}" type="presOf" srcId="{E35393C6-1ADA-4125-8F30-FD99F84B2968}" destId="{F26CEECF-8A71-4DD5-BADB-951263B4FEEE}" srcOrd="0" destOrd="0" presId="urn:microsoft.com/office/officeart/2005/8/layout/vList2"/>
    <dgm:cxn modelId="{7A8D148B-9ADE-433E-AFD4-D80ED4AB8443}" type="presOf" srcId="{0A00F019-790B-4F6D-81C7-7BA87643BBDC}" destId="{DF15B443-D516-449B-83A8-B47D93254282}" srcOrd="0" destOrd="0" presId="urn:microsoft.com/office/officeart/2005/8/layout/vList2"/>
    <dgm:cxn modelId="{1FECDC8C-AC42-4D98-9E0B-B91B2BE3C202}" srcId="{E35393C6-1ADA-4125-8F30-FD99F84B2968}" destId="{A33CA00F-85E7-4764-A11E-71F0F029FD80}" srcOrd="2" destOrd="0" parTransId="{A653AF29-C945-49F6-A4E1-51E9D57B94F8}" sibTransId="{B2D072CE-9DE4-4A5C-8C1E-494EC37D6E3A}"/>
    <dgm:cxn modelId="{8E409391-2308-4175-9E45-C833AC300D2D}" srcId="{E35393C6-1ADA-4125-8F30-FD99F84B2968}" destId="{B8AD45C5-1039-4436-B461-2D81D4D762EB}" srcOrd="5" destOrd="0" parTransId="{6613701E-A856-4E4F-8B07-35D7B764D9B9}" sibTransId="{2D6FE536-4EB7-46C9-8F09-01E27657D4F9}"/>
    <dgm:cxn modelId="{E5A51797-7AB1-415E-B750-8474405C5C98}" srcId="{E35393C6-1ADA-4125-8F30-FD99F84B2968}" destId="{0A00F019-790B-4F6D-81C7-7BA87643BBDC}" srcOrd="4" destOrd="0" parTransId="{93867B4C-5876-4DE0-881B-BE908804FF5B}" sibTransId="{0C40B265-B07A-4BB6-B6AD-3B2B1D85C3E9}"/>
    <dgm:cxn modelId="{884E73A7-38CB-4BB4-A53B-52D795276887}" type="presOf" srcId="{B8AD45C5-1039-4436-B461-2D81D4D762EB}" destId="{2D18F042-0161-476E-8BA4-1C1ADF1507F4}" srcOrd="0" destOrd="0" presId="urn:microsoft.com/office/officeart/2005/8/layout/vList2"/>
    <dgm:cxn modelId="{D1B4F2AD-7542-43B9-AD9A-07C35E4E9C28}" type="presOf" srcId="{965E559E-4FAE-483F-A245-A025EAE81D39}" destId="{AE1A6DAA-22AA-4E35-BC9F-C74334F6ED84}" srcOrd="0" destOrd="0" presId="urn:microsoft.com/office/officeart/2005/8/layout/vList2"/>
    <dgm:cxn modelId="{5EFF3BAE-357B-47FE-AC30-97E2A197A4FC}" type="presOf" srcId="{A33CA00F-85E7-4764-A11E-71F0F029FD80}" destId="{D5D56E65-1EBE-4162-8F4C-89D9BC3C1993}" srcOrd="0" destOrd="0" presId="urn:microsoft.com/office/officeart/2005/8/layout/vList2"/>
    <dgm:cxn modelId="{775BDEEF-D944-482C-83D9-14390BE66954}" srcId="{E35393C6-1ADA-4125-8F30-FD99F84B2968}" destId="{7CE7851D-8EF6-44BE-80B8-4A214A19FF92}" srcOrd="1" destOrd="0" parTransId="{E8701A0C-7914-4988-B92F-114C415EB0BA}" sibTransId="{697B7520-C17F-4868-B2D7-2BB723588924}"/>
    <dgm:cxn modelId="{A2A3012F-BB4B-4DE3-835B-125767FF03E2}" type="presParOf" srcId="{F26CEECF-8A71-4DD5-BADB-951263B4FEEE}" destId="{AE1A6DAA-22AA-4E35-BC9F-C74334F6ED84}" srcOrd="0" destOrd="0" presId="urn:microsoft.com/office/officeart/2005/8/layout/vList2"/>
    <dgm:cxn modelId="{757473AC-F4C5-4E1A-8387-63791CD69BD6}" type="presParOf" srcId="{F26CEECF-8A71-4DD5-BADB-951263B4FEEE}" destId="{6342891F-269C-4B48-8419-C00C53A1E53B}" srcOrd="1" destOrd="0" presId="urn:microsoft.com/office/officeart/2005/8/layout/vList2"/>
    <dgm:cxn modelId="{27A4F3F2-733F-47D6-A26C-A5B094814AA6}" type="presParOf" srcId="{F26CEECF-8A71-4DD5-BADB-951263B4FEEE}" destId="{4073F5A0-7EB3-409C-8CAE-15CAF54DC377}" srcOrd="2" destOrd="0" presId="urn:microsoft.com/office/officeart/2005/8/layout/vList2"/>
    <dgm:cxn modelId="{8FA86576-038F-486C-99A3-1703E897D471}" type="presParOf" srcId="{F26CEECF-8A71-4DD5-BADB-951263B4FEEE}" destId="{8BCA0876-F85C-4676-916E-0BC75119045E}" srcOrd="3" destOrd="0" presId="urn:microsoft.com/office/officeart/2005/8/layout/vList2"/>
    <dgm:cxn modelId="{C0545B99-FEF6-4E20-8EEE-4D2E035C7614}" type="presParOf" srcId="{F26CEECF-8A71-4DD5-BADB-951263B4FEEE}" destId="{D5D56E65-1EBE-4162-8F4C-89D9BC3C1993}" srcOrd="4" destOrd="0" presId="urn:microsoft.com/office/officeart/2005/8/layout/vList2"/>
    <dgm:cxn modelId="{F541C8EC-FCD9-4A32-B14B-780EE803E85F}" type="presParOf" srcId="{F26CEECF-8A71-4DD5-BADB-951263B4FEEE}" destId="{0E61999E-3163-4421-9DAB-790C6F6A986A}" srcOrd="5" destOrd="0" presId="urn:microsoft.com/office/officeart/2005/8/layout/vList2"/>
    <dgm:cxn modelId="{CBF5FF72-7F3C-4778-9358-6E990169D5D5}" type="presParOf" srcId="{F26CEECF-8A71-4DD5-BADB-951263B4FEEE}" destId="{46765947-0961-4F21-9C98-35BEFC6C4C74}" srcOrd="6" destOrd="0" presId="urn:microsoft.com/office/officeart/2005/8/layout/vList2"/>
    <dgm:cxn modelId="{B857E5FB-10EC-4E7C-BE53-283C01695E09}" type="presParOf" srcId="{F26CEECF-8A71-4DD5-BADB-951263B4FEEE}" destId="{D8B4DE31-18B5-44A3-B577-FDB19816F8BA}" srcOrd="7" destOrd="0" presId="urn:microsoft.com/office/officeart/2005/8/layout/vList2"/>
    <dgm:cxn modelId="{A224D4A9-FD43-4449-94B2-6710ABFC93F1}" type="presParOf" srcId="{F26CEECF-8A71-4DD5-BADB-951263B4FEEE}" destId="{DF15B443-D516-449B-83A8-B47D93254282}" srcOrd="8" destOrd="0" presId="urn:microsoft.com/office/officeart/2005/8/layout/vList2"/>
    <dgm:cxn modelId="{7B606051-407B-44D9-B07A-5AE9D6AB1C54}" type="presParOf" srcId="{F26CEECF-8A71-4DD5-BADB-951263B4FEEE}" destId="{61763D0D-79BD-4544-9C52-13C3ED06436E}" srcOrd="9" destOrd="0" presId="urn:microsoft.com/office/officeart/2005/8/layout/vList2"/>
    <dgm:cxn modelId="{686CA338-EB38-43F3-AE89-587A65A83E72}" type="presParOf" srcId="{F26CEECF-8A71-4DD5-BADB-951263B4FEEE}" destId="{2D18F042-0161-476E-8BA4-1C1ADF1507F4}" srcOrd="10" destOrd="0" presId="urn:microsoft.com/office/officeart/2005/8/layout/vList2"/>
    <dgm:cxn modelId="{CE87519E-AF45-411E-A7CF-40EF79B3F09D}" type="presParOf" srcId="{F26CEECF-8A71-4DD5-BADB-951263B4FEEE}" destId="{D0FBADD2-DB67-4BF6-8AB1-C7371E26D89D}" srcOrd="11" destOrd="0" presId="urn:microsoft.com/office/officeart/2005/8/layout/vList2"/>
    <dgm:cxn modelId="{B01763F7-6BCF-4AD8-B2DC-164C8D447ECC}" type="presParOf" srcId="{F26CEECF-8A71-4DD5-BADB-951263B4FEEE}" destId="{5A6B636D-F627-42BD-8BC5-0CFC0225AC0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4A61D5-8038-44D1-A346-FF8D1596C8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0FB9C3-E43B-4F28-A19F-19A296B0A595}">
      <dgm:prSet custT="1"/>
      <dgm:spPr/>
      <dgm:t>
        <a:bodyPr/>
        <a:lstStyle/>
        <a:p>
          <a:r>
            <a:rPr lang="en-US" sz="2800" dirty="0"/>
            <a:t>Types:  </a:t>
          </a:r>
        </a:p>
      </dgm:t>
    </dgm:pt>
    <dgm:pt modelId="{9C01C937-F55F-4618-A1B4-7D69EA920F5C}" type="parTrans" cxnId="{E8728592-7B0B-4C6B-8326-54A0AA3DF822}">
      <dgm:prSet/>
      <dgm:spPr/>
      <dgm:t>
        <a:bodyPr/>
        <a:lstStyle/>
        <a:p>
          <a:endParaRPr lang="en-US"/>
        </a:p>
      </dgm:t>
    </dgm:pt>
    <dgm:pt modelId="{CC5F3D03-4BFF-4BBC-A5E7-27BE55BAF357}" type="sibTrans" cxnId="{E8728592-7B0B-4C6B-8326-54A0AA3DF822}">
      <dgm:prSet/>
      <dgm:spPr/>
      <dgm:t>
        <a:bodyPr/>
        <a:lstStyle/>
        <a:p>
          <a:endParaRPr lang="en-US"/>
        </a:p>
      </dgm:t>
    </dgm:pt>
    <dgm:pt modelId="{82EE0CEE-7AB2-42B7-92D8-21D5D408DD6A}">
      <dgm:prSet custT="1"/>
      <dgm:spPr/>
      <dgm:t>
        <a:bodyPr/>
        <a:lstStyle/>
        <a:p>
          <a:r>
            <a:rPr lang="en-US" sz="2000" dirty="0"/>
            <a:t>Rapid (Lantos)    30-90 min</a:t>
          </a:r>
        </a:p>
      </dgm:t>
    </dgm:pt>
    <dgm:pt modelId="{30CD5FE2-8212-4868-869A-2BE702D0CB9B}" type="parTrans" cxnId="{4BD86A30-05EE-4A3B-88C0-F44DACCB3C1A}">
      <dgm:prSet/>
      <dgm:spPr/>
      <dgm:t>
        <a:bodyPr/>
        <a:lstStyle/>
        <a:p>
          <a:endParaRPr lang="en-US"/>
        </a:p>
      </dgm:t>
    </dgm:pt>
    <dgm:pt modelId="{62BD1527-EBAD-47EF-BEB8-4EEC2112C4BA}" type="sibTrans" cxnId="{4BD86A30-05EE-4A3B-88C0-F44DACCB3C1A}">
      <dgm:prSet/>
      <dgm:spPr/>
      <dgm:t>
        <a:bodyPr/>
        <a:lstStyle/>
        <a:p>
          <a:endParaRPr lang="en-US"/>
        </a:p>
      </dgm:t>
    </dgm:pt>
    <dgm:pt modelId="{A0C54897-D458-40E9-811D-00B4767C0870}">
      <dgm:prSet custT="1"/>
      <dgm:spPr/>
      <dgm:t>
        <a:bodyPr/>
        <a:lstStyle/>
        <a:p>
          <a:r>
            <a:rPr lang="en-US" sz="2000" dirty="0"/>
            <a:t>short acting(regular)       2-3 hours</a:t>
          </a:r>
        </a:p>
      </dgm:t>
    </dgm:pt>
    <dgm:pt modelId="{A5DD109F-0EB3-43E0-9E9F-108A03B5764B}" type="parTrans" cxnId="{DA85B6AB-65EC-4E74-852D-A2DC42600144}">
      <dgm:prSet/>
      <dgm:spPr/>
      <dgm:t>
        <a:bodyPr/>
        <a:lstStyle/>
        <a:p>
          <a:endParaRPr lang="en-US"/>
        </a:p>
      </dgm:t>
    </dgm:pt>
    <dgm:pt modelId="{3557184A-5804-439C-9A93-B56477FD7C42}" type="sibTrans" cxnId="{DA85B6AB-65EC-4E74-852D-A2DC42600144}">
      <dgm:prSet/>
      <dgm:spPr/>
      <dgm:t>
        <a:bodyPr/>
        <a:lstStyle/>
        <a:p>
          <a:endParaRPr lang="en-US"/>
        </a:p>
      </dgm:t>
    </dgm:pt>
    <dgm:pt modelId="{FECC1922-BC41-4E5D-909C-0042ADC81A4A}">
      <dgm:prSet custT="1"/>
      <dgm:spPr/>
      <dgm:t>
        <a:bodyPr/>
        <a:lstStyle/>
        <a:p>
          <a:r>
            <a:rPr lang="en-US" sz="2000" dirty="0"/>
            <a:t>Long acting (NPH)           6-10 hours</a:t>
          </a:r>
        </a:p>
      </dgm:t>
    </dgm:pt>
    <dgm:pt modelId="{F0A87F1D-D57B-4F5E-AECA-9728732DC743}" type="parTrans" cxnId="{2285E73D-E16B-4DE6-B792-E46A47E7B9D2}">
      <dgm:prSet/>
      <dgm:spPr/>
      <dgm:t>
        <a:bodyPr/>
        <a:lstStyle/>
        <a:p>
          <a:endParaRPr lang="en-US"/>
        </a:p>
      </dgm:t>
    </dgm:pt>
    <dgm:pt modelId="{D48A860A-03BC-4A66-9C80-7CEC5A98BA5C}" type="sibTrans" cxnId="{2285E73D-E16B-4DE6-B792-E46A47E7B9D2}">
      <dgm:prSet/>
      <dgm:spPr/>
      <dgm:t>
        <a:bodyPr/>
        <a:lstStyle/>
        <a:p>
          <a:endParaRPr lang="en-US"/>
        </a:p>
      </dgm:t>
    </dgm:pt>
    <dgm:pt modelId="{DD36A101-3116-4433-938F-91DF1C77CFBA}">
      <dgm:prSet custT="1"/>
      <dgm:spPr/>
      <dgm:t>
        <a:bodyPr/>
        <a:lstStyle/>
        <a:p>
          <a:r>
            <a:rPr lang="en-US" sz="2800" dirty="0"/>
            <a:t>Dosage calculation &amp; timings: </a:t>
          </a:r>
        </a:p>
      </dgm:t>
    </dgm:pt>
    <dgm:pt modelId="{DF8833D8-51AE-4B45-8873-E5C576FD6451}" type="parTrans" cxnId="{764A1303-0159-4416-8BC9-18C2B6473C76}">
      <dgm:prSet/>
      <dgm:spPr/>
      <dgm:t>
        <a:bodyPr/>
        <a:lstStyle/>
        <a:p>
          <a:endParaRPr lang="en-US"/>
        </a:p>
      </dgm:t>
    </dgm:pt>
    <dgm:pt modelId="{D59E8C04-F456-47FB-B6E7-2271912DE91D}" type="sibTrans" cxnId="{764A1303-0159-4416-8BC9-18C2B6473C76}">
      <dgm:prSet/>
      <dgm:spPr/>
      <dgm:t>
        <a:bodyPr/>
        <a:lstStyle/>
        <a:p>
          <a:endParaRPr lang="en-US"/>
        </a:p>
      </dgm:t>
    </dgm:pt>
    <dgm:pt modelId="{19A39D5E-762B-4F52-8884-57C8BAFEB552}">
      <dgm:prSet custT="1"/>
      <dgm:spPr/>
      <dgm:t>
        <a:bodyPr/>
        <a:lstStyle/>
        <a:p>
          <a:r>
            <a:rPr lang="en-US" sz="2000" b="0" dirty="0"/>
            <a:t>depends on: ( Body weight , Trimester )</a:t>
          </a:r>
        </a:p>
      </dgm:t>
    </dgm:pt>
    <dgm:pt modelId="{5EF28C0D-936D-4B70-818C-11C60DF2DCA8}" type="parTrans" cxnId="{AA3A4C62-5434-4316-82E7-B32DC1995DEA}">
      <dgm:prSet/>
      <dgm:spPr/>
      <dgm:t>
        <a:bodyPr/>
        <a:lstStyle/>
        <a:p>
          <a:endParaRPr lang="en-US"/>
        </a:p>
      </dgm:t>
    </dgm:pt>
    <dgm:pt modelId="{6650FCE9-778C-49FB-8D1D-8A9D89679E46}" type="sibTrans" cxnId="{AA3A4C62-5434-4316-82E7-B32DC1995DEA}">
      <dgm:prSet/>
      <dgm:spPr/>
      <dgm:t>
        <a:bodyPr/>
        <a:lstStyle/>
        <a:p>
          <a:endParaRPr lang="en-US"/>
        </a:p>
      </dgm:t>
    </dgm:pt>
    <dgm:pt modelId="{BFF7ED2C-E22A-4E2B-868B-FB6E9E41068C}">
      <dgm:prSet custT="1"/>
      <dgm:spPr/>
      <dgm:t>
        <a:bodyPr/>
        <a:lstStyle/>
        <a:p>
          <a:r>
            <a:rPr lang="en-US" sz="2000" b="0" dirty="0"/>
            <a:t>Divided doses  ( AM – PM) </a:t>
          </a:r>
        </a:p>
      </dgm:t>
    </dgm:pt>
    <dgm:pt modelId="{8ADF8199-67FC-47E9-8791-F303923A56C3}" type="parTrans" cxnId="{B0B38424-CF08-41D6-B8B8-1B4D34C39B98}">
      <dgm:prSet/>
      <dgm:spPr/>
      <dgm:t>
        <a:bodyPr/>
        <a:lstStyle/>
        <a:p>
          <a:endParaRPr lang="en-US"/>
        </a:p>
      </dgm:t>
    </dgm:pt>
    <dgm:pt modelId="{5C32C075-8560-4CED-9532-545BA75DE66F}" type="sibTrans" cxnId="{B0B38424-CF08-41D6-B8B8-1B4D34C39B98}">
      <dgm:prSet/>
      <dgm:spPr/>
      <dgm:t>
        <a:bodyPr/>
        <a:lstStyle/>
        <a:p>
          <a:endParaRPr lang="en-US"/>
        </a:p>
      </dgm:t>
    </dgm:pt>
    <dgm:pt modelId="{BAF2949C-0A08-4DB6-8E8A-9A53DF0DA5A9}">
      <dgm:prSet custT="1"/>
      <dgm:spPr/>
      <dgm:t>
        <a:bodyPr/>
        <a:lstStyle/>
        <a:p>
          <a:r>
            <a:rPr lang="en-US" sz="2000" b="0" dirty="0"/>
            <a:t>How &amp; what insulin to mix ? </a:t>
          </a:r>
        </a:p>
      </dgm:t>
    </dgm:pt>
    <dgm:pt modelId="{69F5D1E2-8465-4029-AB13-5E14B126A228}" type="parTrans" cxnId="{DF7CB5B9-4632-40AE-B623-C1F4A615B519}">
      <dgm:prSet/>
      <dgm:spPr/>
      <dgm:t>
        <a:bodyPr/>
        <a:lstStyle/>
        <a:p>
          <a:endParaRPr lang="en-US"/>
        </a:p>
      </dgm:t>
    </dgm:pt>
    <dgm:pt modelId="{61C9E063-8901-4443-BFE8-5C88B1974791}" type="sibTrans" cxnId="{DF7CB5B9-4632-40AE-B623-C1F4A615B519}">
      <dgm:prSet/>
      <dgm:spPr/>
      <dgm:t>
        <a:bodyPr/>
        <a:lstStyle/>
        <a:p>
          <a:endParaRPr lang="en-US"/>
        </a:p>
      </dgm:t>
    </dgm:pt>
    <dgm:pt modelId="{E0106FCE-59D2-413C-93EF-FF13714F2EF6}" type="pres">
      <dgm:prSet presAssocID="{6F4A61D5-8038-44D1-A346-FF8D1596C898}" presName="linear" presStyleCnt="0">
        <dgm:presLayoutVars>
          <dgm:animLvl val="lvl"/>
          <dgm:resizeHandles val="exact"/>
        </dgm:presLayoutVars>
      </dgm:prSet>
      <dgm:spPr/>
    </dgm:pt>
    <dgm:pt modelId="{3FF56284-F00E-4D23-8D6D-996EAFFBAB7D}" type="pres">
      <dgm:prSet presAssocID="{CA0FB9C3-E43B-4F28-A19F-19A296B0A595}" presName="parentText" presStyleLbl="node1" presStyleIdx="0" presStyleCnt="2" custLinFactNeighborX="18" custLinFactNeighborY="-45124">
        <dgm:presLayoutVars>
          <dgm:chMax val="0"/>
          <dgm:bulletEnabled val="1"/>
        </dgm:presLayoutVars>
      </dgm:prSet>
      <dgm:spPr/>
    </dgm:pt>
    <dgm:pt modelId="{96190CFB-ECB6-4287-907F-F16185438CD4}" type="pres">
      <dgm:prSet presAssocID="{CA0FB9C3-E43B-4F28-A19F-19A296B0A595}" presName="childText" presStyleLbl="revTx" presStyleIdx="0" presStyleCnt="2" custLinFactNeighborX="-776" custLinFactNeighborY="-20934">
        <dgm:presLayoutVars>
          <dgm:bulletEnabled val="1"/>
        </dgm:presLayoutVars>
      </dgm:prSet>
      <dgm:spPr/>
    </dgm:pt>
    <dgm:pt modelId="{18936DCA-DA57-4B1B-BFC2-8DB9AB353B0A}" type="pres">
      <dgm:prSet presAssocID="{DD36A101-3116-4433-938F-91DF1C77CFBA}" presName="parentText" presStyleLbl="node1" presStyleIdx="1" presStyleCnt="2" custLinFactNeighborX="575" custLinFactNeighborY="-24556">
        <dgm:presLayoutVars>
          <dgm:chMax val="0"/>
          <dgm:bulletEnabled val="1"/>
        </dgm:presLayoutVars>
      </dgm:prSet>
      <dgm:spPr/>
    </dgm:pt>
    <dgm:pt modelId="{1CA309EE-0F8D-4F38-BE47-41F5B843DFBA}" type="pres">
      <dgm:prSet presAssocID="{DD36A101-3116-4433-938F-91DF1C77CFBA}" presName="childText" presStyleLbl="revTx" presStyleIdx="1" presStyleCnt="2" custScaleY="120342">
        <dgm:presLayoutVars>
          <dgm:bulletEnabled val="1"/>
        </dgm:presLayoutVars>
      </dgm:prSet>
      <dgm:spPr/>
    </dgm:pt>
  </dgm:ptLst>
  <dgm:cxnLst>
    <dgm:cxn modelId="{764A1303-0159-4416-8BC9-18C2B6473C76}" srcId="{6F4A61D5-8038-44D1-A346-FF8D1596C898}" destId="{DD36A101-3116-4433-938F-91DF1C77CFBA}" srcOrd="1" destOrd="0" parTransId="{DF8833D8-51AE-4B45-8873-E5C576FD6451}" sibTransId="{D59E8C04-F456-47FB-B6E7-2271912DE91D}"/>
    <dgm:cxn modelId="{6ADAF21B-100A-46EB-96AC-FFAF25BCCF50}" type="presOf" srcId="{DD36A101-3116-4433-938F-91DF1C77CFBA}" destId="{18936DCA-DA57-4B1B-BFC2-8DB9AB353B0A}" srcOrd="0" destOrd="0" presId="urn:microsoft.com/office/officeart/2005/8/layout/vList2"/>
    <dgm:cxn modelId="{B0B38424-CF08-41D6-B8B8-1B4D34C39B98}" srcId="{DD36A101-3116-4433-938F-91DF1C77CFBA}" destId="{BFF7ED2C-E22A-4E2B-868B-FB6E9E41068C}" srcOrd="1" destOrd="0" parTransId="{8ADF8199-67FC-47E9-8791-F303923A56C3}" sibTransId="{5C32C075-8560-4CED-9532-545BA75DE66F}"/>
    <dgm:cxn modelId="{4BD86A30-05EE-4A3B-88C0-F44DACCB3C1A}" srcId="{CA0FB9C3-E43B-4F28-A19F-19A296B0A595}" destId="{82EE0CEE-7AB2-42B7-92D8-21D5D408DD6A}" srcOrd="0" destOrd="0" parTransId="{30CD5FE2-8212-4868-869A-2BE702D0CB9B}" sibTransId="{62BD1527-EBAD-47EF-BEB8-4EEC2112C4BA}"/>
    <dgm:cxn modelId="{51FA1433-82CE-4875-A4B7-19542AA7126C}" type="presOf" srcId="{6F4A61D5-8038-44D1-A346-FF8D1596C898}" destId="{E0106FCE-59D2-413C-93EF-FF13714F2EF6}" srcOrd="0" destOrd="0" presId="urn:microsoft.com/office/officeart/2005/8/layout/vList2"/>
    <dgm:cxn modelId="{2285E73D-E16B-4DE6-B792-E46A47E7B9D2}" srcId="{CA0FB9C3-E43B-4F28-A19F-19A296B0A595}" destId="{FECC1922-BC41-4E5D-909C-0042ADC81A4A}" srcOrd="2" destOrd="0" parTransId="{F0A87F1D-D57B-4F5E-AECA-9728732DC743}" sibTransId="{D48A860A-03BC-4A66-9C80-7CEC5A98BA5C}"/>
    <dgm:cxn modelId="{AA3A4C62-5434-4316-82E7-B32DC1995DEA}" srcId="{DD36A101-3116-4433-938F-91DF1C77CFBA}" destId="{19A39D5E-762B-4F52-8884-57C8BAFEB552}" srcOrd="0" destOrd="0" parTransId="{5EF28C0D-936D-4B70-818C-11C60DF2DCA8}" sibTransId="{6650FCE9-778C-49FB-8D1D-8A9D89679E46}"/>
    <dgm:cxn modelId="{6C439663-3778-49C5-9258-917BC935C1FB}" type="presOf" srcId="{CA0FB9C3-E43B-4F28-A19F-19A296B0A595}" destId="{3FF56284-F00E-4D23-8D6D-996EAFFBAB7D}" srcOrd="0" destOrd="0" presId="urn:microsoft.com/office/officeart/2005/8/layout/vList2"/>
    <dgm:cxn modelId="{885A9456-6BF7-4745-84CB-F1FBD5561E6B}" type="presOf" srcId="{FECC1922-BC41-4E5D-909C-0042ADC81A4A}" destId="{96190CFB-ECB6-4287-907F-F16185438CD4}" srcOrd="0" destOrd="2" presId="urn:microsoft.com/office/officeart/2005/8/layout/vList2"/>
    <dgm:cxn modelId="{7161C657-4ACD-4667-8D3C-96DD9F4F528D}" type="presOf" srcId="{BAF2949C-0A08-4DB6-8E8A-9A53DF0DA5A9}" destId="{1CA309EE-0F8D-4F38-BE47-41F5B843DFBA}" srcOrd="0" destOrd="2" presId="urn:microsoft.com/office/officeart/2005/8/layout/vList2"/>
    <dgm:cxn modelId="{9B43B178-684C-4660-AF20-B7715AE57F67}" type="presOf" srcId="{82EE0CEE-7AB2-42B7-92D8-21D5D408DD6A}" destId="{96190CFB-ECB6-4287-907F-F16185438CD4}" srcOrd="0" destOrd="0" presId="urn:microsoft.com/office/officeart/2005/8/layout/vList2"/>
    <dgm:cxn modelId="{672F5B89-4829-4AA6-A08B-4BB2B89DF5F9}" type="presOf" srcId="{19A39D5E-762B-4F52-8884-57C8BAFEB552}" destId="{1CA309EE-0F8D-4F38-BE47-41F5B843DFBA}" srcOrd="0" destOrd="0" presId="urn:microsoft.com/office/officeart/2005/8/layout/vList2"/>
    <dgm:cxn modelId="{E8728592-7B0B-4C6B-8326-54A0AA3DF822}" srcId="{6F4A61D5-8038-44D1-A346-FF8D1596C898}" destId="{CA0FB9C3-E43B-4F28-A19F-19A296B0A595}" srcOrd="0" destOrd="0" parTransId="{9C01C937-F55F-4618-A1B4-7D69EA920F5C}" sibTransId="{CC5F3D03-4BFF-4BBC-A5E7-27BE55BAF357}"/>
    <dgm:cxn modelId="{DA85B6AB-65EC-4E74-852D-A2DC42600144}" srcId="{CA0FB9C3-E43B-4F28-A19F-19A296B0A595}" destId="{A0C54897-D458-40E9-811D-00B4767C0870}" srcOrd="1" destOrd="0" parTransId="{A5DD109F-0EB3-43E0-9E9F-108A03B5764B}" sibTransId="{3557184A-5804-439C-9A93-B56477FD7C42}"/>
    <dgm:cxn modelId="{DF7CB5B9-4632-40AE-B623-C1F4A615B519}" srcId="{DD36A101-3116-4433-938F-91DF1C77CFBA}" destId="{BAF2949C-0A08-4DB6-8E8A-9A53DF0DA5A9}" srcOrd="2" destOrd="0" parTransId="{69F5D1E2-8465-4029-AB13-5E14B126A228}" sibTransId="{61C9E063-8901-4443-BFE8-5C88B1974791}"/>
    <dgm:cxn modelId="{B0ABBEE4-F553-470C-91D6-2A25F15F4406}" type="presOf" srcId="{BFF7ED2C-E22A-4E2B-868B-FB6E9E41068C}" destId="{1CA309EE-0F8D-4F38-BE47-41F5B843DFBA}" srcOrd="0" destOrd="1" presId="urn:microsoft.com/office/officeart/2005/8/layout/vList2"/>
    <dgm:cxn modelId="{D1952BED-3767-4BD1-92C5-417C0C507023}" type="presOf" srcId="{A0C54897-D458-40E9-811D-00B4767C0870}" destId="{96190CFB-ECB6-4287-907F-F16185438CD4}" srcOrd="0" destOrd="1" presId="urn:microsoft.com/office/officeart/2005/8/layout/vList2"/>
    <dgm:cxn modelId="{191554E7-10D8-4C3A-83AF-395984F60E30}" type="presParOf" srcId="{E0106FCE-59D2-413C-93EF-FF13714F2EF6}" destId="{3FF56284-F00E-4D23-8D6D-996EAFFBAB7D}" srcOrd="0" destOrd="0" presId="urn:microsoft.com/office/officeart/2005/8/layout/vList2"/>
    <dgm:cxn modelId="{863A050D-A1E0-4AED-A235-E0BDAC90C38F}" type="presParOf" srcId="{E0106FCE-59D2-413C-93EF-FF13714F2EF6}" destId="{96190CFB-ECB6-4287-907F-F16185438CD4}" srcOrd="1" destOrd="0" presId="urn:microsoft.com/office/officeart/2005/8/layout/vList2"/>
    <dgm:cxn modelId="{1D8FF348-745F-40DE-A10D-08566A30BE87}" type="presParOf" srcId="{E0106FCE-59D2-413C-93EF-FF13714F2EF6}" destId="{18936DCA-DA57-4B1B-BFC2-8DB9AB353B0A}" srcOrd="2" destOrd="0" presId="urn:microsoft.com/office/officeart/2005/8/layout/vList2"/>
    <dgm:cxn modelId="{A0F6E18E-5B8C-4BE6-A9A5-43DD01B0E316}" type="presParOf" srcId="{E0106FCE-59D2-413C-93EF-FF13714F2EF6}" destId="{1CA309EE-0F8D-4F38-BE47-41F5B843DF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BD804-DE65-4BDB-97ED-21F086B0C19B}">
      <dsp:nvSpPr>
        <dsp:cNvPr id="0" name=""/>
        <dsp:cNvSpPr/>
      </dsp:nvSpPr>
      <dsp:spPr>
        <a:xfrm>
          <a:off x="1187490" y="3288132"/>
          <a:ext cx="3950253" cy="14660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Varieties: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Preexisting DM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GDM ( A1 &amp; A2)        </a:t>
          </a:r>
        </a:p>
      </dsp:txBody>
      <dsp:txXfrm>
        <a:off x="1230428" y="3331070"/>
        <a:ext cx="1877031" cy="1380140"/>
      </dsp:txXfrm>
    </dsp:sp>
    <dsp:sp modelId="{B8F739A1-DE33-4758-99BE-0F1A71EC63F0}">
      <dsp:nvSpPr>
        <dsp:cNvPr id="0" name=""/>
        <dsp:cNvSpPr/>
      </dsp:nvSpPr>
      <dsp:spPr>
        <a:xfrm>
          <a:off x="0" y="81167"/>
          <a:ext cx="4960449" cy="1682965"/>
        </a:xfrm>
        <a:prstGeom prst="roundRect">
          <a:avLst>
            <a:gd name="adj" fmla="val 10000"/>
          </a:avLst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000" tIns="80010" rIns="80010" bIns="144000" numCol="1" spcCol="1270" anchor="ctr" anchorCtr="1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GDM Definition:</a:t>
          </a:r>
          <a:endParaRPr lang="en-US" sz="2100" kern="1200" dirty="0"/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i="1" kern="1200" dirty="0"/>
            <a:t>Glucose intolerance with onset first recognition during pregnancy</a:t>
          </a:r>
          <a:endParaRPr lang="en-US" sz="1600" kern="1200" dirty="0"/>
        </a:p>
      </dsp:txBody>
      <dsp:txXfrm>
        <a:off x="49292" y="130459"/>
        <a:ext cx="2322779" cy="1584381"/>
      </dsp:txXfrm>
    </dsp:sp>
    <dsp:sp modelId="{6AE92CE3-6A36-4F6C-B225-DCFC7349E5A1}">
      <dsp:nvSpPr>
        <dsp:cNvPr id="0" name=""/>
        <dsp:cNvSpPr/>
      </dsp:nvSpPr>
      <dsp:spPr>
        <a:xfrm>
          <a:off x="2139999" y="2017837"/>
          <a:ext cx="1181073" cy="9923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2405740" y="2017837"/>
        <a:ext cx="649591" cy="746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29C4D5-961E-4A11-8D01-1AFD83CB18A3}">
      <dsp:nvSpPr>
        <dsp:cNvPr id="0" name=""/>
        <dsp:cNvSpPr/>
      </dsp:nvSpPr>
      <dsp:spPr>
        <a:xfrm>
          <a:off x="0" y="0"/>
          <a:ext cx="50982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A3BD7-E208-40F0-AE8F-95DD64F4AE1D}">
      <dsp:nvSpPr>
        <dsp:cNvPr id="0" name=""/>
        <dsp:cNvSpPr/>
      </dsp:nvSpPr>
      <dsp:spPr>
        <a:xfrm>
          <a:off x="0" y="0"/>
          <a:ext cx="5098256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Most common medical complication of Pregnancy</a:t>
          </a:r>
        </a:p>
      </dsp:txBody>
      <dsp:txXfrm>
        <a:off x="0" y="0"/>
        <a:ext cx="5098256" cy="1412477"/>
      </dsp:txXfrm>
    </dsp:sp>
    <dsp:sp modelId="{92BCB9C6-0DE7-492A-B33C-33BEB0ADB99B}">
      <dsp:nvSpPr>
        <dsp:cNvPr id="0" name=""/>
        <dsp:cNvSpPr/>
      </dsp:nvSpPr>
      <dsp:spPr>
        <a:xfrm>
          <a:off x="0" y="1412478"/>
          <a:ext cx="509825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84C3D-6CA3-4FAB-A85C-7F260AD3B467}">
      <dsp:nvSpPr>
        <dsp:cNvPr id="0" name=""/>
        <dsp:cNvSpPr/>
      </dsp:nvSpPr>
      <dsp:spPr>
        <a:xfrm>
          <a:off x="0" y="1412477"/>
          <a:ext cx="5098256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3-8 % of pregnancies</a:t>
          </a:r>
        </a:p>
      </dsp:txBody>
      <dsp:txXfrm>
        <a:off x="0" y="1412477"/>
        <a:ext cx="5098256" cy="1412477"/>
      </dsp:txXfrm>
    </dsp:sp>
    <dsp:sp modelId="{ADA9383F-792B-48FA-A20C-F2F77E64C6AD}">
      <dsp:nvSpPr>
        <dsp:cNvPr id="0" name=""/>
        <dsp:cNvSpPr/>
      </dsp:nvSpPr>
      <dsp:spPr>
        <a:xfrm>
          <a:off x="0" y="2824956"/>
          <a:ext cx="509825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91C5B-7AC7-4CDD-9DF0-2AADC124A93E}">
      <dsp:nvSpPr>
        <dsp:cNvPr id="0" name=""/>
        <dsp:cNvSpPr/>
      </dsp:nvSpPr>
      <dsp:spPr>
        <a:xfrm>
          <a:off x="0" y="2824955"/>
          <a:ext cx="5098256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GDM 90%</a:t>
          </a:r>
        </a:p>
      </dsp:txBody>
      <dsp:txXfrm>
        <a:off x="0" y="2824955"/>
        <a:ext cx="5098256" cy="1412477"/>
      </dsp:txXfrm>
    </dsp:sp>
    <dsp:sp modelId="{BAED9364-D063-414C-ABEF-89657CDC44EC}">
      <dsp:nvSpPr>
        <dsp:cNvPr id="0" name=""/>
        <dsp:cNvSpPr/>
      </dsp:nvSpPr>
      <dsp:spPr>
        <a:xfrm>
          <a:off x="0" y="4237434"/>
          <a:ext cx="5098256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762AA-9D1D-4974-9A19-5EE9324C3382}">
      <dsp:nvSpPr>
        <dsp:cNvPr id="0" name=""/>
        <dsp:cNvSpPr/>
      </dsp:nvSpPr>
      <dsp:spPr>
        <a:xfrm>
          <a:off x="0" y="4237433"/>
          <a:ext cx="5098256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Preexisting DM 10% </a:t>
          </a:r>
        </a:p>
      </dsp:txBody>
      <dsp:txXfrm>
        <a:off x="0" y="4237433"/>
        <a:ext cx="5098256" cy="1412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A6DAA-22AA-4E35-BC9F-C74334F6ED84}">
      <dsp:nvSpPr>
        <dsp:cNvPr id="0" name=""/>
        <dsp:cNvSpPr/>
      </dsp:nvSpPr>
      <dsp:spPr>
        <a:xfrm>
          <a:off x="0" y="163296"/>
          <a:ext cx="5098256" cy="7160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Pregnancy is a state of insulin resistance &amp; relative glucose intolerance </a:t>
          </a:r>
        </a:p>
      </dsp:txBody>
      <dsp:txXfrm>
        <a:off x="34954" y="198250"/>
        <a:ext cx="5028348" cy="646132"/>
      </dsp:txXfrm>
    </dsp:sp>
    <dsp:sp modelId="{4073F5A0-7EB3-409C-8CAE-15CAF54DC377}">
      <dsp:nvSpPr>
        <dsp:cNvPr id="0" name=""/>
        <dsp:cNvSpPr/>
      </dsp:nvSpPr>
      <dsp:spPr>
        <a:xfrm>
          <a:off x="0" y="931176"/>
          <a:ext cx="5098256" cy="7160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This is due to placental production of anti-insulin hormones : </a:t>
          </a:r>
          <a:r>
            <a:rPr lang="en-US" sz="1800" kern="1200" dirty="0" err="1"/>
            <a:t>hPL</a:t>
          </a:r>
          <a:r>
            <a:rPr lang="en-US" sz="1800" kern="1200" dirty="0"/>
            <a:t>, cortisol, and glucagon</a:t>
          </a:r>
        </a:p>
      </dsp:txBody>
      <dsp:txXfrm>
        <a:off x="34954" y="966130"/>
        <a:ext cx="5028348" cy="646132"/>
      </dsp:txXfrm>
    </dsp:sp>
    <dsp:sp modelId="{D5D56E65-1EBE-4162-8F4C-89D9BC3C1993}">
      <dsp:nvSpPr>
        <dsp:cNvPr id="0" name=""/>
        <dsp:cNvSpPr/>
      </dsp:nvSpPr>
      <dsp:spPr>
        <a:xfrm>
          <a:off x="0" y="1699056"/>
          <a:ext cx="5098256" cy="71604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FBS might be low (increased insulin sensitivity in 1</a:t>
          </a:r>
          <a:r>
            <a:rPr lang="en-US" sz="1800" kern="1200" baseline="30000" dirty="0"/>
            <a:t>st</a:t>
          </a:r>
          <a:r>
            <a:rPr lang="en-US" sz="1800" kern="1200" dirty="0"/>
            <a:t> </a:t>
          </a:r>
          <a:r>
            <a:rPr lang="en-US" sz="1800" kern="1200" dirty="0" err="1"/>
            <a:t>trimister</a:t>
          </a:r>
          <a:r>
            <a:rPr lang="en-US" sz="1800" kern="1200" dirty="0"/>
            <a:t>) and increased glucose uptake)</a:t>
          </a:r>
        </a:p>
      </dsp:txBody>
      <dsp:txXfrm>
        <a:off x="34954" y="1734010"/>
        <a:ext cx="5028348" cy="646132"/>
      </dsp:txXfrm>
    </dsp:sp>
    <dsp:sp modelId="{46765947-0961-4F21-9C98-35BEFC6C4C74}">
      <dsp:nvSpPr>
        <dsp:cNvPr id="0" name=""/>
        <dsp:cNvSpPr/>
      </dsp:nvSpPr>
      <dsp:spPr>
        <a:xfrm>
          <a:off x="0" y="2466936"/>
          <a:ext cx="5098256" cy="7160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Postprandial glucose increased</a:t>
          </a:r>
        </a:p>
      </dsp:txBody>
      <dsp:txXfrm>
        <a:off x="34954" y="2501890"/>
        <a:ext cx="5028348" cy="646132"/>
      </dsp:txXfrm>
    </dsp:sp>
    <dsp:sp modelId="{DF15B443-D516-449B-83A8-B47D93254282}">
      <dsp:nvSpPr>
        <dsp:cNvPr id="0" name=""/>
        <dsp:cNvSpPr/>
      </dsp:nvSpPr>
      <dsp:spPr>
        <a:xfrm>
          <a:off x="0" y="3234815"/>
          <a:ext cx="5098256" cy="716040"/>
        </a:xfrm>
        <a:prstGeom prst="round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Insulin increases by 2 folds in N women </a:t>
          </a:r>
        </a:p>
      </dsp:txBody>
      <dsp:txXfrm>
        <a:off x="34954" y="3269769"/>
        <a:ext cx="5028348" cy="646132"/>
      </dsp:txXfrm>
    </dsp:sp>
    <dsp:sp modelId="{2D18F042-0161-476E-8BA4-1C1ADF1507F4}">
      <dsp:nvSpPr>
        <dsp:cNvPr id="0" name=""/>
        <dsp:cNvSpPr/>
      </dsp:nvSpPr>
      <dsp:spPr>
        <a:xfrm>
          <a:off x="0" y="4002696"/>
          <a:ext cx="5098256" cy="71604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Insulin requirements increased(fetal growth)</a:t>
          </a:r>
        </a:p>
      </dsp:txBody>
      <dsp:txXfrm>
        <a:off x="34954" y="4037650"/>
        <a:ext cx="5028348" cy="646132"/>
      </dsp:txXfrm>
    </dsp:sp>
    <dsp:sp modelId="{5A6B636D-F627-42BD-8BC5-0CFC0225AC09}">
      <dsp:nvSpPr>
        <dsp:cNvPr id="0" name=""/>
        <dsp:cNvSpPr/>
      </dsp:nvSpPr>
      <dsp:spPr>
        <a:xfrm>
          <a:off x="0" y="4770576"/>
          <a:ext cx="5098256" cy="71604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↓ Renal threshold for glucose glycosuria( Increased GFR, tubular reabsorption is less efficient) </a:t>
          </a:r>
        </a:p>
      </dsp:txBody>
      <dsp:txXfrm>
        <a:off x="34954" y="4805530"/>
        <a:ext cx="5028348" cy="6461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56284-F00E-4D23-8D6D-996EAFFBAB7D}">
      <dsp:nvSpPr>
        <dsp:cNvPr id="0" name=""/>
        <dsp:cNvSpPr/>
      </dsp:nvSpPr>
      <dsp:spPr>
        <a:xfrm>
          <a:off x="0" y="0"/>
          <a:ext cx="5098256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Types:  </a:t>
          </a:r>
        </a:p>
      </dsp:txBody>
      <dsp:txXfrm>
        <a:off x="59399" y="59399"/>
        <a:ext cx="4979458" cy="1098002"/>
      </dsp:txXfrm>
    </dsp:sp>
    <dsp:sp modelId="{96190CFB-ECB6-4287-907F-F16185438CD4}">
      <dsp:nvSpPr>
        <dsp:cNvPr id="0" name=""/>
        <dsp:cNvSpPr/>
      </dsp:nvSpPr>
      <dsp:spPr>
        <a:xfrm>
          <a:off x="0" y="1384350"/>
          <a:ext cx="5098256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87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Rapid (Lantos)    30-90 min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short acting(regular)       2-3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Long acting (NPH)           6-10 hours</a:t>
          </a:r>
        </a:p>
      </dsp:txBody>
      <dsp:txXfrm>
        <a:off x="0" y="1384350"/>
        <a:ext cx="5098256" cy="1076400"/>
      </dsp:txXfrm>
    </dsp:sp>
    <dsp:sp modelId="{18936DCA-DA57-4B1B-BFC2-8DB9AB353B0A}">
      <dsp:nvSpPr>
        <dsp:cNvPr id="0" name=""/>
        <dsp:cNvSpPr/>
      </dsp:nvSpPr>
      <dsp:spPr>
        <a:xfrm>
          <a:off x="0" y="2451154"/>
          <a:ext cx="5098256" cy="121680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Dosage calculation &amp; timings: </a:t>
          </a:r>
        </a:p>
      </dsp:txBody>
      <dsp:txXfrm>
        <a:off x="59399" y="2510553"/>
        <a:ext cx="4979458" cy="1098002"/>
      </dsp:txXfrm>
    </dsp:sp>
    <dsp:sp modelId="{1CA309EE-0F8D-4F38-BE47-41F5B843DFBA}">
      <dsp:nvSpPr>
        <dsp:cNvPr id="0" name=""/>
        <dsp:cNvSpPr/>
      </dsp:nvSpPr>
      <dsp:spPr>
        <a:xfrm>
          <a:off x="0" y="3932275"/>
          <a:ext cx="5098256" cy="1295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87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depends on: ( Body weight , Trimester 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Divided doses  ( AM – PM)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How &amp; what insulin to mix ? </a:t>
          </a:r>
        </a:p>
      </dsp:txBody>
      <dsp:txXfrm>
        <a:off x="0" y="3932275"/>
        <a:ext cx="5098256" cy="1295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68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3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6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1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67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6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7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1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4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6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6009550-C63E-4762-B99C-A7CFCA4B9A3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3CC31AC-C67E-49AA-9950-1BFC1C0F6D9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68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600199"/>
          </a:xfrm>
        </p:spPr>
        <p:txBody>
          <a:bodyPr>
            <a:normAutofit/>
          </a:bodyPr>
          <a:lstStyle/>
          <a:p>
            <a:r>
              <a:rPr lang="en-US" sz="4400" b="1" dirty="0"/>
              <a:t>Diabetes &amp; Pregnancy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8807" y="4604824"/>
            <a:ext cx="3657600" cy="1066800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/>
              <a:t>DR Rayan </a:t>
            </a:r>
            <a:r>
              <a:rPr lang="en-US" sz="2000" dirty="0" err="1"/>
              <a:t>Albarakati</a:t>
            </a:r>
            <a:endParaRPr lang="en-US" sz="2000" dirty="0"/>
          </a:p>
          <a:p>
            <a:r>
              <a:rPr lang="en-US" sz="2000" dirty="0"/>
              <a:t>Assistant prof</a:t>
            </a:r>
          </a:p>
          <a:p>
            <a:r>
              <a:rPr lang="en-US" sz="2000" dirty="0"/>
              <a:t>OBSTETRICS/GYN</a:t>
            </a:r>
          </a:p>
        </p:txBody>
      </p:sp>
      <p:pic>
        <p:nvPicPr>
          <p:cNvPr id="4098" name="Picture 2" descr="C:\Users\Prof.Dr.Ayesha Malik\Desktop\pics for presentation\raising-green-baby-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24201"/>
            <a:ext cx="3657600" cy="3036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32BA8D-F66A-BDA5-8CFA-8AED6C3F9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62000"/>
            <a:ext cx="2699409" cy="180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82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EFFECTS OF DM ON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Macrosomia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Risk increased with poor diabetic control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 eliminated by tight control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ncreased risk of operative delivery, birth trauma, &amp; shoulder dystocia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Hyperglycemia: fetal polyuria – polyhydramnios –PROM - PTD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Delayed lung maturity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Prematurity</a:t>
            </a:r>
          </a:p>
        </p:txBody>
      </p:sp>
      <p:pic>
        <p:nvPicPr>
          <p:cNvPr id="4" name="Picture 3" descr="A picture containing indoor, baby, laying, sitting&#10;&#10;Description automatically generated">
            <a:extLst>
              <a:ext uri="{FF2B5EF4-FFF2-40B4-BE49-F238E27FC236}">
                <a16:creationId xmlns:a16="http://schemas.microsoft.com/office/drawing/2014/main" id="{0DF95181-0703-4FA6-A4B6-BF43CFC5D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429000"/>
            <a:ext cx="5166360" cy="29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76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EFFECTS OF DM ON PREGNANCY- </a:t>
            </a:r>
            <a:r>
              <a:rPr lang="en-US" sz="4400" b="1" dirty="0" err="1"/>
              <a:t>Postnataly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infant is at risk of: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Hypoglycemia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hypotension ( low glucose and low Ca &amp; Mg)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Electrolytes imbalance  ( ↓ Ca++ , ↓Mg++)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Polycythemia causing hyper viscosity  &amp; jaundice  -- why ?</a:t>
            </a:r>
            <a:r>
              <a:rPr lang="ar-SA" sz="1800" dirty="0"/>
              <a:t> </a:t>
            </a:r>
            <a:r>
              <a:rPr lang="en-US" sz="1800" dirty="0"/>
              <a:t>hypoxia  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65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Preexisting Diabetes: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Preconception Counselling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risk of NTD ~1-2% (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Folic Acid 1-4 mg /day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BG 3.5-5.3 prior to meals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switch /adjust insulin +/- OHA</a:t>
            </a:r>
          </a:p>
        </p:txBody>
      </p:sp>
    </p:spTree>
    <p:extLst>
      <p:ext uri="{BB962C8B-B14F-4D97-AF65-F5344CB8AC3E}">
        <p14:creationId xmlns:p14="http://schemas.microsoft.com/office/powerpoint/2010/main" val="1747842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GDM High 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Maternal age &gt;25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Family history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Glucosuria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Prior macrosomia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Previous unexplained stillbirth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PCOS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ethnic group: Hispanic, Asians, Black </a:t>
            </a:r>
          </a:p>
        </p:txBody>
      </p:sp>
    </p:spTree>
    <p:extLst>
      <p:ext uri="{BB962C8B-B14F-4D97-AF65-F5344CB8AC3E}">
        <p14:creationId xmlns:p14="http://schemas.microsoft.com/office/powerpoint/2010/main" val="2255435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533400"/>
            <a:ext cx="7024744" cy="1143000"/>
          </a:xfrm>
        </p:spPr>
        <p:txBody>
          <a:bodyPr/>
          <a:lstStyle/>
          <a:p>
            <a:r>
              <a:rPr lang="en-US" dirty="0"/>
              <a:t>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24-28 weeks routine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screen at 1st prenatal visit if high risk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50 g GCT at 1 hour (don’t need to fast prior to test)</a:t>
            </a:r>
            <a:endParaRPr 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ym typeface="Wingdings" panose="05000000000000000000" pitchFamily="2" charset="2"/>
              </a:rPr>
              <a:t>≥ 130 mg/dl  OGTT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ym typeface="Wingdings" panose="05000000000000000000" pitchFamily="2" charset="2"/>
              </a:rPr>
              <a:t>≥ 200mg/dl  No further tests &amp; start </a:t>
            </a:r>
            <a:r>
              <a:rPr lang="en-US" dirty="0" err="1">
                <a:sym typeface="Wingdings" panose="05000000000000000000" pitchFamily="2" charset="2"/>
              </a:rPr>
              <a:t>ttt</a:t>
            </a:r>
            <a:r>
              <a:rPr lang="en-US" dirty="0">
                <a:sym typeface="Wingdings" panose="05000000000000000000" pitchFamily="2" charset="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Diagnostic test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3-hour 100g OGTT </a:t>
            </a:r>
          </a:p>
          <a:p>
            <a:pPr marL="41148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41148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66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9D4F-CAB1-454E-9C3C-A8D2DA05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on 100g OGTT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6394B6-930A-48B6-917B-6515F3BD77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509044"/>
              </p:ext>
            </p:extLst>
          </p:nvPr>
        </p:nvGraphicFramePr>
        <p:xfrm>
          <a:off x="822325" y="1846263"/>
          <a:ext cx="7543797" cy="2595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01675">
                  <a:extLst>
                    <a:ext uri="{9D8B030D-6E8A-4147-A177-3AD203B41FA5}">
                      <a16:colId xmlns:a16="http://schemas.microsoft.com/office/drawing/2014/main" val="2575917307"/>
                    </a:ext>
                  </a:extLst>
                </a:gridCol>
                <a:gridCol w="2537329">
                  <a:extLst>
                    <a:ext uri="{9D8B030D-6E8A-4147-A177-3AD203B41FA5}">
                      <a16:colId xmlns:a16="http://schemas.microsoft.com/office/drawing/2014/main" val="1341084216"/>
                    </a:ext>
                  </a:extLst>
                </a:gridCol>
                <a:gridCol w="4304793">
                  <a:extLst>
                    <a:ext uri="{9D8B030D-6E8A-4147-A177-3AD203B41FA5}">
                      <a16:colId xmlns:a16="http://schemas.microsoft.com/office/drawing/2014/main" val="610560539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Three-hour OGTT</a:t>
                      </a:r>
                    </a:p>
                  </a:txBody>
                  <a:tcPr marL="101786" marR="101786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01786" marR="101786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997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Timing 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Max Normal Blood Glucose level (mg/dL)</a:t>
                      </a:r>
                    </a:p>
                  </a:txBody>
                  <a:tcPr marL="101786" marR="101786"/>
                </a:tc>
                <a:extLst>
                  <a:ext uri="{0D108BD9-81ED-4DB2-BD59-A6C34878D82A}">
                    <a16:rowId xmlns:a16="http://schemas.microsoft.com/office/drawing/2014/main" val="1312159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Fasting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 marL="101786" marR="101786"/>
                </a:tc>
                <a:extLst>
                  <a:ext uri="{0D108BD9-81ED-4DB2-BD59-A6C34878D82A}">
                    <a16:rowId xmlns:a16="http://schemas.microsoft.com/office/drawing/2014/main" val="3690637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</a:t>
                      </a:r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180</a:t>
                      </a:r>
                    </a:p>
                  </a:txBody>
                  <a:tcPr marL="101786" marR="101786"/>
                </a:tc>
                <a:extLst>
                  <a:ext uri="{0D108BD9-81ED-4DB2-BD59-A6C34878D82A}">
                    <a16:rowId xmlns:a16="http://schemas.microsoft.com/office/drawing/2014/main" val="50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</a:t>
                      </a:r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155</a:t>
                      </a:r>
                    </a:p>
                  </a:txBody>
                  <a:tcPr marL="101786" marR="101786"/>
                </a:tc>
                <a:extLst>
                  <a:ext uri="{0D108BD9-81ED-4DB2-BD59-A6C34878D82A}">
                    <a16:rowId xmlns:a16="http://schemas.microsoft.com/office/drawing/2014/main" val="3429912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  <a:r>
                        <a:rPr lang="en-US" dirty="0" err="1"/>
                        <a:t>hr</a:t>
                      </a:r>
                      <a:endParaRPr lang="en-US" dirty="0"/>
                    </a:p>
                  </a:txBody>
                  <a:tcPr marL="101786" marR="1017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 marL="101786" marR="101786"/>
                </a:tc>
                <a:extLst>
                  <a:ext uri="{0D108BD9-81ED-4DB2-BD59-A6C34878D82A}">
                    <a16:rowId xmlns:a16="http://schemas.microsoft.com/office/drawing/2014/main" val="114200161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i="1" dirty="0"/>
                        <a:t>* 2 or more abnormal readings is diagnostic for GDM</a:t>
                      </a:r>
                    </a:p>
                  </a:txBody>
                  <a:tcPr marL="101786" marR="101786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01786" marR="101786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663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91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685800"/>
            <a:ext cx="7024744" cy="953536"/>
          </a:xfrm>
        </p:spPr>
        <p:txBody>
          <a:bodyPr>
            <a:normAutofit/>
          </a:bodyPr>
          <a:lstStyle/>
          <a:p>
            <a:r>
              <a:rPr lang="en-US" b="1" dirty="0"/>
              <a:t>Maternal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Increased birth trauma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Operative delivery *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50% lifetime risk in developing Type II DM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recurrence risk of GDM is 30-50% </a:t>
            </a:r>
          </a:p>
          <a:p>
            <a:pPr marL="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1800" i="1" dirty="0"/>
              <a:t>* Cesarean section if baby wt. ≥ 4250-4500 g</a:t>
            </a:r>
          </a:p>
        </p:txBody>
      </p:sp>
    </p:spTree>
    <p:extLst>
      <p:ext uri="{BB962C8B-B14F-4D97-AF65-F5344CB8AC3E}">
        <p14:creationId xmlns:p14="http://schemas.microsoft.com/office/powerpoint/2010/main" val="2683330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Fetal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99CCFF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Increase</a:t>
            </a:r>
            <a:r>
              <a:rPr lang="en-US" dirty="0">
                <a:solidFill>
                  <a:srgbClr val="99CCFF"/>
                </a:solidFill>
              </a:rPr>
              <a:t> </a:t>
            </a:r>
            <a:r>
              <a:rPr lang="en-US" dirty="0"/>
              <a:t>in congenital anomalies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increased risk of stillbirth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Macrosomia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Birth trauma (shoulder dystocia)</a:t>
            </a:r>
          </a:p>
        </p:txBody>
      </p:sp>
    </p:spTree>
    <p:extLst>
      <p:ext uri="{BB962C8B-B14F-4D97-AF65-F5344CB8AC3E}">
        <p14:creationId xmlns:p14="http://schemas.microsoft.com/office/powerpoint/2010/main" val="304337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024742" cy="35089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Goal is to optimize BG levels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Minimize risk of adverse perinatal outcomes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diet +/- OHA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exercise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insulin therapy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23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Diet : general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Composition: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50% CHO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20% Protein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20% fat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Total calories to be divided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dirty="0"/>
              <a:t>25% breakfast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dirty="0"/>
              <a:t>30% Lunch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dirty="0"/>
              <a:t>30% Dinner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dirty="0"/>
              <a:t>15% at bedtime snack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9DE5E-F442-4A08-9873-BC28DC4AE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3440" y="1845734"/>
            <a:ext cx="3703320" cy="24214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Calories intake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BMI&gt;27 </a:t>
            </a:r>
            <a:r>
              <a:rPr lang="en-US" sz="1600" dirty="0">
                <a:sym typeface="Wingdings" panose="05000000000000000000" pitchFamily="2" charset="2"/>
              </a:rPr>
              <a:t></a:t>
            </a:r>
            <a:r>
              <a:rPr lang="en-US" sz="1600" dirty="0"/>
              <a:t>25 kcal/kg/ideal body weight/d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BMI 20-26 </a:t>
            </a:r>
            <a:r>
              <a:rPr lang="en-US" sz="1600" dirty="0">
                <a:sym typeface="Wingdings" panose="05000000000000000000" pitchFamily="2" charset="2"/>
              </a:rPr>
              <a:t></a:t>
            </a:r>
            <a:r>
              <a:rPr lang="en-US" sz="1600" dirty="0"/>
              <a:t> 30 kcal/kg/ideal body weight/d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BMI&lt;20 </a:t>
            </a:r>
            <a:r>
              <a:rPr lang="en-US" sz="1600" dirty="0">
                <a:sym typeface="Wingdings" panose="05000000000000000000" pitchFamily="2" charset="2"/>
              </a:rPr>
              <a:t></a:t>
            </a:r>
            <a:r>
              <a:rPr lang="en-US" sz="1600" dirty="0"/>
              <a:t> 38 kcal/kg/ideal body weight/d </a:t>
            </a:r>
          </a:p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71F579-69D1-4E76-ACAE-194DB8F8BAFB}"/>
              </a:ext>
            </a:extLst>
          </p:cNvPr>
          <p:cNvSpPr/>
          <p:nvPr/>
        </p:nvSpPr>
        <p:spPr>
          <a:xfrm>
            <a:off x="3962400" y="4038601"/>
            <a:ext cx="47244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Normal weight gain 10-12 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Exercise : Walking 30 min after meals</a:t>
            </a:r>
          </a:p>
        </p:txBody>
      </p:sp>
    </p:spTree>
    <p:extLst>
      <p:ext uri="{BB962C8B-B14F-4D97-AF65-F5344CB8AC3E}">
        <p14:creationId xmlns:p14="http://schemas.microsoft.com/office/powerpoint/2010/main" val="24123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A511D-3746-41DB-A7F1-8EAD5222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n-US" sz="3700" b="1"/>
              <a:t>Introduction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EA2DA3-C865-4E14-A935-1E42763F89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734885"/>
              </p:ext>
            </p:extLst>
          </p:nvPr>
        </p:nvGraphicFramePr>
        <p:xfrm>
          <a:off x="234883" y="674271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9900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D9BFF8-B92E-492D-9917-6A016761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Insulin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0FED17-850E-44E3-9D51-894442AE2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515727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3189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47E9F-FA2D-4BFF-A3A6-4B9540976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33652-428E-41E9-848C-5C23D247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Types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 Glyburide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 Metformin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 Both safe in pregnancy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Both to be used prior to meals(30-60 min)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Both cross the placenta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Both can be used with </a:t>
            </a:r>
            <a:r>
              <a:rPr lang="en-GB"/>
              <a:t>diet alone </a:t>
            </a:r>
            <a:r>
              <a:rPr lang="en-GB" dirty="0"/>
              <a:t>or combined </a:t>
            </a:r>
            <a:r>
              <a:rPr lang="en-GB"/>
              <a:t>with insulin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Effects: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 Lower mean birth Wt.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Less macrosomia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Less Gestational Wt. gain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Treatment failure between 15 -30%</a:t>
            </a:r>
          </a:p>
        </p:txBody>
      </p:sp>
    </p:spTree>
    <p:extLst>
      <p:ext uri="{BB962C8B-B14F-4D97-AF65-F5344CB8AC3E}">
        <p14:creationId xmlns:p14="http://schemas.microsoft.com/office/powerpoint/2010/main" val="3465846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38722-C23E-4EB6-B63E-0D16723B8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Glyburide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E4FC6-E196-4543-B0EF-FA4390B78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Starting dose of 2.5 to 5 mg once daily</a:t>
            </a:r>
          </a:p>
          <a:p>
            <a:r>
              <a:rPr lang="en-US" dirty="0"/>
              <a:t>Increased as needed up to 20 mg/Day in divided doses</a:t>
            </a:r>
          </a:p>
          <a:p>
            <a:r>
              <a:rPr lang="en-US" dirty="0"/>
              <a:t>Higher risk of hypoglycemia than insulin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419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A0C19B-4D48-49DA-9DE0-E561C1038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9" y="286603"/>
            <a:ext cx="5063240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Metformin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C72B6-8B0A-4D89-9955-0C2B03159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153" y="2023962"/>
            <a:ext cx="5023286" cy="3845131"/>
          </a:xfrm>
        </p:spPr>
        <p:txBody>
          <a:bodyPr>
            <a:normAutofit lnSpcReduction="10000"/>
          </a:bodyPr>
          <a:lstStyle/>
          <a:p>
            <a:r>
              <a:rPr lang="en-US" sz="1900" dirty="0"/>
              <a:t>Starting dose 500mg  with dinner</a:t>
            </a:r>
          </a:p>
          <a:p>
            <a:r>
              <a:rPr lang="en-US" sz="1900" dirty="0"/>
              <a:t>can be increased to 1000 mg with dinner or 500 mg with dinner and breakfast </a:t>
            </a:r>
          </a:p>
          <a:p>
            <a:r>
              <a:rPr lang="en-US" sz="1900" dirty="0"/>
              <a:t>Usual effective dose 1500-2000 mg daily divided into two doses</a:t>
            </a:r>
          </a:p>
          <a:p>
            <a:r>
              <a:rPr lang="en-US" sz="1900" dirty="0"/>
              <a:t>Maximum daily dose is 2500 mg.</a:t>
            </a:r>
          </a:p>
          <a:p>
            <a:r>
              <a:rPr lang="en-US" sz="1900" dirty="0"/>
              <a:t>Extended Release(XR) form is preferred over the regular type </a:t>
            </a:r>
          </a:p>
          <a:p>
            <a:r>
              <a:rPr lang="en-US" sz="1900" dirty="0"/>
              <a:t>Not recommended to be used in patients with </a:t>
            </a:r>
            <a:r>
              <a:rPr lang="en-US" sz="1900" dirty="0" err="1"/>
              <a:t>Htn</a:t>
            </a:r>
            <a:r>
              <a:rPr lang="en-US" sz="1900" dirty="0"/>
              <a:t>., PET, or at risk of IUGR or pt. with Renal disease</a:t>
            </a:r>
          </a:p>
          <a:p>
            <a:endParaRPr lang="en-GB" sz="1900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81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9617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0385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A692-78FA-4BEE-9D80-5408A2508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 Dosage calculation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3CB93AC-8068-455C-8182-D9EF5D2AF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2241332"/>
            <a:ext cx="6841527" cy="26860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146BBD-43E4-3743-4853-4D2E53F68510}"/>
              </a:ext>
            </a:extLst>
          </p:cNvPr>
          <p:cNvSpPr txBox="1"/>
          <p:nvPr/>
        </p:nvSpPr>
        <p:spPr>
          <a:xfrm>
            <a:off x="1600200" y="5410200"/>
            <a:ext cx="2111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Current body weight</a:t>
            </a:r>
          </a:p>
        </p:txBody>
      </p:sp>
    </p:spTree>
    <p:extLst>
      <p:ext uri="{BB962C8B-B14F-4D97-AF65-F5344CB8AC3E}">
        <p14:creationId xmlns:p14="http://schemas.microsoft.com/office/powerpoint/2010/main" val="632143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A470-0969-4918-94EC-EFBDC4A3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 Total dose Calculation</a:t>
            </a:r>
          </a:p>
        </p:txBody>
      </p:sp>
      <p:sp>
        <p:nvSpPr>
          <p:cNvPr id="9" name="Equals 8">
            <a:extLst>
              <a:ext uri="{FF2B5EF4-FFF2-40B4-BE49-F238E27FC236}">
                <a16:creationId xmlns:a16="http://schemas.microsoft.com/office/drawing/2014/main" id="{8E3ECE9B-C70B-4625-96A0-52A6BC74F4E6}"/>
              </a:ext>
            </a:extLst>
          </p:cNvPr>
          <p:cNvSpPr/>
          <p:nvPr/>
        </p:nvSpPr>
        <p:spPr>
          <a:xfrm>
            <a:off x="2742727" y="2291748"/>
            <a:ext cx="914400" cy="914400"/>
          </a:xfrm>
          <a:prstGeom prst="mathEqual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Multiplication Sign 9">
            <a:extLst>
              <a:ext uri="{FF2B5EF4-FFF2-40B4-BE49-F238E27FC236}">
                <a16:creationId xmlns:a16="http://schemas.microsoft.com/office/drawing/2014/main" id="{5A096CEA-9FD0-490C-9BE9-F5B25FFF130E}"/>
              </a:ext>
            </a:extLst>
          </p:cNvPr>
          <p:cNvSpPr/>
          <p:nvPr/>
        </p:nvSpPr>
        <p:spPr>
          <a:xfrm>
            <a:off x="5728309" y="2380163"/>
            <a:ext cx="914400" cy="914400"/>
          </a:xfrm>
          <a:prstGeom prst="mathMultiply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8141B1-6445-4E43-A69B-C2A9E47E5065}"/>
              </a:ext>
            </a:extLst>
          </p:cNvPr>
          <p:cNvSpPr/>
          <p:nvPr/>
        </p:nvSpPr>
        <p:spPr>
          <a:xfrm>
            <a:off x="3902475" y="2252089"/>
            <a:ext cx="1584400" cy="1226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Body Wt. (Kg)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5164E5-4B3E-4E41-8B97-DD1E20866BE8}"/>
              </a:ext>
            </a:extLst>
          </p:cNvPr>
          <p:cNvSpPr/>
          <p:nvPr/>
        </p:nvSpPr>
        <p:spPr>
          <a:xfrm>
            <a:off x="6879454" y="1884863"/>
            <a:ext cx="1584400" cy="2819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Trimester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0.6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0.7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0.8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E0EC907-F2C1-4EBD-85F8-2948EE393DB6}"/>
              </a:ext>
            </a:extLst>
          </p:cNvPr>
          <p:cNvSpPr/>
          <p:nvPr/>
        </p:nvSpPr>
        <p:spPr>
          <a:xfrm rot="2383316">
            <a:off x="2001207" y="3681827"/>
            <a:ext cx="1789442" cy="546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B17CC201-A38B-44D6-9892-E508DDA090B4}"/>
              </a:ext>
            </a:extLst>
          </p:cNvPr>
          <p:cNvSpPr/>
          <p:nvPr/>
        </p:nvSpPr>
        <p:spPr>
          <a:xfrm rot="1181055">
            <a:off x="1070272" y="3445680"/>
            <a:ext cx="484632" cy="1208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E25DF-6D6D-4244-974A-FA229D4C52CD}"/>
              </a:ext>
            </a:extLst>
          </p:cNvPr>
          <p:cNvSpPr/>
          <p:nvPr/>
        </p:nvSpPr>
        <p:spPr>
          <a:xfrm>
            <a:off x="3325914" y="4704262"/>
            <a:ext cx="2617686" cy="149074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PM</a:t>
            </a:r>
          </a:p>
          <a:p>
            <a:pPr algn="ctr"/>
            <a:r>
              <a:rPr lang="en-US" dirty="0"/>
              <a:t>1/3</a:t>
            </a:r>
            <a:r>
              <a:rPr lang="en-US" baseline="30000" dirty="0"/>
              <a:t>rd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AE72347-DFF7-4192-B1E2-30F29971BF7E}"/>
              </a:ext>
            </a:extLst>
          </p:cNvPr>
          <p:cNvSpPr/>
          <p:nvPr/>
        </p:nvSpPr>
        <p:spPr>
          <a:xfrm>
            <a:off x="157603" y="4621176"/>
            <a:ext cx="2617686" cy="1627224"/>
          </a:xfrm>
          <a:prstGeom prst="round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</a:t>
            </a:r>
          </a:p>
          <a:p>
            <a:pPr algn="ctr"/>
            <a:r>
              <a:rPr lang="en-US" dirty="0"/>
              <a:t>2/3</a:t>
            </a:r>
            <a:r>
              <a:rPr lang="en-US" baseline="30000" dirty="0"/>
              <a:t>rd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5593FD-25EB-474B-839B-71F52C05BF65}"/>
              </a:ext>
            </a:extLst>
          </p:cNvPr>
          <p:cNvSpPr/>
          <p:nvPr/>
        </p:nvSpPr>
        <p:spPr>
          <a:xfrm>
            <a:off x="881267" y="2146704"/>
            <a:ext cx="1662626" cy="156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Total Insulin units</a:t>
            </a:r>
          </a:p>
        </p:txBody>
      </p:sp>
    </p:spTree>
    <p:extLst>
      <p:ext uri="{BB962C8B-B14F-4D97-AF65-F5344CB8AC3E}">
        <p14:creationId xmlns:p14="http://schemas.microsoft.com/office/powerpoint/2010/main" val="12455219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30F8-97B4-43EB-960E-7C0969A9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&amp; how to mix INSULIN?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17F86-82C4-4323-A470-D4256BBAD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AM dose:  2/3</a:t>
            </a:r>
            <a:r>
              <a:rPr lang="en-US" baseline="30000" dirty="0"/>
              <a:t>rd</a:t>
            </a:r>
            <a:r>
              <a:rPr lang="en-US" dirty="0"/>
              <a:t> NPH and 1/3</a:t>
            </a:r>
            <a:r>
              <a:rPr lang="en-US" baseline="30000" dirty="0"/>
              <a:t>rd</a:t>
            </a:r>
            <a:r>
              <a:rPr lang="en-US" dirty="0"/>
              <a:t>  Lispro or Regular </a:t>
            </a:r>
          </a:p>
          <a:p>
            <a:r>
              <a:rPr lang="en-US" dirty="0"/>
              <a:t>Pm dose: ½ NPH and ½ Lispro or regular </a:t>
            </a:r>
          </a:p>
        </p:txBody>
      </p:sp>
    </p:spTree>
    <p:extLst>
      <p:ext uri="{BB962C8B-B14F-4D97-AF65-F5344CB8AC3E}">
        <p14:creationId xmlns:p14="http://schemas.microsoft.com/office/powerpoint/2010/main" val="2491177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A470-0969-4918-94EC-EFBDC4A3E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63501"/>
            <a:ext cx="7543800" cy="1127761"/>
          </a:xfrm>
        </p:spPr>
        <p:txBody>
          <a:bodyPr>
            <a:normAutofit/>
          </a:bodyPr>
          <a:lstStyle/>
          <a:p>
            <a:r>
              <a:rPr lang="en-US" sz="4000" b="1" dirty="0"/>
              <a:t>Insulin Type &amp; Total dose distribution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E0EC907-F2C1-4EBD-85F8-2948EE393DB6}"/>
              </a:ext>
            </a:extLst>
          </p:cNvPr>
          <p:cNvSpPr/>
          <p:nvPr/>
        </p:nvSpPr>
        <p:spPr>
          <a:xfrm rot="3411850">
            <a:off x="4824012" y="3461094"/>
            <a:ext cx="1305448" cy="546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B17CC201-A38B-44D6-9892-E508DDA090B4}"/>
              </a:ext>
            </a:extLst>
          </p:cNvPr>
          <p:cNvSpPr/>
          <p:nvPr/>
        </p:nvSpPr>
        <p:spPr>
          <a:xfrm rot="1848215">
            <a:off x="2807541" y="2824266"/>
            <a:ext cx="588707" cy="1559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E25DF-6D6D-4244-974A-FA229D4C52CD}"/>
              </a:ext>
            </a:extLst>
          </p:cNvPr>
          <p:cNvSpPr/>
          <p:nvPr/>
        </p:nvSpPr>
        <p:spPr>
          <a:xfrm>
            <a:off x="5105400" y="4419600"/>
            <a:ext cx="2617686" cy="149074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PM</a:t>
            </a:r>
          </a:p>
          <a:p>
            <a:pPr algn="ctr"/>
            <a:r>
              <a:rPr lang="en-US" dirty="0"/>
              <a:t>1/3</a:t>
            </a:r>
            <a:r>
              <a:rPr lang="en-US" baseline="30000" dirty="0"/>
              <a:t>rd</a:t>
            </a:r>
          </a:p>
          <a:p>
            <a:pPr algn="ctr"/>
            <a:r>
              <a:rPr lang="en-US" dirty="0"/>
              <a:t>(½ NPH and ½ Lispro or regular)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AE72347-DFF7-4192-B1E2-30F29971BF7E}"/>
              </a:ext>
            </a:extLst>
          </p:cNvPr>
          <p:cNvSpPr/>
          <p:nvPr/>
        </p:nvSpPr>
        <p:spPr>
          <a:xfrm>
            <a:off x="368772" y="4430486"/>
            <a:ext cx="2617686" cy="1562100"/>
          </a:xfrm>
          <a:prstGeom prst="round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</a:t>
            </a:r>
          </a:p>
          <a:p>
            <a:pPr algn="ctr"/>
            <a:r>
              <a:rPr lang="en-US" dirty="0"/>
              <a:t>2/3</a:t>
            </a:r>
            <a:r>
              <a:rPr lang="en-US" baseline="30000" dirty="0"/>
              <a:t>rd</a:t>
            </a:r>
          </a:p>
          <a:p>
            <a:pPr algn="ctr"/>
            <a:r>
              <a:rPr lang="en-US" dirty="0"/>
              <a:t> (2/3rd NPH and 1/3</a:t>
            </a:r>
            <a:r>
              <a:rPr lang="en-US" baseline="30000" dirty="0"/>
              <a:t>rd</a:t>
            </a:r>
            <a:r>
              <a:rPr lang="en-US" dirty="0"/>
              <a:t>   Lispro or Regular Ins)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5593FD-25EB-474B-839B-71F52C05BF65}"/>
              </a:ext>
            </a:extLst>
          </p:cNvPr>
          <p:cNvSpPr/>
          <p:nvPr/>
        </p:nvSpPr>
        <p:spPr>
          <a:xfrm>
            <a:off x="2438400" y="1866900"/>
            <a:ext cx="3385933" cy="156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Total Insulin units</a:t>
            </a:r>
          </a:p>
        </p:txBody>
      </p:sp>
    </p:spTree>
    <p:extLst>
      <p:ext uri="{BB962C8B-B14F-4D97-AF65-F5344CB8AC3E}">
        <p14:creationId xmlns:p14="http://schemas.microsoft.com/office/powerpoint/2010/main" val="2832456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A470-0969-4918-94EC-EFBDC4A3E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08126"/>
            <a:ext cx="8915400" cy="996874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Insulin Type, Total dose Calculation &amp; Distribution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5593FD-25EB-474B-839B-71F52C05BF65}"/>
              </a:ext>
            </a:extLst>
          </p:cNvPr>
          <p:cNvSpPr/>
          <p:nvPr/>
        </p:nvSpPr>
        <p:spPr>
          <a:xfrm>
            <a:off x="881267" y="2146704"/>
            <a:ext cx="1662626" cy="156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Total Insulin units</a:t>
            </a:r>
          </a:p>
        </p:txBody>
      </p:sp>
      <p:sp>
        <p:nvSpPr>
          <p:cNvPr id="9" name="Equals 8">
            <a:extLst>
              <a:ext uri="{FF2B5EF4-FFF2-40B4-BE49-F238E27FC236}">
                <a16:creationId xmlns:a16="http://schemas.microsoft.com/office/drawing/2014/main" id="{8E3ECE9B-C70B-4625-96A0-52A6BC74F4E6}"/>
              </a:ext>
            </a:extLst>
          </p:cNvPr>
          <p:cNvSpPr/>
          <p:nvPr/>
        </p:nvSpPr>
        <p:spPr>
          <a:xfrm>
            <a:off x="2780243" y="2423908"/>
            <a:ext cx="914400" cy="914400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Multiplication Sign 9">
            <a:extLst>
              <a:ext uri="{FF2B5EF4-FFF2-40B4-BE49-F238E27FC236}">
                <a16:creationId xmlns:a16="http://schemas.microsoft.com/office/drawing/2014/main" id="{5A096CEA-9FD0-490C-9BE9-F5B25FFF130E}"/>
              </a:ext>
            </a:extLst>
          </p:cNvPr>
          <p:cNvSpPr/>
          <p:nvPr/>
        </p:nvSpPr>
        <p:spPr>
          <a:xfrm>
            <a:off x="5728309" y="2380163"/>
            <a:ext cx="914400" cy="914400"/>
          </a:xfrm>
          <a:prstGeom prst="mathMultiply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8141B1-6445-4E43-A69B-C2A9E47E5065}"/>
              </a:ext>
            </a:extLst>
          </p:cNvPr>
          <p:cNvSpPr/>
          <p:nvPr/>
        </p:nvSpPr>
        <p:spPr>
          <a:xfrm>
            <a:off x="3902475" y="2252089"/>
            <a:ext cx="1584400" cy="12261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Body Wt. (Kg)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5164E5-4B3E-4E41-8B97-DD1E20866BE8}"/>
              </a:ext>
            </a:extLst>
          </p:cNvPr>
          <p:cNvSpPr/>
          <p:nvPr/>
        </p:nvSpPr>
        <p:spPr>
          <a:xfrm>
            <a:off x="6879454" y="1884863"/>
            <a:ext cx="1584400" cy="2819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Trimester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0.6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0.7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0.8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E0EC907-F2C1-4EBD-85F8-2948EE393DB6}"/>
              </a:ext>
            </a:extLst>
          </p:cNvPr>
          <p:cNvSpPr/>
          <p:nvPr/>
        </p:nvSpPr>
        <p:spPr>
          <a:xfrm rot="2166771">
            <a:off x="2197261" y="3686353"/>
            <a:ext cx="1927062" cy="546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B17CC201-A38B-44D6-9892-E508DDA090B4}"/>
              </a:ext>
            </a:extLst>
          </p:cNvPr>
          <p:cNvSpPr/>
          <p:nvPr/>
        </p:nvSpPr>
        <p:spPr>
          <a:xfrm rot="504975">
            <a:off x="1283433" y="3712099"/>
            <a:ext cx="484632" cy="828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2E09E0C-4694-48E7-AC10-6463389463B8}"/>
              </a:ext>
            </a:extLst>
          </p:cNvPr>
          <p:cNvSpPr/>
          <p:nvPr/>
        </p:nvSpPr>
        <p:spPr>
          <a:xfrm>
            <a:off x="364781" y="4584666"/>
            <a:ext cx="2617686" cy="1612117"/>
          </a:xfrm>
          <a:prstGeom prst="round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AM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2/3</a:t>
            </a:r>
            <a:r>
              <a:rPr lang="en-US" baseline="30000" dirty="0">
                <a:solidFill>
                  <a:schemeClr val="bg1"/>
                </a:solidFill>
              </a:rPr>
              <a:t>rd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 (2/3rd NPH and 1/3</a:t>
            </a:r>
            <a:r>
              <a:rPr lang="en-US" baseline="30000" dirty="0">
                <a:solidFill>
                  <a:schemeClr val="bg1"/>
                </a:solidFill>
              </a:rPr>
              <a:t>rd</a:t>
            </a:r>
            <a:r>
              <a:rPr lang="en-US" dirty="0">
                <a:solidFill>
                  <a:schemeClr val="bg1"/>
                </a:solidFill>
              </a:rPr>
              <a:t>   Lispro or Regular Ins)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A11EA25-D873-4AB8-8F1F-05692FCC4680}"/>
              </a:ext>
            </a:extLst>
          </p:cNvPr>
          <p:cNvSpPr/>
          <p:nvPr/>
        </p:nvSpPr>
        <p:spPr>
          <a:xfrm>
            <a:off x="3743662" y="4577113"/>
            <a:ext cx="2733338" cy="162722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PM</a:t>
            </a:r>
          </a:p>
          <a:p>
            <a:pPr algn="ctr"/>
            <a:r>
              <a:rPr lang="en-US" dirty="0"/>
              <a:t>1/3</a:t>
            </a:r>
            <a:r>
              <a:rPr lang="en-US" baseline="30000" dirty="0"/>
              <a:t>rd</a:t>
            </a:r>
          </a:p>
          <a:p>
            <a:pPr algn="ctr"/>
            <a:r>
              <a:rPr lang="en-US" dirty="0"/>
              <a:t>(½ NPH and ½ Lispro or regular)</a:t>
            </a:r>
          </a:p>
        </p:txBody>
      </p:sp>
    </p:spTree>
    <p:extLst>
      <p:ext uri="{BB962C8B-B14F-4D97-AF65-F5344CB8AC3E}">
        <p14:creationId xmlns:p14="http://schemas.microsoft.com/office/powerpoint/2010/main" val="1103015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Timing of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GDM   Diet controlled </a:t>
            </a:r>
          </a:p>
          <a:p>
            <a:r>
              <a:rPr lang="en-US" dirty="0"/>
              <a:t>  Same as nondiabetic</a:t>
            </a:r>
          </a:p>
          <a:p>
            <a:r>
              <a:rPr lang="en-US" dirty="0"/>
              <a:t>  IOL at 40 - 41 weeks if undelivered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GDM on Insulin/Type II/Type I</a:t>
            </a:r>
          </a:p>
          <a:p>
            <a:pPr marL="1115568" lvl="3" indent="-457200">
              <a:buFont typeface="+mj-lt"/>
              <a:buAutoNum type="alphaUcPeriod"/>
            </a:pPr>
            <a:r>
              <a:rPr lang="en-US" dirty="0"/>
              <a:t>Well controlled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Deliver by 38+ to 39 weeks  </a:t>
            </a:r>
          </a:p>
          <a:p>
            <a:pPr marL="1115568" lvl="3" indent="-457200">
              <a:buFont typeface="+mj-lt"/>
              <a:buAutoNum type="alphaUcPeriod"/>
            </a:pPr>
            <a:r>
              <a:rPr lang="en-US" dirty="0"/>
              <a:t>Suboptimal control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deliver following confirmation of lung maturity</a:t>
            </a:r>
          </a:p>
        </p:txBody>
      </p:sp>
      <p:pic>
        <p:nvPicPr>
          <p:cNvPr id="5" name="Picture 2" descr="C:\Users\Prof.Dr.Ayesha Malik\Desktop\pics for presentation\ist2_4506859-flying-stork-carto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914400"/>
            <a:ext cx="2209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44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3100" b="1">
                <a:solidFill>
                  <a:srgbClr val="FFFFFF"/>
                </a:solidFill>
              </a:rPr>
              <a:t>Prevalence :</a:t>
            </a:r>
            <a:endParaRPr lang="en-US" sz="3100">
              <a:solidFill>
                <a:srgbClr val="FFFFFF"/>
              </a:solidFill>
            </a:endParaRP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1DD615-3738-44B2-AB01-543B517FC4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452744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2478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Mode of Delivery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Vaginal delivery is recommended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c/s for maternal or fetal indications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Ultrasound estimates of fetal weight become significantly inaccurate after 4kg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High risk for shoulder dystocia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C/S delivery if EFW is &gt;4250g</a:t>
            </a:r>
          </a:p>
        </p:txBody>
      </p:sp>
    </p:spTree>
    <p:extLst>
      <p:ext uri="{BB962C8B-B14F-4D97-AF65-F5344CB8AC3E}">
        <p14:creationId xmlns:p14="http://schemas.microsoft.com/office/powerpoint/2010/main" val="3574811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Peripartum/Intrapartum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Withhold subcutaneous insulin from onset of labor or induction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IV D10 @50cc/h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insulin in NS usually starting at 0.5-1u/h insulin rate usually based on BG and pre-delivery insulin requirement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BG hourly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target: 4-6mmol/L </a:t>
            </a:r>
          </a:p>
        </p:txBody>
      </p:sp>
    </p:spTree>
    <p:extLst>
      <p:ext uri="{BB962C8B-B14F-4D97-AF65-F5344CB8AC3E}">
        <p14:creationId xmlns:p14="http://schemas.microsoft.com/office/powerpoint/2010/main" val="485132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22" y="533400"/>
            <a:ext cx="7024744" cy="1143000"/>
          </a:xfrm>
        </p:spPr>
        <p:txBody>
          <a:bodyPr/>
          <a:lstStyle/>
          <a:p>
            <a:r>
              <a:rPr lang="en-US" dirty="0"/>
              <a:t>Postpartum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GDM: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D/C insulin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6 – 12 weeks post partum 75g OGTT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Yearly fasting BG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Advise for weight control &amp; exercise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With breast feeding mothers  add 500 kcal/day for the pregnancy diet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Life risk of developing DM-II is 50%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294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>
            <a:normAutofit/>
          </a:bodyPr>
          <a:lstStyle/>
          <a:p>
            <a:r>
              <a:rPr lang="en-US" b="1" dirty="0"/>
              <a:t>Post-partum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Pre-pregnancy DM: stop insulin infusion</a:t>
            </a:r>
          </a:p>
          <a:p>
            <a:pPr marL="0" indent="0">
              <a:buNone/>
            </a:pPr>
            <a:r>
              <a:rPr lang="en-US" dirty="0"/>
              <a:t>Begin sub cutaneous insulin</a:t>
            </a:r>
          </a:p>
          <a:p>
            <a:pPr marL="0" indent="0">
              <a:buNone/>
            </a:pPr>
            <a:r>
              <a:rPr lang="en-US" dirty="0"/>
              <a:t>Resume previous schedule at 1/2 -2/3 the pre pregnancy dose</a:t>
            </a:r>
          </a:p>
          <a:p>
            <a:pPr marL="0" indent="0">
              <a:buNone/>
            </a:pPr>
            <a:r>
              <a:rPr lang="en-US" dirty="0"/>
              <a:t>Maintain IV D5W @50cc/h until oral feeds tolerated </a:t>
            </a:r>
          </a:p>
          <a:p>
            <a:r>
              <a:rPr lang="en-US" dirty="0"/>
              <a:t>Referee to MD outpatient for follow up.</a:t>
            </a:r>
          </a:p>
        </p:txBody>
      </p:sp>
    </p:spTree>
    <p:extLst>
      <p:ext uri="{BB962C8B-B14F-4D97-AF65-F5344CB8AC3E}">
        <p14:creationId xmlns:p14="http://schemas.microsoft.com/office/powerpoint/2010/main" val="9467087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92369"/>
            <a:ext cx="6553200" cy="1219200"/>
          </a:xfrm>
        </p:spPr>
        <p:txBody>
          <a:bodyPr>
            <a:normAutofit/>
          </a:bodyPr>
          <a:lstStyle/>
          <a:p>
            <a:r>
              <a:rPr lang="en-US" b="1" dirty="0"/>
              <a:t>THANK YOU </a:t>
            </a:r>
            <a:endParaRPr lang="en-US" dirty="0"/>
          </a:p>
        </p:txBody>
      </p:sp>
      <p:pic>
        <p:nvPicPr>
          <p:cNvPr id="4" name="Picture 2" descr="C:\Users\Prof.Dr.Ayesha Malik\Desktop\pics for presentation\babynam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11569"/>
            <a:ext cx="4038600" cy="418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31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3100" b="1">
                <a:solidFill>
                  <a:srgbClr val="FFFFFF"/>
                </a:solidFill>
              </a:rPr>
              <a:t>Physiological changes during pregnancy </a:t>
            </a:r>
            <a:endParaRPr lang="en-US" sz="31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90BFE6-F30F-4008-88D0-83E9B1F7ED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746444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02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6119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EFFECT OF PREGNANCY ON pt with DM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59" y="1845734"/>
            <a:ext cx="484124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Insulin requirement increased </a:t>
            </a:r>
            <a:r>
              <a:rPr lang="en-US" sz="1800" dirty="0"/>
              <a:t>reaching a max at term &amp; being about 2 X the pre-pregnancy requirement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Pt with diabetic nephropathy: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i="1" dirty="0"/>
              <a:t>Deterioration in renal function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i="1" dirty="0"/>
              <a:t>Proteinuria.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i="1" dirty="0"/>
              <a:t>Usually reversed after delivery</a:t>
            </a:r>
          </a:p>
        </p:txBody>
      </p:sp>
      <p:pic>
        <p:nvPicPr>
          <p:cNvPr id="9" name="Graphic 8" descr="Kidney">
            <a:extLst>
              <a:ext uri="{FF2B5EF4-FFF2-40B4-BE49-F238E27FC236}">
                <a16:creationId xmlns:a16="http://schemas.microsoft.com/office/drawing/2014/main" id="{BE826F79-00C0-4DB5-BB56-715480128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5427" y="2476158"/>
            <a:ext cx="2351332" cy="235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3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EFFECT OF PREGNANCY ON 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 X increase in retinopathy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Hypoglycemia (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 tight control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BG level)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Ketoacidosis: rare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unless associated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 hyperemesis, infections, tocolytics &amp; corticosteroid Rx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ncreased risk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PIH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especially in pt. with pre-existing hypertension &amp; nephropathy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Post partum hemorrhage … why ? *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300" i="1" dirty="0"/>
              <a:t>*(</a:t>
            </a:r>
            <a:r>
              <a:rPr lang="en-US" sz="1300" i="1" dirty="0" err="1"/>
              <a:t>placentomegally</a:t>
            </a:r>
            <a:r>
              <a:rPr lang="en-US" sz="1300" i="1" dirty="0"/>
              <a:t> – polyhydramnios- macrosomic baby) </a:t>
            </a:r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195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454027"/>
            <a:ext cx="7543800" cy="1069757"/>
          </a:xfrm>
        </p:spPr>
        <p:txBody>
          <a:bodyPr>
            <a:normAutofit/>
          </a:bodyPr>
          <a:lstStyle/>
          <a:p>
            <a:r>
              <a:rPr lang="en-US" sz="4400" b="1" dirty="0"/>
              <a:t>EFFECTS OF DM ON PREGNANCY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Increased risk of abortions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increased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incidence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congenital abnormalities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5% with Hb A1c &gt; 8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25% with Hb A1c &gt; 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Sacral agenesis, congenital heart defects, skeletal abnormalities &amp; neural tube defects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Perinatal &amp; neonatal mortality increased 2-4 X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Unexplained IUFD at term (more in macrocosmic babies)</a:t>
            </a:r>
          </a:p>
        </p:txBody>
      </p:sp>
    </p:spTree>
    <p:extLst>
      <p:ext uri="{BB962C8B-B14F-4D97-AF65-F5344CB8AC3E}">
        <p14:creationId xmlns:p14="http://schemas.microsoft.com/office/powerpoint/2010/main" val="304029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5C8D2C1-DA83-420D-9635-D52CE066B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34F74C9-6A0B-409E-AD1C-45B58BE91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5486A9D-1265-4B57-91E6-68E666B97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نتيجة بحث الصور عن ntd defect">
            <a:extLst>
              <a:ext uri="{FF2B5EF4-FFF2-40B4-BE49-F238E27FC236}">
                <a16:creationId xmlns:a16="http://schemas.microsoft.com/office/drawing/2014/main" id="{CCBF89E6-E5F7-4DFD-B115-BF708CC59CB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8" b="18635"/>
          <a:stretch/>
        </p:blipFill>
        <p:spPr bwMode="auto">
          <a:xfrm>
            <a:off x="-24" y="10"/>
            <a:ext cx="9144023" cy="491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B76D919A-FC3E-4B4E-BAF0-ED6CFB8DC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FF56E7-38AF-483D-96A0-8085B6808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897" y="5120640"/>
            <a:ext cx="7543800" cy="8229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100" dirty="0"/>
              <a:t>NTD: Spina Bifida 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F66ACBD-1C82-4782-AA7C-05504DD7D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4906176"/>
            <a:ext cx="914171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7375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CEADD-8550-434B-8ED7-8BF0D3B2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Caudal regression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5ADD3-B431-43F3-87BC-0298EE13A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AKA sacral agenesis</a:t>
            </a:r>
          </a:p>
        </p:txBody>
      </p:sp>
      <p:pic>
        <p:nvPicPr>
          <p:cNvPr id="2050" name="Picture 2" descr="نتيجة بحث الصور عن sacral agenesis">
            <a:extLst>
              <a:ext uri="{FF2B5EF4-FFF2-40B4-BE49-F238E27FC236}">
                <a16:creationId xmlns:a16="http://schemas.microsoft.com/office/drawing/2014/main" id="{04D4741C-E275-42D2-A624-292D2B90D43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20691"/>
            <a:ext cx="5007118" cy="436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7218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1294</Words>
  <Application>Microsoft Office PowerPoint</Application>
  <PresentationFormat>On-screen Show (4:3)</PresentationFormat>
  <Paragraphs>251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Wingdings</vt:lpstr>
      <vt:lpstr>Retrospect</vt:lpstr>
      <vt:lpstr>Diabetes &amp; Pregnancy </vt:lpstr>
      <vt:lpstr>Introduction</vt:lpstr>
      <vt:lpstr>Prevalence :</vt:lpstr>
      <vt:lpstr>Physiological changes during pregnancy </vt:lpstr>
      <vt:lpstr>EFFECT OF PREGNANCY ON pt with DM</vt:lpstr>
      <vt:lpstr>EFFECT OF PREGNANCY ON DM</vt:lpstr>
      <vt:lpstr>EFFECTS OF DM ON PREGNANCY</vt:lpstr>
      <vt:lpstr>NTD: Spina Bifida </vt:lpstr>
      <vt:lpstr>Caudal regression </vt:lpstr>
      <vt:lpstr>EFFECTS OF DM ON PREGNANCY</vt:lpstr>
      <vt:lpstr>EFFECTS OF DM ON PREGNANCY- Postnataly</vt:lpstr>
      <vt:lpstr>Preexisting Diabetes:</vt:lpstr>
      <vt:lpstr>GDM High Risk Factors</vt:lpstr>
      <vt:lpstr>Screening</vt:lpstr>
      <vt:lpstr>Values on 100g OGTT</vt:lpstr>
      <vt:lpstr>Maternal Risks</vt:lpstr>
      <vt:lpstr>Fetal Risks</vt:lpstr>
      <vt:lpstr>Management</vt:lpstr>
      <vt:lpstr>Diet : general principles </vt:lpstr>
      <vt:lpstr>Insulin </vt:lpstr>
      <vt:lpstr>OHA</vt:lpstr>
      <vt:lpstr>Glyburide</vt:lpstr>
      <vt:lpstr>Metformin</vt:lpstr>
      <vt:lpstr>Insulin Dosage calculation </vt:lpstr>
      <vt:lpstr>Insulin Total dose Calculation</vt:lpstr>
      <vt:lpstr>What &amp; how to mix INSULIN? </vt:lpstr>
      <vt:lpstr>Insulin Type &amp; Total dose distribution</vt:lpstr>
      <vt:lpstr>Insulin Type, Total dose Calculation &amp; Distribution</vt:lpstr>
      <vt:lpstr>Timing of Delivery</vt:lpstr>
      <vt:lpstr>Mode of Delivery :</vt:lpstr>
      <vt:lpstr>Peripartum/Intrapartum Management</vt:lpstr>
      <vt:lpstr>Postpartum</vt:lpstr>
      <vt:lpstr>Post-partum management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&amp; Pregnancy</dc:title>
  <dc:creator>ريان غالي البركاتي</dc:creator>
  <cp:lastModifiedBy>Rayan B.</cp:lastModifiedBy>
  <cp:revision>24</cp:revision>
  <dcterms:created xsi:type="dcterms:W3CDTF">2020-03-02T07:28:20Z</dcterms:created>
  <dcterms:modified xsi:type="dcterms:W3CDTF">2025-03-12T23:34:22Z</dcterms:modified>
</cp:coreProperties>
</file>