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8" r:id="rId3"/>
    <p:sldId id="295" r:id="rId4"/>
    <p:sldId id="271" r:id="rId5"/>
    <p:sldId id="296" r:id="rId6"/>
    <p:sldId id="272" r:id="rId7"/>
    <p:sldId id="273" r:id="rId8"/>
    <p:sldId id="297" r:id="rId9"/>
    <p:sldId id="274" r:id="rId10"/>
    <p:sldId id="275" r:id="rId11"/>
    <p:sldId id="276" r:id="rId12"/>
    <p:sldId id="298" r:id="rId13"/>
    <p:sldId id="292" r:id="rId14"/>
    <p:sldId id="299" r:id="rId15"/>
    <p:sldId id="279" r:id="rId16"/>
    <p:sldId id="280" r:id="rId17"/>
    <p:sldId id="281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EE01-86C6-4986-8692-9AE4D56FE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52416-B922-4F7B-B7B6-B6EB0AE3F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232B5-6E88-43D4-A565-70D0E743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9628-D208-4588-869C-C7B66B1D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3074-A32A-491F-AD70-0BA7D364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EE50-55A4-4396-88B2-F309BFAA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ABC2B-3AAE-42EA-A8B4-EEE98E2EB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6EB4F-E2C5-4A7E-8FEA-9EBB0AC0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86A6E-1F12-4C08-9A73-3E2D3449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53BF-B4BB-4235-9954-D97FEEBF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6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10BEF-FD52-4C3D-9D01-406411FA6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86BFF-9ADF-43BE-9D79-E2E0F1B52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B7C2-17FD-43A6-87F5-B6E06451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1F9B-187A-4D84-8DA5-C0CE08E4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7414-7528-4422-90F9-F34A29B4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4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A496-C9E5-4B3E-9FBB-4057110F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6622-EC41-433E-9A37-5E8946E5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8EAE9-A6A1-4736-A39B-1B459880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914B-2057-4BFE-A51E-E6F90C43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C992-F928-4846-83F9-CA72953E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0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C5C9-7D0C-41DE-93D7-B6DA414E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3BE6-CA29-4167-BDCA-2534B6877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D7CDB-5A0E-4126-9625-2DE6A230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B798-7498-4F8B-802B-51379AAC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E590-96D3-4534-A3D4-4535677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091C-FF2A-4AED-9CDA-1684CF76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7E77-AC18-482E-ADA7-54957C66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08F66-452B-460B-89FB-5466E99B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9BFC4-FB60-4C51-B533-ABA64D3A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47372-AA97-4BB7-A174-4C9F87D2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A4070-61C5-4D60-BD42-61B5F1CE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1BF1-A27A-43AE-9D0E-E8CFECFA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B30A2-821D-4AAA-B44C-68A97147D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0019C-1961-48CF-AE73-D3E2FF768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37ABC-C4D4-486C-A875-2349B13BF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1807B-FE8E-4E2A-8F0C-B1E1E859B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59C15-7447-4473-B8B5-E3265DDE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53E88-54F0-47EB-A080-3AB05E4F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A2F99-AABF-4276-BD8A-D34DC500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517-2B3F-4054-B5D0-5193C3EC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281CC-CFDD-44F7-BBA6-B145DBD8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F2DA3-2F05-41DC-BF36-628790EC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75FC-1AC4-46EC-BDB9-32C09453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8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7EF2F-BE07-44CE-9DE4-3A07BA02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B57CF-C8A6-4AA6-990D-79EECD57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9581-02F5-4B99-862E-E2AFECFB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8CF4-AD7A-4429-9AE7-CB4627D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7AEB-2211-4B7E-B8BC-29CD8397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2405C-C50D-4FC0-AB04-5FB02A65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67F24-E546-46BE-843C-3E1817D7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B7A4F-1A5E-4C7B-B719-2D4CE9BD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15B0A-827E-4E16-820A-D9FBD079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8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56D9-A104-4849-97C3-48D5A062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D6EFC-B073-49AB-A1A7-FFE50FD8C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0E83-655A-4CA0-BB8A-53B83ACA9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94A5B-BBC1-4022-9B4B-8E0AE59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637E1-1E18-4BAD-A8FC-AB8F1014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A7F6C-3763-4EF9-806D-6F284917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2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79038-9621-413C-B071-00820EEB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39663-4839-4E11-8ABD-16922CEF9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5389-9B2E-434D-90D2-5D968B932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F945-D6BE-4387-8E0F-BD833DA57D88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ABC52-2DC8-4C07-911D-461BCD19C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682E-F474-47BF-B520-4EFBCF936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5B03-D597-4277-9F14-EAE04988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EB77-93EE-4362-B2C3-49B142A7B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DE459-98D4-42B4-BB39-E93B9206B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6935E-55CE-45CA-8D50-44F25E53D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E15BE8-0C06-41EA-9D7D-3680DB7B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12239"/>
              </p:ext>
            </p:extLst>
          </p:nvPr>
        </p:nvGraphicFramePr>
        <p:xfrm>
          <a:off x="782320" y="4947920"/>
          <a:ext cx="9011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1920">
                  <a:extLst>
                    <a:ext uri="{9D8B030D-6E8A-4147-A177-3AD203B41FA5}">
                      <a16:colId xmlns:a16="http://schemas.microsoft.com/office/drawing/2014/main" val="4200572175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BY DR Mona Ahmed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Assisted professor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Elmareefa university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SMSB</a:t>
                      </a:r>
                    </a:p>
                  </a:txBody>
                  <a:tcP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4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0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2CBB7-DD66-49CD-B555-748B9FFD1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36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rgbClr val="FF0066"/>
                </a:solidFill>
                <a:latin typeface="Comic Sans MS" panose="030F0702030302020204" pitchFamily="66" charset="0"/>
              </a:rPr>
              <a:t>Management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can be managed using  (expectant, medical or a surgical )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……depending on </a:t>
            </a:r>
            <a:r>
              <a:rPr lang="en-GB" b="1" dirty="0">
                <a:solidFill>
                  <a:srgbClr val="990033"/>
                </a:solidFill>
                <a:latin typeface="Comic Sans MS" panose="030F0702030302020204" pitchFamily="66" charset="0"/>
              </a:rPr>
              <a:t>clinical presentation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b="1" dirty="0">
                <a:solidFill>
                  <a:srgbClr val="990033"/>
                </a:solidFill>
                <a:latin typeface="Comic Sans MS" panose="030F0702030302020204" pitchFamily="66" charset="0"/>
              </a:rPr>
              <a:t>patient choice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FF0066"/>
                </a:solidFill>
                <a:latin typeface="Comic Sans MS" panose="030F0702030302020204" pitchFamily="66" charset="0"/>
              </a:rPr>
              <a:t>Expectant management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is suitable for patients who are …. haemodynamically stable.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                                        ….. and asymptomatic 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b="1" dirty="0">
                <a:solidFill>
                  <a:srgbClr val="660033"/>
                </a:solidFill>
                <a:latin typeface="Bradley Hand ITC" panose="03070402050302030203" pitchFamily="66" charset="0"/>
              </a:rPr>
              <a:t>The patient requires serial hCG measurements until levels are undetectable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88C579-9F11-4FAB-A3EA-581A1991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0" y="894397"/>
            <a:ext cx="1843722" cy="38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4995-B4DB-4C2A-9E7F-08353D2C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3600" dirty="0">
                <a:solidFill>
                  <a:srgbClr val="FF0066"/>
                </a:solidFill>
              </a:rPr>
            </a:br>
            <a:r>
              <a:rPr lang="en-GB" sz="36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Medical management</a:t>
            </a:r>
            <a:b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F462-61A1-4AD4-BB18-1C067B3B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19667"/>
            <a:ext cx="12192000" cy="61383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990033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90033"/>
                </a:solidFill>
                <a:latin typeface="Comic Sans MS" panose="030F0702030302020204" pitchFamily="66" charset="0"/>
              </a:rPr>
              <a:t>Intramuscular methotrexate</a:t>
            </a:r>
          </a:p>
          <a:p>
            <a:pPr marL="0" indent="0">
              <a:buNone/>
            </a:pPr>
            <a:r>
              <a:rPr lang="en-GB" dirty="0">
                <a:solidFill>
                  <a:srgbClr val="990033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is a treatment option for patients with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minimal symptoms.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adnexal mass &lt;40 mm in diameter.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serum hCG concentration under 3,000 IU/l.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Methotrexate is a </a:t>
            </a:r>
            <a:r>
              <a:rPr lang="en-GB" u="sng" dirty="0">
                <a:latin typeface="Comic Sans MS" panose="030F0702030302020204" pitchFamily="66" charset="0"/>
              </a:rPr>
              <a:t>folic acid antagonist </a:t>
            </a:r>
            <a:r>
              <a:rPr lang="en-GB" dirty="0">
                <a:latin typeface="Comic Sans MS" panose="030F0702030302020204" pitchFamily="66" charset="0"/>
              </a:rPr>
              <a:t>that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inhibits trophoblastic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755A1-C37A-4675-BE2C-9AE7FA94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21" y="863601"/>
            <a:ext cx="3327082" cy="36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4995-B4DB-4C2A-9E7F-08353D2C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3600" dirty="0">
                <a:solidFill>
                  <a:srgbClr val="FF0066"/>
                </a:solidFill>
              </a:rPr>
            </a:br>
            <a:b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F462-61A1-4AD4-BB18-1C067B3B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u="sng" dirty="0">
                <a:solidFill>
                  <a:srgbClr val="990033"/>
                </a:solidFill>
                <a:latin typeface="Comic Sans MS" panose="030F0702030302020204" pitchFamily="66" charset="0"/>
              </a:rPr>
              <a:t>dose</a:t>
            </a:r>
            <a:r>
              <a:rPr lang="en-GB" dirty="0">
                <a:latin typeface="Comic Sans MS" panose="030F0702030302020204" pitchFamily="66" charset="0"/>
              </a:rPr>
              <a:t>  is calculated based on the patient’s body surface area and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is 50 mg/m2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After methotrexate treatment serum hCG is usually routinely measured on days 4, 7 and 11.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then weekly thereafter until undetectable 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4000" b="1" dirty="0">
              <a:solidFill>
                <a:srgbClr val="660033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4400" b="1" dirty="0">
              <a:solidFill>
                <a:srgbClr val="660033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660033"/>
                </a:solidFill>
                <a:latin typeface="Bradley Hand ITC" panose="03070402050302030203" pitchFamily="66" charset="0"/>
              </a:rPr>
              <a:t>Medical treatment should therefore only be offered if facilities are present for regular follow-up visits</a:t>
            </a:r>
            <a:endParaRPr lang="en-GB" sz="3200" b="1" dirty="0">
              <a:solidFill>
                <a:srgbClr val="660033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5D7B6-34F5-4B51-898C-05FA6452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2346960"/>
            <a:ext cx="3525520" cy="2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4710-21B8-4748-8D2A-AEF19BB2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902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Contraindications </a:t>
            </a:r>
            <a:r>
              <a:rPr lang="en-GB" dirty="0">
                <a:latin typeface="Comic Sans MS" panose="030F0702030302020204" pitchFamily="66" charset="0"/>
              </a:rPr>
              <a:t>to medical treatment include: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(1) chronic liver, renal or haematological disorder.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(2) active infection.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(3) immunodeficiency.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(4) breastfeeding.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side-effects </a:t>
            </a:r>
            <a:r>
              <a:rPr lang="en-GB" dirty="0">
                <a:latin typeface="Comic Sans MS" panose="030F0702030302020204" pitchFamily="66" charset="0"/>
              </a:rPr>
              <a:t> stomatitis, conjunctivitis, gastrointestinal upset and photosensitive skin reaction, and causing  abdominal pain.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It is  important 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to avoid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>
                <a:latin typeface="Comic Sans MS" panose="030F0702030302020204" pitchFamily="66" charset="0"/>
              </a:rPr>
              <a:t>conceiving</a:t>
            </a:r>
            <a:r>
              <a:rPr lang="en-GB" dirty="0">
                <a:latin typeface="Comic Sans MS" panose="030F0702030302020204" pitchFamily="66" charset="0"/>
              </a:rPr>
              <a:t> for 3 months after, coz of teratogenicity risk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>
                <a:latin typeface="Comic Sans MS" panose="030F0702030302020204" pitchFamily="66" charset="0"/>
              </a:rPr>
              <a:t>Alcohol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prolonged exposure </a:t>
            </a:r>
            <a:r>
              <a:rPr lang="en-GB" dirty="0">
                <a:latin typeface="Comic Sans MS" panose="030F0702030302020204" pitchFamily="66" charset="0"/>
              </a:rPr>
              <a:t>to sunlight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65766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C3D1-71BC-4B1E-8F01-E4B2C658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3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Surgical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F082-090D-4E3A-80CA-2DCE9E68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3600"/>
            <a:ext cx="12191999" cy="599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The standard surgical treatment approach 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laparoscopy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(for stable patient).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Laparotomy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( for severely compromised patients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or where there are no endoscopic facilities).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A783C-81CF-41C4-86CA-75C8656C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747" y="340519"/>
            <a:ext cx="3993226" cy="3535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2515C-6DCB-478B-A64A-DE839B49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0" y="42170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F082-090D-4E3A-80CA-2DCE9E68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1999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The operation of choice 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salpingectomy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salpingostomy.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Salpingostomy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Recommended </a:t>
            </a:r>
            <a:r>
              <a:rPr lang="en-GB" u="sng" dirty="0">
                <a:solidFill>
                  <a:srgbClr val="FF0066"/>
                </a:solidFill>
                <a:latin typeface="Comic Sans MS" panose="030F0702030302020204" pitchFamily="66" charset="0"/>
              </a:rPr>
              <a:t>only</a:t>
            </a:r>
            <a:r>
              <a:rPr lang="en-GB" dirty="0">
                <a:latin typeface="Comic Sans MS" panose="030F0702030302020204" pitchFamily="66" charset="0"/>
              </a:rPr>
              <a:t> if the contralateral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tube is 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absent</a:t>
            </a:r>
            <a:r>
              <a:rPr lang="en-GB" dirty="0">
                <a:latin typeface="Comic Sans MS" panose="030F0702030302020204" pitchFamily="66" charset="0"/>
              </a:rPr>
              <a:t> or  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damaged.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It is associated with a higher rate of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subsequent EP.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000" b="1" dirty="0">
                <a:solidFill>
                  <a:srgbClr val="990033"/>
                </a:solidFill>
                <a:latin typeface="Bradley Hand ITC" panose="03070402050302030203" pitchFamily="66" charset="0"/>
              </a:rPr>
              <a:t>Pregnancy rates subsequently remain high if the contralateral tube is normal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8A239-65E3-4471-B85D-D141D751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80" y="203201"/>
            <a:ext cx="4988558" cy="41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DB24-F9BF-4F0F-85C2-D43EA572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Anti-D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77E6-E584-4AA6-9D0B-13118BC1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latin typeface="Comic Sans MS" panose="030F0702030302020204" pitchFamily="66" charset="0"/>
              </a:rPr>
              <a:t>All</a:t>
            </a:r>
            <a:r>
              <a:rPr lang="en-GB" dirty="0">
                <a:latin typeface="Comic Sans MS" panose="030F0702030302020204" pitchFamily="66" charset="0"/>
              </a:rPr>
              <a:t> rhesus-negative women who have a </a:t>
            </a:r>
            <a:r>
              <a:rPr lang="en-GB" b="1" dirty="0">
                <a:latin typeface="Comic Sans MS" panose="030F0702030302020204" pitchFamily="66" charset="0"/>
              </a:rPr>
              <a:t>surgical procedure </a:t>
            </a:r>
            <a:r>
              <a:rPr lang="en-GB" dirty="0">
                <a:latin typeface="Comic Sans MS" panose="030F0702030302020204" pitchFamily="66" charset="0"/>
              </a:rPr>
              <a:t>to manage an EP or miscarriage should be offered anti-D immunoglobulin.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Anti-D is </a:t>
            </a:r>
            <a:r>
              <a:rPr lang="en-GB" u="sng" dirty="0">
                <a:solidFill>
                  <a:srgbClr val="FF0066"/>
                </a:solidFill>
                <a:latin typeface="Comic Sans MS" panose="030F0702030302020204" pitchFamily="66" charset="0"/>
              </a:rPr>
              <a:t>not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 required for: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Threatened miscarriage.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Incomplete miscarriage.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complete miscarriage.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990033"/>
                </a:solidFill>
                <a:latin typeface="Bradley Hand ITC" panose="03070402050302030203" pitchFamily="66" charset="0"/>
              </a:rPr>
              <a:t>medical management of miscarriage or EP but guidelines differ, and prophylaxis is often given</a:t>
            </a:r>
            <a:endParaRPr lang="en-GB" b="1" dirty="0">
              <a:solidFill>
                <a:srgbClr val="990033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C004C-3B7E-4A07-AB2F-28AF0C2E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60" y="2286000"/>
            <a:ext cx="3887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0D3E-7075-49E6-951A-62096601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9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Summary of other early pregnancy disorders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9920D3-2ABE-48C8-849B-D954D4028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63172"/>
              </p:ext>
            </p:extLst>
          </p:nvPr>
        </p:nvGraphicFramePr>
        <p:xfrm>
          <a:off x="0" y="1249681"/>
          <a:ext cx="12192004" cy="583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784">
                  <a:extLst>
                    <a:ext uri="{9D8B030D-6E8A-4147-A177-3AD203B41FA5}">
                      <a16:colId xmlns:a16="http://schemas.microsoft.com/office/drawing/2014/main" val="959118440"/>
                    </a:ext>
                  </a:extLst>
                </a:gridCol>
                <a:gridCol w="2497805">
                  <a:extLst>
                    <a:ext uri="{9D8B030D-6E8A-4147-A177-3AD203B41FA5}">
                      <a16:colId xmlns:a16="http://schemas.microsoft.com/office/drawing/2014/main" val="1530348622"/>
                    </a:ext>
                  </a:extLst>
                </a:gridCol>
                <a:gridCol w="2497805">
                  <a:extLst>
                    <a:ext uri="{9D8B030D-6E8A-4147-A177-3AD203B41FA5}">
                      <a16:colId xmlns:a16="http://schemas.microsoft.com/office/drawing/2014/main" val="541425111"/>
                    </a:ext>
                  </a:extLst>
                </a:gridCol>
                <a:gridCol w="2497805">
                  <a:extLst>
                    <a:ext uri="{9D8B030D-6E8A-4147-A177-3AD203B41FA5}">
                      <a16:colId xmlns:a16="http://schemas.microsoft.com/office/drawing/2014/main" val="3692297870"/>
                    </a:ext>
                  </a:extLst>
                </a:gridCol>
                <a:gridCol w="2497805">
                  <a:extLst>
                    <a:ext uri="{9D8B030D-6E8A-4147-A177-3AD203B41FA5}">
                      <a16:colId xmlns:a16="http://schemas.microsoft.com/office/drawing/2014/main" val="2186640979"/>
                    </a:ext>
                  </a:extLst>
                </a:gridCol>
              </a:tblGrid>
              <a:tr h="87240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33"/>
                          </a:solidFill>
                          <a:latin typeface="Comic Sans MS" panose="030F0702030302020204" pitchFamily="66" charset="0"/>
                        </a:rPr>
                        <a:t>Disorder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33"/>
                          </a:solidFill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33"/>
                          </a:solidFill>
                          <a:latin typeface="Comic Sans MS" panose="030F0702030302020204" pitchFamily="66" charset="0"/>
                        </a:rPr>
                        <a:t>Risk factors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90033"/>
                          </a:solidFill>
                          <a:latin typeface="Comic Sans MS" panose="030F0702030302020204" pitchFamily="66" charset="0"/>
                        </a:rPr>
                        <a:t>Clinical presentation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79654"/>
                  </a:ext>
                </a:extLst>
              </a:tr>
              <a:tr h="2968074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Gestational trophoblastic disease (GTD) (abnormal trophoblast proliferation)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Spectrum of conditions that includes complete and partial hydatidiform mole, invasive mole and choriocarcinoma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Previous molar pregnancy High or low maternal age Asian origin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Ultrasound features of intrauterine vesicles (‘cluster of grapes’) Persistently raised hCG levels after miscarriage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Registration Uterine evacuation by suction curettage (without misoprostol) Serial hCG measurements Avoid oestrogens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13538"/>
                  </a:ext>
                </a:extLst>
              </a:tr>
              <a:tr h="1994069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Hyperemesis gravidarum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Multiple pregnancies GTD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Excessive nausea and vomiting, often accompanied by dehydration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Antiemetics Fluid and electrolyte replacement Multivitamins Thromboprophylaxis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69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BE6D3-7100-39FF-2365-87946627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66C8-1877-B791-20CD-7514A035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CASE HISTORY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EF0A-C0DD-CAB1-D468-E82FA8B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Mrs Maysa is a 32-year-old woman who presents after 6 weeks of amenorrhoea with abdominal pain and dizziness. Her observations on   admission are blood pressure 90/50 mmHg, pulse 115/min,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temperature 36.9ºC. She has a positive urinary pregnancy test.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What is your differential diagnosis?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 What are the key points in her history, examination and investigation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 Discuss her management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9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9D88D-22E7-0F7F-1CEF-8B8EC6830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05A4B-6636-2480-12CC-A641830F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Mrs Maysa is a 32-year-old woman who presents after 6 weeks of amenorrhoea with abdominal pain and dizziness. Her observations on admission are blood pressure 90/50 mmHg, pulse 115/min,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temperature 36.9ºC. She has a positive urinary pregnancy test.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What is your differential diagnosis?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EP. The findings of cardiovascular instability, in the presence of pregnancy, are an ectopic until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proven otherwise.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 What are the key points in her history, examination and investigation?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 An EP should be suspected in any woman of reproductive age who presents with symptoms. This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patient has classical symptoms of ectopic pregnancy: pain and dizziness. She also has signs of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hypovolaemic shock. She has a positive urinary pregnancy test.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1CFE-CA79-4F9C-A574-D5D5C4E1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6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Ectopic pregnancy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4F6A7-BB5B-4A58-B07A-3480C385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41612"/>
            <a:ext cx="12191999" cy="58163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Ectopic pregnancy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is implantation of a pregnancy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outside the normal uterine cavity.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Sites: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Over 98% implant in the Fallopian tube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990033"/>
                </a:solidFill>
                <a:latin typeface="Comic Sans MS" panose="030F0702030302020204" pitchFamily="66" charset="0"/>
              </a:rPr>
              <a:t>Rarely: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in the interstitium of the tube.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Ovary.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Cervix.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abdominal cavity.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or in caesarean section scars.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CBDC6-B076-4408-B9D2-9509A58D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60" y="3266227"/>
            <a:ext cx="4257040" cy="342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6EBFE-C3B6-4814-B43A-848A808B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560" y="167428"/>
            <a:ext cx="4257040" cy="29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4B48E-4B1B-497C-F945-9B308641C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93E3-CEA2-8BC0-76CC-586DC097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F1B4-70EA-E152-A4A7-24FEAE33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6572"/>
            <a:ext cx="12192000" cy="65314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Mrs Maysa is a 32-year-old woman who presents after 6 weeks of amenorrhoea with abdominal pain and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dizziness. Her observations on admission are blood pressure 90/50 mmHg, pulse 115/min,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temperature 36.9ºC. She has a positive urinary pregnancy test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C Discuss her management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 ‘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ABC</a:t>
            </a:r>
            <a:r>
              <a:rPr lang="en-GB" dirty="0">
                <a:latin typeface="Comic Sans MS" panose="030F0702030302020204" pitchFamily="66" charset="0"/>
              </a:rPr>
              <a:t>’. The patient should have a large bore cannula inserted and be given IV fluids. Bloods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should be taken for full blood count (FBC) and ‘Group and Save’. She should remain nil by mouth.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She requires an abdominopelvic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examination</a:t>
            </a:r>
            <a:r>
              <a:rPr lang="en-GB" dirty="0">
                <a:latin typeface="Comic Sans MS" panose="030F0702030302020204" pitchFamily="66" charset="0"/>
              </a:rPr>
              <a:t>. A senior colleague should be informed about her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admission</a:t>
            </a:r>
            <a:r>
              <a:rPr lang="en-GB" dirty="0">
                <a:latin typeface="Comic Sans MS" panose="030F0702030302020204" pitchFamily="66" charset="0"/>
              </a:rPr>
              <a:t> and the possibility of her requiring an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urgent laparoscopy.</a:t>
            </a:r>
          </a:p>
          <a:p>
            <a:pPr marL="0" indent="0">
              <a:buNone/>
            </a:pPr>
            <a:endParaRPr lang="en-GB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patient had a laparoscopy and was discovered to have a large right ruptured EP in her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Fallopian tube with 1.5 litres of blood in her pelvis. She had a salpingectomy and subsequently recovered well</a:t>
            </a:r>
          </a:p>
        </p:txBody>
      </p:sp>
    </p:spTree>
    <p:extLst>
      <p:ext uri="{BB962C8B-B14F-4D97-AF65-F5344CB8AC3E}">
        <p14:creationId xmlns:p14="http://schemas.microsoft.com/office/powerpoint/2010/main" val="42723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3DA9-7A09-74E1-7BA2-982D99211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CC26-AB11-5050-89E6-5AFF47D3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3963-3232-2348-013B-C8A120C1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Pregnant in first trimester develop vaginal bleeding and lower quadrant pain, she denied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any passage of tissue. U/S shows: No sac either intrauterine or extrauterine, what is the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most likely diagnosis?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b="1" dirty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Ovarian ectopic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Complete abortion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Missed abortion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D. Pregnancy of unknown location 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1F0FC-AA83-6EC5-67FE-337419D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3ABD-2358-8068-986D-81C8A1F6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F76A-C0B2-EB64-1941-8BA2856E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Pregnant in first trimester develop vaginal bleeding and lower quadrant pain, she denied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any passage of tissue. U/S shows: No sac either intrauterine or extrauterine, what is the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most likely diagnosis?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b="1" dirty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Ovarian ectopic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Complete abortion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Missed abortion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D. Pregnancy of unknown location T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11AC6-A35E-E6E3-7F32-2A8CDDD6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28DB-297B-E446-9F2F-81F43896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A5D7-978B-2053-7C6A-AD846171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Pregnant at 8 weeks with inevitable abortion, they let her decide what she want, after 15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min severe gush of blood coming out, what to do?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A. Observe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Mifepristone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D&amp;C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D. Expectant management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50E9C-2C55-97B7-A404-E3AC4B5F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CC57-C2F8-C5CC-1D6D-F2581EDF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0CDC-1EA3-FF38-F392-B99FE89B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Pregnant at 8 weeks with inevitable abortion, they let her decide what she want, after 15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min severe gush of blood coming out, what to do?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A. Observe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Mifepristone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D&amp;C  T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D. Expectant management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02FAF-DE00-2826-EA4C-7A097695B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E242-C83A-1A57-7D3E-BE4B9157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4C50-25C7-87F8-F767-97F4D22E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Female with missed abortion, what to do?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A. Misoprostol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Hypertonic saline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Myotomy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D. Oxytocin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9C032-AEDD-9F2A-34BB-86444054A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854F-BB2D-5E3F-73FE-49066F8E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35483-8D57-4E37-627C-834265AF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Female with missed abortion, what to do?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A. Misoprostol  T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Hypertonic saline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Myotomy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D. Oxytocin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6C24B-B6F3-E7A6-593B-17EB4D24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2486-7616-0DFF-2E73-07298B40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E362B-81E8-7200-B92C-DAFE6572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Pregnant at 8 weeks of gestation with vaginal spotting and everything else is normal, upon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examination cervix is closed. On US normal gestational sac seen, what is the most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appropriate management?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A. Reassurance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Evacuate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Misoprostol</a:t>
            </a:r>
          </a:p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D.Repeat</a:t>
            </a:r>
            <a:r>
              <a:rPr lang="en-GB" dirty="0">
                <a:latin typeface="Comic Sans MS" panose="030F0702030302020204" pitchFamily="66" charset="0"/>
              </a:rPr>
              <a:t> US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3DFD3-63FA-5580-6155-81357907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0E8B-BEDF-B9A6-95D0-BF6B45CD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4BBF-43BF-8F0A-2FFC-58EC92BD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Pregnant at 8 weeks of gestation with vaginal spotting and everything else is normal, upon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examination cervix is closed. On US normal gestational sac seen, what is the most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appropriate management?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>
                <a:latin typeface="Comic Sans MS" panose="030F0702030302020204" pitchFamily="66" charset="0"/>
              </a:rPr>
              <a:t>Reassurance  T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B. Evacuate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C. Misoprostol</a:t>
            </a:r>
          </a:p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D.Repeat</a:t>
            </a:r>
            <a:r>
              <a:rPr lang="en-GB" dirty="0">
                <a:latin typeface="Comic Sans MS" panose="030F0702030302020204" pitchFamily="66" charset="0"/>
              </a:rPr>
              <a:t> US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9A49D-6D4B-4337-8420-72B369E4D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089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0BD43E-CF5C-4197-9DEB-2B1D8738C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75" y="0"/>
            <a:ext cx="38830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4F6A7-BB5B-4A58-B07A-3480C385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167"/>
            <a:ext cx="12191999" cy="68368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A heterotopic pregnancy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is the simultaneous development of two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pregnancies: one within and one outside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the uterine cavity.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Incidence :</a:t>
            </a:r>
          </a:p>
          <a:p>
            <a:pPr marL="0" indent="0">
              <a:buNone/>
            </a:pP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One in 80 pregnancies are ectopic.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D638F-5ACF-4F1F-ADD7-9BC2AC85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814" y="1005840"/>
            <a:ext cx="4056066" cy="30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D98E-54C4-4C85-BE5F-0BDA98E0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Aetiological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factors for ectopic pregnancy: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• </a:t>
            </a:r>
            <a:r>
              <a:rPr lang="en-GB" b="1" dirty="0">
                <a:latin typeface="Comic Sans MS" panose="030F0702030302020204" pitchFamily="66" charset="0"/>
              </a:rPr>
              <a:t>Damage</a:t>
            </a:r>
            <a:r>
              <a:rPr lang="en-GB" dirty="0">
                <a:latin typeface="Comic Sans MS" panose="030F0702030302020204" pitchFamily="66" charset="0"/>
              </a:rPr>
              <a:t> of </a:t>
            </a:r>
            <a:r>
              <a:rPr lang="en-GB" u="sng" dirty="0">
                <a:latin typeface="Comic Sans MS" panose="030F0702030302020204" pitchFamily="66" charset="0"/>
              </a:rPr>
              <a:t>Fallopian tube due to :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pelvic infection (e.g. Chlamydia/Gonorrhoea)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previous ectopic pregnancy.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• </a:t>
            </a:r>
            <a:r>
              <a:rPr lang="en-GB" b="1" u="sng" dirty="0">
                <a:latin typeface="Comic Sans MS" panose="030F0702030302020204" pitchFamily="66" charset="0"/>
              </a:rPr>
              <a:t>Functional</a:t>
            </a:r>
            <a:r>
              <a:rPr lang="en-GB" u="sng" dirty="0">
                <a:latin typeface="Comic Sans MS" panose="030F0702030302020204" pitchFamily="66" charset="0"/>
              </a:rPr>
              <a:t> alterations in Fallopian tube due 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smoking and increased maternal age.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Additional risk factors include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previous abdominal </a:t>
            </a:r>
            <a:r>
              <a:rPr lang="en-GB" b="1" dirty="0">
                <a:latin typeface="Comic Sans MS" panose="030F0702030302020204" pitchFamily="66" charset="0"/>
              </a:rPr>
              <a:t>surgery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(e.g. appendicectomy, caesarean section).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latin typeface="Comic Sans MS" panose="030F0702030302020204" pitchFamily="66" charset="0"/>
              </a:rPr>
              <a:t>Subfertility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latin typeface="Comic Sans MS" panose="030F0702030302020204" pitchFamily="66" charset="0"/>
              </a:rPr>
              <a:t>IVF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Intrauterine contraceptive </a:t>
            </a:r>
            <a:r>
              <a:rPr lang="en-GB" b="1" dirty="0">
                <a:latin typeface="Comic Sans MS" panose="030F0702030302020204" pitchFamily="66" charset="0"/>
              </a:rPr>
              <a:t>devices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latin typeface="Comic Sans MS" panose="030F0702030302020204" pitchFamily="66" charset="0"/>
              </a:rPr>
              <a:t>Endometriosis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Conception on </a:t>
            </a:r>
            <a:r>
              <a:rPr lang="en-GB" b="1" dirty="0">
                <a:latin typeface="Comic Sans MS" panose="030F0702030302020204" pitchFamily="66" charset="0"/>
              </a:rPr>
              <a:t>oral contraceptive</a:t>
            </a:r>
            <a:r>
              <a:rPr lang="en-GB" dirty="0">
                <a:latin typeface="Comic Sans MS" panose="030F0702030302020204" pitchFamily="66" charset="0"/>
              </a:rPr>
              <a:t>/morning after pill.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B21739-5C29-4774-BB47-4A42E01F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80" y="91440"/>
            <a:ext cx="36271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8825-877B-4CD0-9906-1D90A604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Clinical presentation:</a:t>
            </a:r>
          </a:p>
          <a:p>
            <a:pPr marL="0" indent="0">
              <a:buNone/>
            </a:pP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Symptoms of pregnancy.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Abdominal pain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and/or vaginal bleeding in early pregnancy.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*very acutely with rupture of the EP and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massive intraperitoneal bleeding).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The free blood in the peritoneal cavity can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cause </a:t>
            </a:r>
            <a:r>
              <a:rPr lang="en-GB" b="1" dirty="0">
                <a:latin typeface="Comic Sans MS" panose="030F0702030302020204" pitchFamily="66" charset="0"/>
              </a:rPr>
              <a:t>diaphragmatic irritation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and shoulder tip pain.</a:t>
            </a:r>
          </a:p>
          <a:p>
            <a:pPr marL="0" indent="0">
              <a:buNone/>
            </a:pP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296B9-25D1-4746-B741-C2D0A539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4287"/>
            <a:ext cx="451104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8825-877B-4CD0-9906-1D90A604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Diagnosis of ruptured EP: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Acute abdomen 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hypovolaemic shock with  positive PT.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Bleeding.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Abdominal pain.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Without  viable intrauterine pregnancy</a:t>
            </a:r>
            <a:r>
              <a:rPr lang="en-GB" dirty="0"/>
              <a:t>.(US)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79C43-1A96-4FA8-A470-7AE6DB72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20" y="0"/>
            <a:ext cx="485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4946-4FAF-48B6-80B3-A16AF224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160"/>
            <a:ext cx="12192001" cy="68478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Investigations</a:t>
            </a:r>
            <a:r>
              <a:rPr lang="en-GB" sz="3500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important to </a:t>
            </a:r>
            <a:r>
              <a:rPr lang="en-GB" b="1" dirty="0">
                <a:latin typeface="Comic Sans MS" panose="030F0702030302020204" pitchFamily="66" charset="0"/>
              </a:rPr>
              <a:t>assess clinically 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(‘abdominopelvic examination) 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latin typeface="Comic Sans MS" panose="030F0702030302020204" pitchFamily="66" charset="0"/>
              </a:rPr>
              <a:t>TVUSS: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A TVUSS showing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Empty uterus.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Adnexal mass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Moderate to significant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free fluid </a:t>
            </a:r>
            <a:r>
              <a:rPr lang="en-GB" dirty="0">
                <a:latin typeface="Comic Sans MS" panose="030F0702030302020204" pitchFamily="66" charset="0"/>
              </a:rPr>
              <a:t>during TVUSS is suggestive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Of a ruptured EP.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365DE-FC06-4651-881F-AE3A2179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213360"/>
            <a:ext cx="5023167" cy="2493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9461B-AC81-4046-9A62-03394016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2828926"/>
            <a:ext cx="5023167" cy="38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4946-4FAF-48B6-80B3-A16AF224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u="sng" dirty="0">
                <a:latin typeface="Comic Sans MS" panose="030F0702030302020204" pitchFamily="66" charset="0"/>
              </a:rPr>
              <a:t>Serum hCG: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serum hCG level in  EP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rise of hCG is often </a:t>
            </a:r>
            <a:r>
              <a:rPr lang="en-GB" dirty="0">
                <a:solidFill>
                  <a:srgbClr val="990033"/>
                </a:solidFill>
                <a:latin typeface="Comic Sans MS" panose="030F0702030302020204" pitchFamily="66" charset="0"/>
              </a:rPr>
              <a:t>suboptimal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u="sng" dirty="0">
                <a:latin typeface="Comic Sans MS" panose="030F0702030302020204" pitchFamily="66" charset="0"/>
              </a:rPr>
              <a:t>Haemoglobin</a:t>
            </a:r>
            <a:r>
              <a:rPr lang="en-GB" dirty="0">
                <a:latin typeface="Comic Sans MS" panose="030F0702030302020204" pitchFamily="66" charset="0"/>
              </a:rPr>
              <a:t> and ‘</a:t>
            </a:r>
            <a:r>
              <a:rPr lang="en-GB" u="sng" dirty="0">
                <a:latin typeface="Comic Sans MS" panose="030F0702030302020204" pitchFamily="66" charset="0"/>
              </a:rPr>
              <a:t>Group and Save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(or cross-match if </a:t>
            </a:r>
            <a:r>
              <a:rPr lang="en-GB" dirty="0" err="1">
                <a:latin typeface="Comic Sans MS" panose="030F0702030302020204" pitchFamily="66" charset="0"/>
              </a:rPr>
              <a:t>pt</a:t>
            </a:r>
            <a:r>
              <a:rPr lang="en-GB" dirty="0">
                <a:latin typeface="Comic Sans MS" panose="030F0702030302020204" pitchFamily="66" charset="0"/>
              </a:rPr>
              <a:t> is severely compromised)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measure to assess degree of intra-abdominal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bleeding and </a:t>
            </a:r>
            <a:r>
              <a:rPr lang="en-GB" u="sng" dirty="0">
                <a:latin typeface="Comic Sans MS" panose="030F0702030302020204" pitchFamily="66" charset="0"/>
              </a:rPr>
              <a:t>rhesus status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1C796-8FF0-45B1-9CC3-D930C690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0" y="325120"/>
            <a:ext cx="3133406" cy="1976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EF574-6E8D-49D3-B987-B0771EC3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2626359"/>
            <a:ext cx="3204526" cy="1894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1962E-5E99-4F57-96B2-1B00A5B49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4759961"/>
            <a:ext cx="3204526" cy="18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9FE8-E4D1-4166-A1D4-7673D8AB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rgbClr val="990033"/>
                </a:solidFill>
                <a:latin typeface="Comic Sans MS" panose="030F0702030302020204" pitchFamily="66" charset="0"/>
              </a:rPr>
              <a:t>Pregnancy of unknown location </a:t>
            </a:r>
          </a:p>
          <a:p>
            <a:pPr marL="0" indent="0">
              <a:buNone/>
            </a:pPr>
            <a:endParaRPr lang="en-GB" sz="3600" dirty="0">
              <a:solidFill>
                <a:srgbClr val="990033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In up to 40% of women with an EP.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Diagnosis is not made on first attendance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and they are labelled as having a ‘pregnancy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of unknown location’ (PUL).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90033"/>
                </a:solidFill>
                <a:latin typeface="Comic Sans MS" panose="030F0702030302020204" pitchFamily="66" charset="0"/>
              </a:rPr>
              <a:t>Diagnosis</a:t>
            </a: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990033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Empty uterus + adnexal mass on TVUSS(+positive pregnancy test)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The mainstay of investigation is consecutive measurement of serum hCG concentrations.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Endometrial biopsy (occasionally when hCG levels are static).</a:t>
            </a:r>
          </a:p>
          <a:p>
            <a:pPr marL="0" indent="0">
              <a:buNone/>
            </a:pPr>
            <a:r>
              <a:rPr lang="en-GB" sz="4800" b="1" dirty="0">
                <a:solidFill>
                  <a:srgbClr val="660033"/>
                </a:solidFill>
                <a:latin typeface="Freestyle Script" panose="030804020302050B0404" pitchFamily="66" charset="0"/>
              </a:rPr>
              <a:t>All PUL must be investigated to determine the location of the pregnancy</a:t>
            </a:r>
            <a:r>
              <a:rPr lang="en-GB" sz="32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01B40F-2941-4747-9676-BDCDD40E5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1" y="203200"/>
            <a:ext cx="4124960" cy="27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1611</Words>
  <Application>Microsoft Office PowerPoint</Application>
  <PresentationFormat>Widescreen</PresentationFormat>
  <Paragraphs>277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Bradley Hand ITC</vt:lpstr>
      <vt:lpstr>Calibri</vt:lpstr>
      <vt:lpstr>Calibri Light</vt:lpstr>
      <vt:lpstr>Comic Sans MS</vt:lpstr>
      <vt:lpstr>Freestyle Script</vt:lpstr>
      <vt:lpstr>Wingdings</vt:lpstr>
      <vt:lpstr>Office Theme</vt:lpstr>
      <vt:lpstr>PowerPoint Presentation</vt:lpstr>
      <vt:lpstr>Ectopic pregnancy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Medical management </vt:lpstr>
      <vt:lpstr>  </vt:lpstr>
      <vt:lpstr>PowerPoint Presentation</vt:lpstr>
      <vt:lpstr>Surgical management</vt:lpstr>
      <vt:lpstr>PowerPoint Presentation</vt:lpstr>
      <vt:lpstr>Anti-D administration</vt:lpstr>
      <vt:lpstr>Summary of other early pregnancy disorders</vt:lpstr>
      <vt:lpstr> CASE HISTORY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Mons Ahmed</cp:lastModifiedBy>
  <cp:revision>40</cp:revision>
  <dcterms:created xsi:type="dcterms:W3CDTF">2020-08-26T08:57:33Z</dcterms:created>
  <dcterms:modified xsi:type="dcterms:W3CDTF">2025-03-06T06:38:22Z</dcterms:modified>
</cp:coreProperties>
</file>