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95" r:id="rId9"/>
    <p:sldId id="296" r:id="rId10"/>
    <p:sldId id="267" r:id="rId11"/>
    <p:sldId id="268" r:id="rId12"/>
    <p:sldId id="269" r:id="rId13"/>
    <p:sldId id="270" r:id="rId14"/>
    <p:sldId id="271" r:id="rId15"/>
    <p:sldId id="297" r:id="rId16"/>
    <p:sldId id="273" r:id="rId17"/>
    <p:sldId id="278" r:id="rId18"/>
    <p:sldId id="280" r:id="rId19"/>
    <p:sldId id="281" r:id="rId20"/>
    <p:sldId id="283" r:id="rId21"/>
    <p:sldId id="284" r:id="rId22"/>
    <p:sldId id="285" r:id="rId23"/>
    <p:sldId id="288" r:id="rId24"/>
    <p:sldId id="29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3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9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97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5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1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5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2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2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5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0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9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1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5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0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6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FFBA7A-4683-4E3F-8F3B-D3C3CCE9469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7B41C7-5B68-486C-9396-78B94D769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7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DA2E-93BA-42FC-A266-F3E915FA8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chemeClr val="accent5">
                    <a:lumMod val="75000"/>
                  </a:schemeClr>
                </a:solidFill>
              </a:rPr>
              <a:t>Female Urinary Incontinence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9CF67-9EF9-41E0-B32B-8F8278BD3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5040" y="3886200"/>
            <a:ext cx="5212080" cy="1371599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Dr Mona Ahmed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Associated Professor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Elmareefa University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SMSB </a:t>
            </a:r>
          </a:p>
        </p:txBody>
      </p:sp>
    </p:spTree>
    <p:extLst>
      <p:ext uri="{BB962C8B-B14F-4D97-AF65-F5344CB8AC3E}">
        <p14:creationId xmlns:p14="http://schemas.microsoft.com/office/powerpoint/2010/main" val="176262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D026-1CAE-4B24-8D3F-61AFAD57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Aetiology of GSI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7F71-152F-439B-8F76-23A4DB34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6" y="1809751"/>
            <a:ext cx="10544802" cy="47529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dirty="0"/>
              <a:t>• Congenital</a:t>
            </a:r>
          </a:p>
          <a:p>
            <a:pPr marL="0" indent="0">
              <a:buNone/>
            </a:pPr>
            <a:r>
              <a:rPr lang="en-GB" sz="3200" dirty="0"/>
              <a:t>• Traumatic:</a:t>
            </a:r>
          </a:p>
          <a:p>
            <a:pPr marL="457200" lvl="1" indent="0">
              <a:buNone/>
            </a:pPr>
            <a:r>
              <a:rPr lang="en-GB" sz="2800" dirty="0"/>
              <a:t>– Obstetrics</a:t>
            </a:r>
          </a:p>
          <a:p>
            <a:pPr marL="457200" lvl="1" indent="0">
              <a:buNone/>
            </a:pPr>
            <a:r>
              <a:rPr lang="en-GB" sz="2800" dirty="0"/>
              <a:t>– Iatrogenic (operations) causing scarring at bladder neck.</a:t>
            </a:r>
          </a:p>
          <a:p>
            <a:pPr marL="0" indent="0">
              <a:buNone/>
            </a:pPr>
            <a:r>
              <a:rPr lang="en-GB" sz="3200" dirty="0"/>
              <a:t>• 3P</a:t>
            </a:r>
          </a:p>
          <a:p>
            <a:pPr marL="457200" lvl="1" indent="0">
              <a:buNone/>
            </a:pPr>
            <a:r>
              <a:rPr lang="en-GB" sz="2800" dirty="0"/>
              <a:t>– Pregnancy</a:t>
            </a:r>
          </a:p>
          <a:p>
            <a:pPr marL="457200" lvl="1" indent="0">
              <a:buNone/>
            </a:pPr>
            <a:r>
              <a:rPr lang="en-GB" sz="2800" dirty="0"/>
              <a:t>– Prolapse</a:t>
            </a:r>
          </a:p>
          <a:p>
            <a:pPr marL="457200" lvl="1" indent="0">
              <a:buNone/>
            </a:pPr>
            <a:r>
              <a:rPr lang="en-GB" sz="2800" dirty="0"/>
              <a:t>– Postmenopausal</a:t>
            </a:r>
          </a:p>
          <a:p>
            <a:pPr marL="0" indent="0">
              <a:buNone/>
            </a:pPr>
            <a:r>
              <a:rPr lang="en-GB" sz="3200" dirty="0"/>
              <a:t>• Short urethra</a:t>
            </a:r>
          </a:p>
          <a:p>
            <a:pPr marL="0" indent="0">
              <a:buNone/>
            </a:pPr>
            <a:r>
              <a:rPr lang="en-GB" sz="3200" dirty="0"/>
              <a:t>• Obesity</a:t>
            </a:r>
          </a:p>
        </p:txBody>
      </p:sp>
    </p:spTree>
    <p:extLst>
      <p:ext uri="{BB962C8B-B14F-4D97-AF65-F5344CB8AC3E}">
        <p14:creationId xmlns:p14="http://schemas.microsoft.com/office/powerpoint/2010/main" val="394934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7E07-99D2-4D74-A957-4F82DAD3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Clinical evaluation</a:t>
            </a:r>
            <a:b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D252-9A93-44A3-BD73-AEE8A9C9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35760"/>
            <a:ext cx="10364452" cy="4860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General examination :</a:t>
            </a:r>
          </a:p>
          <a:p>
            <a:pPr marL="0" indent="0">
              <a:buNone/>
            </a:pPr>
            <a:r>
              <a:rPr lang="en-GB" sz="1600" b="1" dirty="0"/>
              <a:t>• Abdominal examination: Distended bladder,</a:t>
            </a:r>
          </a:p>
          <a:p>
            <a:pPr marL="0" indent="0">
              <a:buNone/>
            </a:pPr>
            <a:r>
              <a:rPr lang="en-GB" sz="1600" b="1" dirty="0"/>
              <a:t>abdominal mass/obesity.</a:t>
            </a:r>
          </a:p>
          <a:p>
            <a:pPr marL="0" indent="0">
              <a:buNone/>
            </a:pPr>
            <a:r>
              <a:rPr lang="en-GB" sz="1600" b="1" dirty="0"/>
              <a:t>• Chest examination: For chronic cough.</a:t>
            </a:r>
          </a:p>
          <a:p>
            <a:pPr marL="0" indent="0">
              <a:buNone/>
            </a:pPr>
            <a:r>
              <a:rPr lang="en-GB" sz="1600" b="1" dirty="0"/>
              <a:t>• Pelvic Examination:</a:t>
            </a:r>
          </a:p>
          <a:p>
            <a:pPr marL="0" indent="0">
              <a:buNone/>
            </a:pPr>
            <a:r>
              <a:rPr lang="en-GB" sz="1600" b="1" dirty="0"/>
              <a:t>– Inspection:</a:t>
            </a:r>
          </a:p>
          <a:p>
            <a:pPr marL="0" indent="0">
              <a:buNone/>
            </a:pPr>
            <a:r>
              <a:rPr lang="en-GB" sz="1600" b="1" dirty="0"/>
              <a:t>Atrophic</a:t>
            </a:r>
          </a:p>
          <a:p>
            <a:pPr marL="0" indent="0">
              <a:buNone/>
            </a:pPr>
            <a:r>
              <a:rPr lang="en-GB" sz="1600" b="1" dirty="0"/>
              <a:t>vaginitis/ urethritis.</a:t>
            </a:r>
          </a:p>
          <a:p>
            <a:pPr marL="0" indent="0">
              <a:buNone/>
            </a:pPr>
            <a:r>
              <a:rPr lang="en-GB" sz="1600" b="1" dirty="0"/>
              <a:t>-Pelvic organ</a:t>
            </a:r>
          </a:p>
          <a:p>
            <a:pPr marL="0" indent="0">
              <a:buNone/>
            </a:pPr>
            <a:r>
              <a:rPr lang="en-GB" sz="1600" b="1" dirty="0"/>
              <a:t>prolapse.</a:t>
            </a:r>
          </a:p>
          <a:p>
            <a:pPr marL="0" indent="0">
              <a:buNone/>
            </a:pPr>
            <a:r>
              <a:rPr lang="en-GB" sz="1600" b="1" dirty="0"/>
              <a:t>-Genitourinary</a:t>
            </a:r>
          </a:p>
        </p:txBody>
      </p:sp>
    </p:spTree>
    <p:extLst>
      <p:ext uri="{BB962C8B-B14F-4D97-AF65-F5344CB8AC3E}">
        <p14:creationId xmlns:p14="http://schemas.microsoft.com/office/powerpoint/2010/main" val="7802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C68A-74C8-40D4-9F20-FBA2395F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2903-D7C0-4804-976D-E23837C0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99920"/>
            <a:ext cx="10364452" cy="453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•</a:t>
            </a:r>
            <a:r>
              <a:rPr lang="en-GB" b="1" dirty="0"/>
              <a:t> Rectal examination </a:t>
            </a:r>
            <a:r>
              <a:rPr lang="en-GB" dirty="0"/>
              <a:t>: skin irritation, anal</a:t>
            </a:r>
          </a:p>
          <a:p>
            <a:pPr marL="0" indent="0">
              <a:buNone/>
            </a:pPr>
            <a:r>
              <a:rPr lang="en-GB" dirty="0"/>
              <a:t>sphincter control, faecal impaction</a:t>
            </a:r>
          </a:p>
          <a:p>
            <a:pPr marL="0" indent="0">
              <a:buNone/>
            </a:pPr>
            <a:r>
              <a:rPr lang="en-GB" b="1" dirty="0"/>
              <a:t>• Neurologic examination:</a:t>
            </a:r>
          </a:p>
          <a:p>
            <a:pPr marL="0" indent="0">
              <a:buNone/>
            </a:pPr>
            <a:r>
              <a:rPr lang="en-GB" dirty="0"/>
              <a:t>-Mental status.</a:t>
            </a:r>
          </a:p>
          <a:p>
            <a:pPr marL="0" indent="0">
              <a:buNone/>
            </a:pPr>
            <a:r>
              <a:rPr lang="en-GB" dirty="0"/>
              <a:t>-Perineal sensation (S2, 3, 4)</a:t>
            </a:r>
          </a:p>
          <a:p>
            <a:pPr marL="0" indent="0">
              <a:buNone/>
            </a:pPr>
            <a:r>
              <a:rPr lang="en-GB" dirty="0"/>
              <a:t>-Sacral reflexes assess (S2, 3, 4)</a:t>
            </a:r>
          </a:p>
          <a:p>
            <a:pPr marL="0" indent="0">
              <a:buNone/>
            </a:pPr>
            <a:r>
              <a:rPr lang="en-GB" dirty="0"/>
              <a:t>Controlling micturition.</a:t>
            </a:r>
          </a:p>
          <a:p>
            <a:pPr marL="0" indent="0">
              <a:buNone/>
            </a:pPr>
            <a:r>
              <a:rPr lang="en-GB" dirty="0"/>
              <a:t>a} Anal reflex → scratch</a:t>
            </a:r>
          </a:p>
          <a:p>
            <a:pPr marL="0" indent="0">
              <a:buNone/>
            </a:pPr>
            <a:r>
              <a:rPr lang="en-GB" dirty="0"/>
              <a:t>perineum with a pin.</a:t>
            </a:r>
          </a:p>
        </p:txBody>
      </p:sp>
    </p:spTree>
    <p:extLst>
      <p:ext uri="{BB962C8B-B14F-4D97-AF65-F5344CB8AC3E}">
        <p14:creationId xmlns:p14="http://schemas.microsoft.com/office/powerpoint/2010/main" val="408567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6F7A-A2CD-4125-AC93-08C2F151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Special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22B9-2A50-4FB8-9968-80277D421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Signs</a:t>
            </a:r>
            <a:r>
              <a:rPr lang="en-GB" dirty="0"/>
              <a:t>: special tests (Aim, technique, results)</a:t>
            </a:r>
          </a:p>
          <a:p>
            <a:pPr marL="0" indent="0">
              <a:buNone/>
            </a:pPr>
            <a:r>
              <a:rPr lang="en-GB" dirty="0"/>
              <a:t>1. Stress test</a:t>
            </a:r>
          </a:p>
          <a:p>
            <a:pPr marL="0" indent="0">
              <a:buNone/>
            </a:pPr>
            <a:r>
              <a:rPr lang="en-GB" dirty="0"/>
              <a:t>2. Perineal pad test</a:t>
            </a:r>
          </a:p>
          <a:p>
            <a:pPr marL="0" indent="0">
              <a:buNone/>
            </a:pPr>
            <a:r>
              <a:rPr lang="en-GB" dirty="0"/>
              <a:t>3. Q tip test</a:t>
            </a:r>
          </a:p>
          <a:p>
            <a:pPr marL="0" indent="0">
              <a:buNone/>
            </a:pPr>
            <a:r>
              <a:rPr lang="en-GB" dirty="0"/>
              <a:t>4.Water bridge test</a:t>
            </a:r>
          </a:p>
          <a:p>
            <a:pPr marL="0" indent="0">
              <a:buNone/>
            </a:pPr>
            <a:r>
              <a:rPr lang="en-GB" dirty="0"/>
              <a:t>5. Bladder neck elevation test</a:t>
            </a:r>
          </a:p>
        </p:txBody>
      </p:sp>
    </p:spTree>
    <p:extLst>
      <p:ext uri="{BB962C8B-B14F-4D97-AF65-F5344CB8AC3E}">
        <p14:creationId xmlns:p14="http://schemas.microsoft.com/office/powerpoint/2010/main" val="234071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9773-E570-4881-88C7-80E1FFC2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F354B8-D2ED-4A16-B9F2-75318EFE1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334829"/>
            <a:ext cx="10944849" cy="64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048A-88BD-43AC-9EB1-F66319EA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1D8D-64E3-4A6A-A393-15443185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92C1B-9871-4BC1-9B95-DCD8E46E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" y="-33973"/>
            <a:ext cx="11094720" cy="69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33D0-B7A7-4B77-8F6F-EBAC304B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2221-9FEA-49CF-B676-DFF92D0A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38325"/>
            <a:ext cx="10364452" cy="4600575"/>
          </a:xfrm>
        </p:spPr>
        <p:txBody>
          <a:bodyPr>
            <a:normAutofit/>
          </a:bodyPr>
          <a:lstStyle/>
          <a:p>
            <a:r>
              <a:rPr lang="en-GB" b="1" dirty="0"/>
              <a:t>Urine analysis</a:t>
            </a:r>
          </a:p>
          <a:p>
            <a:pPr marL="0" indent="0">
              <a:buNone/>
            </a:pPr>
            <a:r>
              <a:rPr lang="en-GB" b="1" dirty="0"/>
              <a:t>• Kidney function tests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b="1" dirty="0"/>
              <a:t>US</a:t>
            </a:r>
            <a:r>
              <a:rPr lang="en-GB" dirty="0"/>
              <a:t> for:</a:t>
            </a:r>
          </a:p>
          <a:p>
            <a:pPr marL="0" indent="0">
              <a:buNone/>
            </a:pPr>
            <a:r>
              <a:rPr lang="en-GB" dirty="0"/>
              <a:t>– Residual urine</a:t>
            </a:r>
          </a:p>
          <a:p>
            <a:pPr marL="0" indent="0">
              <a:buNone/>
            </a:pPr>
            <a:r>
              <a:rPr lang="en-GB" dirty="0"/>
              <a:t>– Renal size</a:t>
            </a:r>
          </a:p>
          <a:p>
            <a:pPr marL="0" indent="0">
              <a:buNone/>
            </a:pPr>
            <a:r>
              <a:rPr lang="en-GB" dirty="0"/>
              <a:t>– Bladder mass , neck and urethral anatomy.</a:t>
            </a:r>
          </a:p>
          <a:p>
            <a:pPr marL="0" indent="0">
              <a:buNone/>
            </a:pPr>
            <a:r>
              <a:rPr lang="en-GB" b="1" dirty="0"/>
              <a:t>• Cystoscopy</a:t>
            </a:r>
          </a:p>
          <a:p>
            <a:pPr marL="0" indent="0">
              <a:buNone/>
            </a:pPr>
            <a:r>
              <a:rPr lang="en-GB" b="1" dirty="0"/>
              <a:t>• Voiding cystourethrography</a:t>
            </a:r>
          </a:p>
          <a:p>
            <a:pPr marL="0" indent="0">
              <a:buNone/>
            </a:pPr>
            <a:r>
              <a:rPr lang="en-GB" b="1" dirty="0"/>
              <a:t>• Urodynamic study</a:t>
            </a:r>
          </a:p>
        </p:txBody>
      </p:sp>
    </p:spTree>
    <p:extLst>
      <p:ext uri="{BB962C8B-B14F-4D97-AF65-F5344CB8AC3E}">
        <p14:creationId xmlns:p14="http://schemas.microsoft.com/office/powerpoint/2010/main" val="149012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9A77-B36E-4A8A-A74E-BFFA1207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53108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Cytometry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5EE24-4452-4EFB-B82C-3EBBCED00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53" y="1504950"/>
            <a:ext cx="9894447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D65-014F-4312-A431-94FD8B23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CAD2-3137-4187-BF17-0B893F0DE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8D324-013A-4B33-8B89-943A73650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81037"/>
            <a:ext cx="10706100" cy="57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2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80CC-AA95-4379-B36A-A57F6AAE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DE176-9565-4C0F-BE69-2BB67E682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79C3A-6BCA-4231-91E1-FD2C29EC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5" y="1105705"/>
            <a:ext cx="11297690" cy="52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0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344D-AD76-4F1B-8716-10324870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5">
                    <a:lumMod val="75000"/>
                  </a:schemeClr>
                </a:solidFill>
              </a:rPr>
              <a:t>Functions of urinary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9109-07B7-4A2A-B873-545A33A3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5" y="2367093"/>
            <a:ext cx="9173202" cy="387239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1800" b="1" i="0" u="none" strike="noStrike" baseline="0" dirty="0">
                <a:latin typeface="Arial-BoldMT"/>
              </a:rPr>
              <a:t>Urine</a:t>
            </a:r>
          </a:p>
          <a:p>
            <a:pPr marL="457200" lvl="1" indent="0">
              <a:buNone/>
            </a:pPr>
            <a:r>
              <a:rPr lang="en-GB" b="0" i="0" u="none" strike="noStrike" baseline="0" dirty="0">
                <a:latin typeface="ArialMT"/>
              </a:rPr>
              <a:t>– </a:t>
            </a:r>
            <a:r>
              <a:rPr lang="en-GB" b="1" i="0" u="none" strike="noStrike" baseline="0" dirty="0">
                <a:latin typeface="Arial-BoldMT"/>
              </a:rPr>
              <a:t>Formation</a:t>
            </a:r>
          </a:p>
          <a:p>
            <a:pPr marL="457200" lvl="1" indent="0">
              <a:buNone/>
            </a:pPr>
            <a:r>
              <a:rPr lang="en-GB" b="0" i="0" u="none" strike="noStrike" baseline="0" dirty="0">
                <a:latin typeface="ArialMT"/>
              </a:rPr>
              <a:t>– </a:t>
            </a:r>
            <a:r>
              <a:rPr lang="en-GB" b="1" i="0" u="none" strike="noStrike" baseline="0" dirty="0">
                <a:latin typeface="Arial-BoldMT"/>
              </a:rPr>
              <a:t>Transport</a:t>
            </a:r>
          </a:p>
          <a:p>
            <a:pPr marL="457200" lvl="1" indent="0">
              <a:buNone/>
            </a:pPr>
            <a:r>
              <a:rPr lang="en-GB" b="0" i="0" u="none" strike="noStrike" baseline="0" dirty="0">
                <a:latin typeface="ArialMT"/>
              </a:rPr>
              <a:t>– </a:t>
            </a:r>
            <a:r>
              <a:rPr lang="en-GB" b="1" i="0" u="none" strike="noStrike" baseline="0" dirty="0">
                <a:latin typeface="Arial-BoldMT"/>
              </a:rPr>
              <a:t>Micturition cycle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latin typeface="ArialMT"/>
              </a:rPr>
              <a:t>• </a:t>
            </a:r>
            <a:r>
              <a:rPr lang="en-GB" sz="1800" b="1" i="0" u="none" strike="noStrike" baseline="0" dirty="0">
                <a:latin typeface="Arial-BoldMT"/>
              </a:rPr>
              <a:t>Storage phase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latin typeface="ArialMT"/>
              </a:rPr>
              <a:t>• </a:t>
            </a:r>
            <a:r>
              <a:rPr lang="en-GB" sz="1800" b="1" i="0" u="none" strike="noStrike" baseline="0" dirty="0">
                <a:latin typeface="Arial-BoldMT"/>
              </a:rPr>
              <a:t>Voiding phase</a:t>
            </a:r>
          </a:p>
          <a:p>
            <a:pPr marL="0" indent="0" algn="l">
              <a:buNone/>
            </a:pPr>
            <a:r>
              <a:rPr lang="en-GB" sz="1800" b="1" i="0" u="none" strike="noStrike" baseline="0" dirty="0">
                <a:solidFill>
                  <a:srgbClr val="FF0000"/>
                </a:solidFill>
                <a:latin typeface="Arial-BoldMT"/>
              </a:rPr>
              <a:t>↓↓↓Any defect↓↓↓</a:t>
            </a:r>
          </a:p>
          <a:p>
            <a:pPr marL="0" indent="0" algn="l">
              <a:buNone/>
            </a:pPr>
            <a:r>
              <a:rPr lang="en-GB" sz="1800" b="1" i="0" u="none" strike="noStrike" baseline="0" dirty="0">
                <a:latin typeface="Arial-BoldMT"/>
              </a:rPr>
              <a:t> Urinary Incontinence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DB0AC-7173-4013-A0EA-6929E8E7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731233"/>
            <a:ext cx="37528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87B9-675C-403F-A4EC-77870AD9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1E750-6E78-4988-A08C-3933C6CCC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105025"/>
            <a:ext cx="10554325" cy="46577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Prophylactic:</a:t>
            </a:r>
          </a:p>
          <a:p>
            <a:pPr marL="0" indent="0">
              <a:buNone/>
            </a:pPr>
            <a:r>
              <a:rPr lang="en-GB" dirty="0"/>
              <a:t>1. Treatment of predisposing factors.</a:t>
            </a:r>
          </a:p>
          <a:p>
            <a:pPr marL="0" indent="0">
              <a:buNone/>
            </a:pPr>
            <a:r>
              <a:rPr lang="en-GB" dirty="0"/>
              <a:t>2. Good obstetric care</a:t>
            </a:r>
          </a:p>
          <a:p>
            <a:pPr marL="0" indent="0">
              <a:buNone/>
            </a:pPr>
            <a:r>
              <a:rPr lang="en-GB" dirty="0"/>
              <a:t>3. Postnatal pelvic exercises</a:t>
            </a:r>
          </a:p>
          <a:p>
            <a:pPr marL="0" indent="0">
              <a:buNone/>
            </a:pPr>
            <a:r>
              <a:rPr lang="en-GB" dirty="0"/>
              <a:t>4. HRT in postmenopausal women</a:t>
            </a:r>
          </a:p>
          <a:p>
            <a:pPr marL="0" indent="0">
              <a:buNone/>
            </a:pPr>
            <a:r>
              <a:rPr lang="en-GB" dirty="0"/>
              <a:t>5. Proper surgical technique to avoid scaring at bladder neck.</a:t>
            </a:r>
          </a:p>
        </p:txBody>
      </p:sp>
    </p:spTree>
    <p:extLst>
      <p:ext uri="{BB962C8B-B14F-4D97-AF65-F5344CB8AC3E}">
        <p14:creationId xmlns:p14="http://schemas.microsoft.com/office/powerpoint/2010/main" val="365677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6206-C359-40BC-9E63-3A1E9EC1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7833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Conservative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5A60-2570-4B27-93F2-CE38DF969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28700"/>
            <a:ext cx="11858625" cy="55435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300" dirty="0">
                <a:solidFill>
                  <a:schemeClr val="accent5">
                    <a:lumMod val="75000"/>
                  </a:schemeClr>
                </a:solidFill>
              </a:rPr>
              <a:t>Life style:</a:t>
            </a:r>
          </a:p>
          <a:p>
            <a:pPr marL="0" indent="0">
              <a:buNone/>
            </a:pPr>
            <a:r>
              <a:rPr lang="en-GB" sz="2300" dirty="0"/>
              <a:t>• Weight loss</a:t>
            </a:r>
          </a:p>
          <a:p>
            <a:pPr marL="0" indent="0">
              <a:buNone/>
            </a:pPr>
            <a:r>
              <a:rPr lang="en-GB" sz="2300" dirty="0"/>
              <a:t>• Stop caffeine &amp; smoking</a:t>
            </a:r>
          </a:p>
          <a:p>
            <a:pPr marL="0" indent="0">
              <a:buNone/>
            </a:pPr>
            <a:r>
              <a:rPr lang="en-GB" sz="2300" dirty="0"/>
              <a:t>• Fluid management</a:t>
            </a:r>
          </a:p>
          <a:p>
            <a:pPr marL="0" indent="0">
              <a:buNone/>
            </a:pPr>
            <a:r>
              <a:rPr lang="en-GB" sz="2300" dirty="0">
                <a:solidFill>
                  <a:schemeClr val="accent5">
                    <a:lumMod val="75000"/>
                  </a:schemeClr>
                </a:solidFill>
              </a:rPr>
              <a:t>Medical:</a:t>
            </a:r>
          </a:p>
          <a:p>
            <a:pPr marL="0" indent="0">
              <a:buNone/>
            </a:pPr>
            <a:r>
              <a:rPr lang="en-GB" sz="2300" dirty="0"/>
              <a:t>– Estrogen either systemic or local in postmenopausal women.</a:t>
            </a:r>
          </a:p>
          <a:p>
            <a:pPr marL="0" indent="0">
              <a:buNone/>
            </a:pPr>
            <a:r>
              <a:rPr lang="en-GB" sz="2300" dirty="0"/>
              <a:t>– Alpha-adrenergic stimulants</a:t>
            </a:r>
          </a:p>
          <a:p>
            <a:pPr marL="0" indent="0">
              <a:buNone/>
            </a:pPr>
            <a:r>
              <a:rPr lang="en-GB" sz="2300" dirty="0"/>
              <a:t>– Anticholinergics</a:t>
            </a:r>
          </a:p>
          <a:p>
            <a:pPr marL="0" indent="0">
              <a:buNone/>
            </a:pPr>
            <a:r>
              <a:rPr lang="en-GB" sz="2300" dirty="0">
                <a:solidFill>
                  <a:schemeClr val="accent5">
                    <a:lumMod val="75000"/>
                  </a:schemeClr>
                </a:solidFill>
              </a:rPr>
              <a:t>•Physiotherapy:</a:t>
            </a:r>
          </a:p>
          <a:p>
            <a:pPr marL="0" indent="0">
              <a:buNone/>
            </a:pPr>
            <a:r>
              <a:rPr lang="en-GB" sz="2300" dirty="0"/>
              <a:t>– Pelvic floor exercises</a:t>
            </a:r>
          </a:p>
          <a:p>
            <a:pPr marL="0" indent="0">
              <a:buNone/>
            </a:pPr>
            <a:r>
              <a:rPr lang="en-GB" sz="2300" dirty="0"/>
              <a:t>– Faradic current stimulation</a:t>
            </a:r>
          </a:p>
          <a:p>
            <a:pPr marL="0" indent="0">
              <a:buNone/>
            </a:pPr>
            <a:r>
              <a:rPr lang="en-GB" sz="2300" dirty="0"/>
              <a:t>• Mechanical devices: e.g. pessary, weighted cones</a:t>
            </a:r>
          </a:p>
          <a:p>
            <a:pPr marL="0" indent="0">
              <a:buNone/>
            </a:pPr>
            <a:r>
              <a:rPr lang="en-GB" sz="2300" dirty="0"/>
              <a:t>used preoperative or when patient is unfit for surgery</a:t>
            </a:r>
          </a:p>
          <a:p>
            <a:pPr marL="0" indent="0">
              <a:buNone/>
            </a:pPr>
            <a:r>
              <a:rPr lang="en-GB" sz="2300" dirty="0">
                <a:solidFill>
                  <a:schemeClr val="accent5">
                    <a:lumMod val="75000"/>
                  </a:schemeClr>
                </a:solidFill>
              </a:rPr>
              <a:t>• Others:</a:t>
            </a:r>
          </a:p>
          <a:p>
            <a:pPr marL="0" indent="0">
              <a:buNone/>
            </a:pPr>
            <a:r>
              <a:rPr lang="en-GB" sz="2300" dirty="0"/>
              <a:t>– implanted artificial sphincter</a:t>
            </a:r>
          </a:p>
          <a:p>
            <a:pPr marL="0" indent="0">
              <a:buNone/>
            </a:pPr>
            <a:r>
              <a:rPr lang="en-GB" sz="2300" dirty="0"/>
              <a:t>– Paraurethral bulking agents : collagen, fat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268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079D-D9B8-4CB1-801E-83003CCF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0208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Surgical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5083-41A7-483B-8D8D-8450B4D6A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81175"/>
            <a:ext cx="11430627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A} Vaginal Urethroplasty 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Paraurethral fascia on either side of bladder neck by 2-3 sutures.</a:t>
            </a:r>
          </a:p>
          <a:p>
            <a:pPr marL="0" indent="0">
              <a:buNone/>
            </a:pPr>
            <a:r>
              <a:rPr lang="en-GB" dirty="0"/>
              <a:t>B} </a:t>
            </a:r>
            <a:r>
              <a:rPr lang="en-GB" b="1" dirty="0"/>
              <a:t>Abdominal Urethrocystopexy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suture the front of urinary bladder to the back of symphysis pubis.</a:t>
            </a:r>
          </a:p>
          <a:p>
            <a:pPr marL="0" indent="0">
              <a:buNone/>
            </a:pPr>
            <a:r>
              <a:rPr lang="en-GB" dirty="0"/>
              <a:t>C} </a:t>
            </a:r>
            <a:r>
              <a:rPr lang="en-GB" b="1" dirty="0"/>
              <a:t>Urethral sling procedures</a:t>
            </a:r>
          </a:p>
          <a:p>
            <a:pPr marL="0" indent="0">
              <a:buNone/>
            </a:pPr>
            <a:r>
              <a:rPr lang="en-GB" dirty="0"/>
              <a:t>D} </a:t>
            </a:r>
            <a:r>
              <a:rPr lang="en-GB" b="1" dirty="0"/>
              <a:t>Minimal invasive sling like procedures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• Tension Free Vaginal Tape {TVT}</a:t>
            </a:r>
          </a:p>
          <a:p>
            <a:pPr marL="0" indent="0">
              <a:buNone/>
            </a:pPr>
            <a:r>
              <a:rPr lang="en-GB" dirty="0"/>
              <a:t>• Transobturator Tape {TOT}</a:t>
            </a:r>
          </a:p>
        </p:txBody>
      </p:sp>
    </p:spTree>
    <p:extLst>
      <p:ext uri="{BB962C8B-B14F-4D97-AF65-F5344CB8AC3E}">
        <p14:creationId xmlns:p14="http://schemas.microsoft.com/office/powerpoint/2010/main" val="433645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32E7-78BB-4CB4-A6CD-B07B3C0A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Treatment of urge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EE3E-79F8-46AE-B70F-E995FB2B8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C6BC7-341D-428A-AE55-F0AC56DD1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2" y="2367093"/>
            <a:ext cx="11427936" cy="3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13BB-D806-44E8-BC48-7668913D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AAA8-6216-4922-9477-9CF4EA24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A22C-EFF2-4A16-9F60-43319F03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2" y="618518"/>
            <a:ext cx="10364451" cy="390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1AB0C-86DE-4283-A32B-AF265386B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9" y="4521200"/>
            <a:ext cx="103644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A9BF-E0EE-42C4-83C5-950D2D6B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1343"/>
            <a:ext cx="10364451" cy="681776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5">
                    <a:lumMod val="75000"/>
                  </a:schemeClr>
                </a:solidFill>
              </a:rPr>
              <a:t>Normal Micturition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3B92-6F2F-4A8D-A77D-1A483A69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29005-DD73-478D-83C2-AA112805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9" y="1316865"/>
            <a:ext cx="11485241" cy="5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8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EA13-E160-4E43-B576-F94E0E72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4983"/>
          </a:xfrm>
        </p:spPr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20C8-FAFE-41EF-8D90-067D0475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428751"/>
            <a:ext cx="9916152" cy="5248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demonstrable and is a social or hygienic problem.</a:t>
            </a:r>
          </a:p>
          <a:p>
            <a:pPr marL="0" indent="0">
              <a:buNone/>
            </a:pPr>
            <a:r>
              <a:rPr lang="en-GB" sz="1400" b="1" dirty="0"/>
              <a:t>• Types</a:t>
            </a:r>
          </a:p>
          <a:p>
            <a:pPr marL="0" indent="0">
              <a:buNone/>
            </a:pPr>
            <a:r>
              <a:rPr lang="en-GB" sz="1600" b="1" u="sng" dirty="0"/>
              <a:t>– </a:t>
            </a:r>
            <a:r>
              <a:rPr lang="en-GB" sz="1600" b="1" u="sng" dirty="0">
                <a:solidFill>
                  <a:schemeClr val="accent4">
                    <a:lumMod val="50000"/>
                  </a:schemeClr>
                </a:solidFill>
              </a:rPr>
              <a:t>Continuous</a:t>
            </a:r>
            <a:r>
              <a:rPr lang="en-GB" sz="1600" b="1" u="sng" dirty="0"/>
              <a:t>:</a:t>
            </a:r>
          </a:p>
          <a:p>
            <a:pPr marL="0" indent="0">
              <a:buNone/>
            </a:pPr>
            <a:r>
              <a:rPr lang="en-GB" sz="1400" b="1" dirty="0"/>
              <a:t>• Total</a:t>
            </a:r>
          </a:p>
          <a:p>
            <a:pPr marL="0" indent="0">
              <a:buNone/>
            </a:pPr>
            <a:r>
              <a:rPr lang="en-GB" sz="1400" b="1" dirty="0"/>
              <a:t>• Partial</a:t>
            </a:r>
          </a:p>
          <a:p>
            <a:pPr marL="0" indent="0">
              <a:buNone/>
            </a:pPr>
            <a:r>
              <a:rPr lang="en-GB" sz="1600" b="1" u="sng" dirty="0"/>
              <a:t>– </a:t>
            </a:r>
            <a:r>
              <a:rPr lang="en-GB" sz="1600" b="1" u="sng" dirty="0">
                <a:solidFill>
                  <a:schemeClr val="accent4">
                    <a:lumMod val="50000"/>
                  </a:schemeClr>
                </a:solidFill>
              </a:rPr>
              <a:t>Intermittent</a:t>
            </a:r>
            <a:r>
              <a:rPr lang="en-GB" sz="1600" b="1" u="sng" dirty="0"/>
              <a:t>:</a:t>
            </a:r>
          </a:p>
          <a:p>
            <a:pPr marL="0" indent="0">
              <a:buNone/>
            </a:pPr>
            <a:r>
              <a:rPr lang="en-GB" sz="1400" b="1" dirty="0"/>
              <a:t>– Stress (1st )</a:t>
            </a:r>
          </a:p>
          <a:p>
            <a:pPr marL="0" indent="0">
              <a:buNone/>
            </a:pPr>
            <a:r>
              <a:rPr lang="en-GB" sz="1400" b="1" dirty="0"/>
              <a:t>– Urge (2nd)</a:t>
            </a:r>
          </a:p>
          <a:p>
            <a:pPr marL="0" indent="0">
              <a:buNone/>
            </a:pPr>
            <a:r>
              <a:rPr lang="en-GB" sz="1400" b="1" dirty="0"/>
              <a:t>– Mixed (3rd)</a:t>
            </a:r>
          </a:p>
          <a:p>
            <a:pPr marL="0" indent="0">
              <a:buNone/>
            </a:pPr>
            <a:r>
              <a:rPr lang="en-GB" sz="1400" b="1" dirty="0"/>
              <a:t>– Reflex</a:t>
            </a:r>
          </a:p>
          <a:p>
            <a:pPr marL="0" indent="0">
              <a:buNone/>
            </a:pPr>
            <a:r>
              <a:rPr lang="en-GB" sz="1400" b="1" dirty="0"/>
              <a:t>– Overflow</a:t>
            </a:r>
          </a:p>
          <a:p>
            <a:pPr marL="0" indent="0">
              <a:buNone/>
            </a:pPr>
            <a:r>
              <a:rPr lang="en-GB" sz="1400" b="1" dirty="0"/>
              <a:t>– Nocturnal enuresis</a:t>
            </a:r>
          </a:p>
          <a:p>
            <a:pPr marL="0" indent="0">
              <a:buNone/>
            </a:pPr>
            <a:r>
              <a:rPr lang="en-GB" sz="1400" b="1" dirty="0"/>
              <a:t>– Functional</a:t>
            </a:r>
          </a:p>
          <a:p>
            <a:pPr marL="0" indent="0">
              <a:buNone/>
            </a:pPr>
            <a:r>
              <a:rPr lang="en-GB" sz="1400" b="1" dirty="0"/>
              <a:t>– Vaginal ??</a:t>
            </a:r>
          </a:p>
        </p:txBody>
      </p:sp>
    </p:spTree>
    <p:extLst>
      <p:ext uri="{BB962C8B-B14F-4D97-AF65-F5344CB8AC3E}">
        <p14:creationId xmlns:p14="http://schemas.microsoft.com/office/powerpoint/2010/main" val="135007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91B5-4084-4F17-9D9F-933788B4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5848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Continuous incontinence (patient is always wet)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092D1CA-E44E-4D12-A535-5D254D518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412358"/>
              </p:ext>
            </p:extLst>
          </p:nvPr>
        </p:nvGraphicFramePr>
        <p:xfrm>
          <a:off x="914400" y="1815148"/>
          <a:ext cx="10868025" cy="463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2675">
                  <a:extLst>
                    <a:ext uri="{9D8B030D-6E8A-4147-A177-3AD203B41FA5}">
                      <a16:colId xmlns:a16="http://schemas.microsoft.com/office/drawing/2014/main" val="2964389134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2741783470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502170289"/>
                    </a:ext>
                  </a:extLst>
                </a:gridCol>
              </a:tblGrid>
              <a:tr h="488731">
                <a:tc>
                  <a:txBody>
                    <a:bodyPr/>
                    <a:lstStyle/>
                    <a:p>
                      <a:r>
                        <a:rPr lang="en-GB" sz="2800" dirty="0"/>
                        <a:t>Type </a:t>
                      </a:r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Total</a:t>
                      </a:r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Partial</a:t>
                      </a:r>
                    </a:p>
                  </a:txBody>
                  <a:tcPr marL="90114" marR="90114"/>
                </a:tc>
                <a:extLst>
                  <a:ext uri="{0D108BD9-81ED-4DB2-BD59-A6C34878D82A}">
                    <a16:rowId xmlns:a16="http://schemas.microsoft.com/office/drawing/2014/main" val="2381945281"/>
                  </a:ext>
                </a:extLst>
              </a:tr>
              <a:tr h="1928146">
                <a:tc>
                  <a:txBody>
                    <a:bodyPr/>
                    <a:lstStyle/>
                    <a:p>
                      <a:r>
                        <a:rPr lang="en-GB" sz="2800" dirty="0"/>
                        <a:t>Cause </a:t>
                      </a:r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Vesicovaginal fistula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Bilateral</a:t>
                      </a:r>
                    </a:p>
                    <a:p>
                      <a:r>
                        <a:rPr lang="en-GB" sz="2800" dirty="0"/>
                        <a:t>ureterovaginal F</a:t>
                      </a:r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•Unilateral</a:t>
                      </a:r>
                    </a:p>
                    <a:p>
                      <a:r>
                        <a:rPr lang="en-GB" sz="2800" dirty="0"/>
                        <a:t>Uterovaginal F</a:t>
                      </a:r>
                    </a:p>
                    <a:p>
                      <a:r>
                        <a:rPr lang="en-GB" sz="2800" dirty="0"/>
                        <a:t>•Small , valvular</a:t>
                      </a:r>
                    </a:p>
                    <a:p>
                      <a:r>
                        <a:rPr lang="en-GB" sz="2800" dirty="0"/>
                        <a:t>or very high</a:t>
                      </a:r>
                    </a:p>
                    <a:p>
                      <a:r>
                        <a:rPr lang="en-GB" sz="2800" dirty="0"/>
                        <a:t>VVF</a:t>
                      </a:r>
                    </a:p>
                  </a:txBody>
                  <a:tcPr marL="90114" marR="90114"/>
                </a:tc>
                <a:extLst>
                  <a:ext uri="{0D108BD9-81ED-4DB2-BD59-A6C34878D82A}">
                    <a16:rowId xmlns:a16="http://schemas.microsoft.com/office/drawing/2014/main" val="850616198"/>
                  </a:ext>
                </a:extLst>
              </a:tr>
              <a:tr h="843564">
                <a:tc>
                  <a:txBody>
                    <a:bodyPr/>
                    <a:lstStyle/>
                    <a:p>
                      <a:r>
                        <a:rPr lang="en-GB" sz="2800" dirty="0"/>
                        <a:t>Micturition desire </a:t>
                      </a:r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Absent</a:t>
                      </a:r>
                      <a:endParaRPr lang="en-GB" sz="2800" dirty="0"/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Present but less</a:t>
                      </a:r>
                    </a:p>
                    <a:p>
                      <a:r>
                        <a:rPr lang="en-GB" sz="2800" dirty="0"/>
                        <a:t>than normal</a:t>
                      </a:r>
                    </a:p>
                  </a:txBody>
                  <a:tcPr marL="90114" marR="90114"/>
                </a:tc>
                <a:extLst>
                  <a:ext uri="{0D108BD9-81ED-4DB2-BD59-A6C34878D82A}">
                    <a16:rowId xmlns:a16="http://schemas.microsoft.com/office/drawing/2014/main" val="1719523910"/>
                  </a:ext>
                </a:extLst>
              </a:tr>
              <a:tr h="843564">
                <a:tc>
                  <a:txBody>
                    <a:bodyPr/>
                    <a:lstStyle/>
                    <a:p>
                      <a:r>
                        <a:rPr lang="en-GB" sz="2800" dirty="0"/>
                        <a:t>Bladder distention </a:t>
                      </a:r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Absent</a:t>
                      </a:r>
                    </a:p>
                  </a:txBody>
                  <a:tcPr marL="90114" marR="90114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May be</a:t>
                      </a:r>
                    </a:p>
                    <a:p>
                      <a:r>
                        <a:rPr lang="en-GB" sz="2800" dirty="0"/>
                        <a:t>distended</a:t>
                      </a:r>
                    </a:p>
                  </a:txBody>
                  <a:tcPr marL="90114" marR="90114"/>
                </a:tc>
                <a:extLst>
                  <a:ext uri="{0D108BD9-81ED-4DB2-BD59-A6C34878D82A}">
                    <a16:rowId xmlns:a16="http://schemas.microsoft.com/office/drawing/2014/main" val="2379869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2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25AC-4251-4EB9-8D67-EA9C0FA7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Intermittent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1DAC-C7D4-4B92-880F-144AA563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05000"/>
            <a:ext cx="10278100" cy="473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(Urine passes intermittently and patient is dry in between)</a:t>
            </a:r>
          </a:p>
          <a:p>
            <a:pPr marL="0" indent="0" algn="l">
              <a:buNone/>
            </a:pPr>
            <a:r>
              <a:rPr lang="en-GB" sz="24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-BoldMT"/>
              </a:rPr>
              <a:t>Involuntary loss of urine</a:t>
            </a:r>
            <a:r>
              <a:rPr lang="en-GB" sz="2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MT"/>
              </a:rPr>
              <a:t>: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• </a:t>
            </a:r>
            <a:r>
              <a:rPr lang="en-GB" sz="2400" b="1" i="0" u="none" strike="noStrike" baseline="0" dirty="0">
                <a:latin typeface="Arial-BoldMT"/>
              </a:rPr>
              <a:t>Stress </a:t>
            </a:r>
            <a:r>
              <a:rPr lang="en-GB" sz="2400" b="0" i="0" u="none" strike="noStrike" baseline="0" dirty="0">
                <a:latin typeface="ArialMT"/>
              </a:rPr>
              <a:t>: when IVP exceeds IUP due to ↑IAP by stress.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• </a:t>
            </a:r>
            <a:r>
              <a:rPr lang="en-GB" sz="2400" b="1" i="0" u="none" strike="noStrike" baseline="0" dirty="0">
                <a:latin typeface="Arial-BoldMT"/>
              </a:rPr>
              <a:t>Urge</a:t>
            </a:r>
            <a:r>
              <a:rPr lang="en-GB" sz="2400" b="0" i="0" u="none" strike="noStrike" baseline="0" dirty="0">
                <a:latin typeface="ArialMT"/>
              </a:rPr>
              <a:t>: associated with strong desire to void due to detrusor instability.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• </a:t>
            </a:r>
            <a:r>
              <a:rPr lang="en-GB" sz="2400" b="1" i="0" u="none" strike="noStrike" baseline="0" dirty="0">
                <a:latin typeface="Arial-BoldMT"/>
              </a:rPr>
              <a:t>Reflex</a:t>
            </a:r>
            <a:r>
              <a:rPr lang="en-GB" sz="2400" b="0" i="0" u="none" strike="noStrike" baseline="0" dirty="0">
                <a:latin typeface="ArialMT"/>
              </a:rPr>
              <a:t>: due to abnormal reflex activity in spinal cord ( due to brain tumor &amp; spinal cord injury) usually associated with strong desire to void.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759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5C25C-2F81-4441-97C9-08CB9FC5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57300"/>
            <a:ext cx="10878177" cy="50101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400" b="1" i="0" u="none" strike="noStrike" baseline="0" dirty="0">
                <a:latin typeface="Arial-BoldMT"/>
              </a:rPr>
              <a:t>Overflow </a:t>
            </a:r>
            <a:r>
              <a:rPr lang="en-GB" sz="2400" b="0" i="0" u="none" strike="noStrike" baseline="0" dirty="0">
                <a:latin typeface="ArialMT"/>
              </a:rPr>
              <a:t>: when IVP exceeds IUP due to excessive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bladder distension .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• </a:t>
            </a:r>
            <a:r>
              <a:rPr lang="en-GB" sz="2400" b="1" i="0" u="none" strike="noStrike" baseline="0" dirty="0">
                <a:latin typeface="Arial-BoldMT"/>
              </a:rPr>
              <a:t>Nocturnal enuresis </a:t>
            </a:r>
            <a:r>
              <a:rPr lang="en-GB" sz="2400" b="0" i="0" u="none" strike="noStrike" baseline="0" dirty="0">
                <a:latin typeface="ArialMT"/>
              </a:rPr>
              <a:t>: during sleep e.g. spina bifida,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small bladder capacity, psychosomatic, &amp; children.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• </a:t>
            </a:r>
            <a:r>
              <a:rPr lang="en-GB" sz="2400" b="1" i="0" u="none" strike="noStrike" baseline="0" dirty="0">
                <a:latin typeface="Arial-BoldMT"/>
              </a:rPr>
              <a:t>Functional </a:t>
            </a:r>
            <a:r>
              <a:rPr lang="en-GB" sz="2400" b="0" i="0" u="none" strike="noStrike" baseline="0" dirty="0">
                <a:latin typeface="ArialMT"/>
              </a:rPr>
              <a:t>: due to immobility or cognitive impairment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hinder to get to toilet.</a:t>
            </a:r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ArialMT"/>
              </a:rPr>
              <a:t>• </a:t>
            </a:r>
            <a:r>
              <a:rPr lang="en-GB" sz="2400" b="1" i="0" u="none" strike="noStrike" baseline="0" dirty="0">
                <a:latin typeface="Arial-BoldMT"/>
              </a:rPr>
              <a:t>Mixed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717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9972-CD4F-4934-BE68-22A3A3E1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Genuine stress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AEC6-3F0F-4A66-BE46-2A1C77C3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676401"/>
            <a:ext cx="10773402" cy="475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Def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GB" dirty="0"/>
              <a:t>Involuntary loss of a spurt of urine</a:t>
            </a:r>
            <a:r>
              <a:rPr lang="ar-SA" dirty="0"/>
              <a:t> </a:t>
            </a:r>
            <a:r>
              <a:rPr lang="en-GB" dirty="0"/>
              <a:t>simultaneously with manoeuvres that increase</a:t>
            </a:r>
            <a:r>
              <a:rPr lang="ar-SA" dirty="0"/>
              <a:t> </a:t>
            </a:r>
            <a:r>
              <a:rPr lang="en-GB" dirty="0"/>
              <a:t>IAP which ends abruptly with end of act</a:t>
            </a:r>
            <a:endParaRPr lang="ar-SA" dirty="0"/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Degree of stress incontinence 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Grade I</a:t>
            </a:r>
            <a:r>
              <a:rPr lang="en-GB" dirty="0"/>
              <a:t>: incontinence occur only with severe stress such as coughing , sneezing . Etc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Grade II </a:t>
            </a:r>
            <a:r>
              <a:rPr lang="en-GB" dirty="0"/>
              <a:t>: incontinence with moderate stress such as rapid movement or walking up and down stairs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Grade III </a:t>
            </a:r>
            <a:r>
              <a:rPr lang="en-GB" dirty="0"/>
              <a:t>: incontinence with Mild stress , such as standing . The patient is continent in the supine position </a:t>
            </a:r>
          </a:p>
        </p:txBody>
      </p:sp>
    </p:spTree>
    <p:extLst>
      <p:ext uri="{BB962C8B-B14F-4D97-AF65-F5344CB8AC3E}">
        <p14:creationId xmlns:p14="http://schemas.microsoft.com/office/powerpoint/2010/main" val="357384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6433-14CC-470E-ADB9-1CF53B26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Pathophysiology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E237-5778-43CC-A6EC-1A3FF972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367093"/>
            <a:ext cx="10763877" cy="3872390"/>
          </a:xfrm>
        </p:spPr>
        <p:txBody>
          <a:bodyPr>
            <a:normAutofit/>
          </a:bodyPr>
          <a:lstStyle/>
          <a:p>
            <a:r>
              <a:rPr lang="en-GB" sz="1800" dirty="0"/>
              <a:t>An interaction between bladder and sphincter </a:t>
            </a:r>
          </a:p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Bladder abnormalities :</a:t>
            </a:r>
          </a:p>
          <a:p>
            <a:pPr lvl="1"/>
            <a:r>
              <a:rPr lang="en-GB" sz="1600" dirty="0"/>
              <a:t>-</a:t>
            </a:r>
            <a:r>
              <a:rPr lang="en-GB" sz="1600" dirty="0" err="1"/>
              <a:t>Detrussor</a:t>
            </a:r>
            <a:r>
              <a:rPr lang="en-GB" sz="1600" dirty="0"/>
              <a:t> overactivity ( idiopathic , Neurogenic ) </a:t>
            </a:r>
          </a:p>
          <a:p>
            <a:pPr lvl="1"/>
            <a:r>
              <a:rPr lang="en-GB" sz="1600" dirty="0"/>
              <a:t>-Low bladder compliance </a:t>
            </a:r>
          </a:p>
          <a:p>
            <a:pPr lvl="1"/>
            <a:r>
              <a:rPr lang="en-GB" sz="1600" dirty="0"/>
              <a:t>        SCI, interstitial cystitis , Radiation cystitis , hysterectomy </a:t>
            </a:r>
          </a:p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Sphincter abnormalities </a:t>
            </a:r>
          </a:p>
          <a:p>
            <a:pPr marL="457200" lvl="1" indent="0">
              <a:buNone/>
            </a:pPr>
            <a:r>
              <a:rPr lang="en-GB" sz="1600" dirty="0"/>
              <a:t>Extrinsic : urethral hypermobility </a:t>
            </a:r>
          </a:p>
          <a:p>
            <a:pPr marL="457200" lvl="1" indent="0">
              <a:buNone/>
            </a:pPr>
            <a:r>
              <a:rPr lang="en-GB" sz="1600" dirty="0"/>
              <a:t>      Weakness of pelvic floor muscle ( urethral support ) </a:t>
            </a:r>
          </a:p>
          <a:p>
            <a:pPr marL="457200" lvl="1" indent="0">
              <a:buNone/>
            </a:pPr>
            <a:r>
              <a:rPr lang="en-GB" sz="1600" dirty="0"/>
              <a:t>Intrinsic : intrinsic sphincter deficiency ( ISD ) </a:t>
            </a:r>
          </a:p>
          <a:p>
            <a:pPr marL="457200" lvl="1" indent="0">
              <a:buNone/>
            </a:pPr>
            <a:r>
              <a:rPr lang="en-GB" sz="1600" dirty="0"/>
              <a:t>       Urethral musculature . Blood flow , innervation </a:t>
            </a:r>
          </a:p>
        </p:txBody>
      </p:sp>
    </p:spTree>
    <p:extLst>
      <p:ext uri="{BB962C8B-B14F-4D97-AF65-F5344CB8AC3E}">
        <p14:creationId xmlns:p14="http://schemas.microsoft.com/office/powerpoint/2010/main" val="14426323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103</TotalTime>
  <Words>802</Words>
  <Application>Microsoft Office PowerPoint</Application>
  <PresentationFormat>Widescreen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Arial-BoldMT</vt:lpstr>
      <vt:lpstr>ArialMT</vt:lpstr>
      <vt:lpstr>Tw Cen MT</vt:lpstr>
      <vt:lpstr>Droplet</vt:lpstr>
      <vt:lpstr>Female Urinary Incontinence</vt:lpstr>
      <vt:lpstr>Functions of urinary system</vt:lpstr>
      <vt:lpstr>Normal Micturition Cycle</vt:lpstr>
      <vt:lpstr>Urinary incontinence</vt:lpstr>
      <vt:lpstr>Continuous incontinence (patient is always wet)</vt:lpstr>
      <vt:lpstr>Intermittent incontinence</vt:lpstr>
      <vt:lpstr>PowerPoint Presentation</vt:lpstr>
      <vt:lpstr>Genuine stress incontinence</vt:lpstr>
      <vt:lpstr>Pathophysiology </vt:lpstr>
      <vt:lpstr>Aetiology of GSI</vt:lpstr>
      <vt:lpstr>Clinical evaluation </vt:lpstr>
      <vt:lpstr>Examination</vt:lpstr>
      <vt:lpstr>Special tests</vt:lpstr>
      <vt:lpstr>PowerPoint Presentation</vt:lpstr>
      <vt:lpstr>PowerPoint Presentation</vt:lpstr>
      <vt:lpstr>Investigations</vt:lpstr>
      <vt:lpstr>Cytometry</vt:lpstr>
      <vt:lpstr>PowerPoint Presentation</vt:lpstr>
      <vt:lpstr>PowerPoint Presentation</vt:lpstr>
      <vt:lpstr>Treatment</vt:lpstr>
      <vt:lpstr>Conservative Treatment</vt:lpstr>
      <vt:lpstr>Surgical Treatment</vt:lpstr>
      <vt:lpstr>Treatment of urge incontinence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Urinary Incontinence</dc:title>
  <dc:creator>منال الإمام</dc:creator>
  <cp:lastModifiedBy>HP</cp:lastModifiedBy>
  <cp:revision>12</cp:revision>
  <dcterms:created xsi:type="dcterms:W3CDTF">2020-09-07T11:31:54Z</dcterms:created>
  <dcterms:modified xsi:type="dcterms:W3CDTF">2020-09-21T03:08:03Z</dcterms:modified>
</cp:coreProperties>
</file>