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4" r:id="rId3"/>
    <p:sldId id="285" r:id="rId4"/>
    <p:sldId id="290" r:id="rId5"/>
    <p:sldId id="291" r:id="rId6"/>
    <p:sldId id="294" r:id="rId7"/>
    <p:sldId id="292" r:id="rId8"/>
    <p:sldId id="327" r:id="rId9"/>
    <p:sldId id="309" r:id="rId10"/>
    <p:sldId id="324" r:id="rId11"/>
    <p:sldId id="293" r:id="rId12"/>
    <p:sldId id="300" r:id="rId13"/>
    <p:sldId id="299" r:id="rId14"/>
    <p:sldId id="297" r:id="rId15"/>
    <p:sldId id="303" r:id="rId16"/>
    <p:sldId id="301" r:id="rId17"/>
    <p:sldId id="323" r:id="rId18"/>
    <p:sldId id="306" r:id="rId19"/>
    <p:sldId id="305" r:id="rId20"/>
    <p:sldId id="325" r:id="rId21"/>
    <p:sldId id="326" r:id="rId2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649E08-4FFC-50EF-F0B0-13DBF8DA7A4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C240042-4893-5358-BFAB-6213856E1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1FF7C114-F9DE-DEA3-DF86-9F8F743A903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520C998D-EEA5-CEBF-709F-CFFD646A1C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1BFA97-20B9-2579-E72D-F544A69A43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6623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AA1E53-FF85-A006-BFBE-02FB4699688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26F714-1A44-ED36-D87F-645DD3BE0F7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F96E40E-1398-34C0-8B2F-128D4DEFD9F6}"/>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CF446428-3C16-E480-B462-6FC485BF384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6F32D98-19D7-5323-7D3E-C4E2083E4A1F}"/>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63508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098386A-0AF7-0CE4-2673-CF7A5EB88CC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DAF2DE7-0DAA-95F3-F823-D53130D61E4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F9BB5EB-20BA-5F4C-6BCB-2F7AAB7BCD29}"/>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06CFD73C-A96D-1A49-90E3-35A10C299DC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99DB64-FBF8-73DE-879E-798EFF4F87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84209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287AC8-966A-F488-EF3F-163174A63C1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7048FE1-AF1B-9C5E-182E-F980B19EAD7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844C0E-B1CD-C80D-3AFF-A5ABAAF28F2E}"/>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AFD32CEA-6BD9-901E-3E53-43BF1222E9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F42685-83CF-0A4E-A712-93879D0DFC07}"/>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30186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6D1DCC-A5E8-94B9-CC7E-463210FBCF6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0A78EBC-870E-D031-17BB-65E01ECD33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586C4F5-BD00-D1B8-D479-3758515091ED}"/>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86F3F344-384A-9541-CF46-49315911DB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08168A-1D31-88FD-E127-F9DF28152E3B}"/>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502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C13E5B-7997-275A-D468-BFFDCFFDA14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F73D4EA-00E3-00B2-3F6C-08FEC0FF6D1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0B3CA1B-B1E4-404F-ACCA-DD5AC2FCE59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7A0F639D-F5D2-D038-9878-0A3F7485E816}"/>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0F9BD881-253C-8D59-D044-2539C78DDC6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A7F6196-739A-5017-A70E-85600B3CC013}"/>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422237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ED163E-16AE-102F-4E54-A9DAA404DE8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8E54FE-7944-EF90-73D0-4F2A01BEA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F03F2805-8D2F-9E21-0B1C-67B2C69DF4B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908F2E2-C3D9-9E12-BBAF-B8098A078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9B12E57-F08F-6E46-1920-4F70E1B9BFB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7AA2DAC-4DD3-0EF3-288A-F0DB0EA86B5D}"/>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8" name="عنصر نائب للتذييل 7">
            <a:extLst>
              <a:ext uri="{FF2B5EF4-FFF2-40B4-BE49-F238E27FC236}">
                <a16:creationId xmlns:a16="http://schemas.microsoft.com/office/drawing/2014/main" id="{74667CA6-A1E0-197D-B8E0-A2B704019A1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705A05F-26FB-55E7-34E1-34A5FD619FE2}"/>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80092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04D3CA-E719-F2A3-A774-9F63F2E9C72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95E9886-2118-29E3-E723-9052F26F3C1B}"/>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4" name="عنصر نائب للتذييل 3">
            <a:extLst>
              <a:ext uri="{FF2B5EF4-FFF2-40B4-BE49-F238E27FC236}">
                <a16:creationId xmlns:a16="http://schemas.microsoft.com/office/drawing/2014/main" id="{0DFFFB8C-3327-29DD-A16E-E3805452CB1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EF0C392-42A3-A67C-E113-DD4C0CC2A9FD}"/>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0520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BF8B354-C51E-46CA-64A7-FAA10B1F968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3" name="عنصر نائب للتذييل 2">
            <a:extLst>
              <a:ext uri="{FF2B5EF4-FFF2-40B4-BE49-F238E27FC236}">
                <a16:creationId xmlns:a16="http://schemas.microsoft.com/office/drawing/2014/main" id="{B9E33CFE-38C6-D0FC-7628-152BBEF9C71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F04378CB-F79D-D62B-88FB-44726B4EE15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7686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65B80E-3933-942D-D125-88DCEB64CB7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45305AD-BE6E-0206-D9AE-3D24EB006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0333D22-AD86-EBA4-0802-63A1302F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824FB2B-3F24-6646-1828-0D8DE84256FC}"/>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C01DAAF5-40CA-B92C-478F-0995DBBA33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D9B008E-4882-B086-6D95-D2CF10916594}"/>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3469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180177-AAE0-2056-D4CC-67031A0063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A09D3A2-8474-1275-8CBE-2DAAC15C0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DAD3578-3AC9-C0F8-1860-BE1D3BE7E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7849A25-380D-E86D-22C2-886EE6A2897A}"/>
              </a:ext>
            </a:extLst>
          </p:cNvPr>
          <p:cNvSpPr>
            <a:spLocks noGrp="1"/>
          </p:cNvSpPr>
          <p:nvPr>
            <p:ph type="dt" sz="half" idx="10"/>
          </p:nvPr>
        </p:nvSpPr>
        <p:spPr/>
        <p:txBody>
          <a:bodyPr/>
          <a:lstStyle/>
          <a:p>
            <a:fld id="{CD61452E-73EB-9443-9799-6FD18E018D94}" type="datetimeFigureOut">
              <a:rPr lang="ar-SA" smtClean="0"/>
              <a:t>23/03/47</a:t>
            </a:fld>
            <a:endParaRPr lang="ar-SA"/>
          </a:p>
        </p:txBody>
      </p:sp>
      <p:sp>
        <p:nvSpPr>
          <p:cNvPr id="6" name="عنصر نائب للتذييل 5">
            <a:extLst>
              <a:ext uri="{FF2B5EF4-FFF2-40B4-BE49-F238E27FC236}">
                <a16:creationId xmlns:a16="http://schemas.microsoft.com/office/drawing/2014/main" id="{585CF93E-26E5-EA15-6A0B-76A8E5F4549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4DFDE44-1E9E-F01F-DB47-86AE18BDD0B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9765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E37A7E1-4139-FF39-5679-56C35A3E3E9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1EC5471-5396-6271-6A9A-B789CF414B3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D6FC935-6CDD-C3B2-8DCE-8614F9206F9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D61452E-73EB-9443-9799-6FD18E018D94}" type="datetimeFigureOut">
              <a:rPr lang="ar-SA" smtClean="0"/>
              <a:t>23/03/47</a:t>
            </a:fld>
            <a:endParaRPr lang="ar-SA"/>
          </a:p>
        </p:txBody>
      </p:sp>
      <p:sp>
        <p:nvSpPr>
          <p:cNvPr id="5" name="عنصر نائب للتذييل 4">
            <a:extLst>
              <a:ext uri="{FF2B5EF4-FFF2-40B4-BE49-F238E27FC236}">
                <a16:creationId xmlns:a16="http://schemas.microsoft.com/office/drawing/2014/main" id="{EA3A3859-FAFF-D6CC-7815-4E8662D43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9FBC51E-14DC-438D-4E34-AAAE60FD79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96F8285-5D0D-314B-966F-24F3DE123398}" type="slidenum">
              <a:rPr lang="ar-SA" smtClean="0"/>
              <a:t>‹#›</a:t>
            </a:fld>
            <a:endParaRPr lang="ar-SA"/>
          </a:p>
        </p:txBody>
      </p:sp>
    </p:spTree>
    <p:extLst>
      <p:ext uri="{BB962C8B-B14F-4D97-AF65-F5344CB8AC3E}">
        <p14:creationId xmlns:p14="http://schemas.microsoft.com/office/powerpoint/2010/main" val="268134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67912" y="2066192"/>
            <a:ext cx="9144000" cy="2670420"/>
          </a:xfrm>
        </p:spPr>
        <p:txBody>
          <a:bodyPr>
            <a:normAutofit/>
          </a:bodyPr>
          <a:lstStyle/>
          <a:p>
            <a:r>
              <a:rPr lang="en-GB" sz="4400" b="1" dirty="0" err="1">
                <a:cs typeface="+mn-cs"/>
              </a:rPr>
              <a:t>Fetal</a:t>
            </a:r>
            <a:r>
              <a:rPr lang="en-GB" sz="4400" b="1" dirty="0">
                <a:cs typeface="+mn-cs"/>
              </a:rPr>
              <a:t> Growth Restriction</a:t>
            </a:r>
            <a:r>
              <a:rPr lang="ar-SA" dirty="0">
                <a:latin typeface="Arial Black" panose="020B0A04020102020204" pitchFamily="34" charset="0"/>
              </a:rPr>
              <a:t/>
            </a:r>
            <a:br>
              <a:rPr lang="ar-SA" dirty="0">
                <a:latin typeface="Arial Black" panose="020B0A04020102020204" pitchFamily="34" charset="0"/>
              </a:rPr>
            </a:br>
            <a:r>
              <a:rPr lang="en-GB" dirty="0" smtClean="0">
                <a:latin typeface="Arial Black" panose="020B0A04020102020204" pitchFamily="34" charset="0"/>
              </a:rPr>
              <a:t> </a:t>
            </a:r>
            <a:r>
              <a:rPr lang="en-GB" dirty="0">
                <a:latin typeface="Arial Black" panose="020B0A04020102020204" pitchFamily="34" charset="0"/>
              </a:rPr>
              <a:t/>
            </a:r>
            <a:br>
              <a:rPr lang="en-GB" dirty="0">
                <a:latin typeface="Arial Black" panose="020B0A04020102020204" pitchFamily="34" charset="0"/>
              </a:rPr>
            </a:br>
            <a:r>
              <a:rPr lang="en-GB" sz="4000" dirty="0" err="1">
                <a:latin typeface="Arial" panose="020B0604020202020204" pitchFamily="34" charset="0"/>
                <a:cs typeface="Arial" panose="020B0604020202020204" pitchFamily="34" charset="0"/>
              </a:rPr>
              <a:t>Dr.Bodoor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Alshareef</a:t>
            </a:r>
            <a:endParaRPr lang="ar-SA" sz="4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30788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ctrTitle"/>
          </p:nvPr>
        </p:nvSpPr>
        <p:spPr/>
        <p:txBody>
          <a:bodyPr/>
          <a:lstStyle/>
          <a:p>
            <a:endParaRPr lang="ar-S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850" y="362705"/>
            <a:ext cx="6137519" cy="5553986"/>
          </a:xfrm>
          <a:prstGeom prst="rect">
            <a:avLst/>
          </a:prstGeom>
        </p:spPr>
      </p:pic>
    </p:spTree>
    <p:extLst>
      <p:ext uri="{BB962C8B-B14F-4D97-AF65-F5344CB8AC3E}">
        <p14:creationId xmlns:p14="http://schemas.microsoft.com/office/powerpoint/2010/main" val="398242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5198" y="2124779"/>
            <a:ext cx="9271488" cy="3201433"/>
          </a:xfrm>
        </p:spPr>
        <p:txBody>
          <a:bodyPr>
            <a:normAutofit fontScale="90000"/>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en-US" sz="3200" dirty="0" smtClean="0">
                <a:solidFill>
                  <a:srgbClr val="1A1919"/>
                </a:solidFill>
                <a:latin typeface="Helvetica" pitchFamily="2" charset="0"/>
              </a:rPr>
              <a:t>A</a:t>
            </a:r>
            <a:r>
              <a:rPr lang="af-ZA" sz="3200" dirty="0" smtClean="0">
                <a:solidFill>
                  <a:srgbClr val="1A1919"/>
                </a:solidFill>
                <a:latin typeface="Helvetica" pitchFamily="2" charset="0"/>
              </a:rPr>
              <a:t>bdominal circumference </a:t>
            </a:r>
            <a:r>
              <a:rPr lang="af-ZA" sz="3200" dirty="0">
                <a:solidFill>
                  <a:srgbClr val="1A1919"/>
                </a:solidFill>
                <a:latin typeface="Helvetica" pitchFamily="2" charset="0"/>
              </a:rPr>
              <a:t>is the single most effective </a:t>
            </a:r>
            <a:r>
              <a:rPr lang="af-ZA" sz="3200" dirty="0" smtClean="0">
                <a:solidFill>
                  <a:srgbClr val="1A1919"/>
                </a:solidFill>
                <a:latin typeface="Helvetica" pitchFamily="2" charset="0"/>
              </a:rPr>
              <a:t>paramete</a:t>
            </a:r>
            <a:r>
              <a:rPr lang="en-US" sz="3200" dirty="0" smtClean="0">
                <a:solidFill>
                  <a:srgbClr val="1A1919"/>
                </a:solidFill>
                <a:latin typeface="Helvetica" pitchFamily="2" charset="0"/>
              </a:rPr>
              <a:t>r</a:t>
            </a:r>
            <a:r>
              <a:rPr lang="af-ZA" sz="3200" dirty="0" smtClean="0">
                <a:solidFill>
                  <a:srgbClr val="1A1919"/>
                </a:solidFill>
                <a:latin typeface="Helvetica" pitchFamily="2" charset="0"/>
              </a:rPr>
              <a:t> for </a:t>
            </a:r>
            <a:r>
              <a:rPr lang="af-ZA" sz="3200" dirty="0">
                <a:solidFill>
                  <a:srgbClr val="1A1919"/>
                </a:solidFill>
                <a:latin typeface="Helvetica" pitchFamily="2" charset="0"/>
              </a:rPr>
              <a:t>predicting fetal weight because it is reduced </a:t>
            </a:r>
            <a:r>
              <a:rPr lang="af-ZA" sz="3200" dirty="0" smtClean="0">
                <a:solidFill>
                  <a:srgbClr val="1A1919"/>
                </a:solidFill>
                <a:latin typeface="Helvetica" pitchFamily="2" charset="0"/>
              </a:rPr>
              <a:t>in both </a:t>
            </a:r>
            <a:r>
              <a:rPr lang="af-ZA" sz="3200" dirty="0">
                <a:solidFill>
                  <a:srgbClr val="1A1919"/>
                </a:solidFill>
                <a:latin typeface="Helvetica" pitchFamily="2" charset="0"/>
              </a:rPr>
              <a:t>symmetric and asymmetric </a:t>
            </a:r>
            <a:r>
              <a:rPr lang="af-ZA" sz="3200" dirty="0" smtClean="0">
                <a:solidFill>
                  <a:srgbClr val="1A1919"/>
                </a:solidFill>
                <a:latin typeface="Helvetica" pitchFamily="2" charset="0"/>
              </a:rPr>
              <a:t>IUGR</a:t>
            </a:r>
            <a:r>
              <a:rPr lang="en-US" sz="3200" dirty="0" smtClean="0">
                <a:solidFill>
                  <a:srgbClr val="1A1919"/>
                </a:solidFill>
                <a:latin typeface="Helvetica" pitchFamily="2" charset="0"/>
              </a:rPr>
              <a:t/>
            </a:r>
            <a:br>
              <a:rPr lang="en-US" sz="3200" dirty="0" smtClean="0">
                <a:solidFill>
                  <a:srgbClr val="1A1919"/>
                </a:solidFill>
                <a:latin typeface="Helvetica" pitchFamily="2" charset="0"/>
              </a:rPr>
            </a:br>
            <a:r>
              <a:rPr lang="en-US" sz="3200" dirty="0" smtClean="0">
                <a:solidFill>
                  <a:srgbClr val="1A1919"/>
                </a:solidFill>
                <a:latin typeface="Helvetica" pitchFamily="2" charset="0"/>
              </a:rPr>
              <a:t/>
            </a:r>
            <a:br>
              <a:rPr lang="en-US" sz="3200" dirty="0" smtClean="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Maternal </a:t>
            </a:r>
            <a:r>
              <a:rPr lang="en-US" sz="3100" dirty="0">
                <a:latin typeface="Arial" panose="020B0604020202020204" pitchFamily="34" charset="0"/>
                <a:cs typeface="Arial" panose="020B0604020202020204" pitchFamily="34" charset="0"/>
              </a:rPr>
              <a:t>lab :serology, </a:t>
            </a:r>
            <a:r>
              <a:rPr lang="en-US" sz="3100" dirty="0" smtClean="0">
                <a:latin typeface="Arial" panose="020B0604020202020204" pitchFamily="34" charset="0"/>
                <a:cs typeface="Arial" panose="020B0604020202020204" pitchFamily="34" charset="0"/>
              </a:rPr>
              <a:t>amniocentesis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068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0682" y="1121982"/>
            <a:ext cx="9271488" cy="4614036"/>
          </a:xfrm>
        </p:spPr>
        <p:txBody>
          <a:bodyPr>
            <a:normAutofit/>
          </a:bodyPr>
          <a:lstStyle/>
          <a:p>
            <a:r>
              <a:rPr lang="en-GB" sz="4000" dirty="0" smtClean="0">
                <a:latin typeface="Arial" panose="020B0604020202020204" pitchFamily="34" charset="0"/>
                <a:cs typeface="Arial" panose="020B0604020202020204" pitchFamily="34" charset="0"/>
              </a:rPr>
              <a:t>Management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827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519604" y="3810777"/>
            <a:ext cx="9144000" cy="1530062"/>
          </a:xfrm>
        </p:spPr>
        <p:txBody>
          <a:bodyPr>
            <a:noAutofit/>
          </a:bodyPr>
          <a:lstStyle/>
          <a:p>
            <a:pPr algn="l"/>
            <a:r>
              <a:rPr lang="en-GB" sz="2800" b="1" dirty="0">
                <a:cs typeface="+mn-cs"/>
              </a:rPr>
              <a:t/>
            </a:r>
            <a:br>
              <a:rPr lang="en-GB" sz="2800" b="1" dirty="0">
                <a:cs typeface="+mn-cs"/>
              </a:rPr>
            </a:br>
            <a:r>
              <a:rPr lang="en-GB" sz="2800" b="1" dirty="0">
                <a:latin typeface="Arial" panose="020B0604020202020204" pitchFamily="34" charset="0"/>
                <a:cs typeface="Arial" panose="020B0604020202020204" pitchFamily="34" charset="0"/>
              </a:rPr>
              <a:t>Pre </a:t>
            </a:r>
            <a:r>
              <a:rPr lang="en-GB" sz="2800" b="1" dirty="0" smtClean="0">
                <a:latin typeface="Arial" panose="020B0604020202020204" pitchFamily="34" charset="0"/>
                <a:cs typeface="Arial" panose="020B0604020202020204" pitchFamily="34" charset="0"/>
              </a:rPr>
              <a:t>pregnancy: </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stop smoking and alcohol</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improve nutrition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Aspirin </a:t>
            </a:r>
            <a:r>
              <a:rPr lang="en-GB" sz="2400" dirty="0" smtClean="0">
                <a:latin typeface="Arial" panose="020B0604020202020204" pitchFamily="34" charset="0"/>
                <a:cs typeface="Arial" panose="020B0604020202020204" pitchFamily="34" charset="0"/>
              </a:rPr>
              <a:t>81mg/day</a:t>
            </a:r>
            <a:r>
              <a:rPr lang="ar-SA" sz="2800" dirty="0" smtClean="0">
                <a:latin typeface="Arial" panose="020B0604020202020204" pitchFamily="34" charset="0"/>
                <a:cs typeface="Arial" panose="020B0604020202020204" pitchFamily="34" charset="0"/>
              </a:rPr>
              <a:t/>
            </a:r>
            <a:br>
              <a:rPr lang="ar-SA"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Antepartum :</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Stop smoking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Improve nutrition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work </a:t>
            </a:r>
            <a:r>
              <a:rPr lang="en-GB" sz="2400" dirty="0" smtClean="0">
                <a:latin typeface="Arial" panose="020B0604020202020204" pitchFamily="34" charset="0"/>
                <a:cs typeface="Arial" panose="020B0604020202020204" pitchFamily="34" charset="0"/>
              </a:rPr>
              <a:t>leave</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teach the patient about fetal kick count .</a:t>
            </a:r>
            <a:r>
              <a:rPr lang="ar-SA" sz="2400" dirty="0" smtClean="0">
                <a:latin typeface="Arial" panose="020B0604020202020204" pitchFamily="34" charset="0"/>
                <a:cs typeface="Arial" panose="020B0604020202020204" pitchFamily="34" charset="0"/>
              </a:rPr>
              <a:t/>
            </a:r>
            <a:br>
              <a:rPr lang="ar-SA" sz="2400" dirty="0" smtClean="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Hospitalization</a:t>
            </a:r>
            <a:r>
              <a:rPr lang="en-GB" sz="2400" dirty="0" smtClean="0">
                <a:latin typeface="Arial" panose="020B0604020202020204" pitchFamily="34" charset="0"/>
                <a:cs typeface="Arial" panose="020B0604020202020204" pitchFamily="34" charset="0"/>
              </a:rPr>
              <a:t> </a:t>
            </a:r>
            <a:r>
              <a:rPr lang="en-GB" sz="1600" dirty="0"/>
              <a:t/>
            </a:r>
            <a:br>
              <a:rPr lang="en-GB" sz="1600" dirty="0"/>
            </a:br>
            <a:r>
              <a:rPr lang="af-ZA" sz="1600" dirty="0">
                <a:solidFill>
                  <a:srgbClr val="1A1919"/>
                </a:solidFill>
                <a:latin typeface="Helvetica" pitchFamily="2" charset="0"/>
              </a:rPr>
              <a:t/>
            </a:r>
            <a:br>
              <a:rPr lang="af-ZA" sz="1600" dirty="0">
                <a:solidFill>
                  <a:srgbClr val="1A1919"/>
                </a:solidFill>
                <a:latin typeface="Helvetica" pitchFamily="2" charset="0"/>
              </a:rPr>
            </a:br>
            <a:endParaRPr lang="ar-SA" sz="16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68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07371" y="1364734"/>
            <a:ext cx="9271488" cy="3690843"/>
          </a:xfrm>
        </p:spPr>
        <p:txBody>
          <a:bodyPr>
            <a:normAutofit/>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GB" sz="2700" dirty="0"/>
              <a:t/>
            </a:r>
            <a:br>
              <a:rPr lang="en-GB" sz="2700" dirty="0"/>
            </a:br>
            <a:r>
              <a:rPr lang="af-ZA" sz="2700" dirty="0">
                <a:solidFill>
                  <a:srgbClr val="1A1919"/>
                </a:solidFill>
                <a:latin typeface="Helvetica" pitchFamily="2" charset="0"/>
              </a:rPr>
              <a:t>twice-weekly nonstress test (NST) and biophysical</a:t>
            </a:r>
            <a:br>
              <a:rPr lang="af-ZA" sz="2700" dirty="0">
                <a:solidFill>
                  <a:srgbClr val="1A1919"/>
                </a:solidFill>
                <a:latin typeface="Helvetica" pitchFamily="2" charset="0"/>
              </a:rPr>
            </a:br>
            <a:r>
              <a:rPr lang="af-ZA" sz="2700" dirty="0">
                <a:solidFill>
                  <a:srgbClr val="1A1919"/>
                </a:solidFill>
                <a:latin typeface="Helvetica" pitchFamily="2" charset="0"/>
              </a:rPr>
              <a:t>profile. </a:t>
            </a:r>
            <a:r>
              <a:rPr lang="ar-SA" sz="2700" dirty="0">
                <a:solidFill>
                  <a:srgbClr val="1A1919"/>
                </a:solidFill>
                <a:latin typeface="Helvetica" pitchFamily="2" charset="0"/>
              </a:rPr>
              <a:t/>
            </a:r>
            <a:br>
              <a:rPr lang="ar-SA" sz="2700" dirty="0">
                <a:solidFill>
                  <a:srgbClr val="1A1919"/>
                </a:solidFill>
                <a:latin typeface="Helvetica" pitchFamily="2" charset="0"/>
              </a:rPr>
            </a:br>
            <a:r>
              <a:rPr lang="af-ZA" sz="2700" dirty="0" smtClean="0">
                <a:solidFill>
                  <a:srgbClr val="1A1919"/>
                </a:solidFill>
                <a:latin typeface="Helvetica" pitchFamily="2" charset="0"/>
              </a:rPr>
              <a:t>Most </a:t>
            </a:r>
            <a:r>
              <a:rPr lang="af-ZA" sz="2700" dirty="0">
                <a:solidFill>
                  <a:srgbClr val="1A1919"/>
                </a:solidFill>
                <a:latin typeface="Helvetica" pitchFamily="2" charset="0"/>
              </a:rPr>
              <a:t>institutions use a modified </a:t>
            </a:r>
            <a:r>
              <a:rPr lang="af-ZA" sz="2700" dirty="0" smtClean="0">
                <a:solidFill>
                  <a:srgbClr val="1A1919"/>
                </a:solidFill>
                <a:latin typeface="Helvetica" pitchFamily="2" charset="0"/>
              </a:rPr>
              <a:t>biophysical</a:t>
            </a:r>
            <a:r>
              <a:rPr lang="en-US" sz="2700" dirty="0" smtClean="0">
                <a:solidFill>
                  <a:srgbClr val="1A1919"/>
                </a:solidFill>
                <a:latin typeface="Helvetica" pitchFamily="2" charset="0"/>
              </a:rPr>
              <a:t>(</a:t>
            </a:r>
            <a:r>
              <a:rPr lang="af-ZA" sz="2700" dirty="0">
                <a:solidFill>
                  <a:srgbClr val="1A1919"/>
                </a:solidFill>
                <a:latin typeface="Helvetica" pitchFamily="2" charset="0"/>
              </a:rPr>
              <a:t>NST and </a:t>
            </a:r>
            <a:r>
              <a:rPr lang="af-ZA" sz="2700" dirty="0" smtClean="0">
                <a:solidFill>
                  <a:srgbClr val="1A1919"/>
                </a:solidFill>
                <a:latin typeface="Helvetica" pitchFamily="2" charset="0"/>
              </a:rPr>
              <a:t>AFI</a:t>
            </a:r>
            <a:r>
              <a:rPr lang="af-ZA" sz="2700" dirty="0">
                <a:solidFill>
                  <a:srgbClr val="1A1919"/>
                </a:solidFill>
                <a:latin typeface="Helvetica" pitchFamily="2" charset="0"/>
              </a:rPr>
              <a:t>)</a:t>
            </a:r>
            <a:br>
              <a:rPr lang="af-ZA" sz="2700" dirty="0">
                <a:solidFill>
                  <a:srgbClr val="1A1919"/>
                </a:solidFill>
                <a:latin typeface="Helvetica" pitchFamily="2" charset="0"/>
              </a:rPr>
            </a:br>
            <a:r>
              <a:rPr lang="af-ZA" sz="2700" dirty="0" smtClean="0">
                <a:solidFill>
                  <a:srgbClr val="1A1919"/>
                </a:solidFill>
                <a:latin typeface="Helvetica" pitchFamily="2" charset="0"/>
              </a:rPr>
              <a:t>Umbilical </a:t>
            </a:r>
            <a:r>
              <a:rPr lang="af-ZA" sz="2700" dirty="0">
                <a:solidFill>
                  <a:srgbClr val="1A1919"/>
                </a:solidFill>
                <a:latin typeface="Helvetica" pitchFamily="2" charset="0"/>
              </a:rPr>
              <a:t>artery </a:t>
            </a:r>
            <a:r>
              <a:rPr lang="en-US" sz="2700" dirty="0" smtClean="0">
                <a:solidFill>
                  <a:srgbClr val="1A1919"/>
                </a:solidFill>
                <a:latin typeface="Helvetica" pitchFamily="2" charset="0"/>
              </a:rPr>
              <a:t>Doppler weekly.</a:t>
            </a: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7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164833"/>
            <a:ext cx="9271488" cy="4614036"/>
          </a:xfrm>
        </p:spPr>
        <p:txBody>
          <a:bodyPr>
            <a:normAutofit fontScale="90000"/>
          </a:bodyPr>
          <a:lstStyle/>
          <a:p>
            <a:pPr algn="l"/>
            <a:r>
              <a:rPr lang="en-GB" sz="3100" u="sng" dirty="0" err="1">
                <a:latin typeface="Arial" panose="020B0604020202020204" pitchFamily="34" charset="0"/>
                <a:cs typeface="Arial" panose="020B0604020202020204" pitchFamily="34" charset="0"/>
              </a:rPr>
              <a:t>Labor</a:t>
            </a:r>
            <a:r>
              <a:rPr lang="en-GB" sz="3100" u="sng" dirty="0">
                <a:latin typeface="Arial" panose="020B0604020202020204" pitchFamily="34" charset="0"/>
                <a:cs typeface="Arial" panose="020B0604020202020204" pitchFamily="34" charset="0"/>
              </a:rPr>
              <a:t> and delivery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af-ZA" sz="3100" dirty="0" smtClean="0">
                <a:solidFill>
                  <a:srgbClr val="231F20"/>
                </a:solidFill>
                <a:latin typeface="Arial" panose="020B0604020202020204" pitchFamily="34" charset="0"/>
                <a:cs typeface="Arial" panose="020B0604020202020204" pitchFamily="34" charset="0"/>
              </a:rPr>
              <a:t>Treatment </a:t>
            </a:r>
            <a:r>
              <a:rPr lang="af-ZA" sz="3100" dirty="0">
                <a:solidFill>
                  <a:srgbClr val="231F20"/>
                </a:solidFill>
                <a:latin typeface="Arial" panose="020B0604020202020204" pitchFamily="34" charset="0"/>
                <a:cs typeface="Arial" panose="020B0604020202020204" pitchFamily="34" charset="0"/>
              </a:rPr>
              <a:t>of the fetus with suspected IUGR will depend upon the clinical </a:t>
            </a:r>
            <a:r>
              <a:rPr lang="af-ZA" sz="3100" dirty="0" smtClean="0">
                <a:solidFill>
                  <a:srgbClr val="231F20"/>
                </a:solidFill>
                <a:latin typeface="Arial" panose="020B0604020202020204" pitchFamily="34" charset="0"/>
                <a:cs typeface="Arial" panose="020B0604020202020204" pitchFamily="34" charset="0"/>
              </a:rPr>
              <a:t>circumstances</a:t>
            </a:r>
            <a:r>
              <a:rPr lang="af-ZA" sz="3100" dirty="0">
                <a:solidFill>
                  <a:srgbClr val="231F20"/>
                </a:solidFill>
                <a:latin typeface="Arial" panose="020B0604020202020204" pitchFamily="34" charset="0"/>
                <a:cs typeface="Arial" panose="020B0604020202020204" pitchFamily="34" charset="0"/>
              </a:rPr>
              <a:t>, particularly the gestational age. </a:t>
            </a:r>
            <a:r>
              <a:rPr lang="af-ZA" sz="3100" dirty="0" smtClean="0">
                <a:solidFill>
                  <a:srgbClr val="231F20"/>
                </a:solidFill>
                <a:latin typeface="Arial" panose="020B0604020202020204" pitchFamily="34" charset="0"/>
                <a:cs typeface="Arial" panose="020B0604020202020204" pitchFamily="34" charset="0"/>
              </a:rPr>
              <a:t/>
            </a:r>
            <a:br>
              <a:rPr lang="af-ZA" sz="3100" dirty="0" smtClean="0">
                <a:solidFill>
                  <a:srgbClr val="231F20"/>
                </a:solidFill>
                <a:latin typeface="Arial" panose="020B0604020202020204" pitchFamily="34" charset="0"/>
                <a:cs typeface="Arial" panose="020B0604020202020204" pitchFamily="34" charset="0"/>
              </a:rPr>
            </a:br>
            <a:r>
              <a:rPr lang="af-ZA" sz="3100" dirty="0" smtClean="0">
                <a:solidFill>
                  <a:srgbClr val="231F20"/>
                </a:solidFill>
                <a:latin typeface="Arial" panose="020B0604020202020204" pitchFamily="34" charset="0"/>
                <a:cs typeface="Arial" panose="020B0604020202020204" pitchFamily="34" charset="0"/>
              </a:rPr>
              <a:t>In </a:t>
            </a:r>
            <a:r>
              <a:rPr lang="af-ZA" sz="3100" dirty="0">
                <a:solidFill>
                  <a:srgbClr val="231F20"/>
                </a:solidFill>
                <a:latin typeface="Arial" panose="020B0604020202020204" pitchFamily="34" charset="0"/>
                <a:cs typeface="Arial" panose="020B0604020202020204" pitchFamily="34" charset="0"/>
              </a:rPr>
              <a:t>general, pregnancies of &lt; 34 weeks’</a:t>
            </a:r>
            <a:br>
              <a:rPr lang="af-ZA" sz="3100" dirty="0">
                <a:solidFill>
                  <a:srgbClr val="231F20"/>
                </a:solidFill>
                <a:latin typeface="Arial" panose="020B0604020202020204" pitchFamily="34" charset="0"/>
                <a:cs typeface="Arial" panose="020B0604020202020204" pitchFamily="34" charset="0"/>
              </a:rPr>
            </a:br>
            <a:r>
              <a:rPr lang="af-ZA" sz="3100" dirty="0">
                <a:solidFill>
                  <a:srgbClr val="231F20"/>
                </a:solidFill>
                <a:latin typeface="Arial" panose="020B0604020202020204" pitchFamily="34" charset="0"/>
                <a:cs typeface="Arial" panose="020B0604020202020204" pitchFamily="34" charset="0"/>
              </a:rPr>
              <a:t>GA should receive a course of antenatal corticosteroids to enhance lung </a:t>
            </a:r>
            <a:r>
              <a:rPr lang="af-ZA" sz="3100" dirty="0" smtClean="0">
                <a:solidFill>
                  <a:srgbClr val="231F20"/>
                </a:solidFill>
                <a:latin typeface="Arial" panose="020B0604020202020204" pitchFamily="34" charset="0"/>
                <a:cs typeface="Arial" panose="020B0604020202020204" pitchFamily="34" charset="0"/>
              </a:rPr>
              <a:t>maturation</a:t>
            </a:r>
            <a:r>
              <a:rPr lang="en-US" sz="3100" dirty="0" smtClean="0">
                <a:solidFill>
                  <a:srgbClr val="231F20"/>
                </a:solidFill>
                <a:latin typeface="Arial" panose="020B0604020202020204" pitchFamily="34" charset="0"/>
                <a:cs typeface="Arial" panose="020B0604020202020204" pitchFamily="34" charset="0"/>
              </a:rPr>
              <a:t>.</a:t>
            </a:r>
            <a:r>
              <a:rPr lang="af-ZA" sz="3200" dirty="0">
                <a:solidFill>
                  <a:srgbClr val="231F20"/>
                </a:solidFill>
                <a:latin typeface="Times New Roman" panose="02020603050405020304" pitchFamily="18" charset="0"/>
              </a:rPr>
              <a:t/>
            </a:r>
            <a:br>
              <a:rPr lang="af-ZA" sz="3200" dirty="0">
                <a:solidFill>
                  <a:srgbClr val="231F20"/>
                </a:solidFill>
                <a:latin typeface="Times New Roman" panose="02020603050405020304" pitchFamily="18" charset="0"/>
              </a:rPr>
            </a:br>
            <a:r>
              <a:rPr lang="en-GB" sz="3200" dirty="0"/>
              <a:t/>
            </a:r>
            <a:br>
              <a:rPr lang="en-GB" sz="3200" dirty="0"/>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10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9474" y="1426280"/>
            <a:ext cx="9271488" cy="4614036"/>
          </a:xfrm>
        </p:spPr>
        <p:txBody>
          <a:bodyPr>
            <a:normAutofit/>
          </a:bodyPr>
          <a:lstStyle/>
          <a:p>
            <a:pPr algn="l"/>
            <a:r>
              <a:rPr lang="en-US" sz="3100" dirty="0" smtClean="0">
                <a:latin typeface="Arial" panose="020B0604020202020204" pitchFamily="34" charset="0"/>
                <a:cs typeface="Arial" panose="020B0604020202020204" pitchFamily="34" charset="0"/>
              </a:rPr>
              <a:t>IUGR is not a contraindication to induction of labor but low threshold to perform a cesarean section.</a:t>
            </a:r>
            <a:br>
              <a:rPr lang="en-US" sz="3100" dirty="0" smtClean="0">
                <a:latin typeface="Arial" panose="020B0604020202020204" pitchFamily="34" charset="0"/>
                <a:cs typeface="Arial" panose="020B0604020202020204" pitchFamily="34" charset="0"/>
              </a:rPr>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029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en-US" sz="6700" dirty="0" smtClean="0">
                <a:latin typeface="Arial" panose="020B0604020202020204" pitchFamily="34" charset="0"/>
                <a:cs typeface="Arial" panose="020B0604020202020204" pitchFamily="34" charset="0"/>
              </a:rPr>
              <a:t>Complication</a:t>
            </a:r>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8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314303"/>
            <a:ext cx="9271488" cy="4614036"/>
          </a:xfrm>
        </p:spPr>
        <p:txBody>
          <a:bodyPr>
            <a:normAutofit fontScale="90000"/>
          </a:bodyPr>
          <a:lstStyle/>
          <a:p>
            <a:pPr algn="l"/>
            <a:r>
              <a:rPr lang="af-ZA" sz="3100" dirty="0">
                <a:solidFill>
                  <a:srgbClr val="3D4459"/>
                </a:solidFill>
                <a:latin typeface="Montserrat" panose="020F0502020204030204" pitchFamily="34" charset="0"/>
              </a:rPr>
              <a:t/>
            </a:r>
            <a:br>
              <a:rPr lang="af-ZA" sz="3100" dirty="0">
                <a:solidFill>
                  <a:srgbClr val="3D4459"/>
                </a:solidFill>
                <a:latin typeface="Montserrat" panose="020F0502020204030204" pitchFamily="34" charset="0"/>
              </a:rPr>
            </a:br>
            <a:r>
              <a:rPr lang="af-ZA" sz="3100" dirty="0">
                <a:solidFill>
                  <a:srgbClr val="3D4459"/>
                </a:solidFill>
                <a:latin typeface="Arial" panose="020B0604020202020204" pitchFamily="34" charset="0"/>
                <a:cs typeface="Arial" panose="020B0604020202020204" pitchFamily="34" charset="0"/>
              </a:rPr>
              <a:t>Increased chance of C-section and early birth</a:t>
            </a:r>
            <a:r>
              <a:rPr lang="af-ZA" sz="3100" dirty="0" smtClean="0">
                <a:solidFill>
                  <a:srgbClr val="3D4459"/>
                </a:solidFill>
                <a:latin typeface="Arial" panose="020B0604020202020204" pitchFamily="34" charset="0"/>
                <a:cs typeface="Arial" panose="020B0604020202020204" pitchFamily="34" charset="0"/>
              </a:rPr>
              <a:t>. </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Breathing and feeding issues during birth.</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Hypoxia.</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Hypoglycemia.</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Having trouble regulating body temperature.</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Meconium aspiration .</a:t>
            </a:r>
            <a:br>
              <a:rPr lang="af-ZA" sz="3100" dirty="0" smtClean="0">
                <a:solidFill>
                  <a:srgbClr val="3D4459"/>
                </a:solidFill>
                <a:latin typeface="Arial" panose="020B0604020202020204" pitchFamily="34" charset="0"/>
                <a:cs typeface="Arial" panose="020B0604020202020204" pitchFamily="34" charset="0"/>
              </a:rPr>
            </a:br>
            <a:r>
              <a:rPr lang="af-ZA" sz="3100" dirty="0" smtClean="0">
                <a:solidFill>
                  <a:srgbClr val="3D4459"/>
                </a:solidFill>
                <a:latin typeface="Arial" panose="020B0604020202020204" pitchFamily="34" charset="0"/>
                <a:cs typeface="Arial" panose="020B0604020202020204" pitchFamily="34" charset="0"/>
              </a:rPr>
              <a:t>Polycythemia .</a:t>
            </a:r>
            <a:br>
              <a:rPr lang="af-ZA" sz="3100" dirty="0" smtClean="0">
                <a:solidFill>
                  <a:srgbClr val="3D4459"/>
                </a:solidFill>
                <a:latin typeface="Arial" panose="020B0604020202020204" pitchFamily="34" charset="0"/>
                <a:cs typeface="Arial" panose="020B0604020202020204" pitchFamily="34" charset="0"/>
              </a:rPr>
            </a:br>
            <a:r>
              <a:rPr lang="af-ZA" sz="3100" dirty="0">
                <a:solidFill>
                  <a:srgbClr val="3D4459"/>
                </a:solidFill>
                <a:latin typeface="Arial" panose="020B0604020202020204" pitchFamily="34" charset="0"/>
                <a:cs typeface="Arial" panose="020B0604020202020204" pitchFamily="34" charset="0"/>
              </a:rPr>
              <a:t>I</a:t>
            </a:r>
            <a:r>
              <a:rPr lang="af-ZA" sz="3100" dirty="0" smtClean="0">
                <a:solidFill>
                  <a:srgbClr val="3D4459"/>
                </a:solidFill>
                <a:latin typeface="Arial" panose="020B0604020202020204" pitchFamily="34" charset="0"/>
                <a:cs typeface="Arial" panose="020B0604020202020204" pitchFamily="34" charset="0"/>
              </a:rPr>
              <a:t>nfection.</a:t>
            </a:r>
            <a:br>
              <a:rPr lang="af-ZA" sz="3100" dirty="0" smtClean="0">
                <a:solidFill>
                  <a:srgbClr val="3D4459"/>
                </a:solidFill>
                <a:latin typeface="Arial" panose="020B0604020202020204" pitchFamily="34" charset="0"/>
                <a:cs typeface="Arial" panose="020B0604020202020204" pitchFamily="34" charset="0"/>
              </a:rPr>
            </a:br>
            <a:r>
              <a:rPr lang="en-US" sz="3100" dirty="0" smtClean="0">
                <a:solidFill>
                  <a:srgbClr val="3D4459"/>
                </a:solidFill>
                <a:latin typeface="Arial" panose="020B0604020202020204" pitchFamily="34" charset="0"/>
                <a:cs typeface="Arial" panose="020B0604020202020204" pitchFamily="34" charset="0"/>
              </a:rPr>
              <a:t>NICU admission .</a:t>
            </a:r>
            <a:r>
              <a:rPr lang="ar-SA" sz="3200" dirty="0" smtClean="0">
                <a:latin typeface="Arial" panose="020B0604020202020204" pitchFamily="34" charset="0"/>
                <a:cs typeface="Arial" panose="020B0604020202020204" pitchFamily="34" charset="0"/>
              </a:rPr>
              <a:t/>
            </a:r>
            <a:br>
              <a:rPr lang="ar-SA"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86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321044" y="4599254"/>
            <a:ext cx="9271488" cy="2202474"/>
          </a:xfrm>
        </p:spPr>
        <p:txBody>
          <a:bodyPr>
            <a:normAutofit fontScale="90000"/>
          </a:bodyPr>
          <a:lstStyle/>
          <a:p>
            <a:pPr algn="l"/>
            <a:r>
              <a:rPr lang="af-ZA" sz="3100" dirty="0">
                <a:solidFill>
                  <a:srgbClr val="231F20"/>
                </a:solidFill>
                <a:latin typeface="Times New Roman" panose="02020603050405020304" pitchFamily="18" charset="0"/>
                <a:cs typeface="+mn-cs"/>
              </a:rPr>
              <a:t>A 21-year-old G1P0 woman is seen for her first prenatal visit at the </a:t>
            </a:r>
            <a:r>
              <a:rPr lang="af-ZA" sz="3100" dirty="0" smtClean="0">
                <a:solidFill>
                  <a:srgbClr val="231F20"/>
                </a:solidFill>
                <a:latin typeface="Times New Roman" panose="02020603050405020304" pitchFamily="18" charset="0"/>
                <a:cs typeface="+mn-cs"/>
              </a:rPr>
              <a:t>obstetrician’s </a:t>
            </a:r>
            <a:r>
              <a:rPr lang="af-ZA" sz="3100" dirty="0">
                <a:solidFill>
                  <a:srgbClr val="231F20"/>
                </a:solidFill>
                <a:latin typeface="Times New Roman" panose="02020603050405020304" pitchFamily="18" charset="0"/>
                <a:cs typeface="+mn-cs"/>
              </a:rPr>
              <a:t>office. Based on the LMP, the patient is 36 weeks’ gestation. On </a:t>
            </a:r>
            <a:r>
              <a:rPr lang="af-ZA" sz="3100" dirty="0" smtClean="0">
                <a:solidFill>
                  <a:srgbClr val="231F20"/>
                </a:solidFill>
                <a:latin typeface="Times New Roman" panose="02020603050405020304" pitchFamily="18" charset="0"/>
                <a:cs typeface="+mn-cs"/>
              </a:rPr>
              <a:t>ultrasound</a:t>
            </a:r>
            <a:r>
              <a:rPr lang="af-ZA" sz="3100" dirty="0">
                <a:solidFill>
                  <a:srgbClr val="231F20"/>
                </a:solidFill>
                <a:latin typeface="Times New Roman" panose="02020603050405020304" pitchFamily="18" charset="0"/>
                <a:cs typeface="+mn-cs"/>
              </a:rPr>
              <a:t>, the measurements indicate 32 weeks for all parameters including </a:t>
            </a:r>
            <a:r>
              <a:rPr lang="af-ZA" sz="3100" dirty="0" smtClean="0">
                <a:solidFill>
                  <a:srgbClr val="231F20"/>
                </a:solidFill>
                <a:latin typeface="Times New Roman" panose="02020603050405020304" pitchFamily="18" charset="0"/>
                <a:cs typeface="+mn-cs"/>
              </a:rPr>
              <a:t>the H </a:t>
            </a:r>
            <a:r>
              <a:rPr lang="af-ZA" sz="3100" dirty="0">
                <a:solidFill>
                  <a:srgbClr val="231F20"/>
                </a:solidFill>
                <a:latin typeface="Times New Roman" panose="02020603050405020304" pitchFamily="18" charset="0"/>
                <a:cs typeface="+mn-cs"/>
              </a:rPr>
              <a:t>C, AC, and FL. Which of the following is the best management for this</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patient?</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A. Antenatal steroids for probably IUGR</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B. Recommend amniocentesis for karyotype</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C. Delivery in 1 week (at term)</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D. Continued monitoring and repeat ultrasound</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87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08942" y="1803644"/>
            <a:ext cx="9144000" cy="2591289"/>
          </a:xfrm>
        </p:spPr>
        <p:txBody>
          <a:bodyPr>
            <a:noAutofit/>
          </a:bodyPr>
          <a:lstStyle/>
          <a:p>
            <a:pPr algn="l"/>
            <a:r>
              <a:rPr lang="en-US" sz="2000" b="1" dirty="0" smtClean="0">
                <a:latin typeface="Arial" panose="020B0604020202020204" pitchFamily="34" charset="0"/>
                <a:cs typeface="Arial" panose="020B0604020202020204" pitchFamily="34" charset="0"/>
              </a:rPr>
              <a:t>IUGR :</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af-ZA" sz="2000" dirty="0" smtClean="0">
                <a:solidFill>
                  <a:srgbClr val="1A1919"/>
                </a:solidFill>
                <a:latin typeface="Arial" panose="020B0604020202020204" pitchFamily="34" charset="0"/>
                <a:cs typeface="Arial" panose="020B0604020202020204" pitchFamily="34" charset="0"/>
              </a:rPr>
              <a:t>when </a:t>
            </a:r>
            <a:r>
              <a:rPr lang="af-ZA" sz="2000" dirty="0">
                <a:solidFill>
                  <a:srgbClr val="1A1919"/>
                </a:solidFill>
                <a:latin typeface="Arial" panose="020B0604020202020204" pitchFamily="34" charset="0"/>
                <a:cs typeface="Arial" panose="020B0604020202020204" pitchFamily="34" charset="0"/>
              </a:rPr>
              <a:t>the birth weight of a newborn infant is</a:t>
            </a:r>
            <a:br>
              <a:rPr lang="af-ZA" sz="2000" dirty="0">
                <a:solidFill>
                  <a:srgbClr val="1A1919"/>
                </a:solidFill>
                <a:latin typeface="Arial" panose="020B0604020202020204" pitchFamily="34" charset="0"/>
                <a:cs typeface="Arial" panose="020B0604020202020204" pitchFamily="34" charset="0"/>
              </a:rPr>
            </a:br>
            <a:r>
              <a:rPr lang="af-ZA" sz="2000" dirty="0">
                <a:solidFill>
                  <a:srgbClr val="1A1919"/>
                </a:solidFill>
                <a:latin typeface="Arial" panose="020B0604020202020204" pitchFamily="34" charset="0"/>
                <a:cs typeface="Arial" panose="020B0604020202020204" pitchFamily="34" charset="0"/>
              </a:rPr>
              <a:t>below the 10th percentile for a given gestational age.</a:t>
            </a:r>
            <a:br>
              <a:rPr lang="af-ZA" sz="2000" dirty="0">
                <a:solidFill>
                  <a:srgbClr val="1A1919"/>
                </a:solidFill>
                <a:latin typeface="Arial" panose="020B0604020202020204" pitchFamily="34" charset="0"/>
                <a:cs typeface="Arial" panose="020B0604020202020204" pitchFamily="34" charset="0"/>
              </a:rPr>
            </a:br>
            <a:r>
              <a:rPr lang="ar-SA" sz="2000" dirty="0" smtClean="0">
                <a:solidFill>
                  <a:srgbClr val="1A1919"/>
                </a:solidFill>
                <a:latin typeface="Arial" panose="020B0604020202020204" pitchFamily="34" charset="0"/>
                <a:cs typeface="Arial" panose="020B0604020202020204" pitchFamily="34" charset="0"/>
              </a:rPr>
              <a:t/>
            </a:r>
            <a:br>
              <a:rPr lang="ar-SA" sz="2000" dirty="0" smtClean="0">
                <a:solidFill>
                  <a:srgbClr val="1A1919"/>
                </a:solidFill>
                <a:latin typeface="Arial" panose="020B0604020202020204" pitchFamily="34" charset="0"/>
                <a:cs typeface="Arial" panose="020B0604020202020204" pitchFamily="34" charset="0"/>
              </a:rPr>
            </a:br>
            <a:r>
              <a:rPr lang="af-ZA" sz="2000" b="1" dirty="0" smtClean="0">
                <a:solidFill>
                  <a:srgbClr val="1A1919"/>
                </a:solidFill>
                <a:latin typeface="Arial" panose="020B0604020202020204" pitchFamily="34" charset="0"/>
                <a:cs typeface="Arial" panose="020B0604020202020204" pitchFamily="34" charset="0"/>
              </a:rPr>
              <a:t>low birthweight </a:t>
            </a:r>
            <a:r>
              <a:rPr lang="af-ZA" sz="2000" dirty="0">
                <a:solidFill>
                  <a:srgbClr val="1A1919"/>
                </a:solidFill>
                <a:latin typeface="Arial" panose="020B0604020202020204" pitchFamily="34" charset="0"/>
                <a:cs typeface="Arial" panose="020B0604020202020204" pitchFamily="34" charset="0"/>
              </a:rPr>
              <a:t>(&lt;2500 grams</a:t>
            </a:r>
            <a:r>
              <a:rPr lang="af-ZA" sz="2000" dirty="0" smtClean="0">
                <a:solidFill>
                  <a:srgbClr val="1A1919"/>
                </a:solidFill>
                <a:latin typeface="Arial" panose="020B0604020202020204" pitchFamily="34" charset="0"/>
                <a:cs typeface="Arial" panose="020B0604020202020204" pitchFamily="34" charset="0"/>
              </a:rPr>
              <a:t>)</a:t>
            </a:r>
            <a:r>
              <a:rPr lang="en-GB" sz="2000" dirty="0">
                <a:solidFill>
                  <a:srgbClr val="1A1919"/>
                </a:solidFill>
                <a:latin typeface="Arial" panose="020B0604020202020204" pitchFamily="34" charset="0"/>
                <a:cs typeface="Arial" panose="020B0604020202020204" pitchFamily="34" charset="0"/>
              </a:rPr>
              <a:t/>
            </a:r>
            <a:br>
              <a:rPr lang="en-GB" sz="2000" dirty="0">
                <a:solidFill>
                  <a:srgbClr val="1A1919"/>
                </a:solidFill>
                <a:latin typeface="Arial" panose="020B0604020202020204" pitchFamily="34" charset="0"/>
                <a:cs typeface="Arial" panose="020B0604020202020204" pitchFamily="34" charset="0"/>
              </a:rPr>
            </a:br>
            <a:r>
              <a:rPr lang="af-ZA" sz="2000" dirty="0">
                <a:solidFill>
                  <a:srgbClr val="1A1919"/>
                </a:solidFill>
                <a:latin typeface="Arial" panose="020B0604020202020204" pitchFamily="34" charset="0"/>
                <a:cs typeface="Arial" panose="020B0604020202020204" pitchFamily="34" charset="0"/>
              </a:rPr>
              <a:t> </a:t>
            </a:r>
            <a:br>
              <a:rPr lang="af-ZA" sz="2000" dirty="0">
                <a:solidFill>
                  <a:srgbClr val="1A1919"/>
                </a:solidFill>
                <a:latin typeface="Arial" panose="020B0604020202020204" pitchFamily="34" charset="0"/>
                <a:cs typeface="Arial" panose="020B0604020202020204" pitchFamily="34" charset="0"/>
              </a:rPr>
            </a:br>
            <a:r>
              <a:rPr lang="af-ZA" sz="2000" b="1" dirty="0">
                <a:solidFill>
                  <a:srgbClr val="1A1919"/>
                </a:solidFill>
                <a:latin typeface="Arial" panose="020B0604020202020204" pitchFamily="34" charset="0"/>
                <a:cs typeface="Arial" panose="020B0604020202020204" pitchFamily="34" charset="0"/>
              </a:rPr>
              <a:t>SGA</a:t>
            </a:r>
            <a:r>
              <a:rPr lang="af-ZA" sz="2000" dirty="0">
                <a:solidFill>
                  <a:srgbClr val="1A1919"/>
                </a:solidFill>
                <a:latin typeface="Arial" panose="020B0604020202020204" pitchFamily="34" charset="0"/>
                <a:cs typeface="Arial" panose="020B0604020202020204" pitchFamily="34" charset="0"/>
              </a:rPr>
              <a:t> </a:t>
            </a:r>
            <a:r>
              <a:rPr lang="af-ZA" sz="2000" dirty="0" smtClean="0">
                <a:solidFill>
                  <a:srgbClr val="1A1919"/>
                </a:solidFill>
                <a:latin typeface="Arial" panose="020B0604020202020204" pitchFamily="34" charset="0"/>
                <a:cs typeface="Arial" panose="020B0604020202020204" pitchFamily="34" charset="0"/>
              </a:rPr>
              <a:t>indicates </a:t>
            </a:r>
            <a:r>
              <a:rPr lang="af-ZA" sz="2000" dirty="0">
                <a:solidFill>
                  <a:srgbClr val="1A1919"/>
                </a:solidFill>
                <a:latin typeface="Arial" panose="020B0604020202020204" pitchFamily="34" charset="0"/>
                <a:cs typeface="Arial" panose="020B0604020202020204" pitchFamily="34" charset="0"/>
              </a:rPr>
              <a:t>that </a:t>
            </a:r>
            <a:r>
              <a:rPr lang="af-ZA" sz="2000" dirty="0" smtClean="0">
                <a:solidFill>
                  <a:srgbClr val="1A1919"/>
                </a:solidFill>
                <a:latin typeface="Arial" panose="020B0604020202020204" pitchFamily="34" charset="0"/>
                <a:cs typeface="Arial" panose="020B0604020202020204" pitchFamily="34" charset="0"/>
              </a:rPr>
              <a:t>a fetus </a:t>
            </a:r>
            <a:r>
              <a:rPr lang="af-ZA" sz="2000" dirty="0">
                <a:solidFill>
                  <a:srgbClr val="1A1919"/>
                </a:solidFill>
                <a:latin typeface="Arial" panose="020B0604020202020204" pitchFamily="34" charset="0"/>
                <a:cs typeface="Arial" panose="020B0604020202020204" pitchFamily="34" charset="0"/>
              </a:rPr>
              <a:t>or neonate is below a defined reference range </a:t>
            </a:r>
            <a:r>
              <a:rPr lang="af-ZA" sz="2000" dirty="0" smtClean="0">
                <a:solidFill>
                  <a:srgbClr val="1A1919"/>
                </a:solidFill>
                <a:latin typeface="Arial" panose="020B0604020202020204" pitchFamily="34" charset="0"/>
                <a:cs typeface="Arial" panose="020B0604020202020204" pitchFamily="34" charset="0"/>
              </a:rPr>
              <a:t>of</a:t>
            </a:r>
            <a:r>
              <a:rPr lang="af-ZA" sz="2000" dirty="0">
                <a:solidFill>
                  <a:srgbClr val="1A1919"/>
                </a:solidFill>
                <a:latin typeface="Arial" panose="020B0604020202020204" pitchFamily="34" charset="0"/>
                <a:cs typeface="Arial" panose="020B0604020202020204" pitchFamily="34" charset="0"/>
              </a:rPr>
              <a:t/>
            </a:r>
            <a:br>
              <a:rPr lang="af-ZA" sz="2000" dirty="0">
                <a:solidFill>
                  <a:srgbClr val="1A1919"/>
                </a:solidFill>
                <a:latin typeface="Arial" panose="020B0604020202020204" pitchFamily="34" charset="0"/>
                <a:cs typeface="Arial" panose="020B0604020202020204" pitchFamily="34" charset="0"/>
              </a:rPr>
            </a:br>
            <a:r>
              <a:rPr lang="af-ZA" sz="2000" dirty="0">
                <a:solidFill>
                  <a:srgbClr val="1A1919"/>
                </a:solidFill>
                <a:latin typeface="Arial" panose="020B0604020202020204" pitchFamily="34" charset="0"/>
                <a:cs typeface="Arial" panose="020B0604020202020204" pitchFamily="34" charset="0"/>
              </a:rPr>
              <a:t>weight for a gestational </a:t>
            </a:r>
            <a:r>
              <a:rPr lang="af-ZA" sz="2000" dirty="0" smtClean="0">
                <a:solidFill>
                  <a:srgbClr val="1A1919"/>
                </a:solidFill>
                <a:latin typeface="Arial" panose="020B0604020202020204" pitchFamily="34" charset="0"/>
                <a:cs typeface="Arial" panose="020B0604020202020204" pitchFamily="34" charset="0"/>
              </a:rPr>
              <a:t>age.</a:t>
            </a:r>
            <a:endParaRPr lang="ar-SA" sz="2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690" y="419013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21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321044" y="4599254"/>
            <a:ext cx="9271488" cy="2202474"/>
          </a:xfrm>
        </p:spPr>
        <p:txBody>
          <a:bodyPr>
            <a:normAutofit fontScale="90000"/>
          </a:bodyPr>
          <a:lstStyle/>
          <a:p>
            <a:pPr algn="l"/>
            <a:r>
              <a:rPr lang="af-ZA" sz="3100" dirty="0">
                <a:solidFill>
                  <a:srgbClr val="231F20"/>
                </a:solidFill>
                <a:latin typeface="Times New Roman" panose="02020603050405020304" pitchFamily="18" charset="0"/>
                <a:cs typeface="+mn-cs"/>
              </a:rPr>
              <a:t>A 21-year-old G1P0 woman is seen for her first prenatal visit at the </a:t>
            </a:r>
            <a:r>
              <a:rPr lang="af-ZA" sz="3100" dirty="0" smtClean="0">
                <a:solidFill>
                  <a:srgbClr val="231F20"/>
                </a:solidFill>
                <a:latin typeface="Times New Roman" panose="02020603050405020304" pitchFamily="18" charset="0"/>
                <a:cs typeface="+mn-cs"/>
              </a:rPr>
              <a:t>obstetrician’s </a:t>
            </a:r>
            <a:r>
              <a:rPr lang="af-ZA" sz="3100" dirty="0">
                <a:solidFill>
                  <a:srgbClr val="231F20"/>
                </a:solidFill>
                <a:latin typeface="Times New Roman" panose="02020603050405020304" pitchFamily="18" charset="0"/>
                <a:cs typeface="+mn-cs"/>
              </a:rPr>
              <a:t>office. Based on the LMP, the patient is 36 weeks’ gestation. On </a:t>
            </a:r>
            <a:r>
              <a:rPr lang="af-ZA" sz="3100" dirty="0" smtClean="0">
                <a:solidFill>
                  <a:srgbClr val="231F20"/>
                </a:solidFill>
                <a:latin typeface="Times New Roman" panose="02020603050405020304" pitchFamily="18" charset="0"/>
                <a:cs typeface="+mn-cs"/>
              </a:rPr>
              <a:t>ultrasound</a:t>
            </a:r>
            <a:r>
              <a:rPr lang="af-ZA" sz="3100" dirty="0">
                <a:solidFill>
                  <a:srgbClr val="231F20"/>
                </a:solidFill>
                <a:latin typeface="Times New Roman" panose="02020603050405020304" pitchFamily="18" charset="0"/>
                <a:cs typeface="+mn-cs"/>
              </a:rPr>
              <a:t>, the measurements indicate 32 weeks for all parameters including </a:t>
            </a:r>
            <a:r>
              <a:rPr lang="af-ZA" sz="3100" dirty="0" smtClean="0">
                <a:solidFill>
                  <a:srgbClr val="231F20"/>
                </a:solidFill>
                <a:latin typeface="Times New Roman" panose="02020603050405020304" pitchFamily="18" charset="0"/>
                <a:cs typeface="+mn-cs"/>
              </a:rPr>
              <a:t>the H </a:t>
            </a:r>
            <a:r>
              <a:rPr lang="af-ZA" sz="3100" dirty="0">
                <a:solidFill>
                  <a:srgbClr val="231F20"/>
                </a:solidFill>
                <a:latin typeface="Times New Roman" panose="02020603050405020304" pitchFamily="18" charset="0"/>
                <a:cs typeface="+mn-cs"/>
              </a:rPr>
              <a:t>C, AC, and FL. Which of the following is the best management for this</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patient?</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A. Antenatal steroids for probably IUGR</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B. Recommend amniocentesis for karyotype</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C. Delivery in 1 week (at term)</a:t>
            </a:r>
            <a:br>
              <a:rPr lang="af-ZA" sz="3100" dirty="0">
                <a:solidFill>
                  <a:srgbClr val="231F20"/>
                </a:solidFill>
                <a:latin typeface="Times New Roman" panose="02020603050405020304" pitchFamily="18" charset="0"/>
                <a:cs typeface="+mn-cs"/>
              </a:rPr>
            </a:br>
            <a:r>
              <a:rPr lang="af-ZA" sz="3100" dirty="0">
                <a:solidFill>
                  <a:srgbClr val="231F20"/>
                </a:solidFill>
                <a:latin typeface="Times New Roman" panose="02020603050405020304" pitchFamily="18" charset="0"/>
                <a:cs typeface="+mn-cs"/>
              </a:rPr>
              <a:t>D. Continued monitoring and repeat ultrasound</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45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83652" y="3996103"/>
            <a:ext cx="9271488" cy="2202474"/>
          </a:xfrm>
        </p:spPr>
        <p:txBody>
          <a:bodyPr>
            <a:normAutofit fontScale="90000"/>
          </a:bodyPr>
          <a:lstStyle/>
          <a:p>
            <a:pPr algn="l"/>
            <a:r>
              <a:rPr lang="af-ZA" sz="2700" dirty="0">
                <a:solidFill>
                  <a:srgbClr val="231F20"/>
                </a:solidFill>
                <a:latin typeface="Times New Roman" panose="02020603050405020304" pitchFamily="18" charset="0"/>
                <a:cs typeface="+mn-cs"/>
              </a:rPr>
              <a:t>An 18-year-old G1P0 woman at 38 weeks’ gestation confirmed by a </a:t>
            </a:r>
            <a:r>
              <a:rPr lang="af-ZA" sz="2700" dirty="0" smtClean="0">
                <a:solidFill>
                  <a:srgbClr val="231F20"/>
                </a:solidFill>
                <a:latin typeface="Times New Roman" panose="02020603050405020304" pitchFamily="18" charset="0"/>
                <a:cs typeface="+mn-cs"/>
              </a:rPr>
              <a:t>12-week ultrasound </a:t>
            </a:r>
            <a:r>
              <a:rPr lang="af-ZA" sz="2700" dirty="0">
                <a:solidFill>
                  <a:srgbClr val="231F20"/>
                </a:solidFill>
                <a:latin typeface="Times New Roman" panose="02020603050405020304" pitchFamily="18" charset="0"/>
                <a:cs typeface="+mn-cs"/>
              </a:rPr>
              <a:t>has a fundal height of 34 cm. The patient has gained 20 lbs </a:t>
            </a:r>
            <a:r>
              <a:rPr lang="af-ZA" sz="2700" dirty="0" smtClean="0">
                <a:solidFill>
                  <a:srgbClr val="231F20"/>
                </a:solidFill>
                <a:latin typeface="Times New Roman" panose="02020603050405020304" pitchFamily="18" charset="0"/>
                <a:cs typeface="+mn-cs"/>
              </a:rPr>
              <a:t>during </a:t>
            </a:r>
            <a:r>
              <a:rPr lang="af-ZA" sz="2700" dirty="0">
                <a:solidFill>
                  <a:srgbClr val="231F20"/>
                </a:solidFill>
                <a:latin typeface="Times New Roman" panose="02020603050405020304" pitchFamily="18" charset="0"/>
                <a:cs typeface="+mn-cs"/>
              </a:rPr>
              <a:t>the pregnancy. She denies smoking or alcohol or illicit substance use. </a:t>
            </a:r>
            <a:r>
              <a:rPr lang="af-ZA" sz="2700" dirty="0" smtClean="0">
                <a:solidFill>
                  <a:srgbClr val="231F20"/>
                </a:solidFill>
                <a:latin typeface="Times New Roman" panose="02020603050405020304" pitchFamily="18" charset="0"/>
                <a:cs typeface="+mn-cs"/>
              </a:rPr>
              <a:t>Her BP </a:t>
            </a:r>
            <a:r>
              <a:rPr lang="af-ZA" sz="2700" dirty="0">
                <a:solidFill>
                  <a:srgbClr val="231F20"/>
                </a:solidFill>
                <a:latin typeface="Times New Roman" panose="02020603050405020304" pitchFamily="18" charset="0"/>
                <a:cs typeface="+mn-cs"/>
              </a:rPr>
              <a:t>is 110/ 70 mm H g. Which of the following is the best management of </a:t>
            </a:r>
            <a:r>
              <a:rPr lang="af-ZA" sz="2700" dirty="0" smtClean="0">
                <a:solidFill>
                  <a:srgbClr val="231F20"/>
                </a:solidFill>
                <a:latin typeface="Times New Roman" panose="02020603050405020304" pitchFamily="18" charset="0"/>
                <a:cs typeface="+mn-cs"/>
              </a:rPr>
              <a:t>this patient</a:t>
            </a:r>
            <a:r>
              <a:rPr lang="af-ZA" sz="2700" dirty="0">
                <a:solidFill>
                  <a:srgbClr val="231F20"/>
                </a:solidFill>
                <a:latin typeface="Times New Roman" panose="02020603050405020304" pitchFamily="18" charset="0"/>
                <a:cs typeface="+mn-cs"/>
              </a:rPr>
              <a:t>?</a:t>
            </a:r>
            <a:br>
              <a:rPr lang="af-ZA" sz="2700" dirty="0">
                <a:solidFill>
                  <a:srgbClr val="231F20"/>
                </a:solidFill>
                <a:latin typeface="Times New Roman" panose="02020603050405020304" pitchFamily="18" charset="0"/>
                <a:cs typeface="+mn-cs"/>
              </a:rPr>
            </a:br>
            <a:r>
              <a:rPr lang="af-ZA" sz="2700" dirty="0">
                <a:solidFill>
                  <a:srgbClr val="231F20"/>
                </a:solidFill>
                <a:latin typeface="Times New Roman" panose="02020603050405020304" pitchFamily="18" charset="0"/>
                <a:cs typeface="+mn-cs"/>
              </a:rPr>
              <a:t>A. Perform a basic ultrasound study</a:t>
            </a:r>
            <a:br>
              <a:rPr lang="af-ZA" sz="2700" dirty="0">
                <a:solidFill>
                  <a:srgbClr val="231F20"/>
                </a:solidFill>
                <a:latin typeface="Times New Roman" panose="02020603050405020304" pitchFamily="18" charset="0"/>
                <a:cs typeface="+mn-cs"/>
              </a:rPr>
            </a:br>
            <a:r>
              <a:rPr lang="af-ZA" sz="2700" dirty="0">
                <a:solidFill>
                  <a:srgbClr val="231F20"/>
                </a:solidFill>
                <a:latin typeface="Times New Roman" panose="02020603050405020304" pitchFamily="18" charset="0"/>
                <a:cs typeface="+mn-cs"/>
              </a:rPr>
              <a:t>B. Schedule for delivery since the patient has reached a term gestational age</a:t>
            </a:r>
            <a:br>
              <a:rPr lang="af-ZA" sz="2700" dirty="0">
                <a:solidFill>
                  <a:srgbClr val="231F20"/>
                </a:solidFill>
                <a:latin typeface="Times New Roman" panose="02020603050405020304" pitchFamily="18" charset="0"/>
                <a:cs typeface="+mn-cs"/>
              </a:rPr>
            </a:br>
            <a:r>
              <a:rPr lang="af-ZA" sz="2700" dirty="0">
                <a:solidFill>
                  <a:srgbClr val="231F20"/>
                </a:solidFill>
                <a:latin typeface="Times New Roman" panose="02020603050405020304" pitchFamily="18" charset="0"/>
                <a:cs typeface="+mn-cs"/>
              </a:rPr>
              <a:t>C. Schedule biophysical profile and Doppler studies for this patient</a:t>
            </a:r>
            <a:br>
              <a:rPr lang="af-ZA" sz="2700" dirty="0">
                <a:solidFill>
                  <a:srgbClr val="231F20"/>
                </a:solidFill>
                <a:latin typeface="Times New Roman" panose="02020603050405020304" pitchFamily="18" charset="0"/>
                <a:cs typeface="+mn-cs"/>
              </a:rPr>
            </a:br>
            <a:r>
              <a:rPr lang="af-ZA" sz="2700" dirty="0">
                <a:solidFill>
                  <a:srgbClr val="231F20"/>
                </a:solidFill>
                <a:latin typeface="Times New Roman" panose="02020603050405020304" pitchFamily="18" charset="0"/>
                <a:cs typeface="+mn-cs"/>
              </a:rPr>
              <a:t>D. Send her urine for a drug screen and consider ordering serum TORCH</a:t>
            </a:r>
            <a:br>
              <a:rPr lang="af-ZA" sz="2700" dirty="0">
                <a:solidFill>
                  <a:srgbClr val="231F20"/>
                </a:solidFill>
                <a:latin typeface="Times New Roman" panose="02020603050405020304" pitchFamily="18" charset="0"/>
                <a:cs typeface="+mn-cs"/>
              </a:rPr>
            </a:br>
            <a:r>
              <a:rPr lang="af-ZA" sz="2700" dirty="0">
                <a:solidFill>
                  <a:srgbClr val="231F20"/>
                </a:solidFill>
                <a:latin typeface="Times New Roman" panose="02020603050405020304" pitchFamily="18" charset="0"/>
                <a:cs typeface="+mn-cs"/>
              </a:rPr>
              <a:t>titers</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50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08942" y="3742149"/>
            <a:ext cx="9144000" cy="1290027"/>
          </a:xfrm>
        </p:spPr>
        <p:txBody>
          <a:bodyPr>
            <a:noAutofit/>
          </a:bodyPr>
          <a:lstStyle/>
          <a:p>
            <a:pPr algn="l"/>
            <a:r>
              <a:rPr lang="en-GB" sz="2800" b="1" dirty="0" err="1">
                <a:latin typeface="Arial" panose="020B0604020202020204" pitchFamily="34" charset="0"/>
                <a:cs typeface="Arial" panose="020B0604020202020204" pitchFamily="34" charset="0"/>
              </a:rPr>
              <a:t>Etiology</a:t>
            </a:r>
            <a:r>
              <a:rPr lang="en-GB" sz="2800" b="1" dirty="0">
                <a:latin typeface="Arial" panose="020B0604020202020204" pitchFamily="34" charset="0"/>
                <a:cs typeface="Arial" panose="020B0604020202020204" pitchFamily="34" charset="0"/>
              </a:rPr>
              <a:t> of IUGR</a:t>
            </a:r>
            <a:r>
              <a:rPr lang="en-GB" sz="2800" b="1" dirty="0" smtClean="0">
                <a:latin typeface="Arial" panose="020B0604020202020204" pitchFamily="34" charset="0"/>
                <a:cs typeface="Arial" panose="020B0604020202020204" pitchFamily="34" charset="0"/>
              </a:rPr>
              <a:t>:</a:t>
            </a:r>
            <a:r>
              <a:rPr lang="ar-SA" sz="2800" dirty="0" smtClean="0">
                <a:latin typeface="Arial" panose="020B0604020202020204" pitchFamily="34" charset="0"/>
                <a:cs typeface="Arial" panose="020B0604020202020204" pitchFamily="34" charset="0"/>
              </a:rPr>
              <a:t/>
            </a:r>
            <a:br>
              <a:rPr lang="ar-SA" sz="2800" dirty="0" smtClean="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u="sng" dirty="0">
                <a:latin typeface="Arial" panose="020B0604020202020204" pitchFamily="34" charset="0"/>
                <a:cs typeface="Arial" panose="020B0604020202020204" pitchFamily="34" charset="0"/>
              </a:rPr>
              <a:t>Maternal :</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US" sz="2400" dirty="0" smtClean="0">
                <a:solidFill>
                  <a:schemeClr val="accent1"/>
                </a:solidFill>
                <a:latin typeface="Arial" panose="020B0604020202020204" pitchFamily="34" charset="0"/>
                <a:cs typeface="Arial" panose="020B0604020202020204" pitchFamily="34" charset="0"/>
              </a:rPr>
              <a:t>Behavioral: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af-ZA" sz="2400" dirty="0">
                <a:solidFill>
                  <a:srgbClr val="1A1919"/>
                </a:solidFill>
                <a:latin typeface="Arial" panose="020B0604020202020204" pitchFamily="34" charset="0"/>
                <a:cs typeface="Arial" panose="020B0604020202020204" pitchFamily="34" charset="0"/>
              </a:rPr>
              <a:t>poor nutritional intake,cigarette smoking, drug abuse. </a:t>
            </a:r>
            <a:br>
              <a:rPr lang="af-ZA" sz="2400" dirty="0">
                <a:solidFill>
                  <a:srgbClr val="1A1919"/>
                </a:solidFill>
                <a:latin typeface="Arial" panose="020B0604020202020204" pitchFamily="34" charset="0"/>
                <a:cs typeface="Arial" panose="020B0604020202020204" pitchFamily="34" charset="0"/>
              </a:rPr>
            </a:br>
            <a:r>
              <a:rPr lang="ar-SA" sz="2400" dirty="0">
                <a:solidFill>
                  <a:srgbClr val="1A1919"/>
                </a:solidFill>
                <a:latin typeface="Arial" panose="020B0604020202020204" pitchFamily="34" charset="0"/>
                <a:cs typeface="Arial" panose="020B0604020202020204" pitchFamily="34" charset="0"/>
              </a:rPr>
              <a:t/>
            </a:r>
            <a:br>
              <a:rPr lang="ar-SA" sz="2400" dirty="0">
                <a:solidFill>
                  <a:srgbClr val="1A1919"/>
                </a:solidFill>
                <a:latin typeface="Arial" panose="020B0604020202020204" pitchFamily="34" charset="0"/>
                <a:cs typeface="Arial" panose="020B0604020202020204" pitchFamily="34" charset="0"/>
              </a:rPr>
            </a:br>
            <a:r>
              <a:rPr lang="af-ZA" sz="2400" dirty="0">
                <a:solidFill>
                  <a:schemeClr val="accent1"/>
                </a:solidFill>
                <a:latin typeface="Arial" panose="020B0604020202020204" pitchFamily="34" charset="0"/>
                <a:cs typeface="Arial" panose="020B0604020202020204" pitchFamily="34" charset="0"/>
              </a:rPr>
              <a:t>Medical :</a:t>
            </a:r>
            <a:r>
              <a:rPr lang="af-ZA" sz="2400" dirty="0">
                <a:solidFill>
                  <a:srgbClr val="1A1919"/>
                </a:solidFill>
                <a:latin typeface="Arial" panose="020B0604020202020204" pitchFamily="34" charset="0"/>
                <a:cs typeface="Arial" panose="020B0604020202020204" pitchFamily="34" charset="0"/>
              </a:rPr>
              <a:t/>
            </a:r>
            <a:br>
              <a:rPr lang="af-ZA" sz="2400" dirty="0">
                <a:solidFill>
                  <a:srgbClr val="1A1919"/>
                </a:solidFill>
                <a:latin typeface="Arial" panose="020B0604020202020204" pitchFamily="34" charset="0"/>
                <a:cs typeface="Arial" panose="020B0604020202020204" pitchFamily="34" charset="0"/>
              </a:rPr>
            </a:br>
            <a:r>
              <a:rPr lang="af-ZA" sz="2400" dirty="0">
                <a:solidFill>
                  <a:srgbClr val="1A1919"/>
                </a:solidFill>
                <a:latin typeface="Arial" panose="020B0604020202020204" pitchFamily="34" charset="0"/>
                <a:cs typeface="Arial" panose="020B0604020202020204" pitchFamily="34" charset="0"/>
              </a:rPr>
              <a:t>       early cardiovasculardisease, hypertension, diabetes, obesity (associated with leptin resistance), alcoholism, cyanotic heart disease, and pulmonary </a:t>
            </a:r>
            <a:r>
              <a:rPr lang="af-ZA" sz="2400" dirty="0" smtClean="0">
                <a:solidFill>
                  <a:srgbClr val="1A1919"/>
                </a:solidFill>
                <a:latin typeface="Arial" panose="020B0604020202020204" pitchFamily="34" charset="0"/>
                <a:cs typeface="Arial" panose="020B0604020202020204" pitchFamily="34" charset="0"/>
              </a:rPr>
              <a:t>insufficiency ,</a:t>
            </a:r>
            <a:r>
              <a:rPr lang="af-ZA" sz="2400" dirty="0">
                <a:solidFill>
                  <a:srgbClr val="1A1919"/>
                </a:solidFill>
                <a:latin typeface="Arial" panose="020B0604020202020204" pitchFamily="34" charset="0"/>
                <a:cs typeface="Arial" panose="020B0604020202020204" pitchFamily="34" charset="0"/>
              </a:rPr>
              <a:t> antiphospholipid </a:t>
            </a:r>
            <a:r>
              <a:rPr lang="af-ZA" sz="2400" dirty="0" smtClean="0">
                <a:solidFill>
                  <a:srgbClr val="1A1919"/>
                </a:solidFill>
                <a:latin typeface="Arial" panose="020B0604020202020204" pitchFamily="34" charset="0"/>
                <a:cs typeface="Arial" panose="020B0604020202020204" pitchFamily="34" charset="0"/>
              </a:rPr>
              <a:t>syndrome</a:t>
            </a:r>
            <a:r>
              <a:rPr lang="ar-SA" sz="2400" dirty="0">
                <a:solidFill>
                  <a:srgbClr val="1A1919"/>
                </a:solidFill>
                <a:latin typeface="Arial" panose="020B0604020202020204" pitchFamily="34" charset="0"/>
                <a:cs typeface="Arial" panose="020B0604020202020204" pitchFamily="34" charset="0"/>
              </a:rPr>
              <a:t> </a:t>
            </a:r>
            <a:r>
              <a:rPr lang="en-GB" sz="2400" dirty="0" smtClean="0">
                <a:solidFill>
                  <a:srgbClr val="1A1919"/>
                </a:solidFill>
                <a:latin typeface="Arial" panose="020B0604020202020204" pitchFamily="34" charset="0"/>
                <a:cs typeface="Arial" panose="020B0604020202020204" pitchFamily="34" charset="0"/>
              </a:rPr>
              <a:t>and </a:t>
            </a:r>
            <a:r>
              <a:rPr lang="en-GB" sz="2400" dirty="0" smtClean="0">
                <a:solidFill>
                  <a:srgbClr val="1A1919"/>
                </a:solidFill>
                <a:latin typeface="Arial" panose="020B0604020202020204" pitchFamily="34" charset="0"/>
                <a:cs typeface="Arial" panose="020B0604020202020204" pitchFamily="34" charset="0"/>
              </a:rPr>
              <a:t>hereditary </a:t>
            </a:r>
            <a:r>
              <a:rPr lang="en-GB" sz="2400" dirty="0" err="1" smtClean="0">
                <a:solidFill>
                  <a:srgbClr val="1A1919"/>
                </a:solidFill>
                <a:latin typeface="Arial" panose="020B0604020202020204" pitchFamily="34" charset="0"/>
                <a:cs typeface="Arial" panose="020B0604020202020204" pitchFamily="34" charset="0"/>
              </a:rPr>
              <a:t>thrombophili</a:t>
            </a:r>
            <a:r>
              <a:rPr lang="en-US" sz="2400" dirty="0" smtClean="0">
                <a:solidFill>
                  <a:srgbClr val="1A1919"/>
                </a:solidFill>
                <a:latin typeface="Arial" panose="020B0604020202020204" pitchFamily="34" charset="0"/>
                <a:cs typeface="Arial" panose="020B0604020202020204" pitchFamily="34" charset="0"/>
              </a:rPr>
              <a:t>a.</a:t>
            </a:r>
            <a:endParaRPr lang="ar-SA" sz="24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6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949570" y="3453739"/>
            <a:ext cx="9271488" cy="1170410"/>
          </a:xfrm>
        </p:spPr>
        <p:txBody>
          <a:bodyPr>
            <a:normAutofit fontScale="90000"/>
          </a:bodyPr>
          <a:lstStyle/>
          <a:p>
            <a:pPr algn="l"/>
            <a:r>
              <a:rPr lang="en-US" sz="2700" dirty="0" smtClean="0">
                <a:solidFill>
                  <a:schemeClr val="accent1"/>
                </a:solidFill>
                <a:latin typeface="Arial" panose="020B0604020202020204" pitchFamily="34" charset="0"/>
                <a:cs typeface="Arial" panose="020B0604020202020204" pitchFamily="34" charset="0"/>
              </a:rPr>
              <a:t>Teratogen exposure. </a:t>
            </a:r>
            <a:br>
              <a:rPr lang="en-US" sz="2700" dirty="0" smtClean="0">
                <a:solidFill>
                  <a:schemeClr val="accent1"/>
                </a:solidFill>
                <a:latin typeface="Arial" panose="020B0604020202020204" pitchFamily="34" charset="0"/>
                <a:cs typeface="Arial" panose="020B0604020202020204" pitchFamily="34" charset="0"/>
              </a:rPr>
            </a:br>
            <a:r>
              <a:rPr lang="en-US" sz="2700" dirty="0" smtClean="0">
                <a:solidFill>
                  <a:schemeClr val="accent1"/>
                </a:solidFill>
                <a:latin typeface="Arial" panose="020B0604020202020204" pitchFamily="34" charset="0"/>
                <a:cs typeface="Arial" panose="020B0604020202020204" pitchFamily="34" charset="0"/>
              </a:rPr>
              <a:t>Extreme of maternal age .</a:t>
            </a:r>
            <a:br>
              <a:rPr lang="en-US" sz="2700" dirty="0" smtClean="0">
                <a:solidFill>
                  <a:schemeClr val="accent1"/>
                </a:solidFill>
                <a:latin typeface="Arial" panose="020B0604020202020204" pitchFamily="34" charset="0"/>
                <a:cs typeface="Arial" panose="020B0604020202020204" pitchFamily="34" charset="0"/>
              </a:rPr>
            </a:br>
            <a:r>
              <a:rPr lang="en-US" sz="2700" dirty="0" smtClean="0">
                <a:solidFill>
                  <a:schemeClr val="accent1"/>
                </a:solidFill>
                <a:latin typeface="Arial" panose="020B0604020202020204" pitchFamily="34" charset="0"/>
                <a:cs typeface="Arial" panose="020B0604020202020204" pitchFamily="34" charset="0"/>
              </a:rPr>
              <a:t/>
            </a:r>
            <a:br>
              <a:rPr lang="en-US" sz="2700" dirty="0" smtClean="0">
                <a:solidFill>
                  <a:schemeClr val="accent1"/>
                </a:solidFill>
                <a:latin typeface="Arial" panose="020B0604020202020204" pitchFamily="34" charset="0"/>
                <a:cs typeface="Arial" panose="020B0604020202020204" pitchFamily="34" charset="0"/>
              </a:rPr>
            </a:br>
            <a:r>
              <a:rPr lang="en-US" sz="2700" u="sng" dirty="0" smtClean="0">
                <a:latin typeface="Arial" panose="020B0604020202020204" pitchFamily="34" charset="0"/>
                <a:cs typeface="Arial" panose="020B0604020202020204" pitchFamily="34" charset="0"/>
              </a:rPr>
              <a:t>Fetal factor :</a:t>
            </a:r>
            <a:r>
              <a:rPr lang="en-US" sz="2700" dirty="0" smtClean="0">
                <a:solidFill>
                  <a:schemeClr val="accent1"/>
                </a:solidFill>
                <a:latin typeface="Arial" panose="020B0604020202020204" pitchFamily="34" charset="0"/>
                <a:cs typeface="Arial" panose="020B0604020202020204" pitchFamily="34" charset="0"/>
              </a:rPr>
              <a:t/>
            </a:r>
            <a:br>
              <a:rPr lang="en-US" sz="2700" dirty="0" smtClean="0">
                <a:solidFill>
                  <a:schemeClr val="accent1"/>
                </a:solidFill>
                <a:latin typeface="Arial" panose="020B0604020202020204" pitchFamily="34" charset="0"/>
                <a:cs typeface="Arial" panose="020B0604020202020204" pitchFamily="34" charset="0"/>
              </a:rPr>
            </a:br>
            <a:r>
              <a:rPr lang="en-GB" sz="2700" dirty="0"/>
              <a:t/>
            </a:r>
            <a:br>
              <a:rPr lang="en-GB" sz="2700" dirty="0"/>
            </a:br>
            <a:r>
              <a:rPr lang="af-ZA" sz="2700" dirty="0">
                <a:solidFill>
                  <a:srgbClr val="1A1919"/>
                </a:solidFill>
                <a:latin typeface="Helvetica" pitchFamily="2" charset="0"/>
              </a:rPr>
              <a:t>intrauterine </a:t>
            </a:r>
            <a:r>
              <a:rPr lang="af-ZA" sz="2700" dirty="0" smtClean="0">
                <a:solidFill>
                  <a:srgbClr val="1A1919"/>
                </a:solidFill>
                <a:latin typeface="Helvetica" pitchFamily="2" charset="0"/>
              </a:rPr>
              <a:t>infection listeriosis </a:t>
            </a:r>
            <a:r>
              <a:rPr lang="af-ZA" sz="2700" dirty="0">
                <a:solidFill>
                  <a:srgbClr val="1A1919"/>
                </a:solidFill>
                <a:latin typeface="Helvetica" pitchFamily="2" charset="0"/>
              </a:rPr>
              <a:t>and TORCH </a:t>
            </a:r>
            <a:r>
              <a:rPr lang="af-ZA" sz="2700" dirty="0" smtClean="0">
                <a:solidFill>
                  <a:srgbClr val="1A1919"/>
                </a:solidFill>
                <a:latin typeface="Helvetica" pitchFamily="2" charset="0"/>
              </a:rPr>
              <a:t>and </a:t>
            </a:r>
            <a:r>
              <a:rPr lang="af-ZA" sz="2700" dirty="0">
                <a:solidFill>
                  <a:srgbClr val="1A1919"/>
                </a:solidFill>
                <a:latin typeface="Helvetica" pitchFamily="2" charset="0"/>
              </a:rPr>
              <a:t>congenital </a:t>
            </a:r>
            <a:r>
              <a:rPr lang="af-ZA" sz="2700" dirty="0" smtClean="0">
                <a:solidFill>
                  <a:srgbClr val="1A1919"/>
                </a:solidFill>
                <a:latin typeface="Helvetica" pitchFamily="2" charset="0"/>
              </a:rPr>
              <a:t>anomalies</a:t>
            </a:r>
            <a:r>
              <a:rPr lang="en-US" sz="2700" dirty="0" smtClean="0">
                <a:solidFill>
                  <a:srgbClr val="1A1919"/>
                </a:solidFill>
                <a:latin typeface="Helvetica" pitchFamily="2" charset="0"/>
              </a:rPr>
              <a:t>.</a:t>
            </a:r>
            <a:br>
              <a:rPr lang="en-US" sz="2700" dirty="0" smtClean="0">
                <a:solidFill>
                  <a:srgbClr val="1A1919"/>
                </a:solidFill>
                <a:latin typeface="Helvetica" pitchFamily="2" charset="0"/>
              </a:rPr>
            </a:br>
            <a:r>
              <a:rPr lang="en-US" sz="2700" dirty="0">
                <a:solidFill>
                  <a:srgbClr val="1A1919"/>
                </a:solidFill>
                <a:latin typeface="Helvetica" pitchFamily="2" charset="0"/>
              </a:rPr>
              <a:t/>
            </a:r>
            <a:br>
              <a:rPr lang="en-US" sz="2700" dirty="0">
                <a:solidFill>
                  <a:srgbClr val="1A1919"/>
                </a:solidFill>
                <a:latin typeface="Helvetica" pitchFamily="2" charset="0"/>
              </a:rPr>
            </a:br>
            <a:r>
              <a:rPr lang="en-US" sz="2700" u="sng" dirty="0" smtClean="0">
                <a:solidFill>
                  <a:srgbClr val="1A1919"/>
                </a:solidFill>
                <a:latin typeface="Helvetica" pitchFamily="2" charset="0"/>
              </a:rPr>
              <a:t>Placental factor :</a:t>
            </a:r>
            <a:r>
              <a:rPr lang="ar-SA" sz="2700" dirty="0" smtClean="0">
                <a:solidFill>
                  <a:srgbClr val="1A1919"/>
                </a:solidFill>
                <a:latin typeface="Helvetica" pitchFamily="2" charset="0"/>
              </a:rPr>
              <a:t/>
            </a:r>
            <a:br>
              <a:rPr lang="ar-SA" sz="2700" dirty="0" smtClean="0">
                <a:solidFill>
                  <a:srgbClr val="1A1919"/>
                </a:solidFill>
                <a:latin typeface="Helvetica" pitchFamily="2" charset="0"/>
              </a:rPr>
            </a:br>
            <a:r>
              <a:rPr lang="en-US" sz="2700" dirty="0" smtClean="0">
                <a:solidFill>
                  <a:srgbClr val="1A1919"/>
                </a:solidFill>
                <a:latin typeface="Helvetica" pitchFamily="2" charset="0"/>
              </a:rPr>
              <a:t>poor implantation , placenta Previa , umbilical cord abnormality</a:t>
            </a:r>
            <a:r>
              <a:rPr lang="en-US" sz="2400" dirty="0" smtClean="0">
                <a:solidFill>
                  <a:srgbClr val="1A1919"/>
                </a:solidFill>
                <a:latin typeface="Helvetica" pitchFamily="2" charset="0"/>
              </a:rPr>
              <a:t>.</a:t>
            </a:r>
            <a:endParaRPr lang="ar-SA" sz="2400" dirty="0">
              <a:solidFill>
                <a:schemeClr val="accent1"/>
              </a:solidFill>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91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46284" y="914399"/>
            <a:ext cx="9271488" cy="2259623"/>
          </a:xfrm>
        </p:spPr>
        <p:txBody>
          <a:bodyPr>
            <a:normAutofit/>
          </a:bodyPr>
          <a:lstStyle/>
          <a:p>
            <a:pPr algn="l"/>
            <a:r>
              <a:rPr lang="en-GB" sz="3200" b="1" u="sng" dirty="0"/>
              <a:t>Type:</a:t>
            </a:r>
            <a:r>
              <a:rPr lang="en-GB" sz="2800" dirty="0"/>
              <a:t/>
            </a:r>
            <a:br>
              <a:rPr lang="en-GB" sz="2800" dirty="0"/>
            </a:br>
            <a:r>
              <a:rPr lang="en-GB" sz="2800" dirty="0"/>
              <a:t/>
            </a:r>
            <a:br>
              <a:rPr lang="en-GB" sz="2800" dirty="0"/>
            </a:br>
            <a:r>
              <a:rPr lang="en-GB" sz="3100" dirty="0">
                <a:latin typeface="Arial" panose="020B0604020202020204" pitchFamily="34" charset="0"/>
                <a:cs typeface="Arial" panose="020B0604020202020204" pitchFamily="34" charset="0"/>
              </a:rPr>
              <a:t>symmetric and </a:t>
            </a:r>
            <a:r>
              <a:rPr lang="en-GB" sz="3100" dirty="0" smtClean="0">
                <a:latin typeface="Arial" panose="020B0604020202020204" pitchFamily="34" charset="0"/>
                <a:cs typeface="Arial" panose="020B0604020202020204" pitchFamily="34" charset="0"/>
              </a:rPr>
              <a:t>asymmetric</a:t>
            </a:r>
            <a:r>
              <a:rPr lang="en-US" sz="3100" dirty="0" smtClean="0">
                <a:latin typeface="Arial" panose="020B0604020202020204" pitchFamily="34" charset="0"/>
                <a:cs typeface="Arial" panose="020B0604020202020204" pitchFamily="34" charset="0"/>
              </a:rPr>
              <a:t>.</a:t>
            </a:r>
            <a:br>
              <a:rPr lang="en-US" sz="3100" dirty="0" smtClean="0">
                <a:latin typeface="Arial" panose="020B0604020202020204" pitchFamily="34" charset="0"/>
                <a:cs typeface="Arial" panose="020B0604020202020204" pitchFamily="34" charset="0"/>
              </a:rPr>
            </a:br>
            <a:r>
              <a:rPr lang="en-US" sz="2800" dirty="0" smtClean="0"/>
              <a:t/>
            </a:r>
            <a:br>
              <a:rPr lang="en-US" sz="2800" dirty="0" smtClean="0"/>
            </a:br>
            <a:endParaRPr lang="ar-SA" sz="27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عنصر نائب للمحتوى 3">
            <a:extLst>
              <a:ext uri="{FF2B5EF4-FFF2-40B4-BE49-F238E27FC236}">
                <a16:creationId xmlns:a16="http://schemas.microsoft.com/office/drawing/2014/main" id="{F1414CF1-F802-71C6-1B7B-94A69609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507" y="2462779"/>
            <a:ext cx="5275042" cy="3181883"/>
          </a:xfrm>
          <a:prstGeom prst="rect">
            <a:avLst/>
          </a:prstGeom>
        </p:spPr>
      </p:pic>
    </p:spTree>
    <p:extLst>
      <p:ext uri="{BB962C8B-B14F-4D97-AF65-F5344CB8AC3E}">
        <p14:creationId xmlns:p14="http://schemas.microsoft.com/office/powerpoint/2010/main" val="14754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81454" y="2645275"/>
            <a:ext cx="9271488" cy="1135417"/>
          </a:xfrm>
        </p:spPr>
        <p:txBody>
          <a:bodyPr>
            <a:normAutofit fontScale="90000"/>
          </a:bodyPr>
          <a:lstStyle/>
          <a:p>
            <a:r>
              <a:rPr lang="en-GB" sz="4400" dirty="0">
                <a:latin typeface="Arial" panose="020B0604020202020204" pitchFamily="34" charset="0"/>
                <a:cs typeface="Arial" panose="020B0604020202020204" pitchFamily="34" charset="0"/>
              </a:rPr>
              <a:t>Early FGR &lt;32 week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r>
              <a:rPr lang="en-US" sz="4400" dirty="0" smtClean="0">
                <a:solidFill>
                  <a:srgbClr val="000000"/>
                </a:solidFill>
                <a:latin typeface="Arial" panose="020B0604020202020204" pitchFamily="34" charset="0"/>
                <a:cs typeface="Arial" panose="020B0604020202020204" pitchFamily="34" charset="0"/>
              </a:rPr>
              <a:t>L</a:t>
            </a:r>
            <a:r>
              <a:rPr lang="af-ZA" sz="4400" dirty="0" smtClean="0">
                <a:solidFill>
                  <a:srgbClr val="000000"/>
                </a:solidFill>
                <a:latin typeface="Arial" panose="020B0604020202020204" pitchFamily="34" charset="0"/>
                <a:cs typeface="Arial" panose="020B0604020202020204" pitchFamily="34" charset="0"/>
              </a:rPr>
              <a:t>ate-onset </a:t>
            </a:r>
            <a:r>
              <a:rPr lang="af-ZA" sz="4400" dirty="0">
                <a:solidFill>
                  <a:srgbClr val="000000"/>
                </a:solidFill>
                <a:latin typeface="Arial" panose="020B0604020202020204" pitchFamily="34" charset="0"/>
                <a:cs typeface="Arial" panose="020B0604020202020204" pitchFamily="34" charset="0"/>
              </a:rPr>
              <a:t>(diagnosed </a:t>
            </a:r>
            <a:r>
              <a:rPr lang="af-ZA" sz="4400" b="1" dirty="0">
                <a:solidFill>
                  <a:srgbClr val="000000"/>
                </a:solidFill>
                <a:latin typeface="Arial" panose="020B0604020202020204" pitchFamily="34" charset="0"/>
                <a:cs typeface="Arial" panose="020B0604020202020204" pitchFamily="34" charset="0"/>
              </a:rPr>
              <a:t>≥</a:t>
            </a:r>
            <a:r>
              <a:rPr lang="af-ZA" sz="4400" dirty="0">
                <a:solidFill>
                  <a:srgbClr val="000000"/>
                </a:solidFill>
                <a:latin typeface="Arial" panose="020B0604020202020204" pitchFamily="34" charset="0"/>
                <a:cs typeface="Arial" panose="020B0604020202020204" pitchFamily="34" charset="0"/>
              </a:rPr>
              <a:t> 32 weeks).</a:t>
            </a:r>
            <a:endParaRPr lang="ar-SA"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05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17736" y="2986221"/>
            <a:ext cx="9271488" cy="2244281"/>
          </a:xfrm>
        </p:spPr>
        <p:txBody>
          <a:bodyPr>
            <a:noAutofit/>
          </a:bodyPr>
          <a:lstStyle/>
          <a:p>
            <a:pPr algn="l"/>
            <a:r>
              <a:rPr lang="ar-SA" sz="2000" u="sng" dirty="0" smtClean="0">
                <a:solidFill>
                  <a:srgbClr val="1A1919"/>
                </a:solidFill>
                <a:latin typeface="Arial" panose="020B0604020202020204" pitchFamily="34" charset="0"/>
                <a:cs typeface="Arial" panose="020B0604020202020204" pitchFamily="34" charset="0"/>
              </a:rPr>
              <a:t/>
            </a:r>
            <a:br>
              <a:rPr lang="ar-SA" sz="2000" u="sng" dirty="0" smtClean="0">
                <a:solidFill>
                  <a:srgbClr val="1A1919"/>
                </a:solidFill>
                <a:latin typeface="Arial" panose="020B0604020202020204" pitchFamily="34" charset="0"/>
                <a:cs typeface="Arial" panose="020B0604020202020204" pitchFamily="34" charset="0"/>
              </a:rPr>
            </a:br>
            <a:r>
              <a:rPr lang="ar-SA" sz="2800" b="1" u="sng" dirty="0" smtClean="0">
                <a:solidFill>
                  <a:srgbClr val="1A1919"/>
                </a:solidFill>
                <a:latin typeface="Arial" panose="020B0604020202020204" pitchFamily="34" charset="0"/>
                <a:cs typeface="Arial" panose="020B0604020202020204" pitchFamily="34" charset="0"/>
              </a:rPr>
              <a:t/>
            </a:r>
            <a:br>
              <a:rPr lang="ar-SA" sz="2800" b="1" u="sng" dirty="0" smtClean="0">
                <a:solidFill>
                  <a:srgbClr val="1A1919"/>
                </a:solidFill>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Diagnosis</a:t>
            </a:r>
            <a:r>
              <a:rPr lang="en-GB" sz="2000" dirty="0"/>
              <a:t/>
            </a:r>
            <a:br>
              <a:rPr lang="en-GB" sz="2000" dirty="0"/>
            </a:br>
            <a:r>
              <a:rPr lang="af-ZA" sz="2000" dirty="0">
                <a:solidFill>
                  <a:srgbClr val="1A1919"/>
                </a:solidFill>
                <a:latin typeface="Helvetica" pitchFamily="2" charset="0"/>
              </a:rPr>
              <a:t>Serial uterine fundal height </a:t>
            </a:r>
            <a:r>
              <a:rPr lang="af-ZA" sz="2000" dirty="0" smtClean="0">
                <a:solidFill>
                  <a:srgbClr val="1A1919"/>
                </a:solidFill>
                <a:latin typeface="Helvetica" pitchFamily="2" charset="0"/>
              </a:rPr>
              <a:t>measurements. </a:t>
            </a:r>
            <a:r>
              <a:rPr lang="af-ZA" sz="2000" dirty="0">
                <a:solidFill>
                  <a:srgbClr val="1A1919"/>
                </a:solidFill>
                <a:latin typeface="Helvetica" pitchFamily="2" charset="0"/>
              </a:rPr>
              <a:t/>
            </a:r>
            <a:br>
              <a:rPr lang="af-ZA" sz="2000" dirty="0">
                <a:solidFill>
                  <a:srgbClr val="1A1919"/>
                </a:solidFill>
                <a:latin typeface="Helvetica" pitchFamily="2" charset="0"/>
              </a:rPr>
            </a:br>
            <a:r>
              <a:rPr lang="af-ZA" sz="2000" dirty="0" smtClean="0">
                <a:solidFill>
                  <a:srgbClr val="1A1919"/>
                </a:solidFill>
                <a:latin typeface="Helvetica" pitchFamily="2" charset="0"/>
              </a:rPr>
              <a:t>the </a:t>
            </a:r>
            <a:r>
              <a:rPr lang="af-ZA" sz="2000" dirty="0">
                <a:solidFill>
                  <a:srgbClr val="1A1919"/>
                </a:solidFill>
                <a:latin typeface="Helvetica" pitchFamily="2" charset="0"/>
              </a:rPr>
              <a:t>fundal height lags more than </a:t>
            </a:r>
            <a:r>
              <a:rPr lang="af-ZA" sz="2000" b="1" dirty="0">
                <a:solidFill>
                  <a:srgbClr val="C00000"/>
                </a:solidFill>
                <a:latin typeface="Helvetica" pitchFamily="2" charset="0"/>
              </a:rPr>
              <a:t>3 </a:t>
            </a:r>
            <a:r>
              <a:rPr lang="af-ZA" sz="2000" dirty="0" smtClean="0">
                <a:solidFill>
                  <a:srgbClr val="1A1919"/>
                </a:solidFill>
                <a:latin typeface="Helvetica" pitchFamily="2" charset="0"/>
              </a:rPr>
              <a:t>cm behind expectations</a:t>
            </a:r>
            <a:r>
              <a:rPr lang="ar-SA" sz="2000" dirty="0">
                <a:solidFill>
                  <a:srgbClr val="1A1919"/>
                </a:solidFill>
                <a:latin typeface="Helvetica" pitchFamily="2" charset="0"/>
              </a:rPr>
              <a:t/>
            </a:r>
            <a:br>
              <a:rPr lang="ar-SA" sz="2000" dirty="0">
                <a:solidFill>
                  <a:srgbClr val="1A1919"/>
                </a:solidFill>
                <a:latin typeface="Helvetica" pitchFamily="2" charset="0"/>
              </a:rPr>
            </a:br>
            <a:r>
              <a:rPr lang="en-GB" sz="2000" u="sng" dirty="0" smtClean="0">
                <a:solidFill>
                  <a:srgbClr val="1A1919"/>
                </a:solidFill>
                <a:latin typeface="Helvetica" pitchFamily="2" charset="0"/>
              </a:rPr>
              <a:t>Ultrasound</a:t>
            </a:r>
            <a:r>
              <a:rPr lang="en-GB" sz="2000" dirty="0" smtClean="0">
                <a:solidFill>
                  <a:srgbClr val="1A1919"/>
                </a:solidFill>
                <a:latin typeface="Helvetica" pitchFamily="2" charset="0"/>
              </a:rPr>
              <a:t/>
            </a:r>
            <a:br>
              <a:rPr lang="en-GB" sz="2000" dirty="0" smtClean="0">
                <a:solidFill>
                  <a:srgbClr val="1A1919"/>
                </a:solidFill>
                <a:latin typeface="Helvetica" pitchFamily="2" charset="0"/>
              </a:rPr>
            </a:br>
            <a:r>
              <a:rPr lang="en-US" sz="2000" dirty="0" smtClean="0">
                <a:solidFill>
                  <a:srgbClr val="1A1919"/>
                </a:solidFill>
                <a:latin typeface="Helvetica" pitchFamily="2" charset="0"/>
              </a:rPr>
              <a:t>Fetal biometry: </a:t>
            </a:r>
            <a:r>
              <a:rPr lang="af-ZA" sz="2000" dirty="0" smtClean="0">
                <a:solidFill>
                  <a:srgbClr val="1A1919"/>
                </a:solidFill>
                <a:latin typeface="Helvetica" pitchFamily="2" charset="0"/>
              </a:rPr>
              <a:t>biparietal diameter (BPD</a:t>
            </a:r>
            <a:r>
              <a:rPr lang="af-ZA" sz="2000" dirty="0">
                <a:solidFill>
                  <a:srgbClr val="1A1919"/>
                </a:solidFill>
                <a:latin typeface="Helvetica" pitchFamily="2" charset="0"/>
              </a:rPr>
              <a:t>), </a:t>
            </a:r>
            <a:r>
              <a:rPr lang="af-ZA" sz="2000" dirty="0" smtClean="0">
                <a:solidFill>
                  <a:srgbClr val="1A1919"/>
                </a:solidFill>
                <a:latin typeface="Helvetica" pitchFamily="2" charset="0"/>
              </a:rPr>
              <a:t>head </a:t>
            </a:r>
            <a:r>
              <a:rPr lang="af-ZA" sz="2000" dirty="0">
                <a:solidFill>
                  <a:srgbClr val="1A1919"/>
                </a:solidFill>
                <a:latin typeface="Helvetica" pitchFamily="2" charset="0"/>
              </a:rPr>
              <a:t>circumference, </a:t>
            </a:r>
            <a:r>
              <a:rPr lang="af-ZA" sz="2000" dirty="0" smtClean="0">
                <a:solidFill>
                  <a:srgbClr val="1A1919"/>
                </a:solidFill>
                <a:latin typeface="Helvetica" pitchFamily="2" charset="0"/>
              </a:rPr>
              <a:t>abdominal </a:t>
            </a:r>
            <a:r>
              <a:rPr lang="af-ZA" sz="2000" dirty="0">
                <a:solidFill>
                  <a:srgbClr val="1A1919"/>
                </a:solidFill>
                <a:latin typeface="Helvetica" pitchFamily="2" charset="0"/>
              </a:rPr>
              <a:t>cir-</a:t>
            </a:r>
            <a:br>
              <a:rPr lang="af-ZA" sz="2000" dirty="0">
                <a:solidFill>
                  <a:srgbClr val="1A1919"/>
                </a:solidFill>
                <a:latin typeface="Helvetica" pitchFamily="2" charset="0"/>
              </a:rPr>
            </a:br>
            <a:r>
              <a:rPr lang="af-ZA" sz="2000" dirty="0">
                <a:solidFill>
                  <a:srgbClr val="1A1919"/>
                </a:solidFill>
                <a:latin typeface="Helvetica" pitchFamily="2" charset="0"/>
              </a:rPr>
              <a:t>cumference, </a:t>
            </a:r>
            <a:r>
              <a:rPr lang="af-ZA" sz="2000" dirty="0" smtClean="0">
                <a:solidFill>
                  <a:srgbClr val="1A1919"/>
                </a:solidFill>
                <a:latin typeface="Helvetica" pitchFamily="2" charset="0"/>
              </a:rPr>
              <a:t>femoral </a:t>
            </a:r>
            <a:r>
              <a:rPr lang="af-ZA" sz="2000" dirty="0">
                <a:solidFill>
                  <a:srgbClr val="1A1919"/>
                </a:solidFill>
                <a:latin typeface="Helvetica" pitchFamily="2" charset="0"/>
              </a:rPr>
              <a:t>length, calculated fetal </a:t>
            </a:r>
            <a:r>
              <a:rPr lang="af-ZA" sz="2000" dirty="0" smtClean="0">
                <a:solidFill>
                  <a:srgbClr val="1A1919"/>
                </a:solidFill>
                <a:latin typeface="Helvetica" pitchFamily="2" charset="0"/>
              </a:rPr>
              <a:t>weight.</a:t>
            </a:r>
            <a:br>
              <a:rPr lang="af-ZA" sz="2000" dirty="0" smtClean="0">
                <a:solidFill>
                  <a:srgbClr val="1A1919"/>
                </a:solidFill>
                <a:latin typeface="Helvetica" pitchFamily="2" charset="0"/>
              </a:rPr>
            </a:br>
            <a:r>
              <a:rPr lang="af-ZA" sz="2000" dirty="0" smtClean="0">
                <a:solidFill>
                  <a:srgbClr val="1A1919"/>
                </a:solidFill>
                <a:latin typeface="Helvetica" pitchFamily="2" charset="0"/>
              </a:rPr>
              <a:t/>
            </a:r>
            <a:br>
              <a:rPr lang="af-ZA" sz="2000" dirty="0" smtClean="0">
                <a:solidFill>
                  <a:srgbClr val="1A1919"/>
                </a:solidFill>
                <a:latin typeface="Helvetica" pitchFamily="2" charset="0"/>
              </a:rPr>
            </a:br>
            <a:r>
              <a:rPr lang="af-ZA" sz="2000" dirty="0" smtClean="0">
                <a:solidFill>
                  <a:srgbClr val="1A1919"/>
                </a:solidFill>
                <a:latin typeface="Helvetica" pitchFamily="2" charset="0"/>
              </a:rPr>
              <a:t>amniotic fluid</a:t>
            </a:r>
            <a:r>
              <a:rPr lang="en-US" sz="2000" dirty="0" smtClean="0">
                <a:solidFill>
                  <a:srgbClr val="1A1919"/>
                </a:solidFill>
                <a:latin typeface="Helvetica" pitchFamily="2" charset="0"/>
              </a:rPr>
              <a:t> </a:t>
            </a:r>
            <a:r>
              <a:rPr lang="af-ZA" sz="2000" dirty="0" smtClean="0">
                <a:solidFill>
                  <a:srgbClr val="1A1919"/>
                </a:solidFill>
                <a:latin typeface="Helvetica" pitchFamily="2" charset="0"/>
              </a:rPr>
              <a:t>volume</a:t>
            </a:r>
            <a:r>
              <a:rPr lang="en-US" sz="2000" dirty="0">
                <a:solidFill>
                  <a:srgbClr val="1A1919"/>
                </a:solidFill>
                <a:latin typeface="Helvetica" pitchFamily="2" charset="0"/>
              </a:rPr>
              <a:t>.</a:t>
            </a:r>
            <a:r>
              <a:rPr lang="af-ZA" sz="2000" dirty="0" smtClean="0">
                <a:solidFill>
                  <a:srgbClr val="1A1919"/>
                </a:solidFill>
                <a:latin typeface="Helvetica" pitchFamily="2" charset="0"/>
              </a:rPr>
              <a:t>  </a:t>
            </a:r>
            <a:br>
              <a:rPr lang="af-ZA" sz="2000" dirty="0" smtClean="0">
                <a:solidFill>
                  <a:srgbClr val="1A1919"/>
                </a:solidFill>
                <a:latin typeface="Helvetica" pitchFamily="2" charset="0"/>
              </a:rPr>
            </a:br>
            <a:r>
              <a:rPr lang="af-ZA" sz="2000" dirty="0" smtClean="0">
                <a:solidFill>
                  <a:srgbClr val="1A1919"/>
                </a:solidFill>
                <a:latin typeface="Helvetica" pitchFamily="2" charset="0"/>
              </a:rPr>
              <a:t>umbilical artery Doppler</a:t>
            </a:r>
            <a:r>
              <a:rPr lang="en-US" sz="2000" dirty="0" smtClean="0">
                <a:solidFill>
                  <a:srgbClr val="1A1919"/>
                </a:solidFill>
                <a:latin typeface="Helvetica" pitchFamily="2" charset="0"/>
              </a:rPr>
              <a:t>: </a:t>
            </a:r>
            <a:r>
              <a:rPr lang="af-ZA" sz="2000" dirty="0">
                <a:solidFill>
                  <a:srgbClr val="1A1919"/>
                </a:solidFill>
                <a:latin typeface="Helvetica" pitchFamily="2" charset="0"/>
              </a:rPr>
              <a:t>low, absent, or reversal</a:t>
            </a:r>
            <a:br>
              <a:rPr lang="af-ZA" sz="2000" dirty="0">
                <a:solidFill>
                  <a:srgbClr val="1A1919"/>
                </a:solidFill>
                <a:latin typeface="Helvetica" pitchFamily="2" charset="0"/>
              </a:rPr>
            </a:br>
            <a:r>
              <a:rPr lang="af-ZA" sz="2000" dirty="0">
                <a:solidFill>
                  <a:srgbClr val="1A1919"/>
                </a:solidFill>
                <a:latin typeface="Helvetica" pitchFamily="2" charset="0"/>
              </a:rPr>
              <a:t>of diastolic flow</a:t>
            </a:r>
            <a:br>
              <a:rPr lang="af-ZA" sz="2000" dirty="0">
                <a:solidFill>
                  <a:srgbClr val="1A1919"/>
                </a:solidFill>
                <a:latin typeface="Helvetica" pitchFamily="2" charset="0"/>
              </a:rPr>
            </a:br>
            <a:r>
              <a:rPr lang="af-ZA" sz="2000" dirty="0" smtClean="0">
                <a:solidFill>
                  <a:srgbClr val="1A1919"/>
                </a:solidFill>
                <a:latin typeface="Helvetica" pitchFamily="2" charset="0"/>
              </a:rPr>
              <a:t/>
            </a:r>
            <a:br>
              <a:rPr lang="af-ZA" sz="2000" dirty="0" smtClean="0">
                <a:solidFill>
                  <a:srgbClr val="1A1919"/>
                </a:solidFill>
                <a:latin typeface="Helvetica" pitchFamily="2" charset="0"/>
              </a:rPr>
            </a:br>
            <a:endParaRPr lang="en-GB" sz="2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52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217736" y="2986221"/>
            <a:ext cx="9271488" cy="2244281"/>
          </a:xfrm>
        </p:spPr>
        <p:txBody>
          <a:bodyPr>
            <a:noAutofit/>
          </a:bodyPr>
          <a:lstStyle/>
          <a:p>
            <a:pPr algn="l"/>
            <a:r>
              <a:rPr lang="ar-SA" sz="2000" u="sng" dirty="0" smtClean="0">
                <a:solidFill>
                  <a:srgbClr val="1A1919"/>
                </a:solidFill>
                <a:latin typeface="Arial" panose="020B0604020202020204" pitchFamily="34" charset="0"/>
                <a:cs typeface="Arial" panose="020B0604020202020204" pitchFamily="34" charset="0"/>
              </a:rPr>
              <a:t/>
            </a:r>
            <a:br>
              <a:rPr lang="ar-SA" sz="2000" u="sng" dirty="0" smtClean="0">
                <a:solidFill>
                  <a:srgbClr val="1A1919"/>
                </a:solidFill>
                <a:latin typeface="Arial" panose="020B0604020202020204" pitchFamily="34" charset="0"/>
                <a:cs typeface="Arial" panose="020B0604020202020204" pitchFamily="34" charset="0"/>
              </a:rPr>
            </a:br>
            <a:r>
              <a:rPr lang="af-ZA" sz="2000" dirty="0">
                <a:solidFill>
                  <a:srgbClr val="1A1919"/>
                </a:solidFill>
                <a:latin typeface="Helvetica" pitchFamily="2" charset="0"/>
              </a:rPr>
              <a:t/>
            </a:r>
            <a:br>
              <a:rPr lang="af-ZA" sz="2000" dirty="0">
                <a:solidFill>
                  <a:srgbClr val="1A1919"/>
                </a:solidFill>
                <a:latin typeface="Helvetica" pitchFamily="2" charset="0"/>
              </a:rPr>
            </a:br>
            <a:r>
              <a:rPr lang="af-ZA" sz="2000" dirty="0" smtClean="0">
                <a:solidFill>
                  <a:srgbClr val="1A1919"/>
                </a:solidFill>
                <a:latin typeface="Helvetica" pitchFamily="2" charset="0"/>
              </a:rPr>
              <a:t/>
            </a:r>
            <a:br>
              <a:rPr lang="af-ZA" sz="2000" dirty="0" smtClean="0">
                <a:solidFill>
                  <a:srgbClr val="1A1919"/>
                </a:solidFill>
                <a:latin typeface="Helvetica" pitchFamily="2" charset="0"/>
              </a:rPr>
            </a:br>
            <a:endParaRPr lang="en-GB" sz="2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092" y="794776"/>
            <a:ext cx="6849207" cy="5114322"/>
          </a:xfrm>
          <a:prstGeom prst="rect">
            <a:avLst/>
          </a:prstGeom>
        </p:spPr>
      </p:pic>
    </p:spTree>
    <p:extLst>
      <p:ext uri="{BB962C8B-B14F-4D97-AF65-F5344CB8AC3E}">
        <p14:creationId xmlns:p14="http://schemas.microsoft.com/office/powerpoint/2010/main" val="3126635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606669"/>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ctrTitle"/>
          </p:nvPr>
        </p:nvSpPr>
        <p:spPr/>
        <p:txBody>
          <a:bodyPr/>
          <a:lstStyle/>
          <a:p>
            <a:endParaRPr lang="ar-S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678" y="1122363"/>
            <a:ext cx="5968421" cy="4130526"/>
          </a:xfrm>
          <a:prstGeom prst="rect">
            <a:avLst/>
          </a:prstGeom>
        </p:spPr>
      </p:pic>
    </p:spTree>
    <p:extLst>
      <p:ext uri="{BB962C8B-B14F-4D97-AF65-F5344CB8AC3E}">
        <p14:creationId xmlns:p14="http://schemas.microsoft.com/office/powerpoint/2010/main" val="1298356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TotalTime>
  <Words>235</Words>
  <Application>Microsoft Office PowerPoint</Application>
  <PresentationFormat>Widescreen</PresentationFormat>
  <Paragraphs>23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Arial Black</vt:lpstr>
      <vt:lpstr>Helvetica</vt:lpstr>
      <vt:lpstr>Montserrat</vt:lpstr>
      <vt:lpstr>Times New Roman</vt:lpstr>
      <vt:lpstr>نسق Office</vt:lpstr>
      <vt:lpstr>Fetal Growth Restriction   Dr.Bodoor Alshareef</vt:lpstr>
      <vt:lpstr>IUGR : when the birth weight of a newborn infant is below the 10th percentile for a given gestational age.  low birthweight (&lt;2500 grams)   SGA indicates that a fetus or neonate is below a defined reference range of weight for a gestational age.</vt:lpstr>
      <vt:lpstr>Etiology of IUGR:  Maternal : Behavioral:  poor nutritional intake,cigarette smoking, drug abuse.   Medical :        early cardiovasculardisease, hypertension, diabetes, obesity (associated with leptin resistance), alcoholism, cyanotic heart disease, and pulmonary insufficiency , antiphospholipid syndrome and hereditary thrombophilia.</vt:lpstr>
      <vt:lpstr>Teratogen exposure.  Extreme of maternal age .  Fetal factor :  intrauterine infection listeriosis and TORCH and congenital anomalies.  Placental factor : poor implantation , placenta Previa , umbilical cord abnormality.</vt:lpstr>
      <vt:lpstr>Type:  symmetric and asymmetric.  </vt:lpstr>
      <vt:lpstr>Early FGR &lt;32 week   Late-onset (diagnosed ≥ 32 weeks).</vt:lpstr>
      <vt:lpstr>  Diagnosis Serial uterine fundal height measurements.  the fundal height lags more than 3 cm behind expectations Ultrasound Fetal biometry: biparietal diameter (BPD), head circumference, abdominal cir- cumference, femoral length, calculated fetal weight.  amniotic fluid volume.   umbilical artery Doppler: low, absent, or reversal of diastolic flow  </vt:lpstr>
      <vt:lpstr>   </vt:lpstr>
      <vt:lpstr>PowerPoint Presentation</vt:lpstr>
      <vt:lpstr>PowerPoint Presentation</vt:lpstr>
      <vt:lpstr>  Abdominal circumference is the single most effective parameter for predicting fetal weight because it is reduced in both symmetric and asymmetric IUGR  Maternal lab :serology, amniocentesis     </vt:lpstr>
      <vt:lpstr>Management      </vt:lpstr>
      <vt:lpstr> Pre pregnancy:  stop smoking and alcohol improve nutrition  Aspirin 81mg/day   Antepartum : Stop smoking  Improve nutrition  work leave teach the patient about fetal kick count . Hospitalization   </vt:lpstr>
      <vt:lpstr>  twice-weekly nonstress test (NST) and biophysical profile.  Most institutions use a modified biophysical(NST and AFI) Umbilical artery Doppler weekly.  </vt:lpstr>
      <vt:lpstr>Labor and delivery :  Treatment of the fetus with suspected IUGR will depend upon the clinical circumstances, particularly the gestational age.  In general, pregnancies of &lt; 34 weeks’ GA should receive a course of antenatal corticosteroids to enhance lung maturation.       </vt:lpstr>
      <vt:lpstr>IUGR is not a contraindication to induction of labor but low threshold to perform a cesarean section.      </vt:lpstr>
      <vt:lpstr>Complication       </vt:lpstr>
      <vt:lpstr> Increased chance of C-section and early birth.  Breathing and feeding issues during birth. Hypoxia. Hypoglycemia. Having trouble regulating body temperature. Meconium aspiration . Polycythemia . Infection. NICU admission .       </vt:lpstr>
      <vt:lpstr>A 21-year-old G1P0 woman is seen for her first prenatal visit at the obstetrician’s office. Based on the LMP, the patient is 36 weeks’ gestation. On ultrasound, the measurements indicate 32 weeks for all parameters including the H C, AC, and FL. Which of the following is the best management for this patient? A. Antenatal steroids for probably IUGR B. Recommend amniocentesis for karyotype C. Delivery in 1 week (at term) D. Continued monitoring and repeat ultrasound    </vt:lpstr>
      <vt:lpstr>A 21-year-old G1P0 woman is seen for her first prenatal visit at the obstetrician’s office. Based on the LMP, the patient is 36 weeks’ gestation. On ultrasound, the measurements indicate 32 weeks for all parameters including the H C, AC, and FL. Which of the following is the best management for this patient? A. Antenatal steroids for probably IUGR B. Recommend amniocentesis for karyotype C. Delivery in 1 week (at term) D. Continued monitoring and repeat ultrasound    </vt:lpstr>
      <vt:lpstr>An 18-year-old G1P0 woman at 38 weeks’ gestation confirmed by a 12-week ultrasound has a fundal height of 34 cm. The patient has gained 20 lbs during the pregnancy. She denies smoking or alcohol or illicit substance use. Her BP is 110/ 70 mm H g. Which of the following is the best management of this patient? A. Perform a basic ultrasound study B. Schedule for delivery since the patient has reached a term gestational age C. Schedule biophysical profile and Doppler studies for this patient D. Send her urine for a drug screen and consider ordering serum TORCH titers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Preterm labour  Dr.Bodoor Alshareef</dc:title>
  <dc:creator>Bodoor AlShareef</dc:creator>
  <cp:lastModifiedBy>Windows User</cp:lastModifiedBy>
  <cp:revision>47</cp:revision>
  <dcterms:created xsi:type="dcterms:W3CDTF">2025-09-07T13:21:49Z</dcterms:created>
  <dcterms:modified xsi:type="dcterms:W3CDTF">2025-09-15T15:58:17Z</dcterms:modified>
</cp:coreProperties>
</file>