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0" r:id="rId2"/>
    <p:sldId id="272" r:id="rId3"/>
    <p:sldId id="258" r:id="rId4"/>
    <p:sldId id="261" r:id="rId5"/>
    <p:sldId id="262" r:id="rId6"/>
    <p:sldId id="265" r:id="rId7"/>
    <p:sldId id="264" r:id="rId8"/>
    <p:sldId id="263" r:id="rId9"/>
    <p:sldId id="266" r:id="rId10"/>
    <p:sldId id="267" r:id="rId11"/>
    <p:sldId id="269" r:id="rId12"/>
    <p:sldId id="268" r:id="rId13"/>
    <p:sldId id="271" r:id="rId14"/>
    <p:sldId id="273" r:id="rId15"/>
    <p:sldId id="276" r:id="rId16"/>
    <p:sldId id="279" r:id="rId17"/>
    <p:sldId id="281" r:id="rId18"/>
    <p:sldId id="280" r:id="rId19"/>
    <p:sldId id="283" r:id="rId20"/>
    <p:sldId id="284" r:id="rId21"/>
    <p:sldId id="277" r:id="rId22"/>
    <p:sldId id="285" r:id="rId23"/>
    <p:sldId id="28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23" autoAdjust="0"/>
  </p:normalViewPr>
  <p:slideViewPr>
    <p:cSldViewPr snapToGrid="0">
      <p:cViewPr varScale="1">
        <p:scale>
          <a:sx n="71" d="100"/>
          <a:sy n="71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4A080-8259-466E-934E-F873E09D8FA5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F2BB8-8C08-427B-8BB1-9ECF14CC6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858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F2BB8-8C08-427B-8BB1-9ECF14CC6F2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627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684D-DA14-451C-BF92-C9ED7DAF3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6E0D9-F537-4AE9-B48D-E9DE0B7AA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253CB-31EF-4B7E-B3C6-F1CD6FA8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10164-F0DB-4963-90CF-BE7E74CD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32D67-07F1-43A9-8D5F-47A0EFFB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15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266DE-9848-4723-8C3A-234CA210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2021F-EDA3-4AE2-800E-53FCDFAEA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B6527-7B8E-465D-9D51-6B235A1C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14DB0-98FC-41EC-956C-B673B56F2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A8244-B4C9-4CD6-AE1F-5B80E31E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98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BF90D-0BF6-4298-A6A6-B1F010B9BD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451AE-4345-4B20-AB3E-62029F8CD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EC8B6-1228-4872-B6E8-5E18BF5F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60A9D-B522-4553-B408-0B84AF9C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8B183-6C94-4D40-8A1F-BDF982AD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4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65CB4-077B-40B0-AF5E-9896A3F37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07F7B-2553-49F9-A0EB-A6B0575F4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82AFD-C622-43EC-B8FE-8E1F7075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477CE-597C-48DA-A897-5F06560C0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8210F-92C5-4FC9-ACEA-65EC16AC4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287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F7B7-B633-4417-9B85-2B279C526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3D379-1EAD-4F84-A4BE-EC87BE8BA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09A6E-B8CE-47E9-8FC6-3E68129E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A81F3-52F7-46F0-89FB-FA0610D8B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CFB2B-E9C4-46EE-9499-903F39F83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37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1428B-D53B-479D-AE57-CD4641FB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CD9CA-ADBC-4A39-92AA-AC5FFCDF1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B8DB1-0AE1-48CC-B6DB-956CBA366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3C37A-C03D-4C4D-AED0-BD2BDCC3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78CAA-8E46-4DDD-B271-9366433BE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F5384-45B5-41BA-808C-165BC65B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88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0F379-2C0E-438B-8A6B-51827BE27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75A6D-C524-4277-8FE1-2176D096F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A56F-8985-4734-B600-9CAE2C6E7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E74D09-00FE-46D6-BBE7-D2C7218E83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09345-0EBD-4F3F-BE67-456C8C6821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101B5A-A551-4C5A-893E-399DB6201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D76857-64FD-48CE-957F-1E8535CB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C8566E-04DE-47DE-8A2A-D39736B2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26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4837-3E91-407B-AE1B-EE2AA1CA5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818D9-F9C7-4F2D-B159-4C72E0BD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423E3-116C-4931-A64C-B3E2DAFA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64C38-0C7E-4314-8593-D354BB41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36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269D35-EC27-467B-9C18-7AB6470D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BE2F98-5A34-477E-A12C-01E0E075E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E263E-0864-480E-BB38-6E022F0C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8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D907E-4D0A-4C4C-A88A-65015160A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1223C-94B9-4310-8A15-D7BE488C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C803B-7976-43AB-B1D2-01A3D0E56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3B703-03F4-4E22-B190-76B59DE5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D7ECF-46E9-44A5-B763-74C8B4B3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53AF7-BE14-429D-805C-7E4A9003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05599-323E-4DC4-8CC6-E991959E7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00ECEE-3DE6-4EFB-9B6F-71A62D7D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189CC-0C8E-4CE2-9476-D7621C4FB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D7863-1906-4FB6-BB71-1A1C78A22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0AE58-515A-44F9-B7AA-D5EB8B284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FBDF0-4961-460D-BCBA-171FC228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05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986E3-9E3D-413B-B916-132E773C7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2700F-0E6C-406D-9B41-C220AF1BA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88F40-42AE-40B2-8FE9-7C0A6C80A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76510-B250-4DEF-B2B4-ACAB6D2120E3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26ECC-D7DD-4005-87E2-BADB01A6E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11EEA-94C7-47BA-9CF9-A77476C7B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9E5CF-4BCB-446B-9C47-5275EEC28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76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By dr. Mona </a:t>
            </a:r>
            <a:r>
              <a:rPr lang="en-GB" u="sng" dirty="0">
                <a:solidFill>
                  <a:schemeClr val="bg1"/>
                </a:solidFill>
              </a:rPr>
              <a:t>Ahmed</a:t>
            </a:r>
            <a:r>
              <a:rPr lang="en-GB" dirty="0">
                <a:solidFill>
                  <a:schemeClr val="bg1"/>
                </a:solidFill>
              </a:rPr>
              <a:t> Elmareefa university SMSB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A83985-431C-44E4-91D4-97B318CA3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88719"/>
            <a:ext cx="7995920" cy="566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5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1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u="sng" dirty="0">
                <a:latin typeface="Century" panose="02040604050505020304" pitchFamily="18" charset="0"/>
              </a:rPr>
              <a:t>Combined oral contraceptive pill: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Benefits: Doubles up as a very effective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contraceptive when taken properly.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Disadvantages: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(1) It is contraindicated for patients who have risk factors for thromboembolism.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(2) It is unsuitable for patients over 35 years old who smoke.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(3) It is unsuitable if there is a personal or family history of breast cancer.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(4) It is unsuitable for patients who are grossly overweigh. </a:t>
            </a:r>
          </a:p>
          <a:p>
            <a:pPr marL="0" indent="0">
              <a:buNone/>
            </a:pPr>
            <a:r>
              <a:rPr lang="en-GB" b="1" u="sng" dirty="0">
                <a:latin typeface="Century" panose="02040604050505020304" pitchFamily="18" charset="0"/>
              </a:rPr>
              <a:t>Norethisterone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(progestogen) taken in a cyclical pattern 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Benefits: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It is a safe.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and effective oral preparation,.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Disadvantages: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It is not a contraceptive.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can cause irregular  bleeding</a:t>
            </a:r>
          </a:p>
        </p:txBody>
      </p:sp>
    </p:spTree>
    <p:extLst>
      <p:ext uri="{BB962C8B-B14F-4D97-AF65-F5344CB8AC3E}">
        <p14:creationId xmlns:p14="http://schemas.microsoft.com/office/powerpoint/2010/main" val="725397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>
                <a:latin typeface="Century" panose="02040604050505020304" pitchFamily="18" charset="0"/>
              </a:rPr>
              <a:t> GnRH agonists: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Act on the pituitary to stop the production of oestrogen( results in amenorrhoea).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Only used in the short term due to the resulting hypoestrogenic state( osteoporosis).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 Benefits: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They are effective for associated dysmenorrhoea.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 Disadvantages: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They can cause irregular bleeding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They can be associated with flushing and sweating.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u="sng" dirty="0">
                <a:latin typeface="Century" panose="02040604050505020304" pitchFamily="18" charset="0"/>
              </a:rPr>
              <a:t>Levonorgestrel intrauterine system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Alternative to surgical treatment.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Reductions 95 per cent by one year after insertion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Benefits: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Its contraceptive.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Effective for associated dysmenorrhoea.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30 per cent of women are amenorrhoeic by one year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Disadvantages: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Irregular menses for the first three to nine months after insertion</a:t>
            </a:r>
          </a:p>
        </p:txBody>
      </p:sp>
    </p:spTree>
    <p:extLst>
      <p:ext uri="{BB962C8B-B14F-4D97-AF65-F5344CB8AC3E}">
        <p14:creationId xmlns:p14="http://schemas.microsoft.com/office/powerpoint/2010/main" val="449884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0799"/>
            <a:ext cx="12192000" cy="76199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Surgical treatments</a:t>
            </a:r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endParaRPr lang="en-GB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11200"/>
            <a:ext cx="12192000" cy="6146800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When?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If  medical treatments have failed.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Women who completed their  families.</a:t>
            </a:r>
          </a:p>
          <a:p>
            <a:pPr marL="0" indent="0">
              <a:buNone/>
            </a:pPr>
            <a:r>
              <a:rPr lang="en-GB" sz="3000" b="1" u="sng" dirty="0">
                <a:latin typeface="Century" panose="02040604050505020304" pitchFamily="18" charset="0"/>
              </a:rPr>
              <a:t>1. Endometrial ablation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Endometrial lining  destructive procedures 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Reduction in blood loss around 90 per cent.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>
                <a:solidFill>
                  <a:srgbClr val="990000"/>
                </a:solidFill>
                <a:latin typeface="Century" panose="02040604050505020304" pitchFamily="18" charset="0"/>
              </a:rPr>
              <a:t>They are two types: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u="sng" dirty="0">
                <a:latin typeface="Century" panose="02040604050505020304" pitchFamily="18" charset="0"/>
              </a:rPr>
              <a:t>First-generation techniques</a:t>
            </a:r>
            <a:r>
              <a:rPr lang="en-GB" dirty="0">
                <a:latin typeface="Century" panose="02040604050505020304" pitchFamily="18" charset="0"/>
              </a:rPr>
              <a:t>, include: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Electrical </a:t>
            </a:r>
            <a:r>
              <a:rPr lang="en-GB" b="1" dirty="0">
                <a:latin typeface="Century" panose="02040604050505020304" pitchFamily="18" charset="0"/>
              </a:rPr>
              <a:t>diathermy</a:t>
            </a:r>
            <a:r>
              <a:rPr lang="en-GB" dirty="0">
                <a:latin typeface="Century" panose="02040604050505020304" pitchFamily="18" charset="0"/>
              </a:rPr>
              <a:t> ablation,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u="sng" dirty="0">
                <a:latin typeface="Century" panose="02040604050505020304" pitchFamily="18" charset="0"/>
              </a:rPr>
              <a:t>Second-generation techniques </a:t>
            </a:r>
            <a:r>
              <a:rPr lang="en-GB" dirty="0">
                <a:latin typeface="Century" panose="02040604050505020304" pitchFamily="18" charset="0"/>
              </a:rPr>
              <a:t>include: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</a:t>
            </a:r>
            <a:r>
              <a:rPr lang="en-GB" b="1" dirty="0">
                <a:latin typeface="Century" panose="02040604050505020304" pitchFamily="18" charset="0"/>
              </a:rPr>
              <a:t>Controlled</a:t>
            </a:r>
            <a:r>
              <a:rPr lang="en-GB" dirty="0">
                <a:latin typeface="Century" panose="02040604050505020304" pitchFamily="18" charset="0"/>
              </a:rPr>
              <a:t> endometrial ablation.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</a:t>
            </a:r>
            <a:r>
              <a:rPr lang="en-GB" b="1" dirty="0">
                <a:latin typeface="Century" panose="02040604050505020304" pitchFamily="18" charset="0"/>
              </a:rPr>
              <a:t>Thermal</a:t>
            </a:r>
            <a:r>
              <a:rPr lang="en-GB" dirty="0">
                <a:latin typeface="Century" panose="02040604050505020304" pitchFamily="18" charset="0"/>
              </a:rPr>
              <a:t> uterine balloon.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</a:t>
            </a:r>
            <a:r>
              <a:rPr lang="en-GB" b="1" dirty="0">
                <a:latin typeface="Century" panose="02040604050505020304" pitchFamily="18" charset="0"/>
              </a:rPr>
              <a:t>Microwave</a:t>
            </a:r>
            <a:r>
              <a:rPr lang="en-GB" dirty="0">
                <a:latin typeface="Century" panose="02040604050505020304" pitchFamily="18" charset="0"/>
              </a:rPr>
              <a:t> ablation .</a:t>
            </a:r>
          </a:p>
        </p:txBody>
      </p:sp>
    </p:spTree>
    <p:extLst>
      <p:ext uri="{BB962C8B-B14F-4D97-AF65-F5344CB8AC3E}">
        <p14:creationId xmlns:p14="http://schemas.microsoft.com/office/powerpoint/2010/main" val="2902738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2.Umbilical artery embolization UAE:</a:t>
            </a:r>
          </a:p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3.Hysterectomy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A hysterectomy may be achieved using three approaches</a:t>
            </a:r>
            <a:r>
              <a:rPr lang="en-GB" u="sng" dirty="0">
                <a:latin typeface="Century" panose="020406040505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Abdominal.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Vaginal.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Laparoscopic</a:t>
            </a:r>
            <a:r>
              <a:rPr lang="en-GB" u="sng" dirty="0">
                <a:latin typeface="Century" panose="02040604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2921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IMB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IMB: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     bleeding between periods, often seen with 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Causes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Endometrial polyp.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cervical polyps.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Endometriosis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675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PCB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PCB: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bleeding after sex. 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Causes: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associated with cervical abnormalities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Infection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err="1">
                <a:latin typeface="Century" panose="02040604050505020304" pitchFamily="18" charset="0"/>
              </a:rPr>
              <a:t>malgnancy</a:t>
            </a:r>
            <a:endParaRPr lang="en-GB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15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1439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Post-menopausal bleeding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2192000" cy="59435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PMB: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is defined as vaginal bleeding after the menopause.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This is abnormal and should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always be investigated</a:t>
            </a:r>
          </a:p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Aetiology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atrophic vaginitis,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endometrial polyps.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endometrial hyperplasia.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endometrial carcinoma.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cervical carcinoma.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Majority of women with PMB have atrophic vaginitis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884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1439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2192000" cy="59435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latin typeface="Century" panose="02040604050505020304" pitchFamily="18" charset="0"/>
              </a:rPr>
              <a:t>What is atrophic vaginitis?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Vaginal epithelium thins and breaks down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in response to low oestrogen levels.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This is a benign condition.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Easily treated with topical oestrogens.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Century" panose="020406040505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Century" panose="020406040505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10 per cent of patients with PMB will have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    endometrial cancer.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entury" panose="02040604050505020304" pitchFamily="18" charset="0"/>
              </a:rPr>
              <a:t>The risk of endometrial cancer progressively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    increases with age.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7421C2-0B6A-481E-9D9D-7CCC1A8E0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920" y="1310640"/>
            <a:ext cx="4000183" cy="21183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52C62DE-98BE-45B9-AC39-6E3C7548F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5920" y="4343399"/>
            <a:ext cx="4000183" cy="218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897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7215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History and examination</a:t>
            </a:r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endParaRPr lang="en-GB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72160"/>
            <a:ext cx="12192000" cy="608583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History: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When was your last period? (i.e. confirm menopausal)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Was the bleeding post-coital? (i.e. think cervical polyp/cervical malignancy)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When was your last smear done? Have they always been normal? (i.e. think cervical malignancy).</a:t>
            </a:r>
          </a:p>
          <a:p>
            <a:pPr marL="0" indent="0">
              <a:buNone/>
            </a:pPr>
            <a:r>
              <a:rPr lang="en-GB" b="1" dirty="0">
                <a:latin typeface="Century" panose="02040604050505020304" pitchFamily="18" charset="0"/>
              </a:rPr>
              <a:t>Examination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Abdominal  examination.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Vaginal examination to detect any pelvic masses.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Speculum to visualize:</a:t>
            </a:r>
          </a:p>
          <a:p>
            <a:r>
              <a:rPr lang="en-GB" dirty="0">
                <a:latin typeface="Century" panose="02040604050505020304" pitchFamily="18" charset="0"/>
              </a:rPr>
              <a:t> vagina for atrophy</a:t>
            </a:r>
          </a:p>
          <a:p>
            <a:r>
              <a:rPr lang="en-GB" dirty="0">
                <a:latin typeface="Century" panose="02040604050505020304" pitchFamily="18" charset="0"/>
              </a:rPr>
              <a:t> cervix for polyps or potential carcinoma.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 err="1">
                <a:latin typeface="Century" panose="02040604050505020304" pitchFamily="18" charset="0"/>
              </a:rPr>
              <a:t>Asmear</a:t>
            </a:r>
            <a:r>
              <a:rPr lang="en-GB" dirty="0">
                <a:latin typeface="Century" panose="02040604050505020304" pitchFamily="18" charset="0"/>
              </a:rPr>
              <a:t> should be taken if due.</a:t>
            </a:r>
          </a:p>
        </p:txBody>
      </p:sp>
    </p:spTree>
    <p:extLst>
      <p:ext uri="{BB962C8B-B14F-4D97-AF65-F5344CB8AC3E}">
        <p14:creationId xmlns:p14="http://schemas.microsoft.com/office/powerpoint/2010/main" val="103423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4327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Investigations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3280"/>
            <a:ext cx="12192000" cy="601471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Ultrasound scan: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To assess endometrial thickness.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Century" panose="02040604050505020304" pitchFamily="18" charset="0"/>
              </a:rPr>
              <a:t>If thickness is 3 mm or less: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 Reassurance.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No further investigation is required.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Century" panose="02040604050505020304" pitchFamily="18" charset="0"/>
              </a:rPr>
              <a:t>If thickness &gt; 3 mm: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Endometrial biopsy.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Hysteroscopy</a:t>
            </a:r>
            <a:r>
              <a:rPr lang="en-GB" dirty="0">
                <a:latin typeface="Century" panose="020406040505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MRI.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Other investigations</a:t>
            </a:r>
            <a:r>
              <a:rPr lang="en-GB" dirty="0">
                <a:latin typeface="Century" panose="02040604050505020304" pitchFamily="18" charset="0"/>
                <a:sym typeface="Wingdings" panose="05000000000000000000" pitchFamily="2" charset="2"/>
              </a:rPr>
              <a:t>(CBC..CXR..ECG..RFT..LFT)</a:t>
            </a: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01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HMB</a:t>
            </a:r>
            <a:r>
              <a:rPr lang="en-GB" dirty="0">
                <a:latin typeface="Century" panose="020406040505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excessive menstrual blood loss 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IMB: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bleeding between periods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PCB: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bleeding after intercourse.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PMB</a:t>
            </a:r>
            <a:r>
              <a:rPr lang="en-GB" dirty="0">
                <a:latin typeface="Century" panose="020406040505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bleeding more than 1 year after cessation of periods.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82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latin typeface="Century" panose="02040604050505020304" pitchFamily="18" charset="0"/>
              </a:rPr>
              <a:t>Endometrial cancer is most prevalent in the postmenopausal age group.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 Risk factors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Nulliparity.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Obesity.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Early menarche &amp; late menopause.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Tamoxifen exposure.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Diagnosis</a:t>
            </a:r>
            <a:r>
              <a:rPr lang="en-GB" dirty="0">
                <a:latin typeface="Century" panose="02040604050505020304" pitchFamily="18" charset="0"/>
              </a:rPr>
              <a:t>: 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                  is by Endometrial biopsy.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Treatment</a:t>
            </a:r>
            <a:r>
              <a:rPr lang="en-GB" dirty="0">
                <a:latin typeface="Century" panose="020406040505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Total abdominal hysterectomy + washings+ bilateral salpingo-oophorectomy and lymph node evaluation.(then staging)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Postoperative radiotherapy.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Or chemotherapy.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Prognosis: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Good if detected early</a:t>
            </a:r>
          </a:p>
        </p:txBody>
      </p:sp>
    </p:spTree>
    <p:extLst>
      <p:ext uri="{BB962C8B-B14F-4D97-AF65-F5344CB8AC3E}">
        <p14:creationId xmlns:p14="http://schemas.microsoft.com/office/powerpoint/2010/main" val="253885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1D0B1F-FD5D-4969-825D-8468EB449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26" y="52387"/>
            <a:ext cx="9309026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665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4922058B-5091-4C1E-9FAF-F7AB1A713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606533"/>
              </p:ext>
            </p:extLst>
          </p:nvPr>
        </p:nvGraphicFramePr>
        <p:xfrm>
          <a:off x="0" y="0"/>
          <a:ext cx="12192000" cy="7040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546872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7083813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40046623"/>
                    </a:ext>
                  </a:extLst>
                </a:gridCol>
              </a:tblGrid>
              <a:tr h="557533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Information required 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 Relevant factors 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 Possible diagnoses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04664"/>
                  </a:ext>
                </a:extLst>
              </a:tr>
              <a:tr h="449081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Developmental history including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menarche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Delayed/incomplete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Congenital malformation or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chromosomal abnormality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63235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Menstrual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Oligomenorrhoea 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Secondary amenorrhoea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PCOS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POF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360077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Reproductive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Infertility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884351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Cyclical symptom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Cyclical pain without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menstruation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Congenital malformation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Imperforate hymen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602030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Hair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Hirsutism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777505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Dramatic weight loss 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Difficulty losing weigh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 Hypothalamic malfunction</a:t>
                      </a:r>
                    </a:p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657001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Lifestyle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Exercise,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Hypothalamic malfunction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343880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Past medical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Systemic diseases, e.g. sarcoidosis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Hypothalamic malfunction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58443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Past surgical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Evacuation of uterus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Asherman’s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68730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Visual disturbance 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 Pituitary adenoma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45286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Drug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Dopamine agonists, HRT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Hypothalamic malfunction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6853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Headache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 Pituitary adenoma</a:t>
                      </a:r>
                    </a:p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979894"/>
                  </a:ext>
                </a:extLst>
              </a:tr>
              <a:tr h="35626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Galactorrhoea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" panose="02040604050505020304" pitchFamily="18" charset="0"/>
                        </a:rPr>
                        <a:t>Prolactinoma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680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013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663EC7-615B-4212-A25E-1F53831E1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88720"/>
            <a:ext cx="12192001" cy="28091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40BF71-CF2A-4826-9BB5-B78C79ED0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51631"/>
            <a:ext cx="121920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8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HMB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8720"/>
            <a:ext cx="12192000" cy="5669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Heavy menstrual bleeding (HMB) is now replaces the older term ‘menorrhagia.</a:t>
            </a:r>
          </a:p>
          <a:p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HMB 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is defined as a blood loss of greater than 80 mL per period.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Methods to quantify menstrual blood loss are both inaccurate and impractical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Clinical diagnosis</a:t>
            </a:r>
            <a:r>
              <a:rPr lang="en-GB" dirty="0">
                <a:latin typeface="Century" panose="02040604050505020304" pitchFamily="18" charset="0"/>
              </a:rPr>
              <a:t> based on ….the patient’s own perception of blood loss 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The </a:t>
            </a:r>
            <a:r>
              <a:rPr lang="en-GB" dirty="0">
                <a:solidFill>
                  <a:srgbClr val="990000"/>
                </a:solidFill>
                <a:latin typeface="Century" panose="02040604050505020304" pitchFamily="18" charset="0"/>
              </a:rPr>
              <a:t>presentation</a:t>
            </a:r>
            <a:r>
              <a:rPr lang="en-GB" dirty="0">
                <a:latin typeface="Century" panose="02040604050505020304" pitchFamily="18" charset="0"/>
              </a:rPr>
              <a:t> of HMB is common because women are having fewer children and consequently more menstrual cycles. </a:t>
            </a:r>
          </a:p>
        </p:txBody>
      </p:sp>
    </p:spTree>
    <p:extLst>
      <p:ext uri="{BB962C8B-B14F-4D97-AF65-F5344CB8AC3E}">
        <p14:creationId xmlns:p14="http://schemas.microsoft.com/office/powerpoint/2010/main" val="4286911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30960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Century" panose="02040604050505020304" pitchFamily="18" charset="0"/>
              </a:rPr>
              <a:t>Symptoms which can be associated with HMB and related pathologies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341932B-39AF-41C3-894B-4DD8B7EE94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614434"/>
              </p:ext>
            </p:extLst>
          </p:nvPr>
        </p:nvGraphicFramePr>
        <p:xfrm>
          <a:off x="1" y="1330960"/>
          <a:ext cx="12192000" cy="60083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814516">
                  <a:extLst>
                    <a:ext uri="{9D8B030D-6E8A-4147-A177-3AD203B41FA5}">
                      <a16:colId xmlns:a16="http://schemas.microsoft.com/office/drawing/2014/main" val="1065342274"/>
                    </a:ext>
                  </a:extLst>
                </a:gridCol>
                <a:gridCol w="5377484">
                  <a:extLst>
                    <a:ext uri="{9D8B030D-6E8A-4147-A177-3AD203B41FA5}">
                      <a16:colId xmlns:a16="http://schemas.microsoft.com/office/drawing/2014/main" val="852039320"/>
                    </a:ext>
                  </a:extLst>
                </a:gridCol>
              </a:tblGrid>
              <a:tr h="62880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Associated</a:t>
                      </a:r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symptoms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Suggestive of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9301436"/>
                  </a:ext>
                </a:extLst>
              </a:tr>
              <a:tr h="115908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Irregular bleeding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Intermenstrual bleeding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Postcoital bleeding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  <a:ea typeface="Cambria" panose="02040503050406030204" pitchFamily="18" charset="0"/>
                        </a:rPr>
                        <a:t>Endometrial or cervical polyp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23378811"/>
                  </a:ext>
                </a:extLst>
              </a:tr>
              <a:tr h="161692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Excessive bruising/bleeding from other sites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History of postpartum haemorrhage (PPH)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Excessive postoperative bleeding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Excessive bleeding with dental extractions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Family history of bleeding problems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Coagulation disorder ( will be present in 20% of those</a:t>
                      </a:r>
                    </a:p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presenting with ‘unexplained’ heavy</a:t>
                      </a:r>
                    </a:p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menstrual bleeding.)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77658633"/>
                  </a:ext>
                </a:extLst>
              </a:tr>
              <a:tr h="70740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Unusual</a:t>
                      </a:r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vaginal discharge 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Pelvic inflammatory disease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04797442"/>
                  </a:ext>
                </a:extLst>
              </a:tr>
              <a:tr h="70740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Urinary</a:t>
                      </a:r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symptoms</a:t>
                      </a:r>
                      <a:r>
                        <a:rPr lang="en-GB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Pressure from fibroids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2649651"/>
                  </a:ext>
                </a:extLst>
              </a:tr>
              <a:tr h="70740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Weight change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skin changes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fatigue 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990000"/>
                          </a:solidFill>
                          <a:latin typeface="Century" panose="02040604050505020304" pitchFamily="18" charset="0"/>
                        </a:rPr>
                        <a:t> Thyroid disease</a:t>
                      </a:r>
                    </a:p>
                    <a:p>
                      <a:endParaRPr lang="en-GB" dirty="0">
                        <a:solidFill>
                          <a:srgbClr val="99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0000">
                            <a:tint val="66000"/>
                            <a:satMod val="160000"/>
                          </a:srgbClr>
                        </a:gs>
                        <a:gs pos="50000">
                          <a:srgbClr val="990000">
                            <a:tint val="44500"/>
                            <a:satMod val="160000"/>
                          </a:srgbClr>
                        </a:gs>
                        <a:gs pos="100000">
                          <a:srgbClr val="9900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9187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16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471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Baskerville Old Face" panose="02020602080505020303" pitchFamily="18" charset="0"/>
              </a:rPr>
              <a:t>Aetiology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4720"/>
            <a:ext cx="12192000" cy="592327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Hormonal.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structural, with common causes 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ookman Old Style" panose="02050604050505020204" pitchFamily="18" charset="0"/>
              </a:rPr>
              <a:t> Fibroids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ookman Old Style" panose="02050604050505020204" pitchFamily="18" charset="0"/>
              </a:rPr>
              <a:t> Adenomyosis.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ookman Old Style" panose="02050604050505020204" pitchFamily="18" charset="0"/>
              </a:rPr>
              <a:t>Endometrial polyps.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Coagulation disorders(e.g  VonWillebrand disease).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Pelvic inflammatory disease (PID).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Thyroid disease.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Drug therapy (e.g. warfarin).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Intrauterine devices (IUDs).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Bookman Old Style" panose="02050604050505020204" pitchFamily="18" charset="0"/>
              </a:rPr>
              <a:t>Endometrial/cervical carcinoma. </a:t>
            </a:r>
          </a:p>
          <a:p>
            <a:pPr marL="0" indent="0">
              <a:buNone/>
            </a:pPr>
            <a:r>
              <a:rPr lang="en-GB" sz="3500" b="1" dirty="0">
                <a:latin typeface="Bookman Old Style" panose="02050604050505020204" pitchFamily="18" charset="0"/>
              </a:rPr>
              <a:t>         </a:t>
            </a:r>
          </a:p>
          <a:p>
            <a:pPr marL="0" indent="0">
              <a:buNone/>
            </a:pPr>
            <a:r>
              <a:rPr lang="en-GB" sz="3500" b="1" dirty="0">
                <a:latin typeface="Curlz MT" panose="04040404050702020202" pitchFamily="82" charset="0"/>
              </a:rPr>
              <a:t>          </a:t>
            </a:r>
            <a:r>
              <a:rPr lang="en-GB" sz="3500" b="1" dirty="0">
                <a:latin typeface="Ink Free" panose="03080402000500000000" pitchFamily="66" charset="0"/>
              </a:rPr>
              <a:t>Often no pathology can be identified. DUB is the diagnosis of    </a:t>
            </a:r>
          </a:p>
          <a:p>
            <a:pPr marL="0" indent="0">
              <a:buNone/>
            </a:pPr>
            <a:r>
              <a:rPr lang="en-GB" sz="3500" b="1" dirty="0">
                <a:latin typeface="Ink Free" panose="03080402000500000000" pitchFamily="66" charset="0"/>
              </a:rPr>
              <a:t>                  exclusion</a:t>
            </a:r>
            <a:r>
              <a:rPr lang="en-GB" sz="3500" b="1" dirty="0">
                <a:latin typeface="Curlz MT" panose="04040404050702020202" pitchFamily="82" charset="0"/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3EFAFA-1260-4EE3-AA15-6AF29704E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5801361"/>
            <a:ext cx="1071563" cy="89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1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7535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History and examination</a:t>
            </a:r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endParaRPr lang="en-GB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5360"/>
            <a:ext cx="12192000" cy="588263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Patients will have different ideas as to what constitutes a ‘heavy period’,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Useful questions include: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How often sanitary wear need to be used?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Is there presence of clots?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Is the bleeding so heavy (flooding)?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Have you had to take any time off work due to this bleeding?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Is it causing symptoms &amp; signs of anaemia?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>
                <a:latin typeface="Century" panose="02040604050505020304" pitchFamily="18" charset="0"/>
              </a:rPr>
              <a:t>Examining: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signs of anaemia.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Abdominal and pelvic examination for (masses 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Cervical  visualization  for( polyps/carcinoma)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Take swabs if  pelvic infection is suspected.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Cervical smear to be taken if one is </a:t>
            </a:r>
            <a:r>
              <a:rPr lang="en-GB" dirty="0"/>
              <a:t>due.</a:t>
            </a:r>
          </a:p>
        </p:txBody>
      </p:sp>
    </p:spTree>
    <p:extLst>
      <p:ext uri="{BB962C8B-B14F-4D97-AF65-F5344CB8AC3E}">
        <p14:creationId xmlns:p14="http://schemas.microsoft.com/office/powerpoint/2010/main" val="403611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01599"/>
            <a:ext cx="12192000" cy="92455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3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 </a:t>
            </a:r>
            <a:r>
              <a:rPr lang="en-GB" b="1" dirty="0">
                <a:latin typeface="Century" panose="02040604050505020304" pitchFamily="18" charset="0"/>
              </a:rPr>
              <a:t>Hormonal profile.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Full blood count: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Anaemia.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Coagulation screen</a:t>
            </a:r>
            <a:r>
              <a:rPr lang="en-GB" dirty="0">
                <a:latin typeface="Century" panose="020406040505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Pelvic ultrasound scan:</a:t>
            </a:r>
            <a:endParaRPr lang="en-GB" dirty="0">
              <a:latin typeface="Century" panose="020406040505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when a pelvic mass is palpated on examination(fibroids).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when symptoms suggest an endometrial polyp( e.g. irregular or intermenstrual bleeding).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when drug therapy for HMB is unsuccessful.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High vaginal and endocervical swabs:</a:t>
            </a:r>
            <a:endParaRPr lang="en-GB" dirty="0">
              <a:latin typeface="Century" panose="020406040505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 when unusual vaginal discharge.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where there are risk factors for PID.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 Endometrial biopsy.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Thyroid function tests.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hysteroscopy with guided biopsy may be indicated. </a:t>
            </a:r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4320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279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2800"/>
            <a:ext cx="12192000" cy="60451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000" b="1" dirty="0">
                <a:latin typeface="Century" panose="02040604050505020304" pitchFamily="18" charset="0"/>
              </a:rPr>
              <a:t>Reassure</a:t>
            </a:r>
            <a:r>
              <a:rPr lang="en-GB" dirty="0">
                <a:latin typeface="Century" panose="02040604050505020304" pitchFamily="18" charset="0"/>
              </a:rPr>
              <a:t> For some women, the demonstration that their blood loss is in fact ‘normal’.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Century" panose="02040604050505020304" pitchFamily="18" charset="0"/>
              </a:rPr>
              <a:t>Medica</a:t>
            </a:r>
            <a:r>
              <a:rPr lang="en-GB" dirty="0">
                <a:latin typeface="Century" panose="02040604050505020304" pitchFamily="18" charset="0"/>
              </a:rPr>
              <a:t>l treatments  (temporary).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latin typeface="Century" panose="02040604050505020304" pitchFamily="18" charset="0"/>
              </a:rPr>
              <a:t>Surgical treatments ( incompatible with desired fertility).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latin typeface="Century" panose="02040604050505020304" pitchFamily="18" charset="0"/>
              </a:rPr>
              <a:t> When selecting management it is important to consider and discuss: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the patient’s preference of treatment;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risks/benefits of each option;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contraceptive requirements: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family complete?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current contraception?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past medical history: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any contraindications to medical therapies for HMB?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suitability for an anaesthetic. Previous surgical history?</a:t>
            </a:r>
          </a:p>
        </p:txBody>
      </p:sp>
    </p:spTree>
    <p:extLst>
      <p:ext uri="{BB962C8B-B14F-4D97-AF65-F5344CB8AC3E}">
        <p14:creationId xmlns:p14="http://schemas.microsoft.com/office/powerpoint/2010/main" val="1872996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BEB9-834B-455F-9159-C6355B0B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5199"/>
          </a:xfr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  <a:t>Medical treatments</a:t>
            </a:r>
            <a:br>
              <a:rPr lang="en-GB" dirty="0">
                <a:solidFill>
                  <a:schemeClr val="bg1"/>
                </a:solidFill>
                <a:latin typeface="Century" panose="02040604050505020304" pitchFamily="18" charset="0"/>
              </a:rPr>
            </a:br>
            <a:endParaRPr lang="en-GB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BDCC-20C5-403F-8C22-5BAB97AE7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65200"/>
            <a:ext cx="12192000" cy="5892799"/>
          </a:xfrm>
          <a:gradFill flip="none" rotWithShape="1">
            <a:gsLst>
              <a:gs pos="0">
                <a:srgbClr val="990000">
                  <a:tint val="66000"/>
                  <a:satMod val="160000"/>
                </a:srgbClr>
              </a:gs>
              <a:gs pos="50000">
                <a:srgbClr val="990000">
                  <a:tint val="44500"/>
                  <a:satMod val="160000"/>
                </a:srgbClr>
              </a:gs>
              <a:gs pos="100000">
                <a:srgbClr val="99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>
                <a:latin typeface="Century" panose="02040604050505020304" pitchFamily="18" charset="0"/>
              </a:rPr>
              <a:t>Mefenamic acid: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Reduction in menstrual blood loss of 20–25 percent.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Benefits: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Effective analgesia( useful if any  dysmenorrhoea).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Disadvantages: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Contraindicated with a history of duodenal ulcer or severe asthma.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entury" panose="02040604050505020304" pitchFamily="18" charset="0"/>
              </a:rPr>
              <a:t>long-term usage may cause difficulties in conceiving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Recommended dose: 500 mg p.o. tds. </a:t>
            </a:r>
          </a:p>
          <a:p>
            <a:pPr marL="0" indent="0">
              <a:buNone/>
            </a:pPr>
            <a:r>
              <a:rPr lang="en-GB" b="1" u="sng" dirty="0">
                <a:latin typeface="Century" panose="02040604050505020304" pitchFamily="18" charset="0"/>
              </a:rPr>
              <a:t>Tranexamic acid: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Reduction in menstrual blood loss (MBL)  50 per cent. 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• Recommended dose: 1 g p.o. </a:t>
            </a:r>
            <a:r>
              <a:rPr lang="en-GB" dirty="0" err="1">
                <a:latin typeface="Century" panose="02040604050505020304" pitchFamily="18" charset="0"/>
              </a:rPr>
              <a:t>qds</a:t>
            </a:r>
            <a:r>
              <a:rPr lang="en-GB" dirty="0">
                <a:latin typeface="Century" panose="02040604050505020304" pitchFamily="18" charset="0"/>
              </a:rPr>
              <a:t> to be taken when menstruating heavily</a:t>
            </a:r>
          </a:p>
          <a:p>
            <a:pPr marL="0" indent="0">
              <a:buNone/>
            </a:pPr>
            <a:r>
              <a:rPr lang="en-GB" dirty="0">
                <a:latin typeface="Century" panose="02040604050505020304" pitchFamily="18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538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1475</Words>
  <Application>Microsoft Office PowerPoint</Application>
  <PresentationFormat>Widescreen</PresentationFormat>
  <Paragraphs>291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Baskerville Old Face</vt:lpstr>
      <vt:lpstr>Bookman Old Style</vt:lpstr>
      <vt:lpstr>Calibri</vt:lpstr>
      <vt:lpstr>Calibri Light</vt:lpstr>
      <vt:lpstr>Century</vt:lpstr>
      <vt:lpstr>Courier New</vt:lpstr>
      <vt:lpstr>Curlz MT</vt:lpstr>
      <vt:lpstr>Ink Free</vt:lpstr>
      <vt:lpstr>Wingdings</vt:lpstr>
      <vt:lpstr>Office Theme</vt:lpstr>
      <vt:lpstr>By dr. Mona Ahmed Elmareefa university SMSB</vt:lpstr>
      <vt:lpstr>Definitions</vt:lpstr>
      <vt:lpstr>HMB</vt:lpstr>
      <vt:lpstr>  Symptoms which can be associated with HMB and related pathologies </vt:lpstr>
      <vt:lpstr>Aetiology</vt:lpstr>
      <vt:lpstr> History and examination </vt:lpstr>
      <vt:lpstr>Investigations</vt:lpstr>
      <vt:lpstr>Management</vt:lpstr>
      <vt:lpstr> Medical treatments </vt:lpstr>
      <vt:lpstr>PowerPoint Presentation</vt:lpstr>
      <vt:lpstr>PowerPoint Presentation</vt:lpstr>
      <vt:lpstr> Surgical treatments </vt:lpstr>
      <vt:lpstr>PowerPoint Presentation</vt:lpstr>
      <vt:lpstr>IMB</vt:lpstr>
      <vt:lpstr>PCB</vt:lpstr>
      <vt:lpstr>Post-menopausal bleeding </vt:lpstr>
      <vt:lpstr>PowerPoint Presentation</vt:lpstr>
      <vt:lpstr> History and examination </vt:lpstr>
      <vt:lpstr> Investigations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33</cp:revision>
  <dcterms:created xsi:type="dcterms:W3CDTF">2021-03-07T17:59:17Z</dcterms:created>
  <dcterms:modified xsi:type="dcterms:W3CDTF">2021-09-08T19:07:48Z</dcterms:modified>
</cp:coreProperties>
</file>