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84" r:id="rId3"/>
    <p:sldId id="285" r:id="rId4"/>
    <p:sldId id="290" r:id="rId5"/>
    <p:sldId id="291" r:id="rId6"/>
    <p:sldId id="294" r:id="rId7"/>
    <p:sldId id="292" r:id="rId8"/>
    <p:sldId id="293" r:id="rId9"/>
    <p:sldId id="300" r:id="rId10"/>
    <p:sldId id="327" r:id="rId11"/>
    <p:sldId id="297" r:id="rId12"/>
    <p:sldId id="303" r:id="rId13"/>
    <p:sldId id="299" r:id="rId14"/>
    <p:sldId id="328" r:id="rId15"/>
    <p:sldId id="330" r:id="rId16"/>
    <p:sldId id="332" r:id="rId17"/>
    <p:sldId id="334" r:id="rId18"/>
    <p:sldId id="331" r:id="rId19"/>
    <p:sldId id="337" r:id="rId20"/>
    <p:sldId id="329" r:id="rId21"/>
    <p:sldId id="333" r:id="rId22"/>
    <p:sldId id="350" r:id="rId23"/>
    <p:sldId id="336" r:id="rId24"/>
    <p:sldId id="339" r:id="rId25"/>
    <p:sldId id="338" r:id="rId26"/>
    <p:sldId id="301" r:id="rId27"/>
    <p:sldId id="340" r:id="rId28"/>
    <p:sldId id="323" r:id="rId29"/>
    <p:sldId id="306" r:id="rId30"/>
    <p:sldId id="305" r:id="rId31"/>
    <p:sldId id="325" r:id="rId32"/>
    <p:sldId id="335" r:id="rId33"/>
    <p:sldId id="326" r:id="rId34"/>
    <p:sldId id="342" r:id="rId35"/>
    <p:sldId id="343" r:id="rId36"/>
    <p:sldId id="345" r:id="rId37"/>
    <p:sldId id="344" r:id="rId38"/>
    <p:sldId id="346" r:id="rId39"/>
    <p:sldId id="347" r:id="rId40"/>
    <p:sldId id="341" r:id="rId41"/>
    <p:sldId id="348" r:id="rId42"/>
    <p:sldId id="349" r:id="rId43"/>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8649E08-4FFC-50EF-F0B0-13DBF8DA7A46}"/>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3C240042-4893-5358-BFAB-6213856E1B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1FF7C114-F9DE-DEA3-DF86-9F8F743A903A}"/>
              </a:ext>
            </a:extLst>
          </p:cNvPr>
          <p:cNvSpPr>
            <a:spLocks noGrp="1"/>
          </p:cNvSpPr>
          <p:nvPr>
            <p:ph type="dt" sz="half" idx="10"/>
          </p:nvPr>
        </p:nvSpPr>
        <p:spPr/>
        <p:txBody>
          <a:bodyPr/>
          <a:lstStyle/>
          <a:p>
            <a:fld id="{CD61452E-73EB-9443-9799-6FD18E018D94}" type="datetimeFigureOut">
              <a:rPr lang="ar-SA" smtClean="0"/>
              <a:t>23/03/47</a:t>
            </a:fld>
            <a:endParaRPr lang="ar-SA"/>
          </a:p>
        </p:txBody>
      </p:sp>
      <p:sp>
        <p:nvSpPr>
          <p:cNvPr id="5" name="عنصر نائب للتذييل 4">
            <a:extLst>
              <a:ext uri="{FF2B5EF4-FFF2-40B4-BE49-F238E27FC236}">
                <a16:creationId xmlns:a16="http://schemas.microsoft.com/office/drawing/2014/main" id="{520C998D-EEA5-CEBF-709F-CFFD646A1CF4}"/>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031BFA97-20B9-2579-E72D-F544A69A4328}"/>
              </a:ext>
            </a:extLst>
          </p:cNvPr>
          <p:cNvSpPr>
            <a:spLocks noGrp="1"/>
          </p:cNvSpPr>
          <p:nvPr>
            <p:ph type="sldNum" sz="quarter" idx="12"/>
          </p:nvPr>
        </p:nvSpPr>
        <p:spPr/>
        <p:txBody>
          <a:bodyPr/>
          <a:lstStyle/>
          <a:p>
            <a:fld id="{896F8285-5D0D-314B-966F-24F3DE123398}" type="slidenum">
              <a:rPr lang="ar-SA" smtClean="0"/>
              <a:t>‹#›</a:t>
            </a:fld>
            <a:endParaRPr lang="ar-SA"/>
          </a:p>
        </p:txBody>
      </p:sp>
    </p:spTree>
    <p:extLst>
      <p:ext uri="{BB962C8B-B14F-4D97-AF65-F5344CB8AC3E}">
        <p14:creationId xmlns:p14="http://schemas.microsoft.com/office/powerpoint/2010/main" val="2662358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4AA1E53-FF85-A006-BFBE-02FB46996889}"/>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8A26F714-1A44-ED36-D87F-645DD3BE0F76}"/>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6F96E40E-1398-34C0-8B2F-128D4DEFD9F6}"/>
              </a:ext>
            </a:extLst>
          </p:cNvPr>
          <p:cNvSpPr>
            <a:spLocks noGrp="1"/>
          </p:cNvSpPr>
          <p:nvPr>
            <p:ph type="dt" sz="half" idx="10"/>
          </p:nvPr>
        </p:nvSpPr>
        <p:spPr/>
        <p:txBody>
          <a:bodyPr/>
          <a:lstStyle/>
          <a:p>
            <a:fld id="{CD61452E-73EB-9443-9799-6FD18E018D94}" type="datetimeFigureOut">
              <a:rPr lang="ar-SA" smtClean="0"/>
              <a:t>23/03/47</a:t>
            </a:fld>
            <a:endParaRPr lang="ar-SA"/>
          </a:p>
        </p:txBody>
      </p:sp>
      <p:sp>
        <p:nvSpPr>
          <p:cNvPr id="5" name="عنصر نائب للتذييل 4">
            <a:extLst>
              <a:ext uri="{FF2B5EF4-FFF2-40B4-BE49-F238E27FC236}">
                <a16:creationId xmlns:a16="http://schemas.microsoft.com/office/drawing/2014/main" id="{CF446428-3C16-E480-B462-6FC485BF384D}"/>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56F32D98-19D7-5323-7D3E-C4E2083E4A1F}"/>
              </a:ext>
            </a:extLst>
          </p:cNvPr>
          <p:cNvSpPr>
            <a:spLocks noGrp="1"/>
          </p:cNvSpPr>
          <p:nvPr>
            <p:ph type="sldNum" sz="quarter" idx="12"/>
          </p:nvPr>
        </p:nvSpPr>
        <p:spPr/>
        <p:txBody>
          <a:bodyPr/>
          <a:lstStyle/>
          <a:p>
            <a:fld id="{896F8285-5D0D-314B-966F-24F3DE123398}" type="slidenum">
              <a:rPr lang="ar-SA" smtClean="0"/>
              <a:t>‹#›</a:t>
            </a:fld>
            <a:endParaRPr lang="ar-SA"/>
          </a:p>
        </p:txBody>
      </p:sp>
    </p:spTree>
    <p:extLst>
      <p:ext uri="{BB962C8B-B14F-4D97-AF65-F5344CB8AC3E}">
        <p14:creationId xmlns:p14="http://schemas.microsoft.com/office/powerpoint/2010/main" val="635089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9098386A-0AF7-0CE4-2673-CF7A5EB88CC7}"/>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ADAF2DE7-0DAA-95F3-F823-D53130D61E48}"/>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DF9BB5EB-20BA-5F4C-6BCB-2F7AAB7BCD29}"/>
              </a:ext>
            </a:extLst>
          </p:cNvPr>
          <p:cNvSpPr>
            <a:spLocks noGrp="1"/>
          </p:cNvSpPr>
          <p:nvPr>
            <p:ph type="dt" sz="half" idx="10"/>
          </p:nvPr>
        </p:nvSpPr>
        <p:spPr/>
        <p:txBody>
          <a:bodyPr/>
          <a:lstStyle/>
          <a:p>
            <a:fld id="{CD61452E-73EB-9443-9799-6FD18E018D94}" type="datetimeFigureOut">
              <a:rPr lang="ar-SA" smtClean="0"/>
              <a:t>23/03/47</a:t>
            </a:fld>
            <a:endParaRPr lang="ar-SA"/>
          </a:p>
        </p:txBody>
      </p:sp>
      <p:sp>
        <p:nvSpPr>
          <p:cNvPr id="5" name="عنصر نائب للتذييل 4">
            <a:extLst>
              <a:ext uri="{FF2B5EF4-FFF2-40B4-BE49-F238E27FC236}">
                <a16:creationId xmlns:a16="http://schemas.microsoft.com/office/drawing/2014/main" id="{06CFD73C-A96D-1A49-90E3-35A10C299DC8}"/>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1B99DB64-FBF8-73DE-879E-798EFF4F8728}"/>
              </a:ext>
            </a:extLst>
          </p:cNvPr>
          <p:cNvSpPr>
            <a:spLocks noGrp="1"/>
          </p:cNvSpPr>
          <p:nvPr>
            <p:ph type="sldNum" sz="quarter" idx="12"/>
          </p:nvPr>
        </p:nvSpPr>
        <p:spPr/>
        <p:txBody>
          <a:bodyPr/>
          <a:lstStyle/>
          <a:p>
            <a:fld id="{896F8285-5D0D-314B-966F-24F3DE123398}" type="slidenum">
              <a:rPr lang="ar-SA" smtClean="0"/>
              <a:t>‹#›</a:t>
            </a:fld>
            <a:endParaRPr lang="ar-SA"/>
          </a:p>
        </p:txBody>
      </p:sp>
    </p:spTree>
    <p:extLst>
      <p:ext uri="{BB962C8B-B14F-4D97-AF65-F5344CB8AC3E}">
        <p14:creationId xmlns:p14="http://schemas.microsoft.com/office/powerpoint/2010/main" val="842090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6287AC8-966A-F488-EF3F-163174A63C19}"/>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D7048FE1-AF1B-9C5E-182E-F980B19EAD7A}"/>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9A844C0E-B1CD-C80D-3AFF-A5ABAAF28F2E}"/>
              </a:ext>
            </a:extLst>
          </p:cNvPr>
          <p:cNvSpPr>
            <a:spLocks noGrp="1"/>
          </p:cNvSpPr>
          <p:nvPr>
            <p:ph type="dt" sz="half" idx="10"/>
          </p:nvPr>
        </p:nvSpPr>
        <p:spPr/>
        <p:txBody>
          <a:bodyPr/>
          <a:lstStyle/>
          <a:p>
            <a:fld id="{CD61452E-73EB-9443-9799-6FD18E018D94}" type="datetimeFigureOut">
              <a:rPr lang="ar-SA" smtClean="0"/>
              <a:t>23/03/47</a:t>
            </a:fld>
            <a:endParaRPr lang="ar-SA"/>
          </a:p>
        </p:txBody>
      </p:sp>
      <p:sp>
        <p:nvSpPr>
          <p:cNvPr id="5" name="عنصر نائب للتذييل 4">
            <a:extLst>
              <a:ext uri="{FF2B5EF4-FFF2-40B4-BE49-F238E27FC236}">
                <a16:creationId xmlns:a16="http://schemas.microsoft.com/office/drawing/2014/main" id="{AFD32CEA-6BD9-901E-3E53-43BF1222E92C}"/>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82F42685-83CF-0A4E-A712-93879D0DFC07}"/>
              </a:ext>
            </a:extLst>
          </p:cNvPr>
          <p:cNvSpPr>
            <a:spLocks noGrp="1"/>
          </p:cNvSpPr>
          <p:nvPr>
            <p:ph type="sldNum" sz="quarter" idx="12"/>
          </p:nvPr>
        </p:nvSpPr>
        <p:spPr/>
        <p:txBody>
          <a:bodyPr/>
          <a:lstStyle/>
          <a:p>
            <a:fld id="{896F8285-5D0D-314B-966F-24F3DE123398}" type="slidenum">
              <a:rPr lang="ar-SA" smtClean="0"/>
              <a:t>‹#›</a:t>
            </a:fld>
            <a:endParaRPr lang="ar-SA"/>
          </a:p>
        </p:txBody>
      </p:sp>
    </p:spTree>
    <p:extLst>
      <p:ext uri="{BB962C8B-B14F-4D97-AF65-F5344CB8AC3E}">
        <p14:creationId xmlns:p14="http://schemas.microsoft.com/office/powerpoint/2010/main" val="2301869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E6D1DCC-A5E8-94B9-CC7E-463210FBCF67}"/>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60A78EBC-870E-D031-17BB-65E01ECD339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0586C4F5-BD00-D1B8-D479-3758515091ED}"/>
              </a:ext>
            </a:extLst>
          </p:cNvPr>
          <p:cNvSpPr>
            <a:spLocks noGrp="1"/>
          </p:cNvSpPr>
          <p:nvPr>
            <p:ph type="dt" sz="half" idx="10"/>
          </p:nvPr>
        </p:nvSpPr>
        <p:spPr/>
        <p:txBody>
          <a:bodyPr/>
          <a:lstStyle/>
          <a:p>
            <a:fld id="{CD61452E-73EB-9443-9799-6FD18E018D94}" type="datetimeFigureOut">
              <a:rPr lang="ar-SA" smtClean="0"/>
              <a:t>23/03/47</a:t>
            </a:fld>
            <a:endParaRPr lang="ar-SA"/>
          </a:p>
        </p:txBody>
      </p:sp>
      <p:sp>
        <p:nvSpPr>
          <p:cNvPr id="5" name="عنصر نائب للتذييل 4">
            <a:extLst>
              <a:ext uri="{FF2B5EF4-FFF2-40B4-BE49-F238E27FC236}">
                <a16:creationId xmlns:a16="http://schemas.microsoft.com/office/drawing/2014/main" id="{86F3F344-384A-9541-CF46-49315911DB1D}"/>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D308168A-1D31-88FD-E127-F9DF28152E3B}"/>
              </a:ext>
            </a:extLst>
          </p:cNvPr>
          <p:cNvSpPr>
            <a:spLocks noGrp="1"/>
          </p:cNvSpPr>
          <p:nvPr>
            <p:ph type="sldNum" sz="quarter" idx="12"/>
          </p:nvPr>
        </p:nvSpPr>
        <p:spPr/>
        <p:txBody>
          <a:bodyPr/>
          <a:lstStyle/>
          <a:p>
            <a:fld id="{896F8285-5D0D-314B-966F-24F3DE123398}" type="slidenum">
              <a:rPr lang="ar-SA" smtClean="0"/>
              <a:t>‹#›</a:t>
            </a:fld>
            <a:endParaRPr lang="ar-SA"/>
          </a:p>
        </p:txBody>
      </p:sp>
    </p:spTree>
    <p:extLst>
      <p:ext uri="{BB962C8B-B14F-4D97-AF65-F5344CB8AC3E}">
        <p14:creationId xmlns:p14="http://schemas.microsoft.com/office/powerpoint/2010/main" val="350246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5C13E5B-7997-275A-D468-BFFDCFFDA145}"/>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BF73D4EA-00E3-00B2-3F6C-08FEC0FF6D18}"/>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B0B3CA1B-B1E4-404F-ACCA-DD5AC2FCE594}"/>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7A0F639D-F5D2-D038-9878-0A3F7485E816}"/>
              </a:ext>
            </a:extLst>
          </p:cNvPr>
          <p:cNvSpPr>
            <a:spLocks noGrp="1"/>
          </p:cNvSpPr>
          <p:nvPr>
            <p:ph type="dt" sz="half" idx="10"/>
          </p:nvPr>
        </p:nvSpPr>
        <p:spPr/>
        <p:txBody>
          <a:bodyPr/>
          <a:lstStyle/>
          <a:p>
            <a:fld id="{CD61452E-73EB-9443-9799-6FD18E018D94}" type="datetimeFigureOut">
              <a:rPr lang="ar-SA" smtClean="0"/>
              <a:t>23/03/47</a:t>
            </a:fld>
            <a:endParaRPr lang="ar-SA"/>
          </a:p>
        </p:txBody>
      </p:sp>
      <p:sp>
        <p:nvSpPr>
          <p:cNvPr id="6" name="عنصر نائب للتذييل 5">
            <a:extLst>
              <a:ext uri="{FF2B5EF4-FFF2-40B4-BE49-F238E27FC236}">
                <a16:creationId xmlns:a16="http://schemas.microsoft.com/office/drawing/2014/main" id="{0F9BD881-253C-8D59-D044-2539C78DDC6E}"/>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7A7F6196-739A-5017-A70E-85600B3CC013}"/>
              </a:ext>
            </a:extLst>
          </p:cNvPr>
          <p:cNvSpPr>
            <a:spLocks noGrp="1"/>
          </p:cNvSpPr>
          <p:nvPr>
            <p:ph type="sldNum" sz="quarter" idx="12"/>
          </p:nvPr>
        </p:nvSpPr>
        <p:spPr/>
        <p:txBody>
          <a:bodyPr/>
          <a:lstStyle/>
          <a:p>
            <a:fld id="{896F8285-5D0D-314B-966F-24F3DE123398}" type="slidenum">
              <a:rPr lang="ar-SA" smtClean="0"/>
              <a:t>‹#›</a:t>
            </a:fld>
            <a:endParaRPr lang="ar-SA"/>
          </a:p>
        </p:txBody>
      </p:sp>
    </p:spTree>
    <p:extLst>
      <p:ext uri="{BB962C8B-B14F-4D97-AF65-F5344CB8AC3E}">
        <p14:creationId xmlns:p14="http://schemas.microsoft.com/office/powerpoint/2010/main" val="4222371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1ED163E-16AE-102F-4E54-A9DAA404DE86}"/>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7E8E54FE-7944-EF90-73D0-4F2A01BEAD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F03F2805-8D2F-9E21-0B1C-67B2C69DF4BC}"/>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7908F2E2-C3D9-9E12-BBAF-B8098A0781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79B12E57-F08F-6E46-1920-4F70E1B9BFB8}"/>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77AA2DAC-4DD3-0EF3-288A-F0DB0EA86B5D}"/>
              </a:ext>
            </a:extLst>
          </p:cNvPr>
          <p:cNvSpPr>
            <a:spLocks noGrp="1"/>
          </p:cNvSpPr>
          <p:nvPr>
            <p:ph type="dt" sz="half" idx="10"/>
          </p:nvPr>
        </p:nvSpPr>
        <p:spPr/>
        <p:txBody>
          <a:bodyPr/>
          <a:lstStyle/>
          <a:p>
            <a:fld id="{CD61452E-73EB-9443-9799-6FD18E018D94}" type="datetimeFigureOut">
              <a:rPr lang="ar-SA" smtClean="0"/>
              <a:t>23/03/47</a:t>
            </a:fld>
            <a:endParaRPr lang="ar-SA"/>
          </a:p>
        </p:txBody>
      </p:sp>
      <p:sp>
        <p:nvSpPr>
          <p:cNvPr id="8" name="عنصر نائب للتذييل 7">
            <a:extLst>
              <a:ext uri="{FF2B5EF4-FFF2-40B4-BE49-F238E27FC236}">
                <a16:creationId xmlns:a16="http://schemas.microsoft.com/office/drawing/2014/main" id="{74667CA6-A1E0-197D-B8E0-A2B704019A1F}"/>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C705A05F-26FB-55E7-34E1-34A5FD619FE2}"/>
              </a:ext>
            </a:extLst>
          </p:cNvPr>
          <p:cNvSpPr>
            <a:spLocks noGrp="1"/>
          </p:cNvSpPr>
          <p:nvPr>
            <p:ph type="sldNum" sz="quarter" idx="12"/>
          </p:nvPr>
        </p:nvSpPr>
        <p:spPr/>
        <p:txBody>
          <a:bodyPr/>
          <a:lstStyle/>
          <a:p>
            <a:fld id="{896F8285-5D0D-314B-966F-24F3DE123398}" type="slidenum">
              <a:rPr lang="ar-SA" smtClean="0"/>
              <a:t>‹#›</a:t>
            </a:fld>
            <a:endParaRPr lang="ar-SA"/>
          </a:p>
        </p:txBody>
      </p:sp>
    </p:spTree>
    <p:extLst>
      <p:ext uri="{BB962C8B-B14F-4D97-AF65-F5344CB8AC3E}">
        <p14:creationId xmlns:p14="http://schemas.microsoft.com/office/powerpoint/2010/main" val="2800922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A04D3CA-E719-F2A3-A774-9F63F2E9C727}"/>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C95E9886-2118-29E3-E723-9052F26F3C1B}"/>
              </a:ext>
            </a:extLst>
          </p:cNvPr>
          <p:cNvSpPr>
            <a:spLocks noGrp="1"/>
          </p:cNvSpPr>
          <p:nvPr>
            <p:ph type="dt" sz="half" idx="10"/>
          </p:nvPr>
        </p:nvSpPr>
        <p:spPr/>
        <p:txBody>
          <a:bodyPr/>
          <a:lstStyle/>
          <a:p>
            <a:fld id="{CD61452E-73EB-9443-9799-6FD18E018D94}" type="datetimeFigureOut">
              <a:rPr lang="ar-SA" smtClean="0"/>
              <a:t>23/03/47</a:t>
            </a:fld>
            <a:endParaRPr lang="ar-SA"/>
          </a:p>
        </p:txBody>
      </p:sp>
      <p:sp>
        <p:nvSpPr>
          <p:cNvPr id="4" name="عنصر نائب للتذييل 3">
            <a:extLst>
              <a:ext uri="{FF2B5EF4-FFF2-40B4-BE49-F238E27FC236}">
                <a16:creationId xmlns:a16="http://schemas.microsoft.com/office/drawing/2014/main" id="{0DFFFB8C-3327-29DD-A16E-E3805452CB1F}"/>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6EF0C392-42A3-A67C-E113-DD4C0CC2A9FD}"/>
              </a:ext>
            </a:extLst>
          </p:cNvPr>
          <p:cNvSpPr>
            <a:spLocks noGrp="1"/>
          </p:cNvSpPr>
          <p:nvPr>
            <p:ph type="sldNum" sz="quarter" idx="12"/>
          </p:nvPr>
        </p:nvSpPr>
        <p:spPr/>
        <p:txBody>
          <a:bodyPr/>
          <a:lstStyle/>
          <a:p>
            <a:fld id="{896F8285-5D0D-314B-966F-24F3DE123398}" type="slidenum">
              <a:rPr lang="ar-SA" smtClean="0"/>
              <a:t>‹#›</a:t>
            </a:fld>
            <a:endParaRPr lang="ar-SA"/>
          </a:p>
        </p:txBody>
      </p:sp>
    </p:spTree>
    <p:extLst>
      <p:ext uri="{BB962C8B-B14F-4D97-AF65-F5344CB8AC3E}">
        <p14:creationId xmlns:p14="http://schemas.microsoft.com/office/powerpoint/2010/main" val="3405203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8BF8B354-C51E-46CA-64A7-FAA10B1F968A}"/>
              </a:ext>
            </a:extLst>
          </p:cNvPr>
          <p:cNvSpPr>
            <a:spLocks noGrp="1"/>
          </p:cNvSpPr>
          <p:nvPr>
            <p:ph type="dt" sz="half" idx="10"/>
          </p:nvPr>
        </p:nvSpPr>
        <p:spPr/>
        <p:txBody>
          <a:bodyPr/>
          <a:lstStyle/>
          <a:p>
            <a:fld id="{CD61452E-73EB-9443-9799-6FD18E018D94}" type="datetimeFigureOut">
              <a:rPr lang="ar-SA" smtClean="0"/>
              <a:t>23/03/47</a:t>
            </a:fld>
            <a:endParaRPr lang="ar-SA"/>
          </a:p>
        </p:txBody>
      </p:sp>
      <p:sp>
        <p:nvSpPr>
          <p:cNvPr id="3" name="عنصر نائب للتذييل 2">
            <a:extLst>
              <a:ext uri="{FF2B5EF4-FFF2-40B4-BE49-F238E27FC236}">
                <a16:creationId xmlns:a16="http://schemas.microsoft.com/office/drawing/2014/main" id="{B9E33CFE-38C6-D0FC-7628-152BBEF9C710}"/>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F04378CB-F79D-D62B-88FB-44726B4EE150}"/>
              </a:ext>
            </a:extLst>
          </p:cNvPr>
          <p:cNvSpPr>
            <a:spLocks noGrp="1"/>
          </p:cNvSpPr>
          <p:nvPr>
            <p:ph type="sldNum" sz="quarter" idx="12"/>
          </p:nvPr>
        </p:nvSpPr>
        <p:spPr/>
        <p:txBody>
          <a:bodyPr/>
          <a:lstStyle/>
          <a:p>
            <a:fld id="{896F8285-5D0D-314B-966F-24F3DE123398}" type="slidenum">
              <a:rPr lang="ar-SA" smtClean="0"/>
              <a:t>‹#›</a:t>
            </a:fld>
            <a:endParaRPr lang="ar-SA"/>
          </a:p>
        </p:txBody>
      </p:sp>
    </p:spTree>
    <p:extLst>
      <p:ext uri="{BB962C8B-B14F-4D97-AF65-F5344CB8AC3E}">
        <p14:creationId xmlns:p14="http://schemas.microsoft.com/office/powerpoint/2010/main" val="3476868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265B80E-3933-942D-D125-88DCEB64CB70}"/>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A45305AD-BE6E-0206-D9AE-3D24EB0062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20333D22-AD86-EBA4-0802-63A1302F0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2824FB2B-3F24-6646-1828-0D8DE84256FC}"/>
              </a:ext>
            </a:extLst>
          </p:cNvPr>
          <p:cNvSpPr>
            <a:spLocks noGrp="1"/>
          </p:cNvSpPr>
          <p:nvPr>
            <p:ph type="dt" sz="half" idx="10"/>
          </p:nvPr>
        </p:nvSpPr>
        <p:spPr/>
        <p:txBody>
          <a:bodyPr/>
          <a:lstStyle/>
          <a:p>
            <a:fld id="{CD61452E-73EB-9443-9799-6FD18E018D94}" type="datetimeFigureOut">
              <a:rPr lang="ar-SA" smtClean="0"/>
              <a:t>23/03/47</a:t>
            </a:fld>
            <a:endParaRPr lang="ar-SA"/>
          </a:p>
        </p:txBody>
      </p:sp>
      <p:sp>
        <p:nvSpPr>
          <p:cNvPr id="6" name="عنصر نائب للتذييل 5">
            <a:extLst>
              <a:ext uri="{FF2B5EF4-FFF2-40B4-BE49-F238E27FC236}">
                <a16:creationId xmlns:a16="http://schemas.microsoft.com/office/drawing/2014/main" id="{C01DAAF5-40CA-B92C-478F-0995DBBA334D}"/>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5D9B008E-4882-B086-6D95-D2CF10916594}"/>
              </a:ext>
            </a:extLst>
          </p:cNvPr>
          <p:cNvSpPr>
            <a:spLocks noGrp="1"/>
          </p:cNvSpPr>
          <p:nvPr>
            <p:ph type="sldNum" sz="quarter" idx="12"/>
          </p:nvPr>
        </p:nvSpPr>
        <p:spPr/>
        <p:txBody>
          <a:bodyPr/>
          <a:lstStyle/>
          <a:p>
            <a:fld id="{896F8285-5D0D-314B-966F-24F3DE123398}" type="slidenum">
              <a:rPr lang="ar-SA" smtClean="0"/>
              <a:t>‹#›</a:t>
            </a:fld>
            <a:endParaRPr lang="ar-SA"/>
          </a:p>
        </p:txBody>
      </p:sp>
    </p:spTree>
    <p:extLst>
      <p:ext uri="{BB962C8B-B14F-4D97-AF65-F5344CB8AC3E}">
        <p14:creationId xmlns:p14="http://schemas.microsoft.com/office/powerpoint/2010/main" val="3346913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F180177-AAE0-2056-D4CC-67031A00631E}"/>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0A09D3A2-8474-1275-8CBE-2DAAC15C05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DDAD3578-3AC9-C0F8-1860-BE1D3BE7EC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77849A25-380D-E86D-22C2-886EE6A2897A}"/>
              </a:ext>
            </a:extLst>
          </p:cNvPr>
          <p:cNvSpPr>
            <a:spLocks noGrp="1"/>
          </p:cNvSpPr>
          <p:nvPr>
            <p:ph type="dt" sz="half" idx="10"/>
          </p:nvPr>
        </p:nvSpPr>
        <p:spPr/>
        <p:txBody>
          <a:bodyPr/>
          <a:lstStyle/>
          <a:p>
            <a:fld id="{CD61452E-73EB-9443-9799-6FD18E018D94}" type="datetimeFigureOut">
              <a:rPr lang="ar-SA" smtClean="0"/>
              <a:t>23/03/47</a:t>
            </a:fld>
            <a:endParaRPr lang="ar-SA"/>
          </a:p>
        </p:txBody>
      </p:sp>
      <p:sp>
        <p:nvSpPr>
          <p:cNvPr id="6" name="عنصر نائب للتذييل 5">
            <a:extLst>
              <a:ext uri="{FF2B5EF4-FFF2-40B4-BE49-F238E27FC236}">
                <a16:creationId xmlns:a16="http://schemas.microsoft.com/office/drawing/2014/main" id="{585CF93E-26E5-EA15-6A0B-76A8E5F45493}"/>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34DFDE44-1E9E-F01F-DB47-86AE18BDD0B0}"/>
              </a:ext>
            </a:extLst>
          </p:cNvPr>
          <p:cNvSpPr>
            <a:spLocks noGrp="1"/>
          </p:cNvSpPr>
          <p:nvPr>
            <p:ph type="sldNum" sz="quarter" idx="12"/>
          </p:nvPr>
        </p:nvSpPr>
        <p:spPr/>
        <p:txBody>
          <a:bodyPr/>
          <a:lstStyle/>
          <a:p>
            <a:fld id="{896F8285-5D0D-314B-966F-24F3DE123398}" type="slidenum">
              <a:rPr lang="ar-SA" smtClean="0"/>
              <a:t>‹#›</a:t>
            </a:fld>
            <a:endParaRPr lang="ar-SA"/>
          </a:p>
        </p:txBody>
      </p:sp>
    </p:spTree>
    <p:extLst>
      <p:ext uri="{BB962C8B-B14F-4D97-AF65-F5344CB8AC3E}">
        <p14:creationId xmlns:p14="http://schemas.microsoft.com/office/powerpoint/2010/main" val="976508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4E37A7E1-4139-FF39-5679-56C35A3E3E94}"/>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E1EC5471-5396-6271-6A9A-B789CF414B36}"/>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BD6FC935-6CDD-C3B2-8DCE-8614F9206F9C}"/>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82000"/>
                  </a:schemeClr>
                </a:solidFill>
              </a:defRPr>
            </a:lvl1pPr>
          </a:lstStyle>
          <a:p>
            <a:fld id="{CD61452E-73EB-9443-9799-6FD18E018D94}" type="datetimeFigureOut">
              <a:rPr lang="ar-SA" smtClean="0"/>
              <a:t>23/03/47</a:t>
            </a:fld>
            <a:endParaRPr lang="ar-SA"/>
          </a:p>
        </p:txBody>
      </p:sp>
      <p:sp>
        <p:nvSpPr>
          <p:cNvPr id="5" name="عنصر نائب للتذييل 4">
            <a:extLst>
              <a:ext uri="{FF2B5EF4-FFF2-40B4-BE49-F238E27FC236}">
                <a16:creationId xmlns:a16="http://schemas.microsoft.com/office/drawing/2014/main" id="{EA3A3859-FAFF-D6CC-7815-4E8662D435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82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C9FBC51E-14DC-438D-4E34-AAAE60FD7938}"/>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82000"/>
                  </a:schemeClr>
                </a:solidFill>
              </a:defRPr>
            </a:lvl1pPr>
          </a:lstStyle>
          <a:p>
            <a:fld id="{896F8285-5D0D-314B-966F-24F3DE123398}" type="slidenum">
              <a:rPr lang="ar-SA" smtClean="0"/>
              <a:t>‹#›</a:t>
            </a:fld>
            <a:endParaRPr lang="ar-SA"/>
          </a:p>
        </p:txBody>
      </p:sp>
    </p:spTree>
    <p:extLst>
      <p:ext uri="{BB962C8B-B14F-4D97-AF65-F5344CB8AC3E}">
        <p14:creationId xmlns:p14="http://schemas.microsoft.com/office/powerpoint/2010/main" val="2681343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94238" y="712177"/>
            <a:ext cx="10231316" cy="5020408"/>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1159120" y="2261044"/>
            <a:ext cx="9144000" cy="2670420"/>
          </a:xfrm>
        </p:spPr>
        <p:txBody>
          <a:bodyPr>
            <a:normAutofit fontScale="90000"/>
          </a:bodyPr>
          <a:lstStyle/>
          <a:p>
            <a:r>
              <a:rPr lang="en-US" sz="4400" b="1" dirty="0" smtClean="0">
                <a:cs typeface="+mn-cs"/>
              </a:rPr>
              <a:t/>
            </a:r>
            <a:br>
              <a:rPr lang="en-US" sz="4400" b="1" dirty="0" smtClean="0">
                <a:cs typeface="+mn-cs"/>
              </a:rPr>
            </a:br>
            <a:r>
              <a:rPr lang="en-US" sz="4400" b="1" dirty="0">
                <a:cs typeface="+mn-cs"/>
              </a:rPr>
              <a:t/>
            </a:r>
            <a:br>
              <a:rPr lang="en-US" sz="4400" b="1" dirty="0">
                <a:cs typeface="+mn-cs"/>
              </a:rPr>
            </a:br>
            <a:r>
              <a:rPr lang="en-US" sz="4400" b="1" dirty="0" smtClean="0">
                <a:cs typeface="+mn-cs"/>
              </a:rPr>
              <a:t/>
            </a:r>
            <a:br>
              <a:rPr lang="en-US" sz="4400" b="1" dirty="0" smtClean="0">
                <a:cs typeface="+mn-cs"/>
              </a:rPr>
            </a:br>
            <a:r>
              <a:rPr lang="en-US" sz="4400" b="1" dirty="0" smtClean="0">
                <a:cs typeface="+mn-cs"/>
              </a:rPr>
              <a:t>Hypertensive Disorder of Pregnancy </a:t>
            </a:r>
            <a:r>
              <a:rPr lang="ar-SA" dirty="0">
                <a:latin typeface="Arial Black" panose="020B0A04020102020204" pitchFamily="34" charset="0"/>
                <a:cs typeface="+mn-cs"/>
              </a:rPr>
              <a:t/>
            </a:r>
            <a:br>
              <a:rPr lang="ar-SA" dirty="0">
                <a:latin typeface="Arial Black" panose="020B0A04020102020204" pitchFamily="34" charset="0"/>
                <a:cs typeface="+mn-cs"/>
              </a:rPr>
            </a:br>
            <a:r>
              <a:rPr lang="en-GB" dirty="0" smtClean="0">
                <a:latin typeface="Arial Black" panose="020B0A04020102020204" pitchFamily="34" charset="0"/>
                <a:cs typeface="+mn-cs"/>
              </a:rPr>
              <a:t> </a:t>
            </a:r>
            <a:r>
              <a:rPr lang="en-GB" dirty="0">
                <a:latin typeface="Arial Black" panose="020B0A04020102020204" pitchFamily="34" charset="0"/>
                <a:cs typeface="+mn-cs"/>
              </a:rPr>
              <a:t/>
            </a:r>
            <a:br>
              <a:rPr lang="en-GB" dirty="0">
                <a:latin typeface="Arial Black" panose="020B0A04020102020204" pitchFamily="34" charset="0"/>
                <a:cs typeface="+mn-cs"/>
              </a:rPr>
            </a:br>
            <a:r>
              <a:rPr lang="en-GB" sz="4000" dirty="0" err="1">
                <a:latin typeface="Arial" panose="020B0604020202020204" pitchFamily="34" charset="0"/>
                <a:cs typeface="+mn-cs"/>
              </a:rPr>
              <a:t>Dr.Bodoor</a:t>
            </a:r>
            <a:r>
              <a:rPr lang="en-GB" sz="4000" dirty="0">
                <a:latin typeface="Arial" panose="020B0604020202020204" pitchFamily="34" charset="0"/>
                <a:cs typeface="+mn-cs"/>
              </a:rPr>
              <a:t> </a:t>
            </a:r>
            <a:r>
              <a:rPr lang="en-GB" sz="4000" dirty="0" err="1">
                <a:latin typeface="Arial" panose="020B0604020202020204" pitchFamily="34" charset="0"/>
                <a:cs typeface="+mn-cs"/>
              </a:rPr>
              <a:t>Alshareef</a:t>
            </a:r>
            <a:endParaRPr lang="ar-SA" sz="4000" dirty="0">
              <a:latin typeface="Arial" panose="020B0604020202020204" pitchFamily="34" charset="0"/>
              <a:cs typeface="+mn-cs"/>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0937" y="3954296"/>
            <a:ext cx="1577948" cy="1564632"/>
          </a:xfrm>
          <a:prstGeom prst="ellipse">
            <a:avLst/>
          </a:prstGeom>
          <a:ln>
            <a:noFill/>
          </a:ln>
          <a:effectLst>
            <a:softEdge rad="112500"/>
          </a:effectLst>
        </p:spPr>
      </p:pic>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09062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89911" y="1088436"/>
            <a:ext cx="1638990" cy="1638990"/>
          </a:xfrm>
          <a:prstGeom prst="rect">
            <a:avLst/>
          </a:prstGeom>
        </p:spPr>
      </p:pic>
    </p:spTree>
    <p:extLst>
      <p:ext uri="{BB962C8B-B14F-4D97-AF65-F5344CB8AC3E}">
        <p14:creationId xmlns:p14="http://schemas.microsoft.com/office/powerpoint/2010/main" val="3078863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773723" y="2899262"/>
            <a:ext cx="9271488" cy="2202474"/>
          </a:xfrm>
        </p:spPr>
        <p:txBody>
          <a:bodyPr>
            <a:normAutofit fontScale="90000"/>
          </a:bodyPr>
          <a:lstStyle/>
          <a:p>
            <a:r>
              <a:rPr lang="en-US" sz="6700" dirty="0" smtClean="0">
                <a:solidFill>
                  <a:schemeClr val="accent1"/>
                </a:solidFill>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 </a:t>
            </a:r>
            <a:r>
              <a:rPr lang="af-ZA" sz="3200" dirty="0">
                <a:solidFill>
                  <a:srgbClr val="1A1919"/>
                </a:solidFill>
                <a:latin typeface="Helvetica" pitchFamily="2" charset="0"/>
              </a:rPr>
              <a:t/>
            </a:r>
            <a:br>
              <a:rPr lang="af-ZA" sz="3200" dirty="0">
                <a:solidFill>
                  <a:srgbClr val="1A1919"/>
                </a:solidFill>
                <a:latin typeface="Helvetica" pitchFamily="2" charset="0"/>
              </a:rPr>
            </a:br>
            <a:r>
              <a:rPr lang="en-US" sz="3100" dirty="0" smtClean="0">
                <a:latin typeface="Arial" panose="020B0604020202020204" pitchFamily="34" charset="0"/>
                <a:cs typeface="Arial" panose="020B0604020202020204" pitchFamily="34" charset="0"/>
              </a:rPr>
              <a:t/>
            </a:r>
            <a:br>
              <a:rPr lang="en-US" sz="3100" dirty="0" smtClean="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 </a:t>
            </a:r>
            <a:br>
              <a:rPr lang="en-US" sz="3100" dirty="0" smtClean="0">
                <a:latin typeface="Arial" panose="020B0604020202020204" pitchFamily="34" charset="0"/>
                <a:cs typeface="Arial" panose="020B0604020202020204" pitchFamily="34" charset="0"/>
              </a:rPr>
            </a:br>
            <a:endParaRPr lang="en-GB" sz="31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pic>
        <p:nvPicPr>
          <p:cNvPr id="8" name="عنصر نائب للمحتوى 6">
            <a:extLst>
              <a:ext uri="{FF2B5EF4-FFF2-40B4-BE49-F238E27FC236}">
                <a16:creationId xmlns:a16="http://schemas.microsoft.com/office/drawing/2014/main" id="{58E5C228-C23D-E7B8-6EC2-643C98CA04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8497" y="1253331"/>
            <a:ext cx="8446714" cy="4351338"/>
          </a:xfrm>
          <a:prstGeom prst="rect">
            <a:avLst/>
          </a:prstGeom>
        </p:spPr>
      </p:pic>
    </p:spTree>
    <p:extLst>
      <p:ext uri="{BB962C8B-B14F-4D97-AF65-F5344CB8AC3E}">
        <p14:creationId xmlns:p14="http://schemas.microsoft.com/office/powerpoint/2010/main" val="22434888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73723" y="914400"/>
            <a:ext cx="10014439" cy="496765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1107371" y="1364734"/>
            <a:ext cx="9271488" cy="3690843"/>
          </a:xfrm>
        </p:spPr>
        <p:txBody>
          <a:bodyPr>
            <a:normAutofit/>
          </a:bodyPr>
          <a:lstStyle/>
          <a:p>
            <a:pPr algn="l"/>
            <a:r>
              <a:rPr lang="af-ZA" sz="3600" b="1" dirty="0" smtClean="0">
                <a:latin typeface="Arial" panose="020B0604020202020204" pitchFamily="34" charset="0"/>
                <a:cs typeface="Arial" panose="020B0604020202020204" pitchFamily="34" charset="0"/>
              </a:rPr>
              <a:t>ECLAMPSIA</a:t>
            </a:r>
            <a:r>
              <a:rPr lang="ar-SA" sz="3600" b="1" dirty="0" smtClean="0">
                <a:latin typeface="Arial" panose="020B0604020202020204" pitchFamily="34" charset="0"/>
                <a:cs typeface="Arial" panose="020B0604020202020204" pitchFamily="34" charset="0"/>
              </a:rPr>
              <a:t/>
            </a:r>
            <a:br>
              <a:rPr lang="ar-SA" sz="3600" b="1" dirty="0" smtClean="0">
                <a:latin typeface="Arial" panose="020B0604020202020204" pitchFamily="34" charset="0"/>
                <a:cs typeface="Arial" panose="020B0604020202020204" pitchFamily="34" charset="0"/>
              </a:rPr>
            </a:br>
            <a:r>
              <a:rPr lang="af-ZA" sz="3600" dirty="0">
                <a:latin typeface="Arial" panose="020B0604020202020204" pitchFamily="34" charset="0"/>
                <a:cs typeface="Arial" panose="020B0604020202020204" pitchFamily="34" charset="0"/>
              </a:rPr>
              <a:t/>
            </a:r>
            <a:br>
              <a:rPr lang="af-ZA" sz="3600" dirty="0">
                <a:latin typeface="Arial" panose="020B0604020202020204" pitchFamily="34" charset="0"/>
                <a:cs typeface="Arial" panose="020B0604020202020204" pitchFamily="34" charset="0"/>
              </a:rPr>
            </a:br>
            <a:r>
              <a:rPr lang="af-ZA" sz="3600" dirty="0">
                <a:latin typeface="Arial" panose="020B0604020202020204" pitchFamily="34" charset="0"/>
                <a:cs typeface="Arial" panose="020B0604020202020204" pitchFamily="34" charset="0"/>
              </a:rPr>
              <a:t>Eclampsia is the presence of new-onset grand </a:t>
            </a:r>
            <a:r>
              <a:rPr lang="af-ZA" sz="3600" dirty="0" smtClean="0">
                <a:latin typeface="Arial" panose="020B0604020202020204" pitchFamily="34" charset="0"/>
                <a:cs typeface="Arial" panose="020B0604020202020204" pitchFamily="34" charset="0"/>
              </a:rPr>
              <a:t>mal seizures </a:t>
            </a:r>
            <a:r>
              <a:rPr lang="af-ZA" sz="3600" dirty="0">
                <a:latin typeface="Arial" panose="020B0604020202020204" pitchFamily="34" charset="0"/>
                <a:cs typeface="Arial" panose="020B0604020202020204" pitchFamily="34" charset="0"/>
              </a:rPr>
              <a:t>in a woman with preeclampsia that </a:t>
            </a:r>
            <a:r>
              <a:rPr lang="af-ZA" sz="3600" dirty="0" smtClean="0">
                <a:latin typeface="Arial" panose="020B0604020202020204" pitchFamily="34" charset="0"/>
                <a:cs typeface="Arial" panose="020B0604020202020204" pitchFamily="34" charset="0"/>
              </a:rPr>
              <a:t>cannot be </a:t>
            </a:r>
            <a:r>
              <a:rPr lang="af-ZA" sz="3600" dirty="0">
                <a:latin typeface="Arial" panose="020B0604020202020204" pitchFamily="34" charset="0"/>
                <a:cs typeface="Arial" panose="020B0604020202020204" pitchFamily="34" charset="0"/>
              </a:rPr>
              <a:t>attributed to other causes.</a:t>
            </a:r>
            <a:r>
              <a:rPr lang="en-US" sz="3100" dirty="0" smtClean="0">
                <a:latin typeface="Arial" panose="020B0604020202020204" pitchFamily="34" charset="0"/>
                <a:cs typeface="Arial" panose="020B0604020202020204" pitchFamily="34" charset="0"/>
              </a:rPr>
              <a:t/>
            </a:r>
            <a:br>
              <a:rPr lang="en-US" sz="3100" dirty="0" smtClean="0">
                <a:latin typeface="Arial" panose="020B0604020202020204" pitchFamily="34" charset="0"/>
                <a:cs typeface="Arial" panose="020B0604020202020204" pitchFamily="34" charset="0"/>
              </a:rPr>
            </a:br>
            <a:endParaRPr lang="en-GB" sz="31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0937" y="3954296"/>
            <a:ext cx="1577948" cy="1564632"/>
          </a:xfrm>
          <a:prstGeom prst="ellipse">
            <a:avLst/>
          </a:prstGeom>
          <a:ln>
            <a:noFill/>
          </a:ln>
          <a:effectLst>
            <a:softEdge rad="112500"/>
          </a:effectLst>
        </p:spPr>
      </p:pic>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11760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73723" y="914400"/>
            <a:ext cx="10014439" cy="496765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1147397" y="2164833"/>
            <a:ext cx="9271488" cy="4614036"/>
          </a:xfrm>
        </p:spPr>
        <p:txBody>
          <a:bodyPr>
            <a:normAutofit fontScale="90000"/>
          </a:bodyPr>
          <a:lstStyle/>
          <a:p>
            <a:pPr algn="l"/>
            <a:r>
              <a:rPr lang="en-GB" sz="3100" b="1" dirty="0">
                <a:latin typeface="Arial" panose="020B0604020202020204" pitchFamily="34" charset="0"/>
                <a:cs typeface="Arial" panose="020B0604020202020204" pitchFamily="34" charset="0"/>
              </a:rPr>
              <a:t>HELLP syndrome </a:t>
            </a:r>
            <a:r>
              <a:rPr lang="en-GB" sz="3100" b="1" dirty="0" smtClean="0">
                <a:latin typeface="Arial" panose="020B0604020202020204" pitchFamily="34" charset="0"/>
                <a:cs typeface="Arial" panose="020B0604020202020204" pitchFamily="34" charset="0"/>
              </a:rPr>
              <a:t>:</a:t>
            </a:r>
            <a:r>
              <a:rPr lang="ar-SA" sz="3100" b="1" dirty="0" smtClean="0">
                <a:latin typeface="Arial" panose="020B0604020202020204" pitchFamily="34" charset="0"/>
                <a:cs typeface="Arial" panose="020B0604020202020204" pitchFamily="34" charset="0"/>
              </a:rPr>
              <a:t/>
            </a:r>
            <a:br>
              <a:rPr lang="ar-SA" sz="3100" b="1" dirty="0" smtClean="0">
                <a:latin typeface="Arial" panose="020B0604020202020204" pitchFamily="34" charset="0"/>
                <a:cs typeface="Arial" panose="020B0604020202020204" pitchFamily="34" charset="0"/>
              </a:rPr>
            </a:br>
            <a:r>
              <a:rPr lang="en-GB" sz="3100" dirty="0">
                <a:latin typeface="Arial" panose="020B0604020202020204" pitchFamily="34" charset="0"/>
                <a:cs typeface="Arial" panose="020B0604020202020204" pitchFamily="34" charset="0"/>
              </a:rPr>
              <a:t/>
            </a:r>
            <a:br>
              <a:rPr lang="en-GB" sz="3100" dirty="0">
                <a:latin typeface="Arial" panose="020B0604020202020204" pitchFamily="34" charset="0"/>
                <a:cs typeface="Arial" panose="020B0604020202020204" pitchFamily="34" charset="0"/>
              </a:rPr>
            </a:br>
            <a:r>
              <a:rPr lang="en-GB" sz="3100" dirty="0" smtClean="0">
                <a:latin typeface="Arial" panose="020B0604020202020204" pitchFamily="34" charset="0"/>
                <a:cs typeface="Arial" panose="020B0604020202020204" pitchFamily="34" charset="0"/>
              </a:rPr>
              <a:t>Haemolysis</a:t>
            </a:r>
            <a:r>
              <a:rPr lang="en-GB" sz="3100" dirty="0">
                <a:latin typeface="Arial" panose="020B0604020202020204" pitchFamily="34" charset="0"/>
                <a:cs typeface="Arial" panose="020B0604020202020204" pitchFamily="34" charset="0"/>
              </a:rPr>
              <a:t/>
            </a:r>
            <a:br>
              <a:rPr lang="en-GB" sz="3100" dirty="0">
                <a:latin typeface="Arial" panose="020B0604020202020204" pitchFamily="34" charset="0"/>
                <a:cs typeface="Arial" panose="020B0604020202020204" pitchFamily="34" charset="0"/>
              </a:rPr>
            </a:br>
            <a:r>
              <a:rPr lang="en-GB" sz="3100" dirty="0">
                <a:latin typeface="Arial" panose="020B0604020202020204" pitchFamily="34" charset="0"/>
                <a:cs typeface="Arial" panose="020B0604020202020204" pitchFamily="34" charset="0"/>
              </a:rPr>
              <a:t>elevated liver enzymes </a:t>
            </a:r>
            <a:br>
              <a:rPr lang="en-GB" sz="3100" dirty="0">
                <a:latin typeface="Arial" panose="020B0604020202020204" pitchFamily="34" charset="0"/>
                <a:cs typeface="Arial" panose="020B0604020202020204" pitchFamily="34" charset="0"/>
              </a:rPr>
            </a:br>
            <a:r>
              <a:rPr lang="en-GB" sz="3100" dirty="0">
                <a:latin typeface="Arial" panose="020B0604020202020204" pitchFamily="34" charset="0"/>
                <a:cs typeface="Arial" panose="020B0604020202020204" pitchFamily="34" charset="0"/>
              </a:rPr>
              <a:t>Low </a:t>
            </a:r>
            <a:r>
              <a:rPr lang="en-GB" sz="3100" dirty="0" smtClean="0">
                <a:latin typeface="Arial" panose="020B0604020202020204" pitchFamily="34" charset="0"/>
                <a:cs typeface="Arial" panose="020B0604020202020204" pitchFamily="34" charset="0"/>
              </a:rPr>
              <a:t>platelets</a:t>
            </a:r>
            <a:r>
              <a:rPr lang="ar-SA" sz="3100" dirty="0" smtClean="0">
                <a:latin typeface="Arial" panose="020B0604020202020204" pitchFamily="34" charset="0"/>
                <a:cs typeface="Arial" panose="020B0604020202020204" pitchFamily="34" charset="0"/>
              </a:rPr>
              <a:t/>
            </a:r>
            <a:br>
              <a:rPr lang="ar-SA" sz="3100" dirty="0" smtClean="0">
                <a:latin typeface="Arial" panose="020B0604020202020204" pitchFamily="34" charset="0"/>
                <a:cs typeface="Arial" panose="020B0604020202020204" pitchFamily="34" charset="0"/>
              </a:rPr>
            </a:br>
            <a:r>
              <a:rPr lang="en-GB" sz="3100" dirty="0">
                <a:latin typeface="Arial" panose="020B0604020202020204" pitchFamily="34" charset="0"/>
                <a:cs typeface="Arial" panose="020B0604020202020204" pitchFamily="34" charset="0"/>
              </a:rPr>
              <a:t/>
            </a:r>
            <a:br>
              <a:rPr lang="en-GB" sz="3100" dirty="0">
                <a:latin typeface="Arial" panose="020B0604020202020204" pitchFamily="34" charset="0"/>
                <a:cs typeface="Arial" panose="020B0604020202020204" pitchFamily="34" charset="0"/>
              </a:rPr>
            </a:br>
            <a:r>
              <a:rPr lang="af-ZA" sz="3100" dirty="0" smtClean="0">
                <a:latin typeface="Arial" panose="020B0604020202020204" pitchFamily="34" charset="0"/>
                <a:cs typeface="Arial" panose="020B0604020202020204" pitchFamily="34" charset="0"/>
              </a:rPr>
              <a:t>Need </a:t>
            </a:r>
            <a:r>
              <a:rPr lang="af-ZA" sz="3100" dirty="0">
                <a:latin typeface="Arial" panose="020B0604020202020204" pitchFamily="34" charset="0"/>
                <a:cs typeface="Arial" panose="020B0604020202020204" pitchFamily="34" charset="0"/>
              </a:rPr>
              <a:t>all three to diagnose HELLP syndrome; however, </a:t>
            </a:r>
            <a:r>
              <a:rPr lang="af-ZA" sz="3100" dirty="0" smtClean="0">
                <a:latin typeface="Arial" panose="020B0604020202020204" pitchFamily="34" charset="0"/>
                <a:cs typeface="Arial" panose="020B0604020202020204" pitchFamily="34" charset="0"/>
              </a:rPr>
              <a:t>any one </a:t>
            </a:r>
            <a:r>
              <a:rPr lang="af-ZA" sz="3100" dirty="0">
                <a:latin typeface="Arial" panose="020B0604020202020204" pitchFamily="34" charset="0"/>
                <a:cs typeface="Arial" panose="020B0604020202020204" pitchFamily="34" charset="0"/>
              </a:rPr>
              <a:t>of them is diagnostic of </a:t>
            </a:r>
            <a:r>
              <a:rPr lang="af-ZA" sz="3100" i="1" dirty="0">
                <a:latin typeface="Arial" panose="020B0604020202020204" pitchFamily="34" charset="0"/>
                <a:cs typeface="Arial" panose="020B0604020202020204" pitchFamily="34" charset="0"/>
              </a:rPr>
              <a:t>preeclampsia with </a:t>
            </a:r>
            <a:r>
              <a:rPr lang="af-ZA" sz="3100" i="1" dirty="0" smtClean="0">
                <a:latin typeface="Arial" panose="020B0604020202020204" pitchFamily="34" charset="0"/>
                <a:cs typeface="Arial" panose="020B0604020202020204" pitchFamily="34" charset="0"/>
              </a:rPr>
              <a:t>severe</a:t>
            </a:r>
            <a:r>
              <a:rPr lang="af-ZA" sz="3100" dirty="0" smtClean="0">
                <a:latin typeface="Arial" panose="020B0604020202020204" pitchFamily="34" charset="0"/>
                <a:cs typeface="Arial" panose="020B0604020202020204" pitchFamily="34" charset="0"/>
              </a:rPr>
              <a:t> </a:t>
            </a:r>
            <a:r>
              <a:rPr lang="af-ZA" sz="3100" i="1" dirty="0" smtClean="0">
                <a:latin typeface="Arial" panose="020B0604020202020204" pitchFamily="34" charset="0"/>
                <a:cs typeface="Arial" panose="020B0604020202020204" pitchFamily="34" charset="0"/>
              </a:rPr>
              <a:t>features</a:t>
            </a:r>
            <a:r>
              <a:rPr lang="af-ZA" sz="3100" dirty="0" smtClean="0">
                <a:latin typeface="Arial" panose="020B0604020202020204" pitchFamily="34" charset="0"/>
                <a:cs typeface="Arial" panose="020B0604020202020204" pitchFamily="34" charset="0"/>
              </a:rPr>
              <a:t> </a:t>
            </a:r>
            <a:r>
              <a:rPr lang="af-ZA" sz="3100" dirty="0">
                <a:latin typeface="Arial" panose="020B0604020202020204" pitchFamily="34" charset="0"/>
                <a:cs typeface="Arial" panose="020B0604020202020204" pitchFamily="34" charset="0"/>
              </a:rPr>
              <a:t>when elevated BP is </a:t>
            </a:r>
            <a:r>
              <a:rPr lang="af-ZA" sz="3100" dirty="0" smtClean="0">
                <a:latin typeface="Arial" panose="020B0604020202020204" pitchFamily="34" charset="0"/>
                <a:cs typeface="Arial" panose="020B0604020202020204" pitchFamily="34" charset="0"/>
              </a:rPr>
              <a:t>present</a:t>
            </a:r>
            <a:r>
              <a:rPr lang="en-GB" sz="3200" dirty="0"/>
              <a:t/>
            </a:r>
            <a:br>
              <a:rPr lang="en-GB" sz="3200" dirty="0"/>
            </a:br>
            <a:r>
              <a:rPr lang="en-GB" sz="3200" dirty="0"/>
              <a:t/>
            </a:r>
            <a:br>
              <a:rPr lang="en-GB" sz="3200" dirty="0"/>
            </a:br>
            <a:r>
              <a:rPr lang="en-US" sz="3100" dirty="0" smtClean="0">
                <a:latin typeface="Arial" panose="020B0604020202020204" pitchFamily="34" charset="0"/>
                <a:cs typeface="Arial" panose="020B0604020202020204" pitchFamily="34" charset="0"/>
              </a:rPr>
              <a:t/>
            </a:r>
            <a:br>
              <a:rPr lang="en-US" sz="3100" dirty="0" smtClean="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 </a:t>
            </a:r>
            <a:br>
              <a:rPr lang="en-US" sz="3100" dirty="0" smtClean="0">
                <a:latin typeface="Arial" panose="020B0604020202020204" pitchFamily="34" charset="0"/>
                <a:cs typeface="Arial" panose="020B0604020202020204" pitchFamily="34" charset="0"/>
              </a:rPr>
            </a:br>
            <a:endParaRPr lang="en-GB" sz="31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51019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94238" y="712177"/>
            <a:ext cx="10231316" cy="5020408"/>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1519604" y="3810777"/>
            <a:ext cx="9144000" cy="1530062"/>
          </a:xfrm>
        </p:spPr>
        <p:txBody>
          <a:bodyPr>
            <a:noAutofit/>
          </a:bodyPr>
          <a:lstStyle/>
          <a:p>
            <a:pPr algn="l"/>
            <a:r>
              <a:rPr lang="en-US" sz="2800" b="1" dirty="0" smtClean="0">
                <a:latin typeface="Arial" panose="020B0604020202020204" pitchFamily="34" charset="0"/>
                <a:cs typeface="Arial" panose="020B0604020202020204" pitchFamily="34" charset="0"/>
              </a:rPr>
              <a:t>Chronic HTN with superimposed preeclampsia :</a:t>
            </a:r>
            <a:r>
              <a:rPr lang="en-US" sz="2800" b="1" dirty="0" smtClean="0">
                <a:cs typeface="+mn-cs"/>
              </a:rPr>
              <a:t/>
            </a:r>
            <a:br>
              <a:rPr lang="en-US" sz="2800" b="1" dirty="0" smtClean="0">
                <a:cs typeface="+mn-cs"/>
              </a:rPr>
            </a:br>
            <a:r>
              <a:rPr lang="en-US" sz="2800" b="1" dirty="0" smtClean="0">
                <a:cs typeface="+mn-cs"/>
              </a:rPr>
              <a:t> </a:t>
            </a:r>
            <a:r>
              <a:rPr lang="af-ZA" sz="2400" dirty="0" smtClean="0">
                <a:solidFill>
                  <a:srgbClr val="1A1919"/>
                </a:solidFill>
                <a:latin typeface="Arial" panose="020B0604020202020204" pitchFamily="34" charset="0"/>
                <a:cs typeface="Arial" panose="020B0604020202020204" pitchFamily="34" charset="0"/>
              </a:rPr>
              <a:t>Women </a:t>
            </a:r>
            <a:r>
              <a:rPr lang="af-ZA" sz="2400" dirty="0">
                <a:solidFill>
                  <a:srgbClr val="1A1919"/>
                </a:solidFill>
                <a:latin typeface="Arial" panose="020B0604020202020204" pitchFamily="34" charset="0"/>
                <a:cs typeface="Arial" panose="020B0604020202020204" pitchFamily="34" charset="0"/>
              </a:rPr>
              <a:t>with </a:t>
            </a:r>
            <a:r>
              <a:rPr lang="af-ZA" sz="2400" dirty="0" smtClean="0">
                <a:solidFill>
                  <a:srgbClr val="1A1919"/>
                </a:solidFill>
                <a:latin typeface="Arial" panose="020B0604020202020204" pitchFamily="34" charset="0"/>
                <a:cs typeface="Arial" panose="020B0604020202020204" pitchFamily="34" charset="0"/>
              </a:rPr>
              <a:t>chronic hypertension </a:t>
            </a:r>
            <a:r>
              <a:rPr lang="af-ZA" sz="2400" dirty="0">
                <a:solidFill>
                  <a:srgbClr val="1A1919"/>
                </a:solidFill>
                <a:latin typeface="Arial" panose="020B0604020202020204" pitchFamily="34" charset="0"/>
                <a:cs typeface="Arial" panose="020B0604020202020204" pitchFamily="34" charset="0"/>
              </a:rPr>
              <a:t>who develop new-onset </a:t>
            </a:r>
            <a:r>
              <a:rPr lang="af-ZA" sz="2400" dirty="0" smtClean="0">
                <a:solidFill>
                  <a:srgbClr val="1A1919"/>
                </a:solidFill>
                <a:latin typeface="Arial" panose="020B0604020202020204" pitchFamily="34" charset="0"/>
                <a:cs typeface="Arial" panose="020B0604020202020204" pitchFamily="34" charset="0"/>
              </a:rPr>
              <a:t>proteinuria (</a:t>
            </a:r>
            <a:r>
              <a:rPr lang="af-ZA" sz="2400" dirty="0">
                <a:solidFill>
                  <a:srgbClr val="1A1919"/>
                </a:solidFill>
                <a:latin typeface="Arial" panose="020B0604020202020204" pitchFamily="34" charset="0"/>
                <a:cs typeface="Arial" panose="020B0604020202020204" pitchFamily="34" charset="0"/>
              </a:rPr>
              <a:t>≥0.3 g in a 24-hour collection) after the 20th week of</a:t>
            </a:r>
            <a:br>
              <a:rPr lang="af-ZA" sz="2400" dirty="0">
                <a:solidFill>
                  <a:srgbClr val="1A1919"/>
                </a:solidFill>
                <a:latin typeface="Arial" panose="020B0604020202020204" pitchFamily="34" charset="0"/>
                <a:cs typeface="Arial" panose="020B0604020202020204" pitchFamily="34" charset="0"/>
              </a:rPr>
            </a:br>
            <a:r>
              <a:rPr lang="af-ZA" sz="2400" dirty="0">
                <a:solidFill>
                  <a:srgbClr val="1A1919"/>
                </a:solidFill>
                <a:latin typeface="Arial" panose="020B0604020202020204" pitchFamily="34" charset="0"/>
                <a:cs typeface="Arial" panose="020B0604020202020204" pitchFamily="34" charset="0"/>
              </a:rPr>
              <a:t>gestation</a:t>
            </a:r>
            <a:r>
              <a:rPr lang="af-ZA" sz="2400" dirty="0" smtClean="0">
                <a:solidFill>
                  <a:srgbClr val="1A1919"/>
                </a:solidFill>
                <a:latin typeface="Arial" panose="020B0604020202020204" pitchFamily="34" charset="0"/>
                <a:cs typeface="Arial" panose="020B0604020202020204" pitchFamily="34" charset="0"/>
              </a:rPr>
              <a:t>.</a:t>
            </a:r>
            <a:br>
              <a:rPr lang="af-ZA" sz="2400" dirty="0" smtClean="0">
                <a:solidFill>
                  <a:srgbClr val="1A1919"/>
                </a:solidFill>
                <a:latin typeface="Arial" panose="020B0604020202020204" pitchFamily="34" charset="0"/>
                <a:cs typeface="Arial" panose="020B0604020202020204" pitchFamily="34" charset="0"/>
              </a:rPr>
            </a:br>
            <a:r>
              <a:rPr lang="af-ZA" sz="2400" dirty="0" smtClean="0">
                <a:solidFill>
                  <a:srgbClr val="1A1919"/>
                </a:solidFill>
                <a:latin typeface="Arial" panose="020B0604020202020204" pitchFamily="34" charset="0"/>
                <a:cs typeface="Arial" panose="020B0604020202020204" pitchFamily="34" charset="0"/>
              </a:rPr>
              <a:t> </a:t>
            </a:r>
            <a:r>
              <a:rPr lang="af-ZA" sz="2400" dirty="0">
                <a:solidFill>
                  <a:srgbClr val="1A1919"/>
                </a:solidFill>
                <a:latin typeface="Arial" panose="020B0604020202020204" pitchFamily="34" charset="0"/>
                <a:cs typeface="Arial" panose="020B0604020202020204" pitchFamily="34" charset="0"/>
              </a:rPr>
              <a:t>In pregnant women with preexisting </a:t>
            </a:r>
            <a:r>
              <a:rPr lang="af-ZA" sz="2400" dirty="0" smtClean="0">
                <a:solidFill>
                  <a:srgbClr val="1A1919"/>
                </a:solidFill>
                <a:latin typeface="Arial" panose="020B0604020202020204" pitchFamily="34" charset="0"/>
                <a:cs typeface="Arial" panose="020B0604020202020204" pitchFamily="34" charset="0"/>
              </a:rPr>
              <a:t>hypertension </a:t>
            </a:r>
            <a:r>
              <a:rPr lang="af-ZA" sz="2400" dirty="0">
                <a:solidFill>
                  <a:srgbClr val="1A1919"/>
                </a:solidFill>
                <a:latin typeface="Arial" panose="020B0604020202020204" pitchFamily="34" charset="0"/>
                <a:cs typeface="Arial" panose="020B0604020202020204" pitchFamily="34" charset="0"/>
              </a:rPr>
              <a:t>and proteinuria, the diagnosis of </a:t>
            </a:r>
            <a:r>
              <a:rPr lang="af-ZA" sz="2400" dirty="0" smtClean="0">
                <a:solidFill>
                  <a:srgbClr val="1A1919"/>
                </a:solidFill>
                <a:latin typeface="Arial" panose="020B0604020202020204" pitchFamily="34" charset="0"/>
                <a:cs typeface="Arial" panose="020B0604020202020204" pitchFamily="34" charset="0"/>
              </a:rPr>
              <a:t>superimposed </a:t>
            </a:r>
            <a:r>
              <a:rPr lang="af-ZA" sz="2400" dirty="0">
                <a:solidFill>
                  <a:srgbClr val="1A1919"/>
                </a:solidFill>
                <a:latin typeface="Arial" panose="020B0604020202020204" pitchFamily="34" charset="0"/>
                <a:cs typeface="Arial" panose="020B0604020202020204" pitchFamily="34" charset="0"/>
              </a:rPr>
              <a:t>preeclampsia should be considered if </a:t>
            </a:r>
            <a:r>
              <a:rPr lang="af-ZA" sz="2400" dirty="0" smtClean="0">
                <a:solidFill>
                  <a:srgbClr val="1A1919"/>
                </a:solidFill>
                <a:latin typeface="Arial" panose="020B0604020202020204" pitchFamily="34" charset="0"/>
                <a:cs typeface="Arial" panose="020B0604020202020204" pitchFamily="34" charset="0"/>
              </a:rPr>
              <a:t>they experience </a:t>
            </a:r>
            <a:r>
              <a:rPr lang="af-ZA" sz="2400" dirty="0">
                <a:solidFill>
                  <a:srgbClr val="1A1919"/>
                </a:solidFill>
                <a:latin typeface="Arial" panose="020B0604020202020204" pitchFamily="34" charset="0"/>
                <a:cs typeface="Arial" panose="020B0604020202020204" pitchFamily="34" charset="0"/>
              </a:rPr>
              <a:t>sudden significant increases in </a:t>
            </a:r>
            <a:r>
              <a:rPr lang="af-ZA" sz="2400" dirty="0" smtClean="0">
                <a:solidFill>
                  <a:srgbClr val="1A1919"/>
                </a:solidFill>
                <a:latin typeface="Arial" panose="020B0604020202020204" pitchFamily="34" charset="0"/>
                <a:cs typeface="Arial" panose="020B0604020202020204" pitchFamily="34" charset="0"/>
              </a:rPr>
              <a:t>blood pressure </a:t>
            </a:r>
            <a:r>
              <a:rPr lang="af-ZA" sz="2400" dirty="0">
                <a:solidFill>
                  <a:srgbClr val="1A1919"/>
                </a:solidFill>
                <a:latin typeface="Arial" panose="020B0604020202020204" pitchFamily="34" charset="0"/>
                <a:cs typeface="Arial" panose="020B0604020202020204" pitchFamily="34" charset="0"/>
              </a:rPr>
              <a:t>or </a:t>
            </a:r>
            <a:r>
              <a:rPr lang="af-ZA" sz="2400" dirty="0" smtClean="0">
                <a:solidFill>
                  <a:srgbClr val="1A1919"/>
                </a:solidFill>
                <a:latin typeface="Arial" panose="020B0604020202020204" pitchFamily="34" charset="0"/>
                <a:cs typeface="Arial" panose="020B0604020202020204" pitchFamily="34" charset="0"/>
              </a:rPr>
              <a:t>proteinuria or </a:t>
            </a:r>
            <a:r>
              <a:rPr lang="af-ZA" sz="2400" dirty="0">
                <a:solidFill>
                  <a:srgbClr val="1A1919"/>
                </a:solidFill>
                <a:latin typeface="Arial" panose="020B0604020202020204" pitchFamily="34" charset="0"/>
                <a:cs typeface="Arial" panose="020B0604020202020204" pitchFamily="34" charset="0"/>
              </a:rPr>
              <a:t>the new onset of any of the</a:t>
            </a:r>
            <a:br>
              <a:rPr lang="af-ZA" sz="2400" dirty="0">
                <a:solidFill>
                  <a:srgbClr val="1A1919"/>
                </a:solidFill>
                <a:latin typeface="Arial" panose="020B0604020202020204" pitchFamily="34" charset="0"/>
                <a:cs typeface="Arial" panose="020B0604020202020204" pitchFamily="34" charset="0"/>
              </a:rPr>
            </a:br>
            <a:r>
              <a:rPr lang="af-ZA" sz="2400" dirty="0">
                <a:solidFill>
                  <a:srgbClr val="1A1919"/>
                </a:solidFill>
                <a:latin typeface="Arial" panose="020B0604020202020204" pitchFamily="34" charset="0"/>
                <a:cs typeface="Arial" panose="020B0604020202020204" pitchFamily="34" charset="0"/>
              </a:rPr>
              <a:t>other signs and symptoms of severe preeclampsia</a:t>
            </a:r>
            <a:r>
              <a:rPr lang="en-GB" sz="2400" dirty="0">
                <a:cs typeface="+mn-cs"/>
              </a:rPr>
              <a:t/>
            </a:r>
            <a:br>
              <a:rPr lang="en-GB" sz="2400" dirty="0">
                <a:cs typeface="+mn-cs"/>
              </a:rPr>
            </a:br>
            <a:r>
              <a:rPr lang="af-ZA" sz="2400" dirty="0">
                <a:solidFill>
                  <a:srgbClr val="1A1919"/>
                </a:solidFill>
                <a:latin typeface="Helvetica" pitchFamily="2" charset="0"/>
                <a:cs typeface="+mn-cs"/>
              </a:rPr>
              <a:t/>
            </a:r>
            <a:br>
              <a:rPr lang="af-ZA" sz="2400" dirty="0">
                <a:solidFill>
                  <a:srgbClr val="1A1919"/>
                </a:solidFill>
                <a:latin typeface="Helvetica" pitchFamily="2" charset="0"/>
                <a:cs typeface="+mn-cs"/>
              </a:rPr>
            </a:br>
            <a:endParaRPr lang="ar-SA" sz="2400" dirty="0">
              <a:latin typeface="Arial" panose="020B0604020202020204" pitchFamily="34" charset="0"/>
              <a:cs typeface="+mn-cs"/>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09062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46830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73723" y="914400"/>
            <a:ext cx="10014439" cy="496765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GB" dirty="0"/>
              <a:t>Treatment :</a:t>
            </a:r>
            <a:br>
              <a:rPr lang="en-GB" dirty="0"/>
            </a:br>
            <a:r>
              <a:rPr lang="en-GB" dirty="0"/>
              <a:t>Admission </a:t>
            </a:r>
            <a:br>
              <a:rPr lang="en-GB" dirty="0"/>
            </a:br>
            <a:r>
              <a:rPr lang="en-GB" dirty="0"/>
              <a:t>Hydration</a:t>
            </a:r>
            <a:endParaRPr lang="ar-SA" dirty="0"/>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1261697" y="5114925"/>
            <a:ext cx="9271488" cy="2202474"/>
          </a:xfrm>
        </p:spPr>
        <p:txBody>
          <a:bodyPr>
            <a:normAutofit fontScale="90000"/>
          </a:bodyPr>
          <a:lstStyle/>
          <a:p>
            <a:pPr algn="l"/>
            <a:r>
              <a:rPr lang="en-GB" sz="3100" b="1" dirty="0">
                <a:latin typeface="Arial" panose="020B0604020202020204" pitchFamily="34" charset="0"/>
                <a:cs typeface="Arial" panose="020B0604020202020204" pitchFamily="34" charset="0"/>
              </a:rPr>
              <a:t>Pathogenesis of preeclampsia:</a:t>
            </a:r>
            <a:r>
              <a:rPr lang="en-GB" sz="3100" dirty="0">
                <a:latin typeface="Arial" panose="020B0604020202020204" pitchFamily="34" charset="0"/>
                <a:cs typeface="Arial" panose="020B0604020202020204" pitchFamily="34" charset="0"/>
              </a:rPr>
              <a:t/>
            </a:r>
            <a:br>
              <a:rPr lang="en-GB" sz="3100" dirty="0">
                <a:latin typeface="Arial" panose="020B0604020202020204" pitchFamily="34" charset="0"/>
                <a:cs typeface="Arial" panose="020B0604020202020204" pitchFamily="34" charset="0"/>
              </a:rPr>
            </a:br>
            <a:r>
              <a:rPr lang="en-GB" sz="3100" dirty="0">
                <a:latin typeface="Arial" panose="020B0604020202020204" pitchFamily="34" charset="0"/>
                <a:cs typeface="Arial" panose="020B0604020202020204" pitchFamily="34" charset="0"/>
              </a:rPr>
              <a:t>it is multi system </a:t>
            </a:r>
            <a:r>
              <a:rPr lang="en-GB" sz="3100" dirty="0" smtClean="0">
                <a:latin typeface="Arial" panose="020B0604020202020204" pitchFamily="34" charset="0"/>
                <a:cs typeface="Arial" panose="020B0604020202020204" pitchFamily="34" charset="0"/>
              </a:rPr>
              <a:t>disorder</a:t>
            </a:r>
            <a:r>
              <a:rPr lang="af-ZA" sz="3100" dirty="0" smtClean="0">
                <a:solidFill>
                  <a:srgbClr val="1A1919"/>
                </a:solidFill>
                <a:latin typeface="Arial" panose="020B0604020202020204" pitchFamily="34" charset="0"/>
                <a:cs typeface="Arial" panose="020B0604020202020204" pitchFamily="34" charset="0"/>
              </a:rPr>
              <a:t>.</a:t>
            </a:r>
            <a:r>
              <a:rPr lang="en-US" sz="3100" dirty="0" smtClean="0">
                <a:solidFill>
                  <a:srgbClr val="1A1919"/>
                </a:solidFill>
                <a:latin typeface="Arial" panose="020B0604020202020204" pitchFamily="34" charset="0"/>
                <a:cs typeface="Arial" panose="020B0604020202020204" pitchFamily="34" charset="0"/>
              </a:rPr>
              <a:t/>
            </a:r>
            <a:br>
              <a:rPr lang="en-US" sz="3100" dirty="0" smtClean="0">
                <a:solidFill>
                  <a:srgbClr val="1A1919"/>
                </a:solidFill>
                <a:latin typeface="Arial" panose="020B0604020202020204" pitchFamily="34" charset="0"/>
                <a:cs typeface="Arial" panose="020B0604020202020204" pitchFamily="34" charset="0"/>
              </a:rPr>
            </a:br>
            <a:r>
              <a:rPr lang="af-ZA" sz="3100" dirty="0">
                <a:solidFill>
                  <a:srgbClr val="1A1919"/>
                </a:solidFill>
                <a:latin typeface="Arial" panose="020B0604020202020204" pitchFamily="34" charset="0"/>
                <a:cs typeface="Arial" panose="020B0604020202020204" pitchFamily="34" charset="0"/>
              </a:rPr>
              <a:t/>
            </a:r>
            <a:br>
              <a:rPr lang="af-ZA" sz="3100" dirty="0">
                <a:solidFill>
                  <a:srgbClr val="1A1919"/>
                </a:solidFill>
                <a:latin typeface="Arial" panose="020B0604020202020204" pitchFamily="34" charset="0"/>
                <a:cs typeface="Arial" panose="020B0604020202020204" pitchFamily="34" charset="0"/>
              </a:rPr>
            </a:br>
            <a:r>
              <a:rPr lang="af-ZA" sz="3100" dirty="0">
                <a:solidFill>
                  <a:srgbClr val="1A1919"/>
                </a:solidFill>
                <a:latin typeface="Arial" panose="020B0604020202020204" pitchFamily="34" charset="0"/>
                <a:cs typeface="Arial" panose="020B0604020202020204" pitchFamily="34" charset="0"/>
              </a:rPr>
              <a:t>Inadequate uteroplacental perfusion leading to</a:t>
            </a:r>
            <a:br>
              <a:rPr lang="af-ZA" sz="3100" dirty="0">
                <a:solidFill>
                  <a:srgbClr val="1A1919"/>
                </a:solidFill>
                <a:latin typeface="Arial" panose="020B0604020202020204" pitchFamily="34" charset="0"/>
                <a:cs typeface="Arial" panose="020B0604020202020204" pitchFamily="34" charset="0"/>
              </a:rPr>
            </a:br>
            <a:r>
              <a:rPr lang="af-ZA" sz="3100" dirty="0">
                <a:solidFill>
                  <a:srgbClr val="1A1919"/>
                </a:solidFill>
                <a:latin typeface="Arial" panose="020B0604020202020204" pitchFamily="34" charset="0"/>
                <a:cs typeface="Arial" panose="020B0604020202020204" pitchFamily="34" charset="0"/>
              </a:rPr>
              <a:t>placental ischemia,</a:t>
            </a:r>
            <a:r>
              <a:rPr lang="en-GB" sz="3100" dirty="0">
                <a:solidFill>
                  <a:srgbClr val="1A1919"/>
                </a:solidFill>
                <a:latin typeface="Arial" panose="020B0604020202020204" pitchFamily="34" charset="0"/>
                <a:cs typeface="Arial" panose="020B0604020202020204" pitchFamily="34" charset="0"/>
              </a:rPr>
              <a:t>which lead </a:t>
            </a:r>
            <a:r>
              <a:rPr lang="en-GB" sz="3100" dirty="0" smtClean="0">
                <a:solidFill>
                  <a:srgbClr val="1A1919"/>
                </a:solidFill>
                <a:latin typeface="Arial" panose="020B0604020202020204" pitchFamily="34" charset="0"/>
                <a:cs typeface="Arial" panose="020B0604020202020204" pitchFamily="34" charset="0"/>
              </a:rPr>
              <a:t>to </a:t>
            </a:r>
            <a:r>
              <a:rPr lang="af-ZA" sz="3100" dirty="0" smtClean="0">
                <a:solidFill>
                  <a:srgbClr val="1A1919"/>
                </a:solidFill>
                <a:latin typeface="Arial" panose="020B0604020202020204" pitchFamily="34" charset="0"/>
                <a:cs typeface="Arial" panose="020B0604020202020204" pitchFamily="34" charset="0"/>
              </a:rPr>
              <a:t>oxidative </a:t>
            </a:r>
            <a:r>
              <a:rPr lang="af-ZA" sz="3100" dirty="0">
                <a:solidFill>
                  <a:srgbClr val="1A1919"/>
                </a:solidFill>
                <a:latin typeface="Arial" panose="020B0604020202020204" pitchFamily="34" charset="0"/>
                <a:cs typeface="Arial" panose="020B0604020202020204" pitchFamily="34" charset="0"/>
              </a:rPr>
              <a:t>and inflammatory stress, with </a:t>
            </a:r>
            <a:r>
              <a:rPr lang="af-ZA" sz="3100" dirty="0" smtClean="0">
                <a:solidFill>
                  <a:srgbClr val="1A1919"/>
                </a:solidFill>
                <a:latin typeface="Arial" panose="020B0604020202020204" pitchFamily="34" charset="0"/>
                <a:cs typeface="Arial" panose="020B0604020202020204" pitchFamily="34" charset="0"/>
              </a:rPr>
              <a:t>the involvement </a:t>
            </a:r>
            <a:r>
              <a:rPr lang="af-ZA" sz="3100" dirty="0">
                <a:solidFill>
                  <a:srgbClr val="1A1919"/>
                </a:solidFill>
                <a:latin typeface="Arial" panose="020B0604020202020204" pitchFamily="34" charset="0"/>
                <a:cs typeface="Arial" panose="020B0604020202020204" pitchFamily="34" charset="0"/>
              </a:rPr>
              <a:t>of secondary mediators leading to </a:t>
            </a:r>
            <a:r>
              <a:rPr lang="af-ZA" sz="3100" dirty="0" smtClean="0">
                <a:solidFill>
                  <a:srgbClr val="1A1919"/>
                </a:solidFill>
                <a:latin typeface="Arial" panose="020B0604020202020204" pitchFamily="34" charset="0"/>
                <a:cs typeface="Arial" panose="020B0604020202020204" pitchFamily="34" charset="0"/>
              </a:rPr>
              <a:t>endothelial </a:t>
            </a:r>
            <a:r>
              <a:rPr lang="af-ZA" sz="3100" dirty="0">
                <a:solidFill>
                  <a:srgbClr val="1A1919"/>
                </a:solidFill>
                <a:latin typeface="Arial" panose="020B0604020202020204" pitchFamily="34" charset="0"/>
                <a:cs typeface="Arial" panose="020B0604020202020204" pitchFamily="34" charset="0"/>
              </a:rPr>
              <a:t>dysfunction, vasospasm, and activation of </a:t>
            </a:r>
            <a:r>
              <a:rPr lang="af-ZA" sz="3100" dirty="0" smtClean="0">
                <a:solidFill>
                  <a:srgbClr val="1A1919"/>
                </a:solidFill>
                <a:latin typeface="Arial" panose="020B0604020202020204" pitchFamily="34" charset="0"/>
                <a:cs typeface="Arial" panose="020B0604020202020204" pitchFamily="34" charset="0"/>
              </a:rPr>
              <a:t>the coagulation </a:t>
            </a:r>
            <a:r>
              <a:rPr lang="af-ZA" sz="3100" dirty="0">
                <a:solidFill>
                  <a:srgbClr val="1A1919"/>
                </a:solidFill>
                <a:latin typeface="Arial" panose="020B0604020202020204" pitchFamily="34" charset="0"/>
                <a:cs typeface="Arial" panose="020B0604020202020204" pitchFamily="34" charset="0"/>
              </a:rPr>
              <a:t>system.</a:t>
            </a:r>
            <a:r>
              <a:rPr lang="en-US" sz="7200" dirty="0">
                <a:latin typeface="Arial" panose="020B0604020202020204" pitchFamily="34" charset="0"/>
                <a:cs typeface="Arial" panose="020B0604020202020204" pitchFamily="34" charset="0"/>
              </a:rPr>
              <a:t/>
            </a:r>
            <a:br>
              <a:rPr lang="en-US" sz="7200" dirty="0">
                <a:latin typeface="Arial" panose="020B0604020202020204" pitchFamily="34" charset="0"/>
                <a:cs typeface="Arial" panose="020B0604020202020204" pitchFamily="34" charset="0"/>
              </a:rPr>
            </a:br>
            <a:r>
              <a:rPr lang="en-US" sz="4400" dirty="0" smtClean="0">
                <a:latin typeface="Arial" panose="020B0604020202020204" pitchFamily="34" charset="0"/>
                <a:cs typeface="Arial" panose="020B0604020202020204" pitchFamily="34" charset="0"/>
              </a:rPr>
              <a:t> </a:t>
            </a:r>
            <a:r>
              <a:rPr lang="af-ZA" sz="3200" dirty="0">
                <a:solidFill>
                  <a:srgbClr val="1A1919"/>
                </a:solidFill>
                <a:latin typeface="Helvetica" pitchFamily="2" charset="0"/>
              </a:rPr>
              <a:t/>
            </a:r>
            <a:br>
              <a:rPr lang="af-ZA" sz="3200" dirty="0">
                <a:solidFill>
                  <a:srgbClr val="1A1919"/>
                </a:solidFill>
                <a:latin typeface="Helvetica" pitchFamily="2" charset="0"/>
              </a:rPr>
            </a:br>
            <a:r>
              <a:rPr lang="en-US" sz="3100" dirty="0" smtClean="0">
                <a:latin typeface="Arial" panose="020B0604020202020204" pitchFamily="34" charset="0"/>
                <a:cs typeface="Arial" panose="020B0604020202020204" pitchFamily="34" charset="0"/>
              </a:rPr>
              <a:t/>
            </a:r>
            <a:br>
              <a:rPr lang="en-US" sz="3100" dirty="0" smtClean="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 </a:t>
            </a:r>
            <a:br>
              <a:rPr lang="en-US" sz="3100" dirty="0" smtClean="0">
                <a:latin typeface="Arial" panose="020B0604020202020204" pitchFamily="34" charset="0"/>
                <a:cs typeface="Arial" panose="020B0604020202020204" pitchFamily="34" charset="0"/>
              </a:rPr>
            </a:br>
            <a:endParaRPr lang="en-GB" sz="31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48272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73723" y="914400"/>
            <a:ext cx="10014439" cy="496765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GB" dirty="0"/>
              <a:t>Treatment :</a:t>
            </a:r>
            <a:br>
              <a:rPr lang="en-GB" dirty="0"/>
            </a:br>
            <a:r>
              <a:rPr lang="en-GB" dirty="0"/>
              <a:t>Admission </a:t>
            </a:r>
            <a:br>
              <a:rPr lang="en-GB" dirty="0"/>
            </a:br>
            <a:r>
              <a:rPr lang="en-GB" dirty="0"/>
              <a:t>Hydration</a:t>
            </a:r>
            <a:endParaRPr lang="ar-SA" dirty="0"/>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1147397" y="3837842"/>
            <a:ext cx="9271488" cy="2202474"/>
          </a:xfrm>
        </p:spPr>
        <p:txBody>
          <a:bodyPr>
            <a:normAutofit fontScale="90000"/>
          </a:bodyPr>
          <a:lstStyle/>
          <a:p>
            <a:pPr algn="l"/>
            <a:r>
              <a:rPr lang="af-ZA" sz="7200" dirty="0">
                <a:solidFill>
                  <a:srgbClr val="1A1919"/>
                </a:solidFill>
                <a:latin typeface="Helvetica" pitchFamily="2" charset="0"/>
              </a:rPr>
              <a:t> </a:t>
            </a:r>
            <a:r>
              <a:rPr lang="af-ZA" sz="4000" dirty="0">
                <a:solidFill>
                  <a:srgbClr val="1A1919"/>
                </a:solidFill>
                <a:latin typeface="Arial" panose="020B0604020202020204" pitchFamily="34" charset="0"/>
                <a:cs typeface="Arial" panose="020B0604020202020204" pitchFamily="34" charset="0"/>
              </a:rPr>
              <a:t>When preeclampsia arises in</a:t>
            </a:r>
            <a:br>
              <a:rPr lang="af-ZA" sz="4000" dirty="0">
                <a:solidFill>
                  <a:srgbClr val="1A1919"/>
                </a:solidFill>
                <a:latin typeface="Arial" panose="020B0604020202020204" pitchFamily="34" charset="0"/>
                <a:cs typeface="Arial" panose="020B0604020202020204" pitchFamily="34" charset="0"/>
              </a:rPr>
            </a:br>
            <a:r>
              <a:rPr lang="af-ZA" sz="4000" dirty="0">
                <a:solidFill>
                  <a:srgbClr val="1A1919"/>
                </a:solidFill>
                <a:latin typeface="Arial" panose="020B0604020202020204" pitchFamily="34" charset="0"/>
                <a:cs typeface="Arial" panose="020B0604020202020204" pitchFamily="34" charset="0"/>
              </a:rPr>
              <a:t>the early second trimester (14 to 20 weeks), a </a:t>
            </a:r>
            <a:r>
              <a:rPr lang="af-ZA" sz="4000" dirty="0" smtClean="0">
                <a:solidFill>
                  <a:srgbClr val="1A1919"/>
                </a:solidFill>
                <a:latin typeface="Arial" panose="020B0604020202020204" pitchFamily="34" charset="0"/>
                <a:cs typeface="Arial" panose="020B0604020202020204" pitchFamily="34" charset="0"/>
              </a:rPr>
              <a:t>hydatidiform </a:t>
            </a:r>
            <a:r>
              <a:rPr lang="af-ZA" sz="4000" dirty="0">
                <a:solidFill>
                  <a:srgbClr val="1A1919"/>
                </a:solidFill>
                <a:latin typeface="Arial" panose="020B0604020202020204" pitchFamily="34" charset="0"/>
                <a:cs typeface="Arial" panose="020B0604020202020204" pitchFamily="34" charset="0"/>
              </a:rPr>
              <a:t>mole or choriocarcinoma should be </a:t>
            </a:r>
            <a:r>
              <a:rPr lang="af-ZA" sz="4000" dirty="0" smtClean="0">
                <a:solidFill>
                  <a:srgbClr val="1A1919"/>
                </a:solidFill>
                <a:latin typeface="Arial" panose="020B0604020202020204" pitchFamily="34" charset="0"/>
                <a:cs typeface="Arial" panose="020B0604020202020204" pitchFamily="34" charset="0"/>
              </a:rPr>
              <a:t>considered</a:t>
            </a:r>
            <a:r>
              <a:rPr lang="af-ZA" sz="4000" dirty="0">
                <a:solidFill>
                  <a:srgbClr val="1A1919"/>
                </a:solidFill>
                <a:latin typeface="Arial" panose="020B0604020202020204" pitchFamily="34" charset="0"/>
                <a:cs typeface="Arial" panose="020B0604020202020204" pitchFamily="34" charset="0"/>
              </a:rPr>
              <a:t>.</a:t>
            </a:r>
            <a:r>
              <a:rPr lang="en-US" sz="4000" dirty="0" smtClean="0">
                <a:solidFill>
                  <a:schemeClr val="accent1"/>
                </a:solidFill>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 </a:t>
            </a:r>
            <a:r>
              <a:rPr lang="af-ZA" sz="3200" dirty="0">
                <a:solidFill>
                  <a:srgbClr val="1A1919"/>
                </a:solidFill>
                <a:latin typeface="Helvetica" pitchFamily="2" charset="0"/>
              </a:rPr>
              <a:t/>
            </a:r>
            <a:br>
              <a:rPr lang="af-ZA" sz="3200" dirty="0">
                <a:solidFill>
                  <a:srgbClr val="1A1919"/>
                </a:solidFill>
                <a:latin typeface="Helvetica" pitchFamily="2" charset="0"/>
              </a:rPr>
            </a:br>
            <a:r>
              <a:rPr lang="en-US" sz="3100" dirty="0" smtClean="0">
                <a:latin typeface="Arial" panose="020B0604020202020204" pitchFamily="34" charset="0"/>
                <a:cs typeface="Arial" panose="020B0604020202020204" pitchFamily="34" charset="0"/>
              </a:rPr>
              <a:t/>
            </a:r>
            <a:br>
              <a:rPr lang="en-US" sz="3100" dirty="0" smtClean="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 </a:t>
            </a:r>
            <a:br>
              <a:rPr lang="en-US" sz="3100" dirty="0" smtClean="0">
                <a:latin typeface="Arial" panose="020B0604020202020204" pitchFamily="34" charset="0"/>
                <a:cs typeface="Arial" panose="020B0604020202020204" pitchFamily="34" charset="0"/>
              </a:rPr>
            </a:br>
            <a:endParaRPr lang="en-GB" sz="31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0937" y="3954296"/>
            <a:ext cx="1577948" cy="1564632"/>
          </a:xfrm>
          <a:prstGeom prst="ellipse">
            <a:avLst/>
          </a:prstGeom>
          <a:ln>
            <a:noFill/>
          </a:ln>
          <a:effectLst>
            <a:softEdge rad="112500"/>
          </a:effectLst>
        </p:spPr>
      </p:pic>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24230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73723" y="914400"/>
            <a:ext cx="10014439" cy="496765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GB" dirty="0"/>
              <a:t>Treatment :</a:t>
            </a:r>
            <a:br>
              <a:rPr lang="en-GB" dirty="0"/>
            </a:br>
            <a:r>
              <a:rPr lang="en-GB" dirty="0"/>
              <a:t>Admission </a:t>
            </a:r>
            <a:br>
              <a:rPr lang="en-GB" dirty="0"/>
            </a:br>
            <a:r>
              <a:rPr lang="en-GB" dirty="0"/>
              <a:t>Hydration</a:t>
            </a:r>
            <a:endParaRPr lang="ar-SA" dirty="0"/>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1147397" y="5211641"/>
            <a:ext cx="9271488" cy="2202474"/>
          </a:xfrm>
        </p:spPr>
        <p:txBody>
          <a:bodyPr>
            <a:normAutofit fontScale="90000"/>
          </a:bodyPr>
          <a:lstStyle/>
          <a:p>
            <a:pPr algn="l"/>
            <a:r>
              <a:rPr lang="af-ZA" sz="3100" b="1" dirty="0">
                <a:solidFill>
                  <a:srgbClr val="000000"/>
                </a:solidFill>
                <a:latin typeface="Arial" panose="020B0604020202020204" pitchFamily="34" charset="0"/>
                <a:cs typeface="Arial" panose="020B0604020202020204" pitchFamily="34" charset="0"/>
              </a:rPr>
              <a:t>Risk Factors for </a:t>
            </a:r>
            <a:r>
              <a:rPr lang="af-ZA" sz="3100" b="1" dirty="0" smtClean="0">
                <a:solidFill>
                  <a:srgbClr val="000000"/>
                </a:solidFill>
                <a:latin typeface="Arial" panose="020B0604020202020204" pitchFamily="34" charset="0"/>
                <a:cs typeface="Arial" panose="020B0604020202020204" pitchFamily="34" charset="0"/>
              </a:rPr>
              <a:t>Preeclampsia</a:t>
            </a:r>
            <a:r>
              <a:rPr lang="ar-SA" sz="3100" b="1" dirty="0" smtClean="0">
                <a:solidFill>
                  <a:srgbClr val="000000"/>
                </a:solidFill>
                <a:latin typeface="Arial" panose="020B0604020202020204" pitchFamily="34" charset="0"/>
                <a:cs typeface="Arial" panose="020B0604020202020204" pitchFamily="34" charset="0"/>
              </a:rPr>
              <a:t/>
            </a:r>
            <a:br>
              <a:rPr lang="ar-SA" sz="3100" b="1" dirty="0" smtClean="0">
                <a:solidFill>
                  <a:srgbClr val="000000"/>
                </a:solidFill>
                <a:latin typeface="Arial" panose="020B0604020202020204" pitchFamily="34" charset="0"/>
                <a:cs typeface="Arial" panose="020B0604020202020204" pitchFamily="34" charset="0"/>
              </a:rPr>
            </a:br>
            <a:r>
              <a:rPr lang="af-ZA" sz="3100" dirty="0">
                <a:solidFill>
                  <a:srgbClr val="000000"/>
                </a:solidFill>
                <a:latin typeface="Arial" panose="020B0604020202020204" pitchFamily="34" charset="0"/>
                <a:cs typeface="Arial" panose="020B0604020202020204" pitchFamily="34" charset="0"/>
              </a:rPr>
              <a:t/>
            </a:r>
            <a:br>
              <a:rPr lang="af-ZA" sz="3100" dirty="0">
                <a:solidFill>
                  <a:srgbClr val="000000"/>
                </a:solidFill>
                <a:latin typeface="Arial" panose="020B0604020202020204" pitchFamily="34" charset="0"/>
                <a:cs typeface="Arial" panose="020B0604020202020204" pitchFamily="34" charset="0"/>
              </a:rPr>
            </a:br>
            <a:r>
              <a:rPr lang="af-ZA" sz="3100" dirty="0">
                <a:solidFill>
                  <a:srgbClr val="000000"/>
                </a:solidFill>
                <a:latin typeface="Arial" panose="020B0604020202020204" pitchFamily="34" charset="0"/>
                <a:cs typeface="Arial" panose="020B0604020202020204" pitchFamily="34" charset="0"/>
              </a:rPr>
              <a:t>● Nulliparity</a:t>
            </a:r>
            <a:br>
              <a:rPr lang="af-ZA" sz="3100" dirty="0">
                <a:solidFill>
                  <a:srgbClr val="000000"/>
                </a:solidFill>
                <a:latin typeface="Arial" panose="020B0604020202020204" pitchFamily="34" charset="0"/>
                <a:cs typeface="Arial" panose="020B0604020202020204" pitchFamily="34" charset="0"/>
              </a:rPr>
            </a:br>
            <a:r>
              <a:rPr lang="af-ZA" sz="3100" dirty="0">
                <a:solidFill>
                  <a:srgbClr val="000000"/>
                </a:solidFill>
                <a:latin typeface="Arial" panose="020B0604020202020204" pitchFamily="34" charset="0"/>
                <a:cs typeface="Arial" panose="020B0604020202020204" pitchFamily="34" charset="0"/>
              </a:rPr>
              <a:t>● First-degree relative </a:t>
            </a:r>
            <a:r>
              <a:rPr lang="af-ZA" sz="3100" dirty="0" smtClean="0">
                <a:solidFill>
                  <a:srgbClr val="000000"/>
                </a:solidFill>
                <a:latin typeface="Arial" panose="020B0604020202020204" pitchFamily="34" charset="0"/>
                <a:cs typeface="Arial" panose="020B0604020202020204" pitchFamily="34" charset="0"/>
              </a:rPr>
              <a:t>with history </a:t>
            </a:r>
            <a:r>
              <a:rPr lang="af-ZA" sz="3100" dirty="0">
                <a:solidFill>
                  <a:srgbClr val="000000"/>
                </a:solidFill>
                <a:latin typeface="Arial" panose="020B0604020202020204" pitchFamily="34" charset="0"/>
                <a:cs typeface="Arial" panose="020B0604020202020204" pitchFamily="34" charset="0"/>
              </a:rPr>
              <a:t>of preeclampsia</a:t>
            </a:r>
            <a:br>
              <a:rPr lang="af-ZA" sz="3100" dirty="0">
                <a:solidFill>
                  <a:srgbClr val="000000"/>
                </a:solidFill>
                <a:latin typeface="Arial" panose="020B0604020202020204" pitchFamily="34" charset="0"/>
                <a:cs typeface="Arial" panose="020B0604020202020204" pitchFamily="34" charset="0"/>
              </a:rPr>
            </a:br>
            <a:r>
              <a:rPr lang="af-ZA" sz="3100" dirty="0">
                <a:solidFill>
                  <a:srgbClr val="000000"/>
                </a:solidFill>
                <a:latin typeface="Arial" panose="020B0604020202020204" pitchFamily="34" charset="0"/>
                <a:cs typeface="Arial" panose="020B0604020202020204" pitchFamily="34" charset="0"/>
              </a:rPr>
              <a:t>● Previous </a:t>
            </a:r>
            <a:r>
              <a:rPr lang="af-ZA" sz="3100" dirty="0" smtClean="0">
                <a:solidFill>
                  <a:srgbClr val="000000"/>
                </a:solidFill>
                <a:latin typeface="Arial" panose="020B0604020202020204" pitchFamily="34" charset="0"/>
                <a:cs typeface="Arial" panose="020B0604020202020204" pitchFamily="34" charset="0"/>
              </a:rPr>
              <a:t>preeclamptic pregnancy</a:t>
            </a:r>
            <a:r>
              <a:rPr lang="af-ZA" sz="3100" dirty="0">
                <a:solidFill>
                  <a:srgbClr val="000000"/>
                </a:solidFill>
                <a:latin typeface="Arial" panose="020B0604020202020204" pitchFamily="34" charset="0"/>
                <a:cs typeface="Arial" panose="020B0604020202020204" pitchFamily="34" charset="0"/>
              </a:rPr>
              <a:t/>
            </a:r>
            <a:br>
              <a:rPr lang="af-ZA" sz="3100" dirty="0">
                <a:solidFill>
                  <a:srgbClr val="000000"/>
                </a:solidFill>
                <a:latin typeface="Arial" panose="020B0604020202020204" pitchFamily="34" charset="0"/>
                <a:cs typeface="Arial" panose="020B0604020202020204" pitchFamily="34" charset="0"/>
              </a:rPr>
            </a:br>
            <a:r>
              <a:rPr lang="af-ZA" sz="3100" dirty="0">
                <a:solidFill>
                  <a:srgbClr val="000000"/>
                </a:solidFill>
                <a:latin typeface="Arial" panose="020B0604020202020204" pitchFamily="34" charset="0"/>
                <a:cs typeface="Arial" panose="020B0604020202020204" pitchFamily="34" charset="0"/>
              </a:rPr>
              <a:t>● Chronic HTN</a:t>
            </a:r>
            <a:br>
              <a:rPr lang="af-ZA" sz="3100" dirty="0">
                <a:solidFill>
                  <a:srgbClr val="000000"/>
                </a:solidFill>
                <a:latin typeface="Arial" panose="020B0604020202020204" pitchFamily="34" charset="0"/>
                <a:cs typeface="Arial" panose="020B0604020202020204" pitchFamily="34" charset="0"/>
              </a:rPr>
            </a:br>
            <a:r>
              <a:rPr lang="af-ZA" sz="3100" dirty="0">
                <a:solidFill>
                  <a:srgbClr val="000000"/>
                </a:solidFill>
                <a:latin typeface="Arial" panose="020B0604020202020204" pitchFamily="34" charset="0"/>
                <a:cs typeface="Arial" panose="020B0604020202020204" pitchFamily="34" charset="0"/>
              </a:rPr>
              <a:t>● Obesity</a:t>
            </a:r>
            <a:br>
              <a:rPr lang="af-ZA" sz="3100" dirty="0">
                <a:solidFill>
                  <a:srgbClr val="000000"/>
                </a:solidFill>
                <a:latin typeface="Arial" panose="020B0604020202020204" pitchFamily="34" charset="0"/>
                <a:cs typeface="Arial" panose="020B0604020202020204" pitchFamily="34" charset="0"/>
              </a:rPr>
            </a:br>
            <a:r>
              <a:rPr lang="af-ZA" sz="3100" dirty="0">
                <a:solidFill>
                  <a:srgbClr val="000000"/>
                </a:solidFill>
                <a:latin typeface="Arial" panose="020B0604020202020204" pitchFamily="34" charset="0"/>
                <a:cs typeface="Arial" panose="020B0604020202020204" pitchFamily="34" charset="0"/>
              </a:rPr>
              <a:t>● Chronic renal disease</a:t>
            </a:r>
            <a:br>
              <a:rPr lang="af-ZA" sz="3100" dirty="0">
                <a:solidFill>
                  <a:srgbClr val="000000"/>
                </a:solidFill>
                <a:latin typeface="Arial" panose="020B0604020202020204" pitchFamily="34" charset="0"/>
                <a:cs typeface="Arial" panose="020B0604020202020204" pitchFamily="34" charset="0"/>
              </a:rPr>
            </a:br>
            <a:r>
              <a:rPr lang="af-ZA" sz="3100" dirty="0">
                <a:solidFill>
                  <a:srgbClr val="000000"/>
                </a:solidFill>
                <a:latin typeface="Arial" panose="020B0604020202020204" pitchFamily="34" charset="0"/>
                <a:cs typeface="Arial" panose="020B0604020202020204" pitchFamily="34" charset="0"/>
              </a:rPr>
              <a:t>● Multiple-gestation pregnancy</a:t>
            </a:r>
            <a:br>
              <a:rPr lang="af-ZA" sz="3100" dirty="0">
                <a:solidFill>
                  <a:srgbClr val="000000"/>
                </a:solidFill>
                <a:latin typeface="Arial" panose="020B0604020202020204" pitchFamily="34" charset="0"/>
                <a:cs typeface="Arial" panose="020B0604020202020204" pitchFamily="34" charset="0"/>
              </a:rPr>
            </a:br>
            <a:r>
              <a:rPr lang="af-ZA" sz="3100" dirty="0">
                <a:solidFill>
                  <a:srgbClr val="000000"/>
                </a:solidFill>
                <a:latin typeface="Arial" panose="020B0604020202020204" pitchFamily="34" charset="0"/>
                <a:cs typeface="Arial" panose="020B0604020202020204" pitchFamily="34" charset="0"/>
              </a:rPr>
              <a:t>● Diabetes</a:t>
            </a:r>
            <a:br>
              <a:rPr lang="af-ZA" sz="3100" dirty="0">
                <a:solidFill>
                  <a:srgbClr val="000000"/>
                </a:solidFill>
                <a:latin typeface="Arial" panose="020B0604020202020204" pitchFamily="34" charset="0"/>
                <a:cs typeface="Arial" panose="020B0604020202020204" pitchFamily="34" charset="0"/>
              </a:rPr>
            </a:br>
            <a:r>
              <a:rPr lang="af-ZA" sz="3100" dirty="0">
                <a:solidFill>
                  <a:srgbClr val="000000"/>
                </a:solidFill>
                <a:latin typeface="Arial" panose="020B0604020202020204" pitchFamily="34" charset="0"/>
                <a:cs typeface="Arial" panose="020B0604020202020204" pitchFamily="34" charset="0"/>
              </a:rPr>
              <a:t>● Systemic </a:t>
            </a:r>
            <a:r>
              <a:rPr lang="af-ZA" sz="3100" dirty="0" smtClean="0">
                <a:solidFill>
                  <a:srgbClr val="000000"/>
                </a:solidFill>
                <a:latin typeface="Arial" panose="020B0604020202020204" pitchFamily="34" charset="0"/>
                <a:cs typeface="Arial" panose="020B0604020202020204" pitchFamily="34" charset="0"/>
              </a:rPr>
              <a:t>lupus erythematosus</a:t>
            </a:r>
            <a:r>
              <a:rPr lang="af-ZA" sz="3100" dirty="0">
                <a:solidFill>
                  <a:srgbClr val="000000"/>
                </a:solidFill>
                <a:latin typeface="Arial" panose="020B0604020202020204" pitchFamily="34" charset="0"/>
                <a:cs typeface="Arial" panose="020B0604020202020204" pitchFamily="34" charset="0"/>
              </a:rPr>
              <a:t/>
            </a:r>
            <a:br>
              <a:rPr lang="af-ZA" sz="3100" dirty="0">
                <a:solidFill>
                  <a:srgbClr val="000000"/>
                </a:solidFill>
                <a:latin typeface="Arial" panose="020B0604020202020204" pitchFamily="34" charset="0"/>
                <a:cs typeface="Arial" panose="020B0604020202020204" pitchFamily="34" charset="0"/>
              </a:rPr>
            </a:br>
            <a:r>
              <a:rPr lang="af-ZA" sz="3100" dirty="0">
                <a:solidFill>
                  <a:srgbClr val="000000"/>
                </a:solidFill>
                <a:latin typeface="Arial" panose="020B0604020202020204" pitchFamily="34" charset="0"/>
                <a:cs typeface="Arial" panose="020B0604020202020204" pitchFamily="34" charset="0"/>
              </a:rPr>
              <a:t>● Maternal age &gt;40 years</a:t>
            </a:r>
            <a:r>
              <a:rPr lang="en-US" sz="3100" dirty="0" smtClean="0">
                <a:latin typeface="Arial" panose="020B0604020202020204" pitchFamily="34" charset="0"/>
                <a:cs typeface="Arial" panose="020B0604020202020204" pitchFamily="34" charset="0"/>
              </a:rPr>
              <a:t> </a:t>
            </a:r>
            <a:r>
              <a:rPr lang="af-ZA" sz="3200" dirty="0">
                <a:solidFill>
                  <a:srgbClr val="1A1919"/>
                </a:solidFill>
                <a:latin typeface="Helvetica" pitchFamily="2" charset="0"/>
              </a:rPr>
              <a:t/>
            </a:r>
            <a:br>
              <a:rPr lang="af-ZA" sz="3200" dirty="0">
                <a:solidFill>
                  <a:srgbClr val="1A1919"/>
                </a:solidFill>
                <a:latin typeface="Helvetica" pitchFamily="2" charset="0"/>
              </a:rPr>
            </a:br>
            <a:r>
              <a:rPr lang="en-US" sz="3100" dirty="0" smtClean="0">
                <a:latin typeface="Arial" panose="020B0604020202020204" pitchFamily="34" charset="0"/>
                <a:cs typeface="Arial" panose="020B0604020202020204" pitchFamily="34" charset="0"/>
              </a:rPr>
              <a:t/>
            </a:r>
            <a:br>
              <a:rPr lang="en-US" sz="3100" dirty="0" smtClean="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 </a:t>
            </a:r>
            <a:br>
              <a:rPr lang="en-US" sz="3100" dirty="0" smtClean="0">
                <a:latin typeface="Arial" panose="020B0604020202020204" pitchFamily="34" charset="0"/>
                <a:cs typeface="Arial" panose="020B0604020202020204" pitchFamily="34" charset="0"/>
              </a:rPr>
            </a:br>
            <a:endParaRPr lang="en-GB" sz="31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0937" y="3954296"/>
            <a:ext cx="1577948" cy="1564632"/>
          </a:xfrm>
          <a:prstGeom prst="ellipse">
            <a:avLst/>
          </a:prstGeom>
          <a:ln>
            <a:noFill/>
          </a:ln>
          <a:effectLst>
            <a:softEdge rad="112500"/>
          </a:effectLst>
        </p:spPr>
      </p:pic>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01507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73723" y="914400"/>
            <a:ext cx="10014439" cy="496765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GB" dirty="0"/>
              <a:t>Treatment :</a:t>
            </a:r>
            <a:br>
              <a:rPr lang="en-GB" dirty="0"/>
            </a:br>
            <a:r>
              <a:rPr lang="en-GB" dirty="0"/>
              <a:t>Admission </a:t>
            </a:r>
            <a:br>
              <a:rPr lang="en-GB" dirty="0"/>
            </a:br>
            <a:r>
              <a:rPr lang="en-GB" dirty="0"/>
              <a:t>Hydration</a:t>
            </a:r>
            <a:endParaRPr lang="ar-SA" dirty="0"/>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1323243" y="4286250"/>
            <a:ext cx="9271488" cy="2202474"/>
          </a:xfrm>
        </p:spPr>
        <p:txBody>
          <a:bodyPr>
            <a:normAutofit fontScale="90000"/>
          </a:bodyPr>
          <a:lstStyle/>
          <a:p>
            <a:pPr algn="l"/>
            <a:r>
              <a:rPr lang="af-ZA" sz="2700" dirty="0">
                <a:solidFill>
                  <a:srgbClr val="1A1919"/>
                </a:solidFill>
                <a:latin typeface="Helvetica" pitchFamily="2" charset="0"/>
                <a:cs typeface="+mn-cs"/>
              </a:rPr>
              <a:t> </a:t>
            </a:r>
            <a:r>
              <a:rPr lang="af-ZA" sz="2700" dirty="0">
                <a:solidFill>
                  <a:srgbClr val="1A1919"/>
                </a:solidFill>
                <a:latin typeface="Arial" panose="020B0604020202020204" pitchFamily="34" charset="0"/>
                <a:cs typeface="+mn-cs"/>
              </a:rPr>
              <a:t>The evaluation should focus on whether</a:t>
            </a:r>
            <a:br>
              <a:rPr lang="af-ZA" sz="2700" dirty="0">
                <a:solidFill>
                  <a:srgbClr val="1A1919"/>
                </a:solidFill>
                <a:latin typeface="Arial" panose="020B0604020202020204" pitchFamily="34" charset="0"/>
                <a:cs typeface="+mn-cs"/>
              </a:rPr>
            </a:br>
            <a:r>
              <a:rPr lang="af-ZA" sz="2700" dirty="0">
                <a:solidFill>
                  <a:srgbClr val="1A1919"/>
                </a:solidFill>
                <a:latin typeface="Arial" panose="020B0604020202020204" pitchFamily="34" charset="0"/>
                <a:cs typeface="+mn-cs"/>
              </a:rPr>
              <a:t>there is any </a:t>
            </a:r>
            <a:r>
              <a:rPr lang="af-ZA" sz="2700" b="1" dirty="0">
                <a:solidFill>
                  <a:srgbClr val="1A1919"/>
                </a:solidFill>
                <a:latin typeface="Arial" panose="020B0604020202020204" pitchFamily="34" charset="0"/>
                <a:cs typeface="+mn-cs"/>
              </a:rPr>
              <a:t>past history </a:t>
            </a:r>
            <a:r>
              <a:rPr lang="af-ZA" sz="2700" dirty="0">
                <a:solidFill>
                  <a:srgbClr val="1A1919"/>
                </a:solidFill>
                <a:latin typeface="Arial" panose="020B0604020202020204" pitchFamily="34" charset="0"/>
                <a:cs typeface="+mn-cs"/>
              </a:rPr>
              <a:t>of elevated blood pressure or</a:t>
            </a:r>
            <a:br>
              <a:rPr lang="af-ZA" sz="2700" dirty="0">
                <a:solidFill>
                  <a:srgbClr val="1A1919"/>
                </a:solidFill>
                <a:latin typeface="Arial" panose="020B0604020202020204" pitchFamily="34" charset="0"/>
                <a:cs typeface="+mn-cs"/>
              </a:rPr>
            </a:br>
            <a:r>
              <a:rPr lang="af-ZA" sz="2700" dirty="0">
                <a:solidFill>
                  <a:srgbClr val="1A1919"/>
                </a:solidFill>
                <a:latin typeface="Arial" panose="020B0604020202020204" pitchFamily="34" charset="0"/>
                <a:cs typeface="+mn-cs"/>
              </a:rPr>
              <a:t>renal disease, either before pregnancy or during </a:t>
            </a:r>
            <a:r>
              <a:rPr lang="af-ZA" sz="2700" dirty="0" smtClean="0">
                <a:solidFill>
                  <a:srgbClr val="1A1919"/>
                </a:solidFill>
                <a:latin typeface="Arial" panose="020B0604020202020204" pitchFamily="34" charset="0"/>
                <a:cs typeface="+mn-cs"/>
              </a:rPr>
              <a:t>previous </a:t>
            </a:r>
            <a:r>
              <a:rPr lang="af-ZA" sz="2700" dirty="0">
                <a:solidFill>
                  <a:srgbClr val="1A1919"/>
                </a:solidFill>
                <a:latin typeface="Arial" panose="020B0604020202020204" pitchFamily="34" charset="0"/>
                <a:cs typeface="+mn-cs"/>
              </a:rPr>
              <a:t>pregnancies. The patient should be questioned</a:t>
            </a:r>
            <a:br>
              <a:rPr lang="af-ZA" sz="2700" dirty="0">
                <a:solidFill>
                  <a:srgbClr val="1A1919"/>
                </a:solidFill>
                <a:latin typeface="Arial" panose="020B0604020202020204" pitchFamily="34" charset="0"/>
                <a:cs typeface="+mn-cs"/>
              </a:rPr>
            </a:br>
            <a:r>
              <a:rPr lang="af-ZA" sz="2700" dirty="0">
                <a:solidFill>
                  <a:srgbClr val="1A1919"/>
                </a:solidFill>
                <a:latin typeface="Arial" panose="020B0604020202020204" pitchFamily="34" charset="0"/>
                <a:cs typeface="+mn-cs"/>
              </a:rPr>
              <a:t>carefully regarding symptoms of severe </a:t>
            </a:r>
            <a:r>
              <a:rPr lang="af-ZA" sz="2700" dirty="0" smtClean="0">
                <a:solidFill>
                  <a:srgbClr val="1A1919"/>
                </a:solidFill>
                <a:latin typeface="Arial" panose="020B0604020202020204" pitchFamily="34" charset="0"/>
                <a:cs typeface="+mn-cs"/>
              </a:rPr>
              <a:t>preeclampsia </a:t>
            </a:r>
            <a:r>
              <a:rPr lang="af-ZA" sz="2700" dirty="0">
                <a:solidFill>
                  <a:srgbClr val="1A1919"/>
                </a:solidFill>
                <a:latin typeface="Arial" panose="020B0604020202020204" pitchFamily="34" charset="0"/>
                <a:cs typeface="+mn-cs"/>
              </a:rPr>
              <a:t>or its </a:t>
            </a:r>
            <a:r>
              <a:rPr lang="af-ZA" sz="2700" dirty="0" smtClean="0">
                <a:solidFill>
                  <a:srgbClr val="1A1919"/>
                </a:solidFill>
                <a:latin typeface="Arial" panose="020B0604020202020204" pitchFamily="34" charset="0"/>
                <a:cs typeface="+mn-cs"/>
              </a:rPr>
              <a:t>complications</a:t>
            </a:r>
            <a:r>
              <a:rPr lang="en-US" sz="2700" dirty="0" smtClean="0">
                <a:solidFill>
                  <a:srgbClr val="1A1919"/>
                </a:solidFill>
                <a:latin typeface="Arial" panose="020B0604020202020204" pitchFamily="34" charset="0"/>
                <a:cs typeface="+mn-cs"/>
              </a:rPr>
              <a:t>, ICU admission. </a:t>
            </a:r>
            <a:r>
              <a:rPr lang="ar-SA" sz="2700" dirty="0" smtClean="0">
                <a:solidFill>
                  <a:srgbClr val="1A1919"/>
                </a:solidFill>
                <a:latin typeface="Arial" panose="020B0604020202020204" pitchFamily="34" charset="0"/>
                <a:cs typeface="+mn-cs"/>
              </a:rPr>
              <a:t/>
            </a:r>
            <a:br>
              <a:rPr lang="ar-SA" sz="2700" dirty="0" smtClean="0">
                <a:solidFill>
                  <a:srgbClr val="1A1919"/>
                </a:solidFill>
                <a:latin typeface="Arial" panose="020B0604020202020204" pitchFamily="34" charset="0"/>
                <a:cs typeface="+mn-cs"/>
              </a:rPr>
            </a:br>
            <a:r>
              <a:rPr lang="en-US" sz="2700" dirty="0" smtClean="0">
                <a:solidFill>
                  <a:srgbClr val="1A1919"/>
                </a:solidFill>
                <a:latin typeface="Arial" panose="020B0604020202020204" pitchFamily="34" charset="0"/>
                <a:cs typeface="+mn-cs"/>
              </a:rPr>
              <a:t/>
            </a:r>
            <a:br>
              <a:rPr lang="en-US" sz="2700" dirty="0" smtClean="0">
                <a:solidFill>
                  <a:srgbClr val="1A1919"/>
                </a:solidFill>
                <a:latin typeface="Arial" panose="020B0604020202020204" pitchFamily="34" charset="0"/>
                <a:cs typeface="+mn-cs"/>
              </a:rPr>
            </a:br>
            <a:r>
              <a:rPr lang="en-US" sz="2700" dirty="0" smtClean="0">
                <a:solidFill>
                  <a:srgbClr val="1A1919"/>
                </a:solidFill>
                <a:latin typeface="Arial" panose="020B0604020202020204" pitchFamily="34" charset="0"/>
                <a:cs typeface="+mn-cs"/>
              </a:rPr>
              <a:t>Outcome of her pregnancy and NICU admission .</a:t>
            </a:r>
            <a:br>
              <a:rPr lang="en-US" sz="2700" dirty="0" smtClean="0">
                <a:solidFill>
                  <a:srgbClr val="1A1919"/>
                </a:solidFill>
                <a:latin typeface="Arial" panose="020B0604020202020204" pitchFamily="34" charset="0"/>
                <a:cs typeface="+mn-cs"/>
              </a:rPr>
            </a:br>
            <a:r>
              <a:rPr lang="en-US" sz="2700" dirty="0" smtClean="0">
                <a:solidFill>
                  <a:srgbClr val="1A1919"/>
                </a:solidFill>
                <a:latin typeface="Arial" panose="020B0604020202020204" pitchFamily="34" charset="0"/>
                <a:cs typeface="+mn-cs"/>
              </a:rPr>
              <a:t/>
            </a:r>
            <a:br>
              <a:rPr lang="en-US" sz="2700" dirty="0" smtClean="0">
                <a:solidFill>
                  <a:srgbClr val="1A1919"/>
                </a:solidFill>
                <a:latin typeface="Arial" panose="020B0604020202020204" pitchFamily="34" charset="0"/>
                <a:cs typeface="+mn-cs"/>
              </a:rPr>
            </a:br>
            <a:r>
              <a:rPr lang="en-US" sz="2700" dirty="0" smtClean="0">
                <a:solidFill>
                  <a:srgbClr val="1A1919"/>
                </a:solidFill>
                <a:latin typeface="Arial" panose="020B0604020202020204" pitchFamily="34" charset="0"/>
                <a:cs typeface="+mn-cs"/>
              </a:rPr>
              <a:t>Mode of delivery and at which GA </a:t>
            </a:r>
            <a:br>
              <a:rPr lang="en-US" sz="2700" dirty="0" smtClean="0">
                <a:solidFill>
                  <a:srgbClr val="1A1919"/>
                </a:solidFill>
                <a:latin typeface="Arial" panose="020B0604020202020204" pitchFamily="34" charset="0"/>
                <a:cs typeface="+mn-cs"/>
              </a:rPr>
            </a:br>
            <a:r>
              <a:rPr lang="en-US" sz="2700" dirty="0" smtClean="0">
                <a:solidFill>
                  <a:srgbClr val="1A1919"/>
                </a:solidFill>
                <a:latin typeface="Arial" panose="020B0604020202020204" pitchFamily="34" charset="0"/>
                <a:cs typeface="+mn-cs"/>
              </a:rPr>
              <a:t/>
            </a:r>
            <a:br>
              <a:rPr lang="en-US" sz="2700" dirty="0" smtClean="0">
                <a:solidFill>
                  <a:srgbClr val="1A1919"/>
                </a:solidFill>
                <a:latin typeface="Arial" panose="020B0604020202020204" pitchFamily="34" charset="0"/>
                <a:cs typeface="+mn-cs"/>
              </a:rPr>
            </a:br>
            <a:r>
              <a:rPr lang="en-US" sz="2700" dirty="0" smtClean="0">
                <a:solidFill>
                  <a:srgbClr val="1A1919"/>
                </a:solidFill>
                <a:latin typeface="Arial" panose="020B0604020202020204" pitchFamily="34" charset="0"/>
                <a:cs typeface="+mn-cs"/>
              </a:rPr>
              <a:t>Follow up after delivery.</a:t>
            </a:r>
            <a:br>
              <a:rPr lang="en-US" sz="2700" dirty="0" smtClean="0">
                <a:solidFill>
                  <a:srgbClr val="1A1919"/>
                </a:solidFill>
                <a:latin typeface="Arial" panose="020B0604020202020204" pitchFamily="34" charset="0"/>
                <a:cs typeface="+mn-cs"/>
              </a:rPr>
            </a:b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 </a:t>
            </a:r>
            <a:br>
              <a:rPr lang="en-US" sz="3100" dirty="0" smtClean="0">
                <a:latin typeface="Arial" panose="020B0604020202020204" pitchFamily="34" charset="0"/>
                <a:cs typeface="Arial" panose="020B0604020202020204" pitchFamily="34" charset="0"/>
              </a:rPr>
            </a:br>
            <a:endParaRPr lang="en-GB" sz="31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0937" y="3954296"/>
            <a:ext cx="1577948" cy="1564632"/>
          </a:xfrm>
          <a:prstGeom prst="ellipse">
            <a:avLst/>
          </a:prstGeom>
          <a:ln>
            <a:noFill/>
          </a:ln>
          <a:effectLst>
            <a:softEdge rad="112500"/>
          </a:effectLst>
        </p:spPr>
      </p:pic>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12748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512885" y="682503"/>
            <a:ext cx="10014439" cy="496765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GB" dirty="0"/>
              <a:t>Treatment :</a:t>
            </a:r>
            <a:br>
              <a:rPr lang="en-GB" dirty="0"/>
            </a:br>
            <a:r>
              <a:rPr lang="en-GB" dirty="0"/>
              <a:t>Admission </a:t>
            </a:r>
            <a:br>
              <a:rPr lang="en-GB" dirty="0"/>
            </a:br>
            <a:r>
              <a:rPr lang="en-GB" dirty="0"/>
              <a:t>Hydration</a:t>
            </a:r>
            <a:endParaRPr lang="ar-SA" dirty="0"/>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714375" y="5114925"/>
            <a:ext cx="9271488" cy="2202474"/>
          </a:xfrm>
        </p:spPr>
        <p:txBody>
          <a:bodyPr>
            <a:normAutofit fontScale="90000"/>
          </a:bodyPr>
          <a:lstStyle/>
          <a:p>
            <a:pPr algn="l"/>
            <a:r>
              <a:rPr lang="af-ZA" sz="2700" b="1" dirty="0">
                <a:solidFill>
                  <a:srgbClr val="1A1919"/>
                </a:solidFill>
                <a:latin typeface="Arial" panose="020B0604020202020204" pitchFamily="34" charset="0"/>
                <a:cs typeface="Arial" panose="020B0604020202020204" pitchFamily="34" charset="0"/>
              </a:rPr>
              <a:t>The physical examination </a:t>
            </a:r>
            <a:r>
              <a:rPr lang="af-ZA" sz="2700" dirty="0">
                <a:solidFill>
                  <a:srgbClr val="1A1919"/>
                </a:solidFill>
                <a:latin typeface="Arial" panose="020B0604020202020204" pitchFamily="34" charset="0"/>
                <a:cs typeface="Arial" panose="020B0604020202020204" pitchFamily="34" charset="0"/>
              </a:rPr>
              <a:t>should be focused on the</a:t>
            </a:r>
            <a:br>
              <a:rPr lang="af-ZA" sz="2700" dirty="0">
                <a:solidFill>
                  <a:srgbClr val="1A1919"/>
                </a:solidFill>
                <a:latin typeface="Arial" panose="020B0604020202020204" pitchFamily="34" charset="0"/>
                <a:cs typeface="Arial" panose="020B0604020202020204" pitchFamily="34" charset="0"/>
              </a:rPr>
            </a:br>
            <a:r>
              <a:rPr lang="af-ZA" sz="2700" dirty="0">
                <a:solidFill>
                  <a:srgbClr val="1A1919"/>
                </a:solidFill>
                <a:latin typeface="Arial" panose="020B0604020202020204" pitchFamily="34" charset="0"/>
                <a:cs typeface="Arial" panose="020B0604020202020204" pitchFamily="34" charset="0"/>
              </a:rPr>
              <a:t>assessment of blood pressure, weight gain, edema,</a:t>
            </a:r>
            <a:br>
              <a:rPr lang="af-ZA" sz="2700" dirty="0">
                <a:solidFill>
                  <a:srgbClr val="1A1919"/>
                </a:solidFill>
                <a:latin typeface="Arial" panose="020B0604020202020204" pitchFamily="34" charset="0"/>
                <a:cs typeface="Arial" panose="020B0604020202020204" pitchFamily="34" charset="0"/>
              </a:rPr>
            </a:br>
            <a:r>
              <a:rPr lang="af-ZA" sz="2700" dirty="0">
                <a:solidFill>
                  <a:srgbClr val="1A1919"/>
                </a:solidFill>
                <a:latin typeface="Arial" panose="020B0604020202020204" pitchFamily="34" charset="0"/>
                <a:cs typeface="Arial" panose="020B0604020202020204" pitchFamily="34" charset="0"/>
              </a:rPr>
              <a:t>fundal height, and reflexes, as well as on a qualitative</a:t>
            </a:r>
            <a:br>
              <a:rPr lang="af-ZA" sz="2700" dirty="0">
                <a:solidFill>
                  <a:srgbClr val="1A1919"/>
                </a:solidFill>
                <a:latin typeface="Arial" panose="020B0604020202020204" pitchFamily="34" charset="0"/>
                <a:cs typeface="Arial" panose="020B0604020202020204" pitchFamily="34" charset="0"/>
              </a:rPr>
            </a:br>
            <a:r>
              <a:rPr lang="af-ZA" sz="2700" dirty="0">
                <a:solidFill>
                  <a:srgbClr val="1A1919"/>
                </a:solidFill>
                <a:latin typeface="Arial" panose="020B0604020202020204" pitchFamily="34" charset="0"/>
                <a:cs typeface="Arial" panose="020B0604020202020204" pitchFamily="34" charset="0"/>
              </a:rPr>
              <a:t>assessment of urinary protein excretion with a dipstick.</a:t>
            </a:r>
            <a:br>
              <a:rPr lang="af-ZA" sz="2700" dirty="0">
                <a:solidFill>
                  <a:srgbClr val="1A1919"/>
                </a:solidFill>
                <a:latin typeface="Arial" panose="020B0604020202020204" pitchFamily="34" charset="0"/>
                <a:cs typeface="Arial" panose="020B0604020202020204" pitchFamily="34" charset="0"/>
              </a:rPr>
            </a:br>
            <a:r>
              <a:rPr lang="en-US" sz="2700" dirty="0" smtClean="0">
                <a:solidFill>
                  <a:srgbClr val="1A1919"/>
                </a:solidFill>
                <a:latin typeface="Arial" panose="020B0604020202020204" pitchFamily="34" charset="0"/>
                <a:cs typeface="Arial" panose="020B0604020202020204" pitchFamily="34" charset="0"/>
              </a:rPr>
              <a:t>    </a:t>
            </a:r>
            <a:br>
              <a:rPr lang="en-US" sz="2700" dirty="0" smtClean="0">
                <a:solidFill>
                  <a:srgbClr val="1A1919"/>
                </a:solidFill>
                <a:latin typeface="Arial" panose="020B0604020202020204" pitchFamily="34" charset="0"/>
                <a:cs typeface="Arial" panose="020B0604020202020204" pitchFamily="34" charset="0"/>
              </a:rPr>
            </a:br>
            <a:r>
              <a:rPr lang="af-ZA" sz="2700" dirty="0" smtClean="0">
                <a:solidFill>
                  <a:srgbClr val="1A1919"/>
                </a:solidFill>
                <a:latin typeface="Arial" panose="020B0604020202020204" pitchFamily="34" charset="0"/>
                <a:cs typeface="Arial" panose="020B0604020202020204" pitchFamily="34" charset="0"/>
              </a:rPr>
              <a:t>In </a:t>
            </a:r>
            <a:r>
              <a:rPr lang="af-ZA" sz="2700" dirty="0">
                <a:solidFill>
                  <a:srgbClr val="1A1919"/>
                </a:solidFill>
                <a:latin typeface="Arial" panose="020B0604020202020204" pitchFamily="34" charset="0"/>
                <a:cs typeface="Arial" panose="020B0604020202020204" pitchFamily="34" charset="0"/>
              </a:rPr>
              <a:t>addition, findings consistent with severe preeclamp-</a:t>
            </a:r>
            <a:br>
              <a:rPr lang="af-ZA" sz="2700" dirty="0">
                <a:solidFill>
                  <a:srgbClr val="1A1919"/>
                </a:solidFill>
                <a:latin typeface="Arial" panose="020B0604020202020204" pitchFamily="34" charset="0"/>
                <a:cs typeface="Arial" panose="020B0604020202020204" pitchFamily="34" charset="0"/>
              </a:rPr>
            </a:br>
            <a:r>
              <a:rPr lang="af-ZA" sz="2700" dirty="0">
                <a:solidFill>
                  <a:srgbClr val="1A1919"/>
                </a:solidFill>
                <a:latin typeface="Arial" panose="020B0604020202020204" pitchFamily="34" charset="0"/>
                <a:cs typeface="Arial" panose="020B0604020202020204" pitchFamily="34" charset="0"/>
              </a:rPr>
              <a:t>sia, such as epigastric or right upper quadrant tender-</a:t>
            </a:r>
            <a:br>
              <a:rPr lang="af-ZA" sz="2700" dirty="0">
                <a:solidFill>
                  <a:srgbClr val="1A1919"/>
                </a:solidFill>
                <a:latin typeface="Arial" panose="020B0604020202020204" pitchFamily="34" charset="0"/>
                <a:cs typeface="Arial" panose="020B0604020202020204" pitchFamily="34" charset="0"/>
              </a:rPr>
            </a:br>
            <a:r>
              <a:rPr lang="af-ZA" sz="2700" dirty="0">
                <a:solidFill>
                  <a:srgbClr val="1A1919"/>
                </a:solidFill>
                <a:latin typeface="Arial" panose="020B0604020202020204" pitchFamily="34" charset="0"/>
                <a:cs typeface="Arial" panose="020B0604020202020204" pitchFamily="34" charset="0"/>
              </a:rPr>
              <a:t>ness, uterine tenderness, and signs of pulmonary</a:t>
            </a:r>
            <a:br>
              <a:rPr lang="af-ZA" sz="2700" dirty="0">
                <a:solidFill>
                  <a:srgbClr val="1A1919"/>
                </a:solidFill>
                <a:latin typeface="Arial" panose="020B0604020202020204" pitchFamily="34" charset="0"/>
                <a:cs typeface="Arial" panose="020B0604020202020204" pitchFamily="34" charset="0"/>
              </a:rPr>
            </a:br>
            <a:r>
              <a:rPr lang="af-ZA" sz="2700" dirty="0">
                <a:solidFill>
                  <a:srgbClr val="1A1919"/>
                </a:solidFill>
                <a:latin typeface="Arial" panose="020B0604020202020204" pitchFamily="34" charset="0"/>
                <a:cs typeface="Arial" panose="020B0604020202020204" pitchFamily="34" charset="0"/>
              </a:rPr>
              <a:t>edema, should be sought</a:t>
            </a:r>
            <a:r>
              <a:rPr lang="af-ZA" sz="2700" dirty="0" smtClean="0">
                <a:solidFill>
                  <a:srgbClr val="1A1919"/>
                </a:solidFill>
                <a:latin typeface="Arial" panose="020B0604020202020204" pitchFamily="34" charset="0"/>
                <a:cs typeface="Arial" panose="020B0604020202020204" pitchFamily="34" charset="0"/>
              </a:rPr>
              <a:t>.</a:t>
            </a:r>
            <a:r>
              <a:rPr lang="en-US" sz="2700" dirty="0" smtClean="0">
                <a:solidFill>
                  <a:srgbClr val="1A1919"/>
                </a:solidFill>
                <a:latin typeface="Arial" panose="020B0604020202020204" pitchFamily="34" charset="0"/>
                <a:cs typeface="Arial" panose="020B0604020202020204" pitchFamily="34" charset="0"/>
              </a:rPr>
              <a:t/>
            </a:r>
            <a:br>
              <a:rPr lang="en-US" sz="2700" dirty="0" smtClean="0">
                <a:solidFill>
                  <a:srgbClr val="1A1919"/>
                </a:solidFill>
                <a:latin typeface="Arial" panose="020B0604020202020204" pitchFamily="34" charset="0"/>
                <a:cs typeface="Arial" panose="020B0604020202020204" pitchFamily="34" charset="0"/>
              </a:rPr>
            </a:br>
            <a:r>
              <a:rPr lang="af-ZA" sz="2700" dirty="0" smtClean="0">
                <a:solidFill>
                  <a:srgbClr val="1A1919"/>
                </a:solidFill>
                <a:latin typeface="Arial" panose="020B0604020202020204" pitchFamily="34" charset="0"/>
                <a:cs typeface="Arial" panose="020B0604020202020204" pitchFamily="34" charset="0"/>
              </a:rPr>
              <a:t/>
            </a:r>
            <a:br>
              <a:rPr lang="af-ZA" sz="2700" dirty="0" smtClean="0">
                <a:solidFill>
                  <a:srgbClr val="1A1919"/>
                </a:solidFill>
                <a:latin typeface="Arial" panose="020B0604020202020204" pitchFamily="34" charset="0"/>
                <a:cs typeface="Arial" panose="020B0604020202020204" pitchFamily="34" charset="0"/>
              </a:rPr>
            </a:br>
            <a:r>
              <a:rPr lang="af-ZA" sz="2700" dirty="0" smtClean="0">
                <a:solidFill>
                  <a:srgbClr val="1A1919"/>
                </a:solidFill>
                <a:latin typeface="Arial" panose="020B0604020202020204" pitchFamily="34" charset="0"/>
                <a:cs typeface="Arial" panose="020B0604020202020204" pitchFamily="34" charset="0"/>
              </a:rPr>
              <a:t> </a:t>
            </a:r>
            <a:r>
              <a:rPr lang="af-ZA" sz="2700" dirty="0">
                <a:solidFill>
                  <a:srgbClr val="1A1919"/>
                </a:solidFill>
                <a:latin typeface="Arial" panose="020B0604020202020204" pitchFamily="34" charset="0"/>
                <a:cs typeface="Arial" panose="020B0604020202020204" pitchFamily="34" charset="0"/>
              </a:rPr>
              <a:t>If there is severe </a:t>
            </a:r>
            <a:r>
              <a:rPr lang="af-ZA" sz="2700" dirty="0" smtClean="0">
                <a:solidFill>
                  <a:srgbClr val="1A1919"/>
                </a:solidFill>
                <a:latin typeface="Arial" panose="020B0604020202020204" pitchFamily="34" charset="0"/>
                <a:cs typeface="Arial" panose="020B0604020202020204" pitchFamily="34" charset="0"/>
              </a:rPr>
              <a:t>headache or </a:t>
            </a:r>
            <a:r>
              <a:rPr lang="af-ZA" sz="2700" dirty="0">
                <a:solidFill>
                  <a:srgbClr val="1A1919"/>
                </a:solidFill>
                <a:latin typeface="Arial" panose="020B0604020202020204" pitchFamily="34" charset="0"/>
                <a:cs typeface="Arial" panose="020B0604020202020204" pitchFamily="34" charset="0"/>
              </a:rPr>
              <a:t>visual symptoms, an </a:t>
            </a:r>
            <a:r>
              <a:rPr lang="af-ZA" sz="2700" dirty="0" smtClean="0">
                <a:solidFill>
                  <a:srgbClr val="1A1919"/>
                </a:solidFill>
                <a:latin typeface="Arial" panose="020B0604020202020204" pitchFamily="34" charset="0"/>
                <a:cs typeface="Arial" panose="020B0604020202020204" pitchFamily="34" charset="0"/>
              </a:rPr>
              <a:t>ophthalmic examination may be </a:t>
            </a:r>
            <a:r>
              <a:rPr lang="af-ZA" sz="2700" dirty="0">
                <a:solidFill>
                  <a:srgbClr val="1A1919"/>
                </a:solidFill>
                <a:latin typeface="Arial" panose="020B0604020202020204" pitchFamily="34" charset="0"/>
                <a:cs typeface="Arial" panose="020B0604020202020204" pitchFamily="34" charset="0"/>
              </a:rPr>
              <a:t>indicated</a:t>
            </a:r>
            <a:r>
              <a:rPr lang="af-ZA" sz="4400" dirty="0">
                <a:solidFill>
                  <a:srgbClr val="1A1919"/>
                </a:solidFill>
                <a:latin typeface="Helvetica" pitchFamily="2" charset="0"/>
              </a:rPr>
              <a:t>.</a:t>
            </a:r>
            <a:br>
              <a:rPr lang="af-ZA" sz="4400" dirty="0">
                <a:solidFill>
                  <a:srgbClr val="1A1919"/>
                </a:solidFill>
                <a:latin typeface="Helvetica" pitchFamily="2" charset="0"/>
              </a:rPr>
            </a:br>
            <a:r>
              <a:rPr lang="en-US" sz="4400" dirty="0" smtClean="0">
                <a:latin typeface="Arial" panose="020B0604020202020204" pitchFamily="34" charset="0"/>
                <a:cs typeface="Arial" panose="020B0604020202020204" pitchFamily="34" charset="0"/>
              </a:rPr>
              <a:t> </a:t>
            </a:r>
            <a:r>
              <a:rPr lang="af-ZA" sz="3200" dirty="0">
                <a:solidFill>
                  <a:srgbClr val="1A1919"/>
                </a:solidFill>
                <a:latin typeface="Helvetica" pitchFamily="2" charset="0"/>
              </a:rPr>
              <a:t/>
            </a:r>
            <a:br>
              <a:rPr lang="af-ZA" sz="3200" dirty="0">
                <a:solidFill>
                  <a:srgbClr val="1A1919"/>
                </a:solidFill>
                <a:latin typeface="Helvetica" pitchFamily="2" charset="0"/>
              </a:rPr>
            </a:br>
            <a:r>
              <a:rPr lang="en-US" sz="3100" dirty="0" smtClean="0">
                <a:latin typeface="Arial" panose="020B0604020202020204" pitchFamily="34" charset="0"/>
                <a:cs typeface="Arial" panose="020B0604020202020204" pitchFamily="34" charset="0"/>
              </a:rPr>
              <a:t/>
            </a:r>
            <a:br>
              <a:rPr lang="en-US" sz="3100" dirty="0" smtClean="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 </a:t>
            </a:r>
            <a:br>
              <a:rPr lang="en-US" sz="3100" dirty="0" smtClean="0">
                <a:latin typeface="Arial" panose="020B0604020202020204" pitchFamily="34" charset="0"/>
                <a:cs typeface="Arial" panose="020B0604020202020204" pitchFamily="34" charset="0"/>
              </a:rPr>
            </a:br>
            <a:endParaRPr lang="en-GB" sz="31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69526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73723" y="914400"/>
            <a:ext cx="10014439" cy="496765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GB" dirty="0"/>
              <a:t>Treatment :</a:t>
            </a:r>
            <a:br>
              <a:rPr lang="en-GB" dirty="0"/>
            </a:br>
            <a:r>
              <a:rPr lang="en-GB" dirty="0"/>
              <a:t>Admission </a:t>
            </a:r>
            <a:br>
              <a:rPr lang="en-GB" dirty="0"/>
            </a:br>
            <a:r>
              <a:rPr lang="en-GB" dirty="0"/>
              <a:t>Hydration</a:t>
            </a:r>
            <a:endParaRPr lang="ar-SA" dirty="0"/>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773723" y="2899262"/>
            <a:ext cx="9271488" cy="2202474"/>
          </a:xfrm>
        </p:spPr>
        <p:txBody>
          <a:bodyPr>
            <a:normAutofit fontScale="90000"/>
          </a:bodyPr>
          <a:lstStyle/>
          <a:p>
            <a:r>
              <a:rPr lang="en-US" sz="6700" dirty="0" smtClean="0">
                <a:solidFill>
                  <a:schemeClr val="accent1"/>
                </a:solidFill>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 </a:t>
            </a:r>
            <a:r>
              <a:rPr lang="af-ZA" sz="3200" dirty="0">
                <a:solidFill>
                  <a:srgbClr val="1A1919"/>
                </a:solidFill>
                <a:latin typeface="Helvetica" pitchFamily="2" charset="0"/>
              </a:rPr>
              <a:t/>
            </a:r>
            <a:br>
              <a:rPr lang="af-ZA" sz="3200" dirty="0">
                <a:solidFill>
                  <a:srgbClr val="1A1919"/>
                </a:solidFill>
                <a:latin typeface="Helvetica" pitchFamily="2" charset="0"/>
              </a:rPr>
            </a:br>
            <a:r>
              <a:rPr lang="en-US" sz="3100" dirty="0" smtClean="0">
                <a:latin typeface="Arial" panose="020B0604020202020204" pitchFamily="34" charset="0"/>
                <a:cs typeface="Arial" panose="020B0604020202020204" pitchFamily="34" charset="0"/>
              </a:rPr>
              <a:t/>
            </a:r>
            <a:br>
              <a:rPr lang="en-US" sz="3100" dirty="0" smtClean="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 </a:t>
            </a:r>
            <a:br>
              <a:rPr lang="en-US" sz="3100" dirty="0" smtClean="0">
                <a:latin typeface="Arial" panose="020B0604020202020204" pitchFamily="34" charset="0"/>
                <a:cs typeface="Arial" panose="020B0604020202020204" pitchFamily="34" charset="0"/>
              </a:rPr>
            </a:br>
            <a:endParaRPr lang="en-GB" sz="31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pic>
        <p:nvPicPr>
          <p:cNvPr id="8" name="عنصر نائب للمحتوى 4">
            <a:extLst>
              <a:ext uri="{FF2B5EF4-FFF2-40B4-BE49-F238E27FC236}">
                <a16:creationId xmlns:a16="http://schemas.microsoft.com/office/drawing/2014/main" id="{62C5CD1F-B15F-7F17-77CE-CDD851E4E6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0192" y="1147258"/>
            <a:ext cx="7347962" cy="4330399"/>
          </a:xfrm>
          <a:prstGeom prst="rect">
            <a:avLst/>
          </a:prstGeom>
        </p:spPr>
      </p:pic>
    </p:spTree>
    <p:extLst>
      <p:ext uri="{BB962C8B-B14F-4D97-AF65-F5344CB8AC3E}">
        <p14:creationId xmlns:p14="http://schemas.microsoft.com/office/powerpoint/2010/main" val="30664689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73723" y="914400"/>
            <a:ext cx="10014439" cy="496765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1208942" y="1803644"/>
            <a:ext cx="9144000" cy="2591289"/>
          </a:xfrm>
        </p:spPr>
        <p:txBody>
          <a:bodyPr>
            <a:noAutofit/>
          </a:bodyPr>
          <a:lstStyle/>
          <a:p>
            <a:pPr algn="l"/>
            <a:r>
              <a:rPr lang="en-US" sz="3200" b="1" dirty="0" smtClean="0">
                <a:latin typeface="Arial" panose="020B0604020202020204" pitchFamily="34" charset="0"/>
                <a:cs typeface="+mn-cs"/>
              </a:rPr>
              <a:t>Incidence :</a:t>
            </a:r>
            <a:r>
              <a:rPr lang="en-US" sz="2800" b="1" dirty="0" smtClean="0">
                <a:latin typeface="Arial" panose="020B0604020202020204" pitchFamily="34" charset="0"/>
                <a:cs typeface="Arial" panose="020B0604020202020204" pitchFamily="34" charset="0"/>
              </a:rPr>
              <a:t/>
            </a:r>
            <a:br>
              <a:rPr lang="en-US" sz="2800" b="1" dirty="0" smtClean="0">
                <a:latin typeface="Arial" panose="020B0604020202020204" pitchFamily="34" charset="0"/>
                <a:cs typeface="Arial" panose="020B0604020202020204" pitchFamily="34" charset="0"/>
              </a:rPr>
            </a:br>
            <a:r>
              <a:rPr lang="en-GB" sz="2800" dirty="0" smtClean="0">
                <a:latin typeface="Arial" panose="020B0604020202020204" pitchFamily="34" charset="0"/>
                <a:cs typeface="Arial" panose="020B0604020202020204" pitchFamily="34" charset="0"/>
              </a:rPr>
              <a:t>World </a:t>
            </a:r>
            <a:r>
              <a:rPr lang="en-GB" sz="2800" dirty="0">
                <a:latin typeface="Arial" panose="020B0604020202020204" pitchFamily="34" charset="0"/>
                <a:cs typeface="Arial" panose="020B0604020202020204" pitchFamily="34" charset="0"/>
              </a:rPr>
              <a:t>wide incidence of hypertensive disorder in pregnancy is 10%</a:t>
            </a:r>
            <a:br>
              <a:rPr lang="en-GB" sz="2800" dirty="0">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One of the  leading cause of maternal mortality due to CNS haemorrhage</a:t>
            </a:r>
            <a:r>
              <a:rPr lang="ar-SA" sz="2800" dirty="0">
                <a:latin typeface="Arial" panose="020B0604020202020204" pitchFamily="34" charset="0"/>
                <a:cs typeface="Arial" panose="020B0604020202020204" pitchFamily="34" charset="0"/>
              </a:rPr>
              <a:t/>
            </a:r>
            <a:br>
              <a:rPr lang="ar-SA" sz="2800" dirty="0">
                <a:latin typeface="Arial" panose="020B0604020202020204" pitchFamily="34" charset="0"/>
                <a:cs typeface="Arial" panose="020B0604020202020204" pitchFamily="34" charset="0"/>
              </a:rPr>
            </a:br>
            <a:endParaRPr lang="en-GB" sz="28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3690" y="4190133"/>
            <a:ext cx="1577948" cy="1564632"/>
          </a:xfrm>
          <a:prstGeom prst="ellipse">
            <a:avLst/>
          </a:prstGeom>
          <a:ln>
            <a:noFill/>
          </a:ln>
          <a:effectLst>
            <a:softEdge rad="112500"/>
          </a:effectLst>
        </p:spPr>
      </p:pic>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65212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73723" y="914400"/>
            <a:ext cx="10014439" cy="496765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GB" dirty="0"/>
              <a:t>Treatment :</a:t>
            </a:r>
            <a:br>
              <a:rPr lang="en-GB" dirty="0"/>
            </a:br>
            <a:r>
              <a:rPr lang="en-GB" dirty="0"/>
              <a:t>Admission </a:t>
            </a:r>
            <a:br>
              <a:rPr lang="en-GB" dirty="0"/>
            </a:br>
            <a:r>
              <a:rPr lang="en-GB" dirty="0"/>
              <a:t>Hydration</a:t>
            </a:r>
            <a:endParaRPr lang="ar-SA" dirty="0"/>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1019908" y="3398227"/>
            <a:ext cx="9271488" cy="2202474"/>
          </a:xfrm>
        </p:spPr>
        <p:txBody>
          <a:bodyPr>
            <a:normAutofit fontScale="90000"/>
          </a:bodyPr>
          <a:lstStyle/>
          <a:p>
            <a:pPr algn="l"/>
            <a:r>
              <a:rPr lang="af-ZA" sz="2700" dirty="0" smtClean="0">
                <a:solidFill>
                  <a:srgbClr val="1A1919"/>
                </a:solidFill>
                <a:latin typeface="Arial" panose="020B0604020202020204" pitchFamily="34" charset="0"/>
                <a:cs typeface="Arial" panose="020B0604020202020204" pitchFamily="34" charset="0"/>
              </a:rPr>
              <a:t/>
            </a:r>
            <a:br>
              <a:rPr lang="af-ZA" sz="2700" dirty="0" smtClean="0">
                <a:solidFill>
                  <a:srgbClr val="1A1919"/>
                </a:solidFill>
                <a:latin typeface="Arial" panose="020B0604020202020204" pitchFamily="34" charset="0"/>
                <a:cs typeface="Arial" panose="020B0604020202020204" pitchFamily="34" charset="0"/>
              </a:rPr>
            </a:br>
            <a:r>
              <a:rPr lang="af-ZA" sz="2700" dirty="0" smtClean="0">
                <a:solidFill>
                  <a:srgbClr val="1A1919"/>
                </a:solidFill>
                <a:latin typeface="Arial" panose="020B0604020202020204" pitchFamily="34" charset="0"/>
                <a:cs typeface="Arial" panose="020B0604020202020204" pitchFamily="34" charset="0"/>
              </a:rPr>
              <a:t>Fetal </a:t>
            </a:r>
            <a:r>
              <a:rPr lang="af-ZA" sz="2700" dirty="0">
                <a:solidFill>
                  <a:srgbClr val="1A1919"/>
                </a:solidFill>
                <a:latin typeface="Arial" panose="020B0604020202020204" pitchFamily="34" charset="0"/>
                <a:cs typeface="Arial" panose="020B0604020202020204" pitchFamily="34" charset="0"/>
              </a:rPr>
              <a:t>ultrasound should be performed to</a:t>
            </a:r>
            <a:br>
              <a:rPr lang="af-ZA" sz="2700" dirty="0">
                <a:solidFill>
                  <a:srgbClr val="1A1919"/>
                </a:solidFill>
                <a:latin typeface="Arial" panose="020B0604020202020204" pitchFamily="34" charset="0"/>
                <a:cs typeface="Arial" panose="020B0604020202020204" pitchFamily="34" charset="0"/>
              </a:rPr>
            </a:br>
            <a:r>
              <a:rPr lang="af-ZA" sz="2700" dirty="0">
                <a:solidFill>
                  <a:srgbClr val="1A1919"/>
                </a:solidFill>
                <a:latin typeface="Arial" panose="020B0604020202020204" pitchFamily="34" charset="0"/>
                <a:cs typeface="Arial" panose="020B0604020202020204" pitchFamily="34" charset="0"/>
              </a:rPr>
              <a:t>evaluate fetal growth, amniotic fluid index, and the</a:t>
            </a:r>
            <a:br>
              <a:rPr lang="af-ZA" sz="2700" dirty="0">
                <a:solidFill>
                  <a:srgbClr val="1A1919"/>
                </a:solidFill>
                <a:latin typeface="Arial" panose="020B0604020202020204" pitchFamily="34" charset="0"/>
                <a:cs typeface="Arial" panose="020B0604020202020204" pitchFamily="34" charset="0"/>
              </a:rPr>
            </a:br>
            <a:r>
              <a:rPr lang="af-ZA" sz="2700" dirty="0">
                <a:solidFill>
                  <a:srgbClr val="1A1919"/>
                </a:solidFill>
                <a:latin typeface="Arial" panose="020B0604020202020204" pitchFamily="34" charset="0"/>
                <a:cs typeface="Arial" panose="020B0604020202020204" pitchFamily="34" charset="0"/>
              </a:rPr>
              <a:t>umbilical artery Doppler resistance index or systolic/</a:t>
            </a:r>
            <a:br>
              <a:rPr lang="af-ZA" sz="2700" dirty="0">
                <a:solidFill>
                  <a:srgbClr val="1A1919"/>
                </a:solidFill>
                <a:latin typeface="Arial" panose="020B0604020202020204" pitchFamily="34" charset="0"/>
                <a:cs typeface="Arial" panose="020B0604020202020204" pitchFamily="34" charset="0"/>
              </a:rPr>
            </a:br>
            <a:r>
              <a:rPr lang="af-ZA" sz="2700" dirty="0">
                <a:solidFill>
                  <a:srgbClr val="1A1919"/>
                </a:solidFill>
                <a:latin typeface="Arial" panose="020B0604020202020204" pitchFamily="34" charset="0"/>
                <a:cs typeface="Arial" panose="020B0604020202020204" pitchFamily="34" charset="0"/>
              </a:rPr>
              <a:t>diastolic ratio. </a:t>
            </a:r>
            <a:r>
              <a:rPr lang="af-ZA" sz="2700" dirty="0" smtClean="0">
                <a:solidFill>
                  <a:srgbClr val="1A1919"/>
                </a:solidFill>
                <a:latin typeface="Arial" panose="020B0604020202020204" pitchFamily="34" charset="0"/>
                <a:cs typeface="Arial" panose="020B0604020202020204" pitchFamily="34" charset="0"/>
              </a:rPr>
              <a:t/>
            </a:r>
            <a:br>
              <a:rPr lang="af-ZA" sz="2700" dirty="0" smtClean="0">
                <a:solidFill>
                  <a:srgbClr val="1A1919"/>
                </a:solidFill>
                <a:latin typeface="Arial" panose="020B0604020202020204" pitchFamily="34" charset="0"/>
                <a:cs typeface="Arial" panose="020B0604020202020204" pitchFamily="34" charset="0"/>
              </a:rPr>
            </a:br>
            <a:r>
              <a:rPr lang="af-ZA" sz="2700" dirty="0" smtClean="0">
                <a:solidFill>
                  <a:srgbClr val="1A1919"/>
                </a:solidFill>
                <a:latin typeface="Arial" panose="020B0604020202020204" pitchFamily="34" charset="0"/>
                <a:cs typeface="Arial" panose="020B0604020202020204" pitchFamily="34" charset="0"/>
              </a:rPr>
              <a:t>A </a:t>
            </a:r>
            <a:r>
              <a:rPr lang="af-ZA" sz="2700" dirty="0">
                <a:solidFill>
                  <a:srgbClr val="1A1919"/>
                </a:solidFill>
                <a:latin typeface="Arial" panose="020B0604020202020204" pitchFamily="34" charset="0"/>
                <a:cs typeface="Arial" panose="020B0604020202020204" pitchFamily="34" charset="0"/>
              </a:rPr>
              <a:t>nonstress test (NST) should also </a:t>
            </a:r>
            <a:r>
              <a:rPr lang="af-ZA" sz="2700" dirty="0" smtClean="0">
                <a:solidFill>
                  <a:srgbClr val="1A1919"/>
                </a:solidFill>
                <a:latin typeface="Arial" panose="020B0604020202020204" pitchFamily="34" charset="0"/>
                <a:cs typeface="Arial" panose="020B0604020202020204" pitchFamily="34" charset="0"/>
              </a:rPr>
              <a:t>be done to</a:t>
            </a:r>
            <a:r>
              <a:rPr lang="en-US" sz="2700" dirty="0">
                <a:solidFill>
                  <a:srgbClr val="1A1919"/>
                </a:solidFill>
                <a:latin typeface="Arial" panose="020B0604020202020204" pitchFamily="34" charset="0"/>
                <a:cs typeface="Arial" panose="020B0604020202020204" pitchFamily="34" charset="0"/>
              </a:rPr>
              <a:t> </a:t>
            </a:r>
            <a:r>
              <a:rPr lang="en-US" sz="2700" dirty="0" smtClean="0">
                <a:solidFill>
                  <a:srgbClr val="1A1919"/>
                </a:solidFill>
                <a:latin typeface="Arial" panose="020B0604020202020204" pitchFamily="34" charset="0"/>
                <a:cs typeface="Arial" panose="020B0604020202020204" pitchFamily="34" charset="0"/>
              </a:rPr>
              <a:t>determine </a:t>
            </a:r>
            <a:r>
              <a:rPr lang="af-ZA" sz="2700" dirty="0" smtClean="0">
                <a:solidFill>
                  <a:srgbClr val="1A1919"/>
                </a:solidFill>
                <a:latin typeface="Arial" panose="020B0604020202020204" pitchFamily="34" charset="0"/>
                <a:cs typeface="Arial" panose="020B0604020202020204" pitchFamily="34" charset="0"/>
              </a:rPr>
              <a:t>if </a:t>
            </a:r>
            <a:r>
              <a:rPr lang="af-ZA" sz="2700" dirty="0">
                <a:solidFill>
                  <a:srgbClr val="1A1919"/>
                </a:solidFill>
                <a:latin typeface="Arial" panose="020B0604020202020204" pitchFamily="34" charset="0"/>
                <a:cs typeface="Arial" panose="020B0604020202020204" pitchFamily="34" charset="0"/>
              </a:rPr>
              <a:t>there </a:t>
            </a:r>
            <a:r>
              <a:rPr lang="af-ZA" sz="2700" dirty="0" smtClean="0">
                <a:solidFill>
                  <a:srgbClr val="1A1919"/>
                </a:solidFill>
                <a:latin typeface="Arial" panose="020B0604020202020204" pitchFamily="34" charset="0"/>
                <a:cs typeface="Arial" panose="020B0604020202020204" pitchFamily="34" charset="0"/>
              </a:rPr>
              <a:t>evidence </a:t>
            </a:r>
            <a:r>
              <a:rPr lang="af-ZA" sz="2700" dirty="0">
                <a:solidFill>
                  <a:srgbClr val="1A1919"/>
                </a:solidFill>
                <a:latin typeface="Arial" panose="020B0604020202020204" pitchFamily="34" charset="0"/>
                <a:cs typeface="Arial" panose="020B0604020202020204" pitchFamily="34" charset="0"/>
              </a:rPr>
              <a:t>of acute </a:t>
            </a:r>
            <a:r>
              <a:rPr lang="af-ZA" sz="2700" dirty="0" smtClean="0">
                <a:solidFill>
                  <a:srgbClr val="1A1919"/>
                </a:solidFill>
                <a:latin typeface="Arial" panose="020B0604020202020204" pitchFamily="34" charset="0"/>
                <a:cs typeface="Arial" panose="020B0604020202020204" pitchFamily="34" charset="0"/>
              </a:rPr>
              <a:t>fetal compromise </a:t>
            </a:r>
            <a:r>
              <a:rPr lang="en-US" sz="2700" dirty="0" smtClean="0">
                <a:latin typeface="Arial" panose="020B0604020202020204" pitchFamily="34" charset="0"/>
                <a:cs typeface="Arial" panose="020B0604020202020204" pitchFamily="34" charset="0"/>
              </a:rPr>
              <a:t> </a:t>
            </a:r>
            <a:r>
              <a:rPr lang="af-ZA" sz="3200" dirty="0">
                <a:solidFill>
                  <a:srgbClr val="1A1919"/>
                </a:solidFill>
                <a:latin typeface="Helvetica" pitchFamily="2" charset="0"/>
              </a:rPr>
              <a:t/>
            </a:r>
            <a:br>
              <a:rPr lang="af-ZA" sz="3200" dirty="0">
                <a:solidFill>
                  <a:srgbClr val="1A1919"/>
                </a:solidFill>
                <a:latin typeface="Helvetica" pitchFamily="2" charset="0"/>
              </a:rPr>
            </a:br>
            <a:r>
              <a:rPr lang="en-US" sz="3100" dirty="0" smtClean="0">
                <a:latin typeface="Arial" panose="020B0604020202020204" pitchFamily="34" charset="0"/>
                <a:cs typeface="Arial" panose="020B0604020202020204" pitchFamily="34" charset="0"/>
              </a:rPr>
              <a:t/>
            </a:r>
            <a:br>
              <a:rPr lang="en-US" sz="3100" dirty="0" smtClean="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 </a:t>
            </a:r>
            <a:br>
              <a:rPr lang="en-US" sz="3100" dirty="0" smtClean="0">
                <a:latin typeface="Arial" panose="020B0604020202020204" pitchFamily="34" charset="0"/>
                <a:cs typeface="Arial" panose="020B0604020202020204" pitchFamily="34" charset="0"/>
              </a:rPr>
            </a:br>
            <a:endParaRPr lang="en-GB" sz="31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0937" y="3954296"/>
            <a:ext cx="1577948" cy="1564632"/>
          </a:xfrm>
          <a:prstGeom prst="ellipse">
            <a:avLst/>
          </a:prstGeom>
          <a:ln>
            <a:noFill/>
          </a:ln>
          <a:effectLst>
            <a:softEdge rad="112500"/>
          </a:effectLst>
        </p:spPr>
      </p:pic>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19590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73723" y="914400"/>
            <a:ext cx="10014439" cy="496765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GB" dirty="0"/>
              <a:t>Treatment :</a:t>
            </a:r>
            <a:br>
              <a:rPr lang="en-GB" dirty="0"/>
            </a:br>
            <a:r>
              <a:rPr lang="en-GB" dirty="0"/>
              <a:t>Admission </a:t>
            </a:r>
            <a:br>
              <a:rPr lang="en-GB" dirty="0"/>
            </a:br>
            <a:r>
              <a:rPr lang="en-GB" dirty="0"/>
              <a:t>Hydration</a:t>
            </a:r>
            <a:endParaRPr lang="ar-SA" dirty="0"/>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773723" y="2899262"/>
            <a:ext cx="9271488" cy="2202474"/>
          </a:xfrm>
        </p:spPr>
        <p:txBody>
          <a:bodyPr>
            <a:normAutofit fontScale="90000"/>
          </a:bodyPr>
          <a:lstStyle/>
          <a:p>
            <a:r>
              <a:rPr lang="en-US" sz="6700" dirty="0" smtClean="0">
                <a:latin typeface="Arial" panose="020B0604020202020204" pitchFamily="34" charset="0"/>
                <a:cs typeface="Arial" panose="020B0604020202020204" pitchFamily="34" charset="0"/>
              </a:rPr>
              <a:t>Management </a:t>
            </a:r>
            <a:r>
              <a:rPr lang="en-US" sz="6700" dirty="0" smtClean="0">
                <a:solidFill>
                  <a:schemeClr val="accent1"/>
                </a:solidFill>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 </a:t>
            </a:r>
            <a:r>
              <a:rPr lang="af-ZA" sz="3200" dirty="0">
                <a:solidFill>
                  <a:srgbClr val="1A1919"/>
                </a:solidFill>
                <a:latin typeface="Helvetica" pitchFamily="2" charset="0"/>
              </a:rPr>
              <a:t/>
            </a:r>
            <a:br>
              <a:rPr lang="af-ZA" sz="3200" dirty="0">
                <a:solidFill>
                  <a:srgbClr val="1A1919"/>
                </a:solidFill>
                <a:latin typeface="Helvetica" pitchFamily="2" charset="0"/>
              </a:rPr>
            </a:br>
            <a:r>
              <a:rPr lang="en-US" sz="3100" dirty="0" smtClean="0">
                <a:latin typeface="Arial" panose="020B0604020202020204" pitchFamily="34" charset="0"/>
                <a:cs typeface="Arial" panose="020B0604020202020204" pitchFamily="34" charset="0"/>
              </a:rPr>
              <a:t/>
            </a:r>
            <a:br>
              <a:rPr lang="en-US" sz="3100" dirty="0" smtClean="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 </a:t>
            </a:r>
            <a:br>
              <a:rPr lang="en-US" sz="3100" dirty="0" smtClean="0">
                <a:latin typeface="Arial" panose="020B0604020202020204" pitchFamily="34" charset="0"/>
                <a:cs typeface="Arial" panose="020B0604020202020204" pitchFamily="34" charset="0"/>
              </a:rPr>
            </a:br>
            <a:endParaRPr lang="en-GB" sz="31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0937" y="3954296"/>
            <a:ext cx="1577948" cy="1564632"/>
          </a:xfrm>
          <a:prstGeom prst="ellipse">
            <a:avLst/>
          </a:prstGeom>
          <a:ln>
            <a:noFill/>
          </a:ln>
          <a:effectLst>
            <a:softEdge rad="112500"/>
          </a:effectLst>
        </p:spPr>
      </p:pic>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57229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73723" y="914400"/>
            <a:ext cx="10014439" cy="496765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GB" dirty="0"/>
              <a:t>Treatment :</a:t>
            </a:r>
            <a:br>
              <a:rPr lang="en-GB" dirty="0"/>
            </a:br>
            <a:r>
              <a:rPr lang="en-GB" dirty="0"/>
              <a:t>Admission </a:t>
            </a:r>
            <a:br>
              <a:rPr lang="en-GB" dirty="0"/>
            </a:br>
            <a:r>
              <a:rPr lang="en-GB" dirty="0"/>
              <a:t>Hydration</a:t>
            </a:r>
            <a:endParaRPr lang="ar-SA" dirty="0"/>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1019908" y="4253277"/>
            <a:ext cx="9271488" cy="2202474"/>
          </a:xfrm>
        </p:spPr>
        <p:txBody>
          <a:bodyPr>
            <a:normAutofit fontScale="90000"/>
          </a:bodyPr>
          <a:lstStyle/>
          <a:p>
            <a:r>
              <a:rPr lang="en-US" sz="6700" dirty="0" smtClean="0">
                <a:latin typeface="Arial" panose="020B0604020202020204" pitchFamily="34" charset="0"/>
                <a:cs typeface="Arial" panose="020B0604020202020204" pitchFamily="34" charset="0"/>
              </a:rPr>
              <a:t>Delivery is the only definitive cure for preeclampsia. </a:t>
            </a:r>
            <a:r>
              <a:rPr lang="en-US" sz="6700" dirty="0" smtClean="0">
                <a:solidFill>
                  <a:schemeClr val="accent1"/>
                </a:solidFill>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 </a:t>
            </a:r>
            <a:r>
              <a:rPr lang="af-ZA" sz="3200" dirty="0">
                <a:solidFill>
                  <a:srgbClr val="1A1919"/>
                </a:solidFill>
                <a:latin typeface="Helvetica" pitchFamily="2" charset="0"/>
              </a:rPr>
              <a:t/>
            </a:r>
            <a:br>
              <a:rPr lang="af-ZA" sz="3200" dirty="0">
                <a:solidFill>
                  <a:srgbClr val="1A1919"/>
                </a:solidFill>
                <a:latin typeface="Helvetica" pitchFamily="2" charset="0"/>
              </a:rPr>
            </a:br>
            <a:r>
              <a:rPr lang="en-US" sz="3100" dirty="0" smtClean="0">
                <a:latin typeface="Arial" panose="020B0604020202020204" pitchFamily="34" charset="0"/>
                <a:cs typeface="Arial" panose="020B0604020202020204" pitchFamily="34" charset="0"/>
              </a:rPr>
              <a:t/>
            </a:r>
            <a:br>
              <a:rPr lang="en-US" sz="3100" dirty="0" smtClean="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 </a:t>
            </a:r>
            <a:br>
              <a:rPr lang="en-US" sz="3100" dirty="0" smtClean="0">
                <a:latin typeface="Arial" panose="020B0604020202020204" pitchFamily="34" charset="0"/>
                <a:cs typeface="Arial" panose="020B0604020202020204" pitchFamily="34" charset="0"/>
              </a:rPr>
            </a:br>
            <a:endParaRPr lang="en-GB" sz="31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0937" y="3954296"/>
            <a:ext cx="1577948" cy="1564632"/>
          </a:xfrm>
          <a:prstGeom prst="ellipse">
            <a:avLst/>
          </a:prstGeom>
          <a:ln>
            <a:noFill/>
          </a:ln>
          <a:effectLst>
            <a:softEdge rad="112500"/>
          </a:effectLst>
        </p:spPr>
      </p:pic>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12090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73723" y="914400"/>
            <a:ext cx="10014439" cy="496765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GB" dirty="0"/>
              <a:t>Treatment :</a:t>
            </a:r>
            <a:br>
              <a:rPr lang="en-GB" dirty="0"/>
            </a:br>
            <a:r>
              <a:rPr lang="en-GB" dirty="0"/>
              <a:t>Admission </a:t>
            </a:r>
            <a:br>
              <a:rPr lang="en-GB" dirty="0"/>
            </a:br>
            <a:r>
              <a:rPr lang="en-GB" dirty="0"/>
              <a:t>Hydration</a:t>
            </a:r>
            <a:endParaRPr lang="ar-SA" dirty="0"/>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1055077" y="4224703"/>
            <a:ext cx="9271488" cy="2202474"/>
          </a:xfrm>
        </p:spPr>
        <p:txBody>
          <a:bodyPr>
            <a:normAutofit fontScale="90000"/>
          </a:bodyPr>
          <a:lstStyle/>
          <a:p>
            <a:pPr algn="l"/>
            <a:r>
              <a:rPr lang="af-ZA" sz="2700" b="1" dirty="0" smtClean="0">
                <a:latin typeface="Arial" panose="020B0604020202020204" pitchFamily="34" charset="0"/>
                <a:cs typeface="Arial" panose="020B0604020202020204" pitchFamily="34" charset="0"/>
              </a:rPr>
              <a:t>Manegement of chroic HTN </a:t>
            </a:r>
            <a:r>
              <a:rPr lang="en-US" sz="2700" b="1" dirty="0" smtClean="0">
                <a:latin typeface="Arial" panose="020B0604020202020204" pitchFamily="34" charset="0"/>
                <a:cs typeface="Arial" panose="020B0604020202020204" pitchFamily="34" charset="0"/>
              </a:rPr>
              <a:t>:</a:t>
            </a:r>
            <a:r>
              <a:rPr lang="en-US" sz="2700" dirty="0" smtClean="0">
                <a:latin typeface="Arial" panose="020B0604020202020204" pitchFamily="34" charset="0"/>
                <a:cs typeface="Arial" panose="020B0604020202020204" pitchFamily="34" charset="0"/>
              </a:rPr>
              <a:t/>
            </a:r>
            <a:br>
              <a:rPr lang="en-US" sz="2700" dirty="0" smtClean="0">
                <a:latin typeface="Arial" panose="020B0604020202020204" pitchFamily="34" charset="0"/>
                <a:cs typeface="Arial" panose="020B0604020202020204" pitchFamily="34" charset="0"/>
              </a:rPr>
            </a:br>
            <a:r>
              <a:rPr lang="af-ZA" sz="2700" dirty="0">
                <a:latin typeface="Arial" panose="020B0604020202020204" pitchFamily="34" charset="0"/>
                <a:cs typeface="Arial" panose="020B0604020202020204" pitchFamily="34" charset="0"/>
              </a:rPr>
              <a:t/>
            </a:r>
            <a:br>
              <a:rPr lang="af-ZA" sz="2700" dirty="0">
                <a:latin typeface="Arial" panose="020B0604020202020204" pitchFamily="34" charset="0"/>
                <a:cs typeface="Arial" panose="020B0604020202020204" pitchFamily="34" charset="0"/>
              </a:rPr>
            </a:br>
            <a:r>
              <a:rPr lang="af-ZA" sz="2700" dirty="0">
                <a:latin typeface="Arial" panose="020B0604020202020204" pitchFamily="34" charset="0"/>
                <a:cs typeface="Arial" panose="020B0604020202020204" pitchFamily="34" charset="0"/>
              </a:rPr>
              <a:t>The primary goals of management of chronic </a:t>
            </a:r>
            <a:r>
              <a:rPr lang="af-ZA" sz="2700" dirty="0" smtClean="0">
                <a:latin typeface="Arial" panose="020B0604020202020204" pitchFamily="34" charset="0"/>
                <a:cs typeface="Arial" panose="020B0604020202020204" pitchFamily="34" charset="0"/>
              </a:rPr>
              <a:t>hypertension </a:t>
            </a:r>
            <a:r>
              <a:rPr lang="af-ZA" sz="2700" dirty="0">
                <a:latin typeface="Arial" panose="020B0604020202020204" pitchFamily="34" charset="0"/>
                <a:cs typeface="Arial" panose="020B0604020202020204" pitchFamily="34" charset="0"/>
              </a:rPr>
              <a:t>are to control hypertension and detect </a:t>
            </a:r>
            <a:r>
              <a:rPr lang="af-ZA" sz="2700" dirty="0" smtClean="0">
                <a:latin typeface="Arial" panose="020B0604020202020204" pitchFamily="34" charset="0"/>
                <a:cs typeface="Arial" panose="020B0604020202020204" pitchFamily="34" charset="0"/>
              </a:rPr>
              <a:t>the development </a:t>
            </a:r>
            <a:r>
              <a:rPr lang="af-ZA" sz="2700" dirty="0">
                <a:latin typeface="Arial" panose="020B0604020202020204" pitchFamily="34" charset="0"/>
                <a:cs typeface="Arial" panose="020B0604020202020204" pitchFamily="34" charset="0"/>
              </a:rPr>
              <a:t>of superimposed preeclampsia in </a:t>
            </a:r>
            <a:r>
              <a:rPr lang="af-ZA" sz="2700" dirty="0" smtClean="0">
                <a:latin typeface="Arial" panose="020B0604020202020204" pitchFamily="34" charset="0"/>
                <a:cs typeface="Arial" panose="020B0604020202020204" pitchFamily="34" charset="0"/>
              </a:rPr>
              <a:t>the mother </a:t>
            </a:r>
            <a:r>
              <a:rPr lang="af-ZA" sz="2700" dirty="0">
                <a:latin typeface="Arial" panose="020B0604020202020204" pitchFamily="34" charset="0"/>
                <a:cs typeface="Arial" panose="020B0604020202020204" pitchFamily="34" charset="0"/>
              </a:rPr>
              <a:t>and IUGR in the </a:t>
            </a:r>
            <a:r>
              <a:rPr lang="af-ZA" sz="2700" dirty="0" smtClean="0">
                <a:latin typeface="Arial" panose="020B0604020202020204" pitchFamily="34" charset="0"/>
                <a:cs typeface="Arial" panose="020B0604020202020204" pitchFamily="34" charset="0"/>
              </a:rPr>
              <a:t>fetus.</a:t>
            </a:r>
            <a:br>
              <a:rPr lang="af-ZA" sz="2700" dirty="0" smtClean="0">
                <a:latin typeface="Arial" panose="020B0604020202020204" pitchFamily="34" charset="0"/>
                <a:cs typeface="Arial" panose="020B0604020202020204" pitchFamily="34" charset="0"/>
              </a:rPr>
            </a:br>
            <a:r>
              <a:rPr lang="en-US" sz="2700" dirty="0" smtClean="0">
                <a:latin typeface="Arial" panose="020B0604020202020204" pitchFamily="34" charset="0"/>
                <a:cs typeface="Arial" panose="020B0604020202020204" pitchFamily="34" charset="0"/>
              </a:rPr>
              <a:t> </a:t>
            </a:r>
            <a:br>
              <a:rPr lang="en-US" sz="2700" dirty="0" smtClean="0">
                <a:latin typeface="Arial" panose="020B0604020202020204" pitchFamily="34" charset="0"/>
                <a:cs typeface="Arial" panose="020B0604020202020204" pitchFamily="34" charset="0"/>
              </a:rPr>
            </a:br>
            <a:r>
              <a:rPr lang="af-ZA" sz="2700" dirty="0">
                <a:solidFill>
                  <a:srgbClr val="1A1919"/>
                </a:solidFill>
                <a:latin typeface="Arial" panose="020B0604020202020204" pitchFamily="34" charset="0"/>
                <a:cs typeface="Arial" panose="020B0604020202020204" pitchFamily="34" charset="0"/>
              </a:rPr>
              <a:t>As a general rule, the safest antihypertensive </a:t>
            </a:r>
            <a:r>
              <a:rPr lang="af-ZA" sz="2700" dirty="0" smtClean="0">
                <a:solidFill>
                  <a:srgbClr val="1A1919"/>
                </a:solidFill>
                <a:latin typeface="Arial" panose="020B0604020202020204" pitchFamily="34" charset="0"/>
                <a:cs typeface="Arial" panose="020B0604020202020204" pitchFamily="34" charset="0"/>
              </a:rPr>
              <a:t>medication </a:t>
            </a:r>
            <a:r>
              <a:rPr lang="af-ZA" sz="2700" dirty="0">
                <a:solidFill>
                  <a:srgbClr val="1A1919"/>
                </a:solidFill>
                <a:latin typeface="Arial" panose="020B0604020202020204" pitchFamily="34" charset="0"/>
                <a:cs typeface="Arial" panose="020B0604020202020204" pitchFamily="34" charset="0"/>
              </a:rPr>
              <a:t>should be used at the lowest possible </a:t>
            </a:r>
            <a:r>
              <a:rPr lang="af-ZA" sz="2700" dirty="0" smtClean="0">
                <a:solidFill>
                  <a:srgbClr val="1A1919"/>
                </a:solidFill>
                <a:latin typeface="Arial" panose="020B0604020202020204" pitchFamily="34" charset="0"/>
                <a:cs typeface="Arial" panose="020B0604020202020204" pitchFamily="34" charset="0"/>
              </a:rPr>
              <a:t>dose needed </a:t>
            </a:r>
            <a:r>
              <a:rPr lang="af-ZA" sz="2700" dirty="0">
                <a:solidFill>
                  <a:srgbClr val="1A1919"/>
                </a:solidFill>
                <a:latin typeface="Arial" panose="020B0604020202020204" pitchFamily="34" charset="0"/>
                <a:cs typeface="Arial" panose="020B0604020202020204" pitchFamily="34" charset="0"/>
              </a:rPr>
              <a:t>to keep blood pressure at about 130/80 mm </a:t>
            </a:r>
            <a:r>
              <a:rPr lang="af-ZA" sz="2700" dirty="0" smtClean="0">
                <a:solidFill>
                  <a:srgbClr val="1A1919"/>
                </a:solidFill>
                <a:latin typeface="Arial" panose="020B0604020202020204" pitchFamily="34" charset="0"/>
                <a:cs typeface="Arial" panose="020B0604020202020204" pitchFamily="34" charset="0"/>
              </a:rPr>
              <a:t>Hg to </a:t>
            </a:r>
            <a:r>
              <a:rPr lang="af-ZA" sz="2700" dirty="0">
                <a:solidFill>
                  <a:srgbClr val="1A1919"/>
                </a:solidFill>
                <a:latin typeface="Arial" panose="020B0604020202020204" pitchFamily="34" charset="0"/>
                <a:cs typeface="Arial" panose="020B0604020202020204" pitchFamily="34" charset="0"/>
              </a:rPr>
              <a:t>140/90 mm Hg.</a:t>
            </a:r>
            <a:r>
              <a:rPr lang="en-US" sz="3100" dirty="0" smtClean="0">
                <a:latin typeface="Arial" panose="020B0604020202020204" pitchFamily="34" charset="0"/>
                <a:cs typeface="Arial" panose="020B0604020202020204" pitchFamily="34" charset="0"/>
              </a:rPr>
              <a:t> </a:t>
            </a:r>
            <a:r>
              <a:rPr lang="af-ZA" sz="3200" dirty="0">
                <a:solidFill>
                  <a:srgbClr val="1A1919"/>
                </a:solidFill>
                <a:latin typeface="Helvetica" pitchFamily="2" charset="0"/>
              </a:rPr>
              <a:t/>
            </a:r>
            <a:br>
              <a:rPr lang="af-ZA" sz="3200" dirty="0">
                <a:solidFill>
                  <a:srgbClr val="1A1919"/>
                </a:solidFill>
                <a:latin typeface="Helvetica" pitchFamily="2" charset="0"/>
              </a:rPr>
            </a:br>
            <a:r>
              <a:rPr lang="en-US" sz="3100" dirty="0" smtClean="0">
                <a:latin typeface="Arial" panose="020B0604020202020204" pitchFamily="34" charset="0"/>
                <a:cs typeface="Arial" panose="020B0604020202020204" pitchFamily="34" charset="0"/>
              </a:rPr>
              <a:t/>
            </a:r>
            <a:br>
              <a:rPr lang="en-US" sz="3100" dirty="0" smtClean="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 </a:t>
            </a:r>
            <a:br>
              <a:rPr lang="en-US" sz="3100" dirty="0" smtClean="0">
                <a:latin typeface="Arial" panose="020B0604020202020204" pitchFamily="34" charset="0"/>
                <a:cs typeface="Arial" panose="020B0604020202020204" pitchFamily="34" charset="0"/>
              </a:rPr>
            </a:br>
            <a:endParaRPr lang="en-GB" sz="31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47008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73723" y="914400"/>
            <a:ext cx="10014439" cy="496765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GB" dirty="0"/>
              <a:t>Treatment :</a:t>
            </a:r>
            <a:br>
              <a:rPr lang="en-GB" dirty="0"/>
            </a:br>
            <a:r>
              <a:rPr lang="en-GB" dirty="0"/>
              <a:t>Admission </a:t>
            </a:r>
            <a:br>
              <a:rPr lang="en-GB" dirty="0"/>
            </a:br>
            <a:r>
              <a:rPr lang="en-GB" dirty="0"/>
              <a:t>Hydration</a:t>
            </a:r>
            <a:endParaRPr lang="ar-SA" dirty="0"/>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1389184" y="4013688"/>
            <a:ext cx="9271488" cy="2202474"/>
          </a:xfrm>
        </p:spPr>
        <p:txBody>
          <a:bodyPr>
            <a:normAutofit fontScale="90000"/>
          </a:bodyPr>
          <a:lstStyle/>
          <a:p>
            <a:pPr algn="l"/>
            <a:r>
              <a:rPr lang="af-ZA" sz="2200" dirty="0" smtClean="0">
                <a:solidFill>
                  <a:srgbClr val="1A1919"/>
                </a:solidFill>
                <a:latin typeface="Arial" panose="020B0604020202020204" pitchFamily="34" charset="0"/>
                <a:cs typeface="Arial" panose="020B0604020202020204" pitchFamily="34" charset="0"/>
              </a:rPr>
              <a:t>Methyldopa </a:t>
            </a:r>
            <a:r>
              <a:rPr lang="af-ZA" sz="2200" dirty="0">
                <a:solidFill>
                  <a:srgbClr val="1A1919"/>
                </a:solidFill>
                <a:latin typeface="Arial" panose="020B0604020202020204" pitchFamily="34" charset="0"/>
                <a:cs typeface="Arial" panose="020B0604020202020204" pitchFamily="34" charset="0"/>
              </a:rPr>
              <a:t>is considered to be </a:t>
            </a:r>
            <a:r>
              <a:rPr lang="af-ZA" sz="2200" dirty="0" smtClean="0">
                <a:solidFill>
                  <a:srgbClr val="1A1919"/>
                </a:solidFill>
                <a:latin typeface="Arial" panose="020B0604020202020204" pitchFamily="34" charset="0"/>
                <a:cs typeface="Arial" panose="020B0604020202020204" pitchFamily="34" charset="0"/>
              </a:rPr>
              <a:t>the </a:t>
            </a:r>
            <a:r>
              <a:rPr lang="af-ZA" sz="2200" b="1" dirty="0" smtClean="0">
                <a:solidFill>
                  <a:srgbClr val="1A1919"/>
                </a:solidFill>
                <a:latin typeface="Arial" panose="020B0604020202020204" pitchFamily="34" charset="0"/>
                <a:cs typeface="+mn-cs"/>
              </a:rPr>
              <a:t>safest</a:t>
            </a:r>
            <a:r>
              <a:rPr lang="af-ZA" sz="2200" dirty="0" smtClean="0">
                <a:solidFill>
                  <a:srgbClr val="1A1919"/>
                </a:solidFill>
                <a:latin typeface="Arial" panose="020B0604020202020204" pitchFamily="34" charset="0"/>
                <a:cs typeface="Arial" panose="020B0604020202020204" pitchFamily="34" charset="0"/>
              </a:rPr>
              <a:t> </a:t>
            </a:r>
            <a:r>
              <a:rPr lang="af-ZA" sz="2200" dirty="0">
                <a:solidFill>
                  <a:srgbClr val="1A1919"/>
                </a:solidFill>
                <a:latin typeface="Arial" panose="020B0604020202020204" pitchFamily="34" charset="0"/>
                <a:cs typeface="Arial" panose="020B0604020202020204" pitchFamily="34" charset="0"/>
              </a:rPr>
              <a:t>antihypertensive medication in pregnancy, </a:t>
            </a:r>
            <a:r>
              <a:rPr lang="af-ZA" sz="2200" dirty="0" smtClean="0">
                <a:solidFill>
                  <a:srgbClr val="1A1919"/>
                </a:solidFill>
                <a:latin typeface="Arial" panose="020B0604020202020204" pitchFamily="34" charset="0"/>
                <a:cs typeface="Arial" panose="020B0604020202020204" pitchFamily="34" charset="0"/>
              </a:rPr>
              <a:t>but calcium </a:t>
            </a:r>
            <a:r>
              <a:rPr lang="af-ZA" sz="2200" dirty="0">
                <a:solidFill>
                  <a:srgbClr val="1A1919"/>
                </a:solidFill>
                <a:latin typeface="Arial" panose="020B0604020202020204" pitchFamily="34" charset="0"/>
                <a:cs typeface="Arial" panose="020B0604020202020204" pitchFamily="34" charset="0"/>
              </a:rPr>
              <a:t>channel blockers and labetalol are also </a:t>
            </a:r>
            <a:r>
              <a:rPr lang="af-ZA" sz="2200" dirty="0" smtClean="0">
                <a:solidFill>
                  <a:srgbClr val="1A1919"/>
                </a:solidFill>
                <a:latin typeface="Arial" panose="020B0604020202020204" pitchFamily="34" charset="0"/>
                <a:cs typeface="Arial" panose="020B0604020202020204" pitchFamily="34" charset="0"/>
              </a:rPr>
              <a:t>considered </a:t>
            </a:r>
            <a:r>
              <a:rPr lang="af-ZA" sz="2200" dirty="0">
                <a:solidFill>
                  <a:srgbClr val="1A1919"/>
                </a:solidFill>
                <a:latin typeface="Arial" panose="020B0604020202020204" pitchFamily="34" charset="0"/>
                <a:cs typeface="Arial" panose="020B0604020202020204" pitchFamily="34" charset="0"/>
              </a:rPr>
              <a:t>to be safe. </a:t>
            </a:r>
            <a:r>
              <a:rPr lang="af-ZA" sz="2200" dirty="0" smtClean="0">
                <a:solidFill>
                  <a:srgbClr val="1A1919"/>
                </a:solidFill>
                <a:latin typeface="Arial" panose="020B0604020202020204" pitchFamily="34" charset="0"/>
                <a:cs typeface="Arial" panose="020B0604020202020204" pitchFamily="34" charset="0"/>
              </a:rPr>
              <a:t/>
            </a:r>
            <a:br>
              <a:rPr lang="af-ZA" sz="2200" dirty="0" smtClean="0">
                <a:solidFill>
                  <a:srgbClr val="1A1919"/>
                </a:solidFill>
                <a:latin typeface="Arial" panose="020B0604020202020204" pitchFamily="34" charset="0"/>
                <a:cs typeface="Arial" panose="020B0604020202020204" pitchFamily="34" charset="0"/>
              </a:rPr>
            </a:br>
            <a:r>
              <a:rPr lang="ar-SA" sz="2200" dirty="0" smtClean="0">
                <a:solidFill>
                  <a:srgbClr val="1A1919"/>
                </a:solidFill>
                <a:latin typeface="Arial" panose="020B0604020202020204" pitchFamily="34" charset="0"/>
                <a:cs typeface="Arial" panose="020B0604020202020204" pitchFamily="34" charset="0"/>
              </a:rPr>
              <a:t/>
            </a:r>
            <a:br>
              <a:rPr lang="ar-SA" sz="2200" dirty="0" smtClean="0">
                <a:solidFill>
                  <a:srgbClr val="1A1919"/>
                </a:solidFill>
                <a:latin typeface="Arial" panose="020B0604020202020204" pitchFamily="34" charset="0"/>
                <a:cs typeface="Arial" panose="020B0604020202020204" pitchFamily="34" charset="0"/>
              </a:rPr>
            </a:br>
            <a:r>
              <a:rPr lang="af-ZA" sz="2200" dirty="0" smtClean="0">
                <a:solidFill>
                  <a:srgbClr val="1A1919"/>
                </a:solidFill>
                <a:latin typeface="Arial" panose="020B0604020202020204" pitchFamily="34" charset="0"/>
                <a:cs typeface="Arial" panose="020B0604020202020204" pitchFamily="34" charset="0"/>
              </a:rPr>
              <a:t>Angiotensin-converting enzyme inhibitors</a:t>
            </a:r>
            <a:r>
              <a:rPr lang="af-ZA" sz="2200" dirty="0">
                <a:solidFill>
                  <a:srgbClr val="1A1919"/>
                </a:solidFill>
                <a:latin typeface="Arial" panose="020B0604020202020204" pitchFamily="34" charset="0"/>
                <a:cs typeface="Arial" panose="020B0604020202020204" pitchFamily="34" charset="0"/>
              </a:rPr>
              <a:t>, angiotensin II receptor blockers, renin</a:t>
            </a:r>
            <a:br>
              <a:rPr lang="af-ZA" sz="2200" dirty="0">
                <a:solidFill>
                  <a:srgbClr val="1A1919"/>
                </a:solidFill>
                <a:latin typeface="Arial" panose="020B0604020202020204" pitchFamily="34" charset="0"/>
                <a:cs typeface="Arial" panose="020B0604020202020204" pitchFamily="34" charset="0"/>
              </a:rPr>
            </a:br>
            <a:r>
              <a:rPr lang="af-ZA" sz="2200" dirty="0">
                <a:solidFill>
                  <a:srgbClr val="1A1919"/>
                </a:solidFill>
                <a:latin typeface="Arial" panose="020B0604020202020204" pitchFamily="34" charset="0"/>
                <a:cs typeface="Arial" panose="020B0604020202020204" pitchFamily="34" charset="0"/>
              </a:rPr>
              <a:t>inhibitors, and mineralocorticoid blockers should </a:t>
            </a:r>
            <a:r>
              <a:rPr lang="af-ZA" sz="2200" dirty="0" smtClean="0">
                <a:solidFill>
                  <a:srgbClr val="1A1919"/>
                </a:solidFill>
                <a:latin typeface="Arial" panose="020B0604020202020204" pitchFamily="34" charset="0"/>
                <a:cs typeface="Arial" panose="020B0604020202020204" pitchFamily="34" charset="0"/>
              </a:rPr>
              <a:t>be </a:t>
            </a:r>
            <a:r>
              <a:rPr lang="af-ZA" sz="2200" b="1" dirty="0" smtClean="0">
                <a:solidFill>
                  <a:srgbClr val="1A1919"/>
                </a:solidFill>
                <a:latin typeface="Arial" panose="020B0604020202020204" pitchFamily="34" charset="0"/>
                <a:cs typeface="Arial" panose="020B0604020202020204" pitchFamily="34" charset="0"/>
              </a:rPr>
              <a:t>avoided</a:t>
            </a:r>
            <a:r>
              <a:rPr lang="af-ZA" sz="2200" dirty="0" smtClean="0">
                <a:solidFill>
                  <a:srgbClr val="1A1919"/>
                </a:solidFill>
                <a:latin typeface="Arial" panose="020B0604020202020204" pitchFamily="34" charset="0"/>
                <a:cs typeface="Arial" panose="020B0604020202020204" pitchFamily="34" charset="0"/>
              </a:rPr>
              <a:t> </a:t>
            </a:r>
            <a:r>
              <a:rPr lang="af-ZA" sz="2200" dirty="0">
                <a:solidFill>
                  <a:srgbClr val="1A1919"/>
                </a:solidFill>
                <a:latin typeface="Arial" panose="020B0604020202020204" pitchFamily="34" charset="0"/>
                <a:cs typeface="Arial" panose="020B0604020202020204" pitchFamily="34" charset="0"/>
              </a:rPr>
              <a:t>at all stages of pregnancy because of </a:t>
            </a:r>
            <a:r>
              <a:rPr lang="af-ZA" sz="2200" dirty="0" smtClean="0">
                <a:solidFill>
                  <a:srgbClr val="1A1919"/>
                </a:solidFill>
                <a:latin typeface="Arial" panose="020B0604020202020204" pitchFamily="34" charset="0"/>
                <a:cs typeface="Arial" panose="020B0604020202020204" pitchFamily="34" charset="0"/>
              </a:rPr>
              <a:t>potential </a:t>
            </a:r>
            <a:r>
              <a:rPr lang="af-ZA" sz="2200" dirty="0">
                <a:solidFill>
                  <a:srgbClr val="1A1919"/>
                </a:solidFill>
                <a:latin typeface="Arial" panose="020B0604020202020204" pitchFamily="34" charset="0"/>
                <a:cs typeface="Arial" panose="020B0604020202020204" pitchFamily="34" charset="0"/>
              </a:rPr>
              <a:t>fetal toxicity. </a:t>
            </a:r>
            <a:r>
              <a:rPr lang="ar-SA" sz="2200" dirty="0" smtClean="0">
                <a:solidFill>
                  <a:srgbClr val="1A1919"/>
                </a:solidFill>
                <a:latin typeface="Arial" panose="020B0604020202020204" pitchFamily="34" charset="0"/>
                <a:cs typeface="Arial" panose="020B0604020202020204" pitchFamily="34" charset="0"/>
              </a:rPr>
              <a:t/>
            </a:r>
            <a:br>
              <a:rPr lang="ar-SA" sz="2200" dirty="0" smtClean="0">
                <a:solidFill>
                  <a:srgbClr val="1A1919"/>
                </a:solidFill>
                <a:latin typeface="Arial" panose="020B0604020202020204" pitchFamily="34" charset="0"/>
                <a:cs typeface="Arial" panose="020B0604020202020204" pitchFamily="34" charset="0"/>
              </a:rPr>
            </a:br>
            <a:r>
              <a:rPr lang="en-US" sz="2200" dirty="0" smtClean="0">
                <a:solidFill>
                  <a:srgbClr val="1A1919"/>
                </a:solidFill>
                <a:latin typeface="Arial" panose="020B0604020202020204" pitchFamily="34" charset="0"/>
                <a:cs typeface="Arial" panose="020B0604020202020204" pitchFamily="34" charset="0"/>
              </a:rPr>
              <a:t/>
            </a:r>
            <a:br>
              <a:rPr lang="en-US" sz="2200" dirty="0" smtClean="0">
                <a:solidFill>
                  <a:srgbClr val="1A1919"/>
                </a:solidFill>
                <a:latin typeface="Arial" panose="020B0604020202020204" pitchFamily="34" charset="0"/>
                <a:cs typeface="Arial" panose="020B0604020202020204" pitchFamily="34" charset="0"/>
              </a:rPr>
            </a:br>
            <a:r>
              <a:rPr lang="af-ZA" sz="2200" dirty="0" smtClean="0">
                <a:solidFill>
                  <a:srgbClr val="1A1919"/>
                </a:solidFill>
                <a:latin typeface="Arial" panose="020B0604020202020204" pitchFamily="34" charset="0"/>
                <a:cs typeface="Arial" panose="020B0604020202020204" pitchFamily="34" charset="0"/>
              </a:rPr>
              <a:t>Beta blockers should be used </a:t>
            </a:r>
            <a:r>
              <a:rPr lang="af-ZA" sz="2200" b="1" dirty="0" smtClean="0">
                <a:solidFill>
                  <a:srgbClr val="1A1919"/>
                </a:solidFill>
                <a:latin typeface="Arial" panose="020B0604020202020204" pitchFamily="34" charset="0"/>
                <a:cs typeface="Arial" panose="020B0604020202020204" pitchFamily="34" charset="0"/>
              </a:rPr>
              <a:t>with</a:t>
            </a:r>
            <a:r>
              <a:rPr lang="af-ZA" sz="2200" dirty="0" smtClean="0">
                <a:solidFill>
                  <a:srgbClr val="1A1919"/>
                </a:solidFill>
                <a:latin typeface="Arial" panose="020B0604020202020204" pitchFamily="34" charset="0"/>
                <a:cs typeface="Arial" panose="020B0604020202020204" pitchFamily="34" charset="0"/>
              </a:rPr>
              <a:t> </a:t>
            </a:r>
            <a:r>
              <a:rPr lang="af-ZA" sz="2200" b="1" dirty="0" smtClean="0">
                <a:solidFill>
                  <a:srgbClr val="1A1919"/>
                </a:solidFill>
                <a:latin typeface="Arial" panose="020B0604020202020204" pitchFamily="34" charset="0"/>
                <a:cs typeface="Arial" panose="020B0604020202020204" pitchFamily="34" charset="0"/>
              </a:rPr>
              <a:t>caution</a:t>
            </a:r>
            <a:r>
              <a:rPr lang="af-ZA" sz="2200" dirty="0" smtClean="0">
                <a:solidFill>
                  <a:srgbClr val="1A1919"/>
                </a:solidFill>
                <a:latin typeface="Arial" panose="020B0604020202020204" pitchFamily="34" charset="0"/>
                <a:cs typeface="Arial" panose="020B0604020202020204" pitchFamily="34" charset="0"/>
              </a:rPr>
              <a:t> because they may cause fetal growth restriction and may affect the interpretation of the NST .</a:t>
            </a:r>
            <a:r>
              <a:rPr lang="af-ZA" sz="1800" dirty="0">
                <a:solidFill>
                  <a:srgbClr val="1A1919"/>
                </a:solidFill>
                <a:latin typeface="Arial" panose="020B0604020202020204" pitchFamily="34" charset="0"/>
                <a:cs typeface="Arial" panose="020B0604020202020204" pitchFamily="34" charset="0"/>
              </a:rPr>
              <a:t/>
            </a:r>
            <a:br>
              <a:rPr lang="af-ZA" sz="1800" dirty="0">
                <a:solidFill>
                  <a:srgbClr val="1A1919"/>
                </a:solidFill>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
            </a:r>
            <a:br>
              <a:rPr lang="en-US" sz="3100" dirty="0" smtClean="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 </a:t>
            </a:r>
            <a:br>
              <a:rPr lang="en-US" sz="3100" dirty="0" smtClean="0">
                <a:latin typeface="Arial" panose="020B0604020202020204" pitchFamily="34" charset="0"/>
                <a:cs typeface="Arial" panose="020B0604020202020204" pitchFamily="34" charset="0"/>
              </a:rPr>
            </a:br>
            <a:endParaRPr lang="en-GB" sz="31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48029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73723" y="914400"/>
            <a:ext cx="10014439" cy="496765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GB" dirty="0"/>
              <a:t>Treatment :</a:t>
            </a:r>
            <a:br>
              <a:rPr lang="en-GB" dirty="0"/>
            </a:br>
            <a:r>
              <a:rPr lang="en-GB" dirty="0"/>
              <a:t>Admission </a:t>
            </a:r>
            <a:br>
              <a:rPr lang="en-GB" dirty="0"/>
            </a:br>
            <a:r>
              <a:rPr lang="en-GB" dirty="0"/>
              <a:t>Hydration</a:t>
            </a:r>
            <a:endParaRPr lang="ar-SA" dirty="0"/>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1145198" y="4939079"/>
            <a:ext cx="9271488" cy="2202474"/>
          </a:xfrm>
        </p:spPr>
        <p:txBody>
          <a:bodyPr>
            <a:normAutofit fontScale="90000"/>
          </a:bodyPr>
          <a:lstStyle/>
          <a:p>
            <a:pPr algn="l"/>
            <a:r>
              <a:rPr lang="af-ZA" sz="3100" dirty="0" smtClean="0">
                <a:solidFill>
                  <a:srgbClr val="1A1919"/>
                </a:solidFill>
                <a:latin typeface="Arial" panose="020B0604020202020204" pitchFamily="34" charset="0"/>
                <a:cs typeface="Arial" panose="020B0604020202020204" pitchFamily="34" charset="0"/>
              </a:rPr>
              <a:t>    </a:t>
            </a:r>
            <a:r>
              <a:rPr lang="af-ZA" sz="2700" dirty="0" smtClean="0">
                <a:solidFill>
                  <a:srgbClr val="1A1919"/>
                </a:solidFill>
                <a:latin typeface="Arial" panose="020B0604020202020204" pitchFamily="34" charset="0"/>
                <a:cs typeface="Arial" panose="020B0604020202020204" pitchFamily="34" charset="0"/>
              </a:rPr>
              <a:t> The </a:t>
            </a:r>
            <a:r>
              <a:rPr lang="af-ZA" sz="2700" dirty="0">
                <a:solidFill>
                  <a:srgbClr val="1A1919"/>
                </a:solidFill>
                <a:latin typeface="Arial" panose="020B0604020202020204" pitchFamily="34" charset="0"/>
                <a:cs typeface="Arial" panose="020B0604020202020204" pitchFamily="34" charset="0"/>
              </a:rPr>
              <a:t>timing of delivery in the patient with chronic</a:t>
            </a:r>
            <a:br>
              <a:rPr lang="af-ZA" sz="2700" dirty="0">
                <a:solidFill>
                  <a:srgbClr val="1A1919"/>
                </a:solidFill>
                <a:latin typeface="Arial" panose="020B0604020202020204" pitchFamily="34" charset="0"/>
                <a:cs typeface="Arial" panose="020B0604020202020204" pitchFamily="34" charset="0"/>
              </a:rPr>
            </a:br>
            <a:r>
              <a:rPr lang="af-ZA" sz="2700" dirty="0">
                <a:solidFill>
                  <a:srgbClr val="1A1919"/>
                </a:solidFill>
                <a:latin typeface="Arial" panose="020B0604020202020204" pitchFamily="34" charset="0"/>
                <a:cs typeface="Arial" panose="020B0604020202020204" pitchFamily="34" charset="0"/>
              </a:rPr>
              <a:t>hypertension depends on the clinical circumstances.</a:t>
            </a:r>
            <a:br>
              <a:rPr lang="af-ZA" sz="2700" dirty="0">
                <a:solidFill>
                  <a:srgbClr val="1A1919"/>
                </a:solidFill>
                <a:latin typeface="Arial" panose="020B0604020202020204" pitchFamily="34" charset="0"/>
                <a:cs typeface="Arial" panose="020B0604020202020204" pitchFamily="34" charset="0"/>
              </a:rPr>
            </a:br>
            <a:r>
              <a:rPr lang="af-ZA" sz="2700" dirty="0">
                <a:solidFill>
                  <a:srgbClr val="1A1919"/>
                </a:solidFill>
                <a:latin typeface="Arial" panose="020B0604020202020204" pitchFamily="34" charset="0"/>
                <a:cs typeface="Arial" panose="020B0604020202020204" pitchFamily="34" charset="0"/>
              </a:rPr>
              <a:t>For patients without evidence of fetal growth </a:t>
            </a:r>
            <a:r>
              <a:rPr lang="af-ZA" sz="2700" dirty="0" smtClean="0">
                <a:solidFill>
                  <a:srgbClr val="1A1919"/>
                </a:solidFill>
                <a:latin typeface="Arial" panose="020B0604020202020204" pitchFamily="34" charset="0"/>
                <a:cs typeface="Arial" panose="020B0604020202020204" pitchFamily="34" charset="0"/>
              </a:rPr>
              <a:t>restriction </a:t>
            </a:r>
            <a:r>
              <a:rPr lang="af-ZA" sz="2700" dirty="0">
                <a:solidFill>
                  <a:srgbClr val="1A1919"/>
                </a:solidFill>
                <a:latin typeface="Arial" panose="020B0604020202020204" pitchFamily="34" charset="0"/>
                <a:cs typeface="Arial" panose="020B0604020202020204" pitchFamily="34" charset="0"/>
              </a:rPr>
              <a:t>or superimposed preeclampsia, in whom blood</a:t>
            </a:r>
            <a:br>
              <a:rPr lang="af-ZA" sz="2700" dirty="0">
                <a:solidFill>
                  <a:srgbClr val="1A1919"/>
                </a:solidFill>
                <a:latin typeface="Arial" panose="020B0604020202020204" pitchFamily="34" charset="0"/>
                <a:cs typeface="Arial" panose="020B0604020202020204" pitchFamily="34" charset="0"/>
              </a:rPr>
            </a:br>
            <a:r>
              <a:rPr lang="af-ZA" sz="2700" dirty="0">
                <a:solidFill>
                  <a:srgbClr val="1A1919"/>
                </a:solidFill>
                <a:latin typeface="Arial" panose="020B0604020202020204" pitchFamily="34" charset="0"/>
                <a:cs typeface="Arial" panose="020B0604020202020204" pitchFamily="34" charset="0"/>
              </a:rPr>
              <a:t>pressure is well controlled and who have no other</a:t>
            </a:r>
            <a:br>
              <a:rPr lang="af-ZA" sz="2700" dirty="0">
                <a:solidFill>
                  <a:srgbClr val="1A1919"/>
                </a:solidFill>
                <a:latin typeface="Arial" panose="020B0604020202020204" pitchFamily="34" charset="0"/>
                <a:cs typeface="Arial" panose="020B0604020202020204" pitchFamily="34" charset="0"/>
              </a:rPr>
            </a:br>
            <a:r>
              <a:rPr lang="af-ZA" sz="2700" dirty="0">
                <a:solidFill>
                  <a:srgbClr val="1A1919"/>
                </a:solidFill>
                <a:latin typeface="Arial" panose="020B0604020202020204" pitchFamily="34" charset="0"/>
                <a:cs typeface="Arial" panose="020B0604020202020204" pitchFamily="34" charset="0"/>
              </a:rPr>
              <a:t>indications for delivery, pregnancy may be allowed to</a:t>
            </a:r>
            <a:br>
              <a:rPr lang="af-ZA" sz="2700" dirty="0">
                <a:solidFill>
                  <a:srgbClr val="1A1919"/>
                </a:solidFill>
                <a:latin typeface="Arial" panose="020B0604020202020204" pitchFamily="34" charset="0"/>
                <a:cs typeface="Arial" panose="020B0604020202020204" pitchFamily="34" charset="0"/>
              </a:rPr>
            </a:br>
            <a:r>
              <a:rPr lang="af-ZA" sz="2700" dirty="0">
                <a:solidFill>
                  <a:srgbClr val="1A1919"/>
                </a:solidFill>
                <a:latin typeface="Arial" panose="020B0604020202020204" pitchFamily="34" charset="0"/>
                <a:cs typeface="Arial" panose="020B0604020202020204" pitchFamily="34" charset="0"/>
              </a:rPr>
              <a:t>progress until at least </a:t>
            </a:r>
            <a:r>
              <a:rPr lang="af-ZA" sz="2700" b="1" dirty="0">
                <a:solidFill>
                  <a:srgbClr val="1A1919"/>
                </a:solidFill>
                <a:latin typeface="Arial" panose="020B0604020202020204" pitchFamily="34" charset="0"/>
                <a:cs typeface="Arial" panose="020B0604020202020204" pitchFamily="34" charset="0"/>
              </a:rPr>
              <a:t>38 weeks’ </a:t>
            </a:r>
            <a:r>
              <a:rPr lang="af-ZA" sz="2700" b="1" dirty="0" smtClean="0">
                <a:solidFill>
                  <a:srgbClr val="1A1919"/>
                </a:solidFill>
                <a:latin typeface="Arial" panose="020B0604020202020204" pitchFamily="34" charset="0"/>
                <a:cs typeface="Arial" panose="020B0604020202020204" pitchFamily="34" charset="0"/>
              </a:rPr>
              <a:t>gestation</a:t>
            </a:r>
            <a:r>
              <a:rPr lang="af-ZA" sz="2700" dirty="0" smtClean="0">
                <a:solidFill>
                  <a:srgbClr val="1A1919"/>
                </a:solidFill>
                <a:latin typeface="Arial" panose="020B0604020202020204" pitchFamily="34" charset="0"/>
                <a:cs typeface="Arial" panose="020B0604020202020204" pitchFamily="34" charset="0"/>
              </a:rPr>
              <a:t>.</a:t>
            </a:r>
            <a:br>
              <a:rPr lang="af-ZA" sz="2700" dirty="0" smtClean="0">
                <a:solidFill>
                  <a:srgbClr val="1A1919"/>
                </a:solidFill>
                <a:latin typeface="Arial" panose="020B0604020202020204" pitchFamily="34" charset="0"/>
                <a:cs typeface="Arial" panose="020B0604020202020204" pitchFamily="34" charset="0"/>
              </a:rPr>
            </a:br>
            <a:r>
              <a:rPr lang="af-ZA" sz="2700" dirty="0">
                <a:solidFill>
                  <a:srgbClr val="1A1919"/>
                </a:solidFill>
                <a:latin typeface="Helvetica" pitchFamily="2" charset="0"/>
              </a:rPr>
              <a:t/>
            </a:r>
            <a:br>
              <a:rPr lang="af-ZA" sz="2700" dirty="0">
                <a:solidFill>
                  <a:srgbClr val="1A1919"/>
                </a:solidFill>
                <a:latin typeface="Helvetica" pitchFamily="2" charset="0"/>
              </a:rPr>
            </a:br>
            <a:r>
              <a:rPr lang="en-US" sz="2700" dirty="0" smtClean="0">
                <a:solidFill>
                  <a:schemeClr val="accent1"/>
                </a:solidFill>
                <a:latin typeface="Arial" panose="020B0604020202020204" pitchFamily="34" charset="0"/>
                <a:cs typeface="Arial" panose="020B0604020202020204" pitchFamily="34" charset="0"/>
              </a:rPr>
              <a:t> </a:t>
            </a:r>
            <a:r>
              <a:rPr lang="en-US" sz="2700" dirty="0" smtClean="0">
                <a:latin typeface="Arial" panose="020B0604020202020204" pitchFamily="34" charset="0"/>
                <a:cs typeface="Arial" panose="020B0604020202020204" pitchFamily="34" charset="0"/>
              </a:rPr>
              <a:t> </a:t>
            </a:r>
            <a:r>
              <a:rPr lang="af-ZA" sz="2700" dirty="0">
                <a:solidFill>
                  <a:srgbClr val="1A1919"/>
                </a:solidFill>
                <a:latin typeface="Helvetica" pitchFamily="2" charset="0"/>
                <a:cs typeface="+mn-cs"/>
              </a:rPr>
              <a:t>The route of </a:t>
            </a:r>
            <a:r>
              <a:rPr lang="af-ZA" sz="2700" dirty="0" smtClean="0">
                <a:solidFill>
                  <a:srgbClr val="1A1919"/>
                </a:solidFill>
                <a:latin typeface="Helvetica" pitchFamily="2" charset="0"/>
                <a:cs typeface="+mn-cs"/>
              </a:rPr>
              <a:t>delivery should </a:t>
            </a:r>
            <a:r>
              <a:rPr lang="af-ZA" sz="2700" dirty="0">
                <a:solidFill>
                  <a:srgbClr val="1A1919"/>
                </a:solidFill>
                <a:latin typeface="Helvetica" pitchFamily="2" charset="0"/>
                <a:cs typeface="+mn-cs"/>
              </a:rPr>
              <a:t>be vaginal in the absence of other </a:t>
            </a:r>
            <a:r>
              <a:rPr lang="af-ZA" sz="2700" dirty="0" smtClean="0">
                <a:solidFill>
                  <a:srgbClr val="1A1919"/>
                </a:solidFill>
                <a:latin typeface="Helvetica" pitchFamily="2" charset="0"/>
                <a:cs typeface="+mn-cs"/>
              </a:rPr>
              <a:t>obstetric reasons </a:t>
            </a:r>
            <a:r>
              <a:rPr lang="af-ZA" sz="2700" dirty="0">
                <a:solidFill>
                  <a:srgbClr val="1A1919"/>
                </a:solidFill>
                <a:latin typeface="Helvetica" pitchFamily="2" charset="0"/>
                <a:cs typeface="+mn-cs"/>
              </a:rPr>
              <a:t>for cesarean delivery.</a:t>
            </a:r>
            <a:r>
              <a:rPr lang="af-ZA" sz="3200" dirty="0">
                <a:solidFill>
                  <a:srgbClr val="1A1919"/>
                </a:solidFill>
                <a:latin typeface="Helvetica" pitchFamily="2" charset="0"/>
              </a:rPr>
              <a:t/>
            </a:r>
            <a:br>
              <a:rPr lang="af-ZA" sz="3200" dirty="0">
                <a:solidFill>
                  <a:srgbClr val="1A1919"/>
                </a:solidFill>
                <a:latin typeface="Helvetica" pitchFamily="2" charset="0"/>
              </a:rPr>
            </a:br>
            <a:r>
              <a:rPr lang="af-ZA" sz="3200" dirty="0">
                <a:solidFill>
                  <a:srgbClr val="1A1919"/>
                </a:solidFill>
                <a:latin typeface="Helvetica" pitchFamily="2" charset="0"/>
              </a:rPr>
              <a:t/>
            </a:r>
            <a:br>
              <a:rPr lang="af-ZA" sz="3200" dirty="0">
                <a:solidFill>
                  <a:srgbClr val="1A1919"/>
                </a:solidFill>
                <a:latin typeface="Helvetica" pitchFamily="2" charset="0"/>
              </a:rPr>
            </a:br>
            <a:r>
              <a:rPr lang="en-US" sz="3100" dirty="0" smtClean="0">
                <a:latin typeface="Arial" panose="020B0604020202020204" pitchFamily="34" charset="0"/>
                <a:cs typeface="Arial" panose="020B0604020202020204" pitchFamily="34" charset="0"/>
              </a:rPr>
              <a:t/>
            </a:r>
            <a:br>
              <a:rPr lang="en-US" sz="3100" dirty="0" smtClean="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 </a:t>
            </a:r>
            <a:br>
              <a:rPr lang="en-US" sz="3100" dirty="0" smtClean="0">
                <a:latin typeface="Arial" panose="020B0604020202020204" pitchFamily="34" charset="0"/>
                <a:cs typeface="Arial" panose="020B0604020202020204" pitchFamily="34" charset="0"/>
              </a:rPr>
            </a:br>
            <a:endParaRPr lang="en-GB" sz="31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06733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73723" y="914400"/>
            <a:ext cx="10014439" cy="496765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1068266" y="2578073"/>
            <a:ext cx="9271488" cy="4614036"/>
          </a:xfrm>
        </p:spPr>
        <p:txBody>
          <a:bodyPr>
            <a:normAutofit fontScale="90000"/>
          </a:bodyPr>
          <a:lstStyle/>
          <a:p>
            <a:pPr algn="l"/>
            <a:r>
              <a:rPr lang="af-ZA" sz="3200" b="1" dirty="0" smtClean="0">
                <a:solidFill>
                  <a:srgbClr val="1A1919"/>
                </a:solidFill>
                <a:latin typeface="Helvetica" pitchFamily="2" charset="0"/>
              </a:rPr>
              <a:t>Mangment of gestaional HTN :</a:t>
            </a:r>
            <a:r>
              <a:rPr lang="ar-SA" sz="3200" b="1" dirty="0" smtClean="0">
                <a:solidFill>
                  <a:srgbClr val="1A1919"/>
                </a:solidFill>
                <a:latin typeface="Helvetica" pitchFamily="2" charset="0"/>
              </a:rPr>
              <a:t/>
            </a:r>
            <a:br>
              <a:rPr lang="ar-SA" sz="3200" b="1" dirty="0" smtClean="0">
                <a:solidFill>
                  <a:srgbClr val="1A1919"/>
                </a:solidFill>
                <a:latin typeface="Helvetica" pitchFamily="2" charset="0"/>
              </a:rPr>
            </a:br>
            <a:r>
              <a:rPr lang="af-ZA" sz="3200" dirty="0" smtClean="0">
                <a:solidFill>
                  <a:srgbClr val="1A1919"/>
                </a:solidFill>
                <a:latin typeface="Helvetica" pitchFamily="2" charset="0"/>
              </a:rPr>
              <a:t/>
            </a:r>
            <a:br>
              <a:rPr lang="af-ZA" sz="3200" dirty="0" smtClean="0">
                <a:solidFill>
                  <a:srgbClr val="1A1919"/>
                </a:solidFill>
                <a:latin typeface="Helvetica" pitchFamily="2" charset="0"/>
              </a:rPr>
            </a:br>
            <a:r>
              <a:rPr lang="af-ZA" sz="3200" dirty="0" smtClean="0">
                <a:solidFill>
                  <a:srgbClr val="1A1919"/>
                </a:solidFill>
                <a:latin typeface="Helvetica" pitchFamily="2" charset="0"/>
              </a:rPr>
              <a:t>  </a:t>
            </a:r>
            <a:r>
              <a:rPr lang="en-US" sz="3200" dirty="0">
                <a:solidFill>
                  <a:srgbClr val="1A1919"/>
                </a:solidFill>
                <a:latin typeface="Helvetica" pitchFamily="2" charset="0"/>
              </a:rPr>
              <a:t>N</a:t>
            </a:r>
            <a:r>
              <a:rPr lang="en-US" sz="3200" dirty="0" smtClean="0">
                <a:solidFill>
                  <a:srgbClr val="1A1919"/>
                </a:solidFill>
                <a:latin typeface="Helvetica" pitchFamily="2" charset="0"/>
              </a:rPr>
              <a:t>o hospitalization </a:t>
            </a:r>
            <a:br>
              <a:rPr lang="en-US" sz="3200" dirty="0" smtClean="0">
                <a:solidFill>
                  <a:srgbClr val="1A1919"/>
                </a:solidFill>
                <a:latin typeface="Helvetica" pitchFamily="2" charset="0"/>
              </a:rPr>
            </a:br>
            <a:r>
              <a:rPr lang="en-US" sz="3200" dirty="0" smtClean="0">
                <a:solidFill>
                  <a:srgbClr val="1A1919"/>
                </a:solidFill>
                <a:latin typeface="Helvetica" pitchFamily="2" charset="0"/>
              </a:rPr>
              <a:t>  </a:t>
            </a:r>
            <a:br>
              <a:rPr lang="en-US" sz="3200" dirty="0" smtClean="0">
                <a:solidFill>
                  <a:srgbClr val="1A1919"/>
                </a:solidFill>
                <a:latin typeface="Helvetica" pitchFamily="2" charset="0"/>
              </a:rPr>
            </a:br>
            <a:r>
              <a:rPr lang="en-US" sz="3200" dirty="0">
                <a:solidFill>
                  <a:srgbClr val="1A1919"/>
                </a:solidFill>
                <a:latin typeface="Helvetica" pitchFamily="2" charset="0"/>
              </a:rPr>
              <a:t> </a:t>
            </a:r>
            <a:r>
              <a:rPr lang="en-US" sz="3200" dirty="0" smtClean="0">
                <a:solidFill>
                  <a:srgbClr val="1A1919"/>
                </a:solidFill>
                <a:latin typeface="Helvetica" pitchFamily="2" charset="0"/>
              </a:rPr>
              <a:t> Delivery at 37 week </a:t>
            </a:r>
            <a:br>
              <a:rPr lang="en-US" sz="3200" dirty="0" smtClean="0">
                <a:solidFill>
                  <a:srgbClr val="1A1919"/>
                </a:solidFill>
                <a:latin typeface="Helvetica" pitchFamily="2" charset="0"/>
              </a:rPr>
            </a:br>
            <a:r>
              <a:rPr lang="en-US" sz="3200" dirty="0" smtClean="0">
                <a:solidFill>
                  <a:srgbClr val="1A1919"/>
                </a:solidFill>
                <a:latin typeface="Helvetica" pitchFamily="2" charset="0"/>
              </a:rPr>
              <a:t>  </a:t>
            </a:r>
            <a:br>
              <a:rPr lang="en-US" sz="3200" dirty="0" smtClean="0">
                <a:solidFill>
                  <a:srgbClr val="1A1919"/>
                </a:solidFill>
                <a:latin typeface="Helvetica" pitchFamily="2" charset="0"/>
              </a:rPr>
            </a:br>
            <a:r>
              <a:rPr lang="en-US" sz="3200" dirty="0">
                <a:solidFill>
                  <a:srgbClr val="1A1919"/>
                </a:solidFill>
                <a:latin typeface="Helvetica" pitchFamily="2" charset="0"/>
              </a:rPr>
              <a:t> </a:t>
            </a:r>
            <a:r>
              <a:rPr lang="en-US" sz="3200" dirty="0" smtClean="0">
                <a:solidFill>
                  <a:srgbClr val="1A1919"/>
                </a:solidFill>
                <a:latin typeface="Helvetica" pitchFamily="2" charset="0"/>
              </a:rPr>
              <a:t>  Monitor for </a:t>
            </a:r>
            <a:r>
              <a:rPr lang="en-US" sz="3200" dirty="0" err="1" smtClean="0">
                <a:solidFill>
                  <a:srgbClr val="1A1919"/>
                </a:solidFill>
                <a:latin typeface="Helvetica" pitchFamily="2" charset="0"/>
              </a:rPr>
              <a:t>preeclmpsia</a:t>
            </a:r>
            <a:r>
              <a:rPr lang="en-US" sz="3200" dirty="0" smtClean="0">
                <a:solidFill>
                  <a:srgbClr val="1A1919"/>
                </a:solidFill>
                <a:latin typeface="Helvetica" pitchFamily="2" charset="0"/>
              </a:rPr>
              <a:t> or complication.</a:t>
            </a:r>
            <a:r>
              <a:rPr lang="ar-SA" sz="3200" dirty="0" smtClean="0">
                <a:solidFill>
                  <a:srgbClr val="1A1919"/>
                </a:solidFill>
                <a:latin typeface="Helvetica" pitchFamily="2" charset="0"/>
              </a:rPr>
              <a:t/>
            </a:r>
            <a:br>
              <a:rPr lang="ar-SA" sz="3200" dirty="0" smtClean="0">
                <a:solidFill>
                  <a:srgbClr val="1A1919"/>
                </a:solidFill>
                <a:latin typeface="Helvetica" pitchFamily="2" charset="0"/>
              </a:rPr>
            </a:br>
            <a:r>
              <a:rPr lang="af-ZA" sz="3100" dirty="0">
                <a:solidFill>
                  <a:srgbClr val="1A1919"/>
                </a:solidFill>
                <a:latin typeface="Helvetica" pitchFamily="2" charset="0"/>
              </a:rPr>
              <a:t/>
            </a:r>
            <a:br>
              <a:rPr lang="af-ZA" sz="3100" dirty="0">
                <a:solidFill>
                  <a:srgbClr val="1A1919"/>
                </a:solidFill>
                <a:latin typeface="Helvetica" pitchFamily="2" charset="0"/>
              </a:rPr>
            </a:br>
            <a:r>
              <a:rPr lang="en-US" sz="3100" dirty="0">
                <a:solidFill>
                  <a:schemeClr val="accent1"/>
                </a:solidFill>
                <a:latin typeface="Arial" panose="020B0604020202020204" pitchFamily="34" charset="0"/>
                <a:cs typeface="Arial" panose="020B0604020202020204" pitchFamily="34" charset="0"/>
              </a:rPr>
              <a:t> </a:t>
            </a:r>
            <a:r>
              <a:rPr lang="en-US" sz="3100" dirty="0">
                <a:latin typeface="Arial" panose="020B0604020202020204" pitchFamily="34" charset="0"/>
                <a:cs typeface="Arial" panose="020B0604020202020204" pitchFamily="34" charset="0"/>
              </a:rPr>
              <a:t> </a:t>
            </a:r>
            <a:r>
              <a:rPr lang="af-ZA" sz="3100" dirty="0">
                <a:solidFill>
                  <a:srgbClr val="1A1919"/>
                </a:solidFill>
                <a:latin typeface="Helvetica" pitchFamily="2" charset="0"/>
              </a:rPr>
              <a:t>The route of delivery should be vaginal in the absence </a:t>
            </a:r>
            <a:r>
              <a:rPr lang="af-ZA" sz="3100" dirty="0" smtClean="0">
                <a:solidFill>
                  <a:srgbClr val="1A1919"/>
                </a:solidFill>
                <a:latin typeface="Helvetica" pitchFamily="2" charset="0"/>
              </a:rPr>
              <a:t>    of </a:t>
            </a:r>
            <a:r>
              <a:rPr lang="af-ZA" sz="3100" dirty="0">
                <a:solidFill>
                  <a:srgbClr val="1A1919"/>
                </a:solidFill>
                <a:latin typeface="Helvetica" pitchFamily="2" charset="0"/>
              </a:rPr>
              <a:t>other obstetric reasons for cesarean delivery</a:t>
            </a:r>
            <a:r>
              <a:rPr lang="en-US" sz="3100" dirty="0" smtClean="0">
                <a:latin typeface="Arial" panose="020B0604020202020204" pitchFamily="34" charset="0"/>
                <a:cs typeface="Arial" panose="020B0604020202020204" pitchFamily="34" charset="0"/>
              </a:rPr>
              <a:t/>
            </a:r>
            <a:br>
              <a:rPr lang="en-US" sz="3100" dirty="0" smtClean="0">
                <a:latin typeface="Arial" panose="020B0604020202020204" pitchFamily="34" charset="0"/>
                <a:cs typeface="Arial" panose="020B0604020202020204" pitchFamily="34" charset="0"/>
              </a:rPr>
            </a:br>
            <a:r>
              <a:rPr lang="en-GB" sz="3200" dirty="0"/>
              <a:t/>
            </a:r>
            <a:br>
              <a:rPr lang="en-GB" sz="3200" dirty="0"/>
            </a:br>
            <a:r>
              <a:rPr lang="en-US" sz="3100" dirty="0" smtClean="0">
                <a:latin typeface="Arial" panose="020B0604020202020204" pitchFamily="34" charset="0"/>
                <a:cs typeface="Arial" panose="020B0604020202020204" pitchFamily="34" charset="0"/>
              </a:rPr>
              <a:t/>
            </a:r>
            <a:br>
              <a:rPr lang="en-US" sz="3100" dirty="0" smtClean="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 </a:t>
            </a:r>
            <a:br>
              <a:rPr lang="en-US" sz="3100" dirty="0" smtClean="0">
                <a:latin typeface="Arial" panose="020B0604020202020204" pitchFamily="34" charset="0"/>
                <a:cs typeface="Arial" panose="020B0604020202020204" pitchFamily="34" charset="0"/>
              </a:rPr>
            </a:br>
            <a:endParaRPr lang="en-GB" sz="31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30298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73723" y="914400"/>
            <a:ext cx="10014439" cy="496765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1059473" y="2569281"/>
            <a:ext cx="9271488" cy="4614036"/>
          </a:xfrm>
        </p:spPr>
        <p:txBody>
          <a:bodyPr>
            <a:normAutofit fontScale="90000"/>
          </a:bodyPr>
          <a:lstStyle/>
          <a:p>
            <a:pPr algn="l"/>
            <a:r>
              <a:rPr lang="af-ZA" sz="3200" b="1" dirty="0" smtClean="0">
                <a:solidFill>
                  <a:srgbClr val="1A1919"/>
                </a:solidFill>
                <a:latin typeface="Helvetica" pitchFamily="2" charset="0"/>
              </a:rPr>
              <a:t>Mangment of </a:t>
            </a:r>
            <a:r>
              <a:rPr lang="en-US" sz="3200" b="1" dirty="0" err="1" smtClean="0">
                <a:solidFill>
                  <a:srgbClr val="1A1919"/>
                </a:solidFill>
                <a:latin typeface="Helvetica" pitchFamily="2" charset="0"/>
              </a:rPr>
              <a:t>preeclmpsia</a:t>
            </a:r>
            <a:r>
              <a:rPr lang="en-US" sz="3200" b="1" dirty="0" smtClean="0">
                <a:solidFill>
                  <a:srgbClr val="1A1919"/>
                </a:solidFill>
                <a:latin typeface="Helvetica" pitchFamily="2" charset="0"/>
              </a:rPr>
              <a:t> :</a:t>
            </a:r>
            <a:r>
              <a:rPr lang="ar-SA" sz="3200" b="1" dirty="0" smtClean="0">
                <a:solidFill>
                  <a:srgbClr val="1A1919"/>
                </a:solidFill>
                <a:latin typeface="Helvetica" pitchFamily="2" charset="0"/>
              </a:rPr>
              <a:t/>
            </a:r>
            <a:br>
              <a:rPr lang="ar-SA" sz="3200" b="1" dirty="0" smtClean="0">
                <a:solidFill>
                  <a:srgbClr val="1A1919"/>
                </a:solidFill>
                <a:latin typeface="Helvetica" pitchFamily="2" charset="0"/>
              </a:rPr>
            </a:br>
            <a:r>
              <a:rPr lang="af-ZA" sz="3200" dirty="0" smtClean="0">
                <a:solidFill>
                  <a:srgbClr val="1A1919"/>
                </a:solidFill>
                <a:latin typeface="Helvetica" pitchFamily="2" charset="0"/>
              </a:rPr>
              <a:t/>
            </a:r>
            <a:br>
              <a:rPr lang="af-ZA" sz="3200" dirty="0" smtClean="0">
                <a:solidFill>
                  <a:srgbClr val="1A1919"/>
                </a:solidFill>
                <a:latin typeface="Helvetica" pitchFamily="2" charset="0"/>
              </a:rPr>
            </a:br>
            <a:r>
              <a:rPr lang="af-ZA" sz="3200" dirty="0" smtClean="0">
                <a:solidFill>
                  <a:srgbClr val="1A1919"/>
                </a:solidFill>
                <a:latin typeface="Helvetica" pitchFamily="2" charset="0"/>
              </a:rPr>
              <a:t>  should </a:t>
            </a:r>
            <a:r>
              <a:rPr lang="af-ZA" sz="3200" dirty="0">
                <a:solidFill>
                  <a:srgbClr val="1A1919"/>
                </a:solidFill>
                <a:latin typeface="Helvetica" pitchFamily="2" charset="0"/>
              </a:rPr>
              <a:t>be delivered by the time she reaches 37 </a:t>
            </a:r>
            <a:r>
              <a:rPr lang="af-ZA" sz="3200" dirty="0" smtClean="0">
                <a:solidFill>
                  <a:srgbClr val="1A1919"/>
                </a:solidFill>
                <a:latin typeface="Helvetica" pitchFamily="2" charset="0"/>
              </a:rPr>
              <a:t>weeks,or </a:t>
            </a:r>
            <a:r>
              <a:rPr lang="af-ZA" sz="3200" dirty="0">
                <a:solidFill>
                  <a:srgbClr val="1A1919"/>
                </a:solidFill>
                <a:latin typeface="Helvetica" pitchFamily="2" charset="0"/>
              </a:rPr>
              <a:t>earlier if she develops signs or symptoms of</a:t>
            </a:r>
            <a:br>
              <a:rPr lang="af-ZA" sz="3200" dirty="0">
                <a:solidFill>
                  <a:srgbClr val="1A1919"/>
                </a:solidFill>
                <a:latin typeface="Helvetica" pitchFamily="2" charset="0"/>
              </a:rPr>
            </a:br>
            <a:r>
              <a:rPr lang="af-ZA" sz="3200" dirty="0">
                <a:solidFill>
                  <a:srgbClr val="1A1919"/>
                </a:solidFill>
                <a:latin typeface="Helvetica" pitchFamily="2" charset="0"/>
              </a:rPr>
              <a:t>worsening disease or if there is evidence of fetal</a:t>
            </a:r>
            <a:br>
              <a:rPr lang="af-ZA" sz="3200" dirty="0">
                <a:solidFill>
                  <a:srgbClr val="1A1919"/>
                </a:solidFill>
                <a:latin typeface="Helvetica" pitchFamily="2" charset="0"/>
              </a:rPr>
            </a:br>
            <a:r>
              <a:rPr lang="af-ZA" sz="3200" dirty="0">
                <a:solidFill>
                  <a:srgbClr val="1A1919"/>
                </a:solidFill>
                <a:latin typeface="Helvetica" pitchFamily="2" charset="0"/>
              </a:rPr>
              <a:t>compromise</a:t>
            </a:r>
            <a:r>
              <a:rPr lang="af-ZA" sz="3200" dirty="0" smtClean="0">
                <a:solidFill>
                  <a:srgbClr val="1A1919"/>
                </a:solidFill>
                <a:latin typeface="Helvetica" pitchFamily="2" charset="0"/>
              </a:rPr>
              <a:t>.</a:t>
            </a:r>
            <a:r>
              <a:rPr lang="ar-SA" sz="3200" dirty="0" smtClean="0">
                <a:solidFill>
                  <a:srgbClr val="1A1919"/>
                </a:solidFill>
                <a:latin typeface="Helvetica" pitchFamily="2" charset="0"/>
              </a:rPr>
              <a:t/>
            </a:r>
            <a:br>
              <a:rPr lang="ar-SA" sz="3200" dirty="0" smtClean="0">
                <a:solidFill>
                  <a:srgbClr val="1A1919"/>
                </a:solidFill>
                <a:latin typeface="Helvetica" pitchFamily="2" charset="0"/>
              </a:rPr>
            </a:br>
            <a:r>
              <a:rPr lang="af-ZA" sz="3200" dirty="0">
                <a:solidFill>
                  <a:srgbClr val="1A1919"/>
                </a:solidFill>
                <a:latin typeface="Helvetica" pitchFamily="2" charset="0"/>
              </a:rPr>
              <a:t/>
            </a:r>
            <a:br>
              <a:rPr lang="af-ZA" sz="3200" dirty="0">
                <a:solidFill>
                  <a:srgbClr val="1A1919"/>
                </a:solidFill>
                <a:latin typeface="Helvetica" pitchFamily="2" charset="0"/>
              </a:rPr>
            </a:br>
            <a:r>
              <a:rPr lang="en-US" sz="3100" dirty="0" smtClean="0">
                <a:latin typeface="Arial" panose="020B0604020202020204" pitchFamily="34" charset="0"/>
                <a:cs typeface="Arial" panose="020B0604020202020204" pitchFamily="34" charset="0"/>
              </a:rPr>
              <a:t/>
            </a:r>
            <a:br>
              <a:rPr lang="en-US" sz="3100" dirty="0" smtClean="0">
                <a:latin typeface="Arial" panose="020B0604020202020204" pitchFamily="34" charset="0"/>
                <a:cs typeface="Arial" panose="020B0604020202020204" pitchFamily="34" charset="0"/>
              </a:rPr>
            </a:br>
            <a:r>
              <a:rPr lang="en-GB" sz="3200" dirty="0"/>
              <a:t/>
            </a:r>
            <a:br>
              <a:rPr lang="en-GB" sz="3200" dirty="0"/>
            </a:br>
            <a:r>
              <a:rPr lang="en-US" sz="3100" dirty="0" smtClean="0">
                <a:latin typeface="Arial" panose="020B0604020202020204" pitchFamily="34" charset="0"/>
                <a:cs typeface="Arial" panose="020B0604020202020204" pitchFamily="34" charset="0"/>
              </a:rPr>
              <a:t/>
            </a:r>
            <a:br>
              <a:rPr lang="en-US" sz="3100" dirty="0" smtClean="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 </a:t>
            </a:r>
            <a:br>
              <a:rPr lang="en-US" sz="3100" dirty="0" smtClean="0">
                <a:latin typeface="Arial" panose="020B0604020202020204" pitchFamily="34" charset="0"/>
                <a:cs typeface="Arial" panose="020B0604020202020204" pitchFamily="34" charset="0"/>
              </a:rPr>
            </a:br>
            <a:endParaRPr lang="en-GB" sz="31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0937" y="3954296"/>
            <a:ext cx="1577948" cy="1564632"/>
          </a:xfrm>
          <a:prstGeom prst="ellipse">
            <a:avLst/>
          </a:prstGeom>
          <a:ln>
            <a:noFill/>
          </a:ln>
          <a:effectLst>
            <a:softEdge rad="112500"/>
          </a:effectLst>
        </p:spPr>
      </p:pic>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36721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73723" y="914400"/>
            <a:ext cx="10014439" cy="496765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GB" dirty="0"/>
              <a:t>Treatment :</a:t>
            </a:r>
            <a:br>
              <a:rPr lang="en-GB" dirty="0"/>
            </a:br>
            <a:r>
              <a:rPr lang="en-GB" dirty="0"/>
              <a:t>Admission </a:t>
            </a:r>
            <a:br>
              <a:rPr lang="en-GB" dirty="0"/>
            </a:br>
            <a:r>
              <a:rPr lang="en-GB" dirty="0"/>
              <a:t>Hydration</a:t>
            </a:r>
            <a:endParaRPr lang="ar-SA" dirty="0"/>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773723" y="2899262"/>
            <a:ext cx="9271488" cy="2202474"/>
          </a:xfrm>
        </p:spPr>
        <p:txBody>
          <a:bodyPr>
            <a:normAutofit fontScale="90000"/>
          </a:bodyPr>
          <a:lstStyle/>
          <a:p>
            <a:r>
              <a:rPr lang="af-ZA" sz="3200" dirty="0">
                <a:solidFill>
                  <a:srgbClr val="1A1919"/>
                </a:solidFill>
                <a:latin typeface="Helvetica" pitchFamily="2" charset="0"/>
              </a:rPr>
              <a:t>If the initial evaluation is consistent with the </a:t>
            </a:r>
            <a:r>
              <a:rPr lang="af-ZA" sz="3200" dirty="0" smtClean="0">
                <a:solidFill>
                  <a:srgbClr val="1A1919"/>
                </a:solidFill>
                <a:latin typeface="Helvetica" pitchFamily="2" charset="0"/>
              </a:rPr>
              <a:t>diagnosis </a:t>
            </a:r>
            <a:r>
              <a:rPr lang="af-ZA" sz="3200" dirty="0">
                <a:solidFill>
                  <a:srgbClr val="1A1919"/>
                </a:solidFill>
                <a:latin typeface="Helvetica" pitchFamily="2" charset="0"/>
              </a:rPr>
              <a:t>of severe preeclampsia, the patient should</a:t>
            </a:r>
            <a:br>
              <a:rPr lang="af-ZA" sz="3200" dirty="0">
                <a:solidFill>
                  <a:srgbClr val="1A1919"/>
                </a:solidFill>
                <a:latin typeface="Helvetica" pitchFamily="2" charset="0"/>
              </a:rPr>
            </a:br>
            <a:r>
              <a:rPr lang="af-ZA" sz="3200" dirty="0">
                <a:solidFill>
                  <a:srgbClr val="1A1919"/>
                </a:solidFill>
                <a:latin typeface="Helvetica" pitchFamily="2" charset="0"/>
              </a:rPr>
              <a:t>remain hospitalized for the remainder of the </a:t>
            </a:r>
            <a:r>
              <a:rPr lang="af-ZA" sz="3200" dirty="0" smtClean="0">
                <a:solidFill>
                  <a:srgbClr val="1A1919"/>
                </a:solidFill>
                <a:latin typeface="Helvetica" pitchFamily="2" charset="0"/>
              </a:rPr>
              <a:t>pregnancy</a:t>
            </a:r>
            <a:r>
              <a:rPr lang="af-ZA" sz="3200" dirty="0">
                <a:solidFill>
                  <a:srgbClr val="1A1919"/>
                </a:solidFill>
                <a:latin typeface="Helvetica" pitchFamily="2" charset="0"/>
              </a:rPr>
              <a:t>.</a:t>
            </a:r>
            <a:r>
              <a:rPr lang="en-US" sz="3100" dirty="0" smtClean="0">
                <a:latin typeface="Arial" panose="020B0604020202020204" pitchFamily="34" charset="0"/>
                <a:cs typeface="Arial" panose="020B0604020202020204" pitchFamily="34" charset="0"/>
              </a:rPr>
              <a:t/>
            </a:r>
            <a:br>
              <a:rPr lang="en-US" sz="3100" dirty="0" smtClean="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 </a:t>
            </a:r>
            <a:br>
              <a:rPr lang="en-US" sz="3100" dirty="0" smtClean="0">
                <a:latin typeface="Arial" panose="020B0604020202020204" pitchFamily="34" charset="0"/>
                <a:cs typeface="Arial" panose="020B0604020202020204" pitchFamily="34" charset="0"/>
              </a:rPr>
            </a:br>
            <a:endParaRPr lang="en-GB" sz="31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0937" y="3954296"/>
            <a:ext cx="1577948" cy="1564632"/>
          </a:xfrm>
          <a:prstGeom prst="ellipse">
            <a:avLst/>
          </a:prstGeom>
          <a:ln>
            <a:noFill/>
          </a:ln>
          <a:effectLst>
            <a:softEdge rad="112500"/>
          </a:effectLst>
        </p:spPr>
      </p:pic>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24800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73723" y="914400"/>
            <a:ext cx="10014439" cy="496765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1147397" y="2314303"/>
            <a:ext cx="9271488" cy="4614036"/>
          </a:xfrm>
        </p:spPr>
        <p:txBody>
          <a:bodyPr>
            <a:normAutofit fontScale="90000"/>
          </a:bodyPr>
          <a:lstStyle/>
          <a:p>
            <a:pPr algn="l"/>
            <a:r>
              <a:rPr lang="af-ZA" sz="3100" dirty="0">
                <a:solidFill>
                  <a:srgbClr val="3D4459"/>
                </a:solidFill>
                <a:latin typeface="Montserrat" panose="020F0502020204030204" pitchFamily="34" charset="0"/>
              </a:rPr>
              <a:t> </a:t>
            </a:r>
            <a:r>
              <a:rPr lang="af-ZA" sz="3100" dirty="0" smtClean="0">
                <a:solidFill>
                  <a:srgbClr val="3D4459"/>
                </a:solidFill>
                <a:latin typeface="Montserrat" panose="020F0502020204030204" pitchFamily="34" charset="0"/>
              </a:rPr>
              <a:t> </a:t>
            </a:r>
            <a:r>
              <a:rPr lang="af-ZA" sz="3200" dirty="0" smtClean="0">
                <a:solidFill>
                  <a:srgbClr val="1A1919"/>
                </a:solidFill>
                <a:latin typeface="Helvetica" pitchFamily="2" charset="0"/>
              </a:rPr>
              <a:t> </a:t>
            </a:r>
            <a:r>
              <a:rPr lang="af-ZA" sz="3200" dirty="0">
                <a:solidFill>
                  <a:srgbClr val="1A1919"/>
                </a:solidFill>
                <a:latin typeface="Helvetica" pitchFamily="2" charset="0"/>
              </a:rPr>
              <a:t>After 34 weeks’ gestation, stabilization and </a:t>
            </a:r>
            <a:r>
              <a:rPr lang="af-ZA" sz="3200" dirty="0" smtClean="0">
                <a:solidFill>
                  <a:srgbClr val="1A1919"/>
                </a:solidFill>
                <a:latin typeface="Helvetica" pitchFamily="2" charset="0"/>
              </a:rPr>
              <a:t>delivery </a:t>
            </a:r>
            <a:r>
              <a:rPr lang="af-ZA" sz="3200" dirty="0">
                <a:solidFill>
                  <a:srgbClr val="1A1919"/>
                </a:solidFill>
                <a:latin typeface="Helvetica" pitchFamily="2" charset="0"/>
              </a:rPr>
              <a:t>are appropriate for most patients. </a:t>
            </a:r>
            <a:r>
              <a:rPr lang="ar-SA" sz="3200" dirty="0" smtClean="0">
                <a:solidFill>
                  <a:srgbClr val="1A1919"/>
                </a:solidFill>
                <a:latin typeface="Helvetica" pitchFamily="2" charset="0"/>
              </a:rPr>
              <a:t/>
            </a:r>
            <a:br>
              <a:rPr lang="ar-SA" sz="3200" dirty="0" smtClean="0">
                <a:solidFill>
                  <a:srgbClr val="1A1919"/>
                </a:solidFill>
                <a:latin typeface="Helvetica" pitchFamily="2" charset="0"/>
              </a:rPr>
            </a:br>
            <a:r>
              <a:rPr lang="af-ZA" sz="3200" dirty="0" smtClean="0">
                <a:solidFill>
                  <a:srgbClr val="1A1919"/>
                </a:solidFill>
                <a:latin typeface="Helvetica" pitchFamily="2" charset="0"/>
              </a:rPr>
              <a:t/>
            </a:r>
            <a:br>
              <a:rPr lang="af-ZA" sz="3200" dirty="0" smtClean="0">
                <a:solidFill>
                  <a:srgbClr val="1A1919"/>
                </a:solidFill>
                <a:latin typeface="Helvetica" pitchFamily="2" charset="0"/>
              </a:rPr>
            </a:br>
            <a:r>
              <a:rPr lang="af-ZA" sz="3200" dirty="0" smtClean="0">
                <a:solidFill>
                  <a:srgbClr val="1A1919"/>
                </a:solidFill>
                <a:latin typeface="Helvetica" pitchFamily="2" charset="0"/>
              </a:rPr>
              <a:t>For </a:t>
            </a:r>
            <a:r>
              <a:rPr lang="af-ZA" sz="3200" dirty="0">
                <a:solidFill>
                  <a:srgbClr val="1A1919"/>
                </a:solidFill>
                <a:latin typeface="Helvetica" pitchFamily="2" charset="0"/>
              </a:rPr>
              <a:t>those </a:t>
            </a:r>
            <a:r>
              <a:rPr lang="af-ZA" sz="3200" dirty="0" smtClean="0">
                <a:solidFill>
                  <a:srgbClr val="1A1919"/>
                </a:solidFill>
                <a:latin typeface="Helvetica" pitchFamily="2" charset="0"/>
              </a:rPr>
              <a:t>patients at </a:t>
            </a:r>
            <a:r>
              <a:rPr lang="af-ZA" sz="3200" dirty="0">
                <a:solidFill>
                  <a:srgbClr val="1A1919"/>
                </a:solidFill>
                <a:latin typeface="Helvetica" pitchFamily="2" charset="0"/>
              </a:rPr>
              <a:t>less than 34 weeks’ gestation who have severe </a:t>
            </a:r>
            <a:r>
              <a:rPr lang="af-ZA" sz="3200" dirty="0" smtClean="0">
                <a:solidFill>
                  <a:srgbClr val="1A1919"/>
                </a:solidFill>
                <a:latin typeface="Helvetica" pitchFamily="2" charset="0"/>
              </a:rPr>
              <a:t>pre</a:t>
            </a:r>
            <a:r>
              <a:rPr lang="en-US" sz="3200" dirty="0" smtClean="0">
                <a:solidFill>
                  <a:srgbClr val="1A1919"/>
                </a:solidFill>
                <a:latin typeface="Helvetica" pitchFamily="2" charset="0"/>
              </a:rPr>
              <a:t>eclampsia </a:t>
            </a:r>
            <a:r>
              <a:rPr lang="af-ZA" sz="3200" dirty="0" smtClean="0">
                <a:solidFill>
                  <a:srgbClr val="1A1919"/>
                </a:solidFill>
                <a:latin typeface="Helvetica" pitchFamily="2" charset="0"/>
              </a:rPr>
              <a:t> </a:t>
            </a:r>
            <a:r>
              <a:rPr lang="af-ZA" sz="3200" dirty="0">
                <a:solidFill>
                  <a:srgbClr val="1A1919"/>
                </a:solidFill>
                <a:latin typeface="Helvetica" pitchFamily="2" charset="0"/>
              </a:rPr>
              <a:t>the decision regarding delivery needs to </a:t>
            </a:r>
            <a:r>
              <a:rPr lang="af-ZA" sz="3200" dirty="0" smtClean="0">
                <a:solidFill>
                  <a:srgbClr val="1A1919"/>
                </a:solidFill>
                <a:latin typeface="Helvetica" pitchFamily="2" charset="0"/>
              </a:rPr>
              <a:t>be individualized </a:t>
            </a:r>
            <a:r>
              <a:rPr lang="af-ZA" sz="3200" dirty="0">
                <a:solidFill>
                  <a:srgbClr val="1A1919"/>
                </a:solidFill>
                <a:latin typeface="Helvetica" pitchFamily="2" charset="0"/>
              </a:rPr>
              <a:t>after carefully considering the risks </a:t>
            </a:r>
            <a:r>
              <a:rPr lang="af-ZA" sz="3200" dirty="0" smtClean="0">
                <a:solidFill>
                  <a:srgbClr val="1A1919"/>
                </a:solidFill>
                <a:latin typeface="Helvetica" pitchFamily="2" charset="0"/>
              </a:rPr>
              <a:t>to the </a:t>
            </a:r>
            <a:r>
              <a:rPr lang="af-ZA" sz="3200" dirty="0">
                <a:solidFill>
                  <a:srgbClr val="1A1919"/>
                </a:solidFill>
                <a:latin typeface="Helvetica" pitchFamily="2" charset="0"/>
              </a:rPr>
              <a:t>neonate of prematurity versus the potential </a:t>
            </a:r>
            <a:r>
              <a:rPr lang="af-ZA" sz="3200" dirty="0" smtClean="0">
                <a:solidFill>
                  <a:srgbClr val="1A1919"/>
                </a:solidFill>
                <a:latin typeface="Helvetica" pitchFamily="2" charset="0"/>
              </a:rPr>
              <a:t>maternal </a:t>
            </a:r>
            <a:r>
              <a:rPr lang="af-ZA" sz="3200" dirty="0">
                <a:solidFill>
                  <a:srgbClr val="1A1919"/>
                </a:solidFill>
                <a:latin typeface="Helvetica" pitchFamily="2" charset="0"/>
              </a:rPr>
              <a:t>and fetal risks of continuing the pregnancy. </a:t>
            </a:r>
            <a:r>
              <a:rPr lang="ar-SA" sz="3200" dirty="0" smtClean="0">
                <a:latin typeface="Arial" panose="020B0604020202020204" pitchFamily="34" charset="0"/>
                <a:cs typeface="Arial" panose="020B0604020202020204" pitchFamily="34" charset="0"/>
              </a:rPr>
              <a:t/>
            </a:r>
            <a:br>
              <a:rPr lang="ar-SA" sz="32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 </a:t>
            </a:r>
            <a:r>
              <a:rPr lang="en-GB" sz="3200" dirty="0"/>
              <a:t/>
            </a:r>
            <a:br>
              <a:rPr lang="en-GB" sz="3200" dirty="0"/>
            </a:br>
            <a:r>
              <a:rPr lang="en-US" sz="3100" dirty="0" smtClean="0">
                <a:latin typeface="Arial" panose="020B0604020202020204" pitchFamily="34" charset="0"/>
                <a:cs typeface="Arial" panose="020B0604020202020204" pitchFamily="34" charset="0"/>
              </a:rPr>
              <a:t/>
            </a:r>
            <a:br>
              <a:rPr lang="en-US" sz="3100" dirty="0" smtClean="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 </a:t>
            </a:r>
            <a:br>
              <a:rPr lang="en-US" sz="3100" dirty="0" smtClean="0">
                <a:latin typeface="Arial" panose="020B0604020202020204" pitchFamily="34" charset="0"/>
                <a:cs typeface="Arial" panose="020B0604020202020204" pitchFamily="34" charset="0"/>
              </a:rPr>
            </a:br>
            <a:endParaRPr lang="en-GB" sz="31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0937" y="4225303"/>
            <a:ext cx="1577948" cy="1564632"/>
          </a:xfrm>
          <a:prstGeom prst="ellipse">
            <a:avLst/>
          </a:prstGeom>
          <a:ln>
            <a:noFill/>
          </a:ln>
          <a:effectLst>
            <a:softEdge rad="112500"/>
          </a:effectLst>
        </p:spPr>
      </p:pic>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1860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73723" y="914400"/>
            <a:ext cx="10014439" cy="496765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1305657" y="3987311"/>
            <a:ext cx="9144000" cy="1290027"/>
          </a:xfrm>
        </p:spPr>
        <p:txBody>
          <a:bodyPr>
            <a:noAutofit/>
          </a:bodyPr>
          <a:lstStyle/>
          <a:p>
            <a:pPr algn="l"/>
            <a:r>
              <a:rPr lang="en-GB" sz="3200" b="1" u="sng" dirty="0">
                <a:latin typeface="Arial" panose="020B0604020202020204" pitchFamily="34" charset="0"/>
                <a:cs typeface="Arial" panose="020B0604020202020204" pitchFamily="34" charset="0"/>
              </a:rPr>
              <a:t/>
            </a:r>
            <a:br>
              <a:rPr lang="en-GB" sz="3200" b="1" u="sng" dirty="0">
                <a:latin typeface="Arial" panose="020B0604020202020204" pitchFamily="34" charset="0"/>
                <a:cs typeface="Arial" panose="020B0604020202020204" pitchFamily="34" charset="0"/>
              </a:rPr>
            </a:br>
            <a:r>
              <a:rPr lang="en-US" sz="3200" b="1" u="sng" dirty="0" smtClean="0">
                <a:latin typeface="Arial" panose="020B0604020202020204" pitchFamily="34" charset="0"/>
                <a:cs typeface="Arial" panose="020B0604020202020204" pitchFamily="34" charset="0"/>
              </a:rPr>
              <a:t>Classification:</a:t>
            </a:r>
            <a:r>
              <a:rPr lang="en-US" sz="2800" b="1" dirty="0" smtClean="0">
                <a:latin typeface="Arial" panose="020B0604020202020204" pitchFamily="34" charset="0"/>
                <a:cs typeface="Arial" panose="020B0604020202020204" pitchFamily="34" charset="0"/>
              </a:rPr>
              <a:t/>
            </a:r>
            <a:br>
              <a:rPr lang="en-US" sz="2800" b="1" dirty="0" smtClean="0">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
            </a:r>
            <a:br>
              <a:rPr lang="en-GB" sz="2800" dirty="0">
                <a:latin typeface="Arial" panose="020B0604020202020204" pitchFamily="34" charset="0"/>
                <a:cs typeface="Arial" panose="020B0604020202020204" pitchFamily="34" charset="0"/>
              </a:rPr>
            </a:br>
            <a:r>
              <a:rPr lang="en-GB" sz="3200" dirty="0">
                <a:latin typeface="Arial" panose="020B0604020202020204" pitchFamily="34" charset="0"/>
                <a:cs typeface="Arial" panose="020B0604020202020204" pitchFamily="34" charset="0"/>
              </a:rPr>
              <a:t>Gestational HTN </a:t>
            </a:r>
            <a:br>
              <a:rPr lang="en-GB" sz="3200" dirty="0">
                <a:latin typeface="Arial" panose="020B0604020202020204" pitchFamily="34" charset="0"/>
                <a:cs typeface="Arial" panose="020B0604020202020204" pitchFamily="34" charset="0"/>
              </a:rPr>
            </a:br>
            <a:r>
              <a:rPr lang="en-GB" sz="3200" dirty="0">
                <a:latin typeface="Arial" panose="020B0604020202020204" pitchFamily="34" charset="0"/>
                <a:cs typeface="Arial" panose="020B0604020202020204" pitchFamily="34" charset="0"/>
              </a:rPr>
              <a:t>Chronic HTN </a:t>
            </a:r>
            <a:br>
              <a:rPr lang="en-GB" sz="3200" dirty="0">
                <a:latin typeface="Arial" panose="020B0604020202020204" pitchFamily="34" charset="0"/>
                <a:cs typeface="Arial" panose="020B0604020202020204" pitchFamily="34" charset="0"/>
              </a:rPr>
            </a:br>
            <a:r>
              <a:rPr lang="en-GB" sz="3200" dirty="0">
                <a:latin typeface="Arial" panose="020B0604020202020204" pitchFamily="34" charset="0"/>
                <a:cs typeface="Arial" panose="020B0604020202020204" pitchFamily="34" charset="0"/>
              </a:rPr>
              <a:t>pre </a:t>
            </a:r>
            <a:r>
              <a:rPr lang="en-GB" sz="3200" dirty="0" smtClean="0">
                <a:latin typeface="Arial" panose="020B0604020202020204" pitchFamily="34" charset="0"/>
                <a:cs typeface="Arial" panose="020B0604020202020204" pitchFamily="34" charset="0"/>
              </a:rPr>
              <a:t>eclampsia</a:t>
            </a:r>
            <a:r>
              <a:rPr lang="en-US" sz="3200" dirty="0" smtClean="0">
                <a:latin typeface="Arial" panose="020B0604020202020204" pitchFamily="34" charset="0"/>
                <a:cs typeface="Arial" panose="020B0604020202020204" pitchFamily="34" charset="0"/>
              </a:rPr>
              <a:t> with or without sever feature </a:t>
            </a:r>
            <a:r>
              <a:rPr lang="en-GB" sz="3200" dirty="0" smtClean="0">
                <a:latin typeface="Arial" panose="020B0604020202020204" pitchFamily="34" charset="0"/>
                <a:cs typeface="Arial" panose="020B0604020202020204" pitchFamily="34" charset="0"/>
              </a:rPr>
              <a:t/>
            </a:r>
            <a:br>
              <a:rPr lang="en-GB" sz="3200" dirty="0" smtClean="0">
                <a:latin typeface="Arial" panose="020B0604020202020204" pitchFamily="34" charset="0"/>
                <a:cs typeface="Arial" panose="020B0604020202020204" pitchFamily="34" charset="0"/>
              </a:rPr>
            </a:br>
            <a:r>
              <a:rPr lang="en-GB" sz="3200" dirty="0" smtClean="0">
                <a:latin typeface="Arial" panose="020B0604020202020204" pitchFamily="34" charset="0"/>
                <a:cs typeface="Arial" panose="020B0604020202020204" pitchFamily="34" charset="0"/>
              </a:rPr>
              <a:t>Chronic </a:t>
            </a:r>
            <a:r>
              <a:rPr lang="en-GB" sz="3200" dirty="0">
                <a:latin typeface="Arial" panose="020B0604020202020204" pitchFamily="34" charset="0"/>
                <a:cs typeface="Arial" panose="020B0604020202020204" pitchFamily="34" charset="0"/>
              </a:rPr>
              <a:t>HTN with superimposed </a:t>
            </a:r>
            <a:r>
              <a:rPr lang="en-GB" sz="3200" dirty="0" err="1" smtClean="0">
                <a:latin typeface="Arial" panose="020B0604020202020204" pitchFamily="34" charset="0"/>
                <a:cs typeface="Arial" panose="020B0604020202020204" pitchFamily="34" charset="0"/>
              </a:rPr>
              <a:t>Preeclapsia</a:t>
            </a:r>
            <a:r>
              <a:rPr lang="en-GB" sz="3200" dirty="0" smtClean="0">
                <a:latin typeface="Arial" panose="020B0604020202020204" pitchFamily="34" charset="0"/>
                <a:cs typeface="Arial" panose="020B0604020202020204" pitchFamily="34" charset="0"/>
              </a:rPr>
              <a:t/>
            </a:r>
            <a:br>
              <a:rPr lang="en-GB" sz="3200" dirty="0" smtClean="0">
                <a:latin typeface="Arial" panose="020B0604020202020204" pitchFamily="34" charset="0"/>
                <a:cs typeface="Arial" panose="020B0604020202020204" pitchFamily="34" charset="0"/>
              </a:rPr>
            </a:br>
            <a:r>
              <a:rPr lang="en-GB" sz="3200" dirty="0">
                <a:latin typeface="Arial" panose="020B0604020202020204" pitchFamily="34" charset="0"/>
                <a:cs typeface="Arial" panose="020B0604020202020204" pitchFamily="34" charset="0"/>
              </a:rPr>
              <a:t>Eclampsia</a:t>
            </a:r>
            <a:r>
              <a:rPr lang="en-GB" sz="3200" dirty="0" smtClean="0">
                <a:latin typeface="Arial" panose="020B0604020202020204" pitchFamily="34" charset="0"/>
                <a:cs typeface="Arial" panose="020B0604020202020204" pitchFamily="34" charset="0"/>
              </a:rPr>
              <a:t> </a:t>
            </a:r>
            <a:endParaRPr lang="ar-SA" sz="32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768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73723" y="914400"/>
            <a:ext cx="10014439" cy="496765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GB" dirty="0"/>
              <a:t>Treatment :</a:t>
            </a:r>
            <a:br>
              <a:rPr lang="en-GB" dirty="0"/>
            </a:br>
            <a:r>
              <a:rPr lang="en-GB" dirty="0"/>
              <a:t>Admission </a:t>
            </a:r>
            <a:br>
              <a:rPr lang="en-GB" dirty="0"/>
            </a:br>
            <a:r>
              <a:rPr lang="en-GB" dirty="0"/>
              <a:t>Hydration</a:t>
            </a:r>
            <a:endParaRPr lang="ar-SA" dirty="0"/>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1241914" y="4174147"/>
            <a:ext cx="9271488" cy="2202474"/>
          </a:xfrm>
        </p:spPr>
        <p:txBody>
          <a:bodyPr>
            <a:normAutofit fontScale="90000"/>
          </a:bodyPr>
          <a:lstStyle/>
          <a:p>
            <a:pPr algn="l"/>
            <a:r>
              <a:rPr lang="af-ZA" sz="3200" dirty="0" smtClean="0">
                <a:solidFill>
                  <a:srgbClr val="1A1919"/>
                </a:solidFill>
                <a:latin typeface="Helvetica" pitchFamily="2" charset="0"/>
              </a:rPr>
              <a:t>Both the </a:t>
            </a:r>
            <a:r>
              <a:rPr lang="af-ZA" sz="3200" dirty="0">
                <a:solidFill>
                  <a:srgbClr val="1A1919"/>
                </a:solidFill>
                <a:latin typeface="Helvetica" pitchFamily="2" charset="0"/>
              </a:rPr>
              <a:t>mother and fetus require very close monitoring </a:t>
            </a:r>
            <a:r>
              <a:rPr lang="af-ZA" sz="3200" dirty="0" smtClean="0">
                <a:solidFill>
                  <a:srgbClr val="1A1919"/>
                </a:solidFill>
                <a:latin typeface="Helvetica" pitchFamily="2" charset="0"/>
              </a:rPr>
              <a:t>with maternal </a:t>
            </a:r>
            <a:r>
              <a:rPr lang="af-ZA" sz="3200" dirty="0">
                <a:solidFill>
                  <a:srgbClr val="1A1919"/>
                </a:solidFill>
                <a:latin typeface="Helvetica" pitchFamily="2" charset="0"/>
              </a:rPr>
              <a:t>laboratory parameters and fetal </a:t>
            </a:r>
            <a:r>
              <a:rPr lang="af-ZA" sz="3200" dirty="0" smtClean="0">
                <a:solidFill>
                  <a:srgbClr val="1A1919"/>
                </a:solidFill>
                <a:latin typeface="Helvetica" pitchFamily="2" charset="0"/>
              </a:rPr>
              <a:t>assessment testing </a:t>
            </a:r>
            <a:r>
              <a:rPr lang="af-ZA" sz="3200" dirty="0">
                <a:solidFill>
                  <a:srgbClr val="1A1919"/>
                </a:solidFill>
                <a:latin typeface="Helvetica" pitchFamily="2" charset="0"/>
              </a:rPr>
              <a:t>repeated daily or more often if </a:t>
            </a:r>
            <a:r>
              <a:rPr lang="af-ZA" sz="3200" dirty="0" smtClean="0">
                <a:solidFill>
                  <a:srgbClr val="1A1919"/>
                </a:solidFill>
                <a:latin typeface="Helvetica" pitchFamily="2" charset="0"/>
              </a:rPr>
              <a:t>necessary</a:t>
            </a:r>
            <a:r>
              <a:rPr lang="en-US" sz="3200" dirty="0" smtClean="0">
                <a:solidFill>
                  <a:srgbClr val="1A1919"/>
                </a:solidFill>
                <a:latin typeface="Helvetica" pitchFamily="2" charset="0"/>
              </a:rPr>
              <a:t>.</a:t>
            </a:r>
            <a:r>
              <a:rPr lang="af-ZA" sz="3200" dirty="0">
                <a:solidFill>
                  <a:srgbClr val="1A1919"/>
                </a:solidFill>
                <a:latin typeface="Arial" panose="020B0604020202020204" pitchFamily="34" charset="0"/>
                <a:cs typeface="Arial" panose="020B0604020202020204" pitchFamily="34" charset="0"/>
              </a:rPr>
              <a:t> </a:t>
            </a:r>
            <a:r>
              <a:rPr lang="af-ZA" sz="3200" dirty="0" smtClean="0">
                <a:solidFill>
                  <a:srgbClr val="1A1919"/>
                </a:solidFill>
                <a:latin typeface="Arial" panose="020B0604020202020204" pitchFamily="34" charset="0"/>
                <a:cs typeface="Arial" panose="020B0604020202020204" pitchFamily="34" charset="0"/>
              </a:rPr>
              <a:t/>
            </a:r>
            <a:br>
              <a:rPr lang="af-ZA" sz="3200" dirty="0" smtClean="0">
                <a:solidFill>
                  <a:srgbClr val="1A1919"/>
                </a:solidFill>
                <a:latin typeface="Arial" panose="020B0604020202020204" pitchFamily="34" charset="0"/>
                <a:cs typeface="Arial" panose="020B0604020202020204" pitchFamily="34" charset="0"/>
              </a:rPr>
            </a:br>
            <a:r>
              <a:rPr lang="af-ZA" sz="3200" dirty="0" smtClean="0">
                <a:solidFill>
                  <a:srgbClr val="1A1919"/>
                </a:solidFill>
                <a:latin typeface="Arial" panose="020B0604020202020204" pitchFamily="34" charset="0"/>
                <a:cs typeface="Arial" panose="020B0604020202020204" pitchFamily="34" charset="0"/>
              </a:rPr>
              <a:t>stabilization </a:t>
            </a:r>
            <a:r>
              <a:rPr lang="af-ZA" sz="3200" dirty="0">
                <a:solidFill>
                  <a:srgbClr val="1A1919"/>
                </a:solidFill>
                <a:latin typeface="Arial" panose="020B0604020202020204" pitchFamily="34" charset="0"/>
                <a:cs typeface="Arial" panose="020B0604020202020204" pitchFamily="34" charset="0"/>
              </a:rPr>
              <a:t>of the patient with severe </a:t>
            </a:r>
            <a:r>
              <a:rPr lang="af-ZA" sz="3200" dirty="0" smtClean="0">
                <a:solidFill>
                  <a:srgbClr val="1A1919"/>
                </a:solidFill>
                <a:latin typeface="Arial" panose="020B0604020202020204" pitchFamily="34" charset="0"/>
                <a:cs typeface="Arial" panose="020B0604020202020204" pitchFamily="34" charset="0"/>
              </a:rPr>
              <a:t>preeclampsia </a:t>
            </a:r>
            <a:r>
              <a:rPr lang="af-ZA" sz="3200" dirty="0">
                <a:solidFill>
                  <a:srgbClr val="1A1919"/>
                </a:solidFill>
                <a:latin typeface="Arial" panose="020B0604020202020204" pitchFamily="34" charset="0"/>
                <a:cs typeface="Arial" panose="020B0604020202020204" pitchFamily="34" charset="0"/>
              </a:rPr>
              <a:t>with magnesium sulfate for seizure prophylaxis, along with medical control of severe hypertension and corticosteroids for fetal lung maturity</a:t>
            </a:r>
            <a:r>
              <a:rPr lang="af-ZA" sz="3200" dirty="0">
                <a:solidFill>
                  <a:srgbClr val="1A1919"/>
                </a:solidFill>
                <a:latin typeface="Helvetica" pitchFamily="2" charset="0"/>
              </a:rPr>
              <a:t/>
            </a:r>
            <a:br>
              <a:rPr lang="af-ZA" sz="3200" dirty="0">
                <a:solidFill>
                  <a:srgbClr val="1A1919"/>
                </a:solidFill>
                <a:latin typeface="Helvetica" pitchFamily="2" charset="0"/>
              </a:rPr>
            </a:br>
            <a:r>
              <a:rPr lang="en-US" sz="3100" dirty="0" smtClean="0">
                <a:latin typeface="Arial" panose="020B0604020202020204" pitchFamily="34" charset="0"/>
                <a:cs typeface="Arial" panose="020B0604020202020204" pitchFamily="34" charset="0"/>
              </a:rPr>
              <a:t/>
            </a:r>
            <a:br>
              <a:rPr lang="en-US" sz="3100" dirty="0" smtClean="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 </a:t>
            </a:r>
            <a:br>
              <a:rPr lang="en-US" sz="3100" dirty="0" smtClean="0">
                <a:latin typeface="Arial" panose="020B0604020202020204" pitchFamily="34" charset="0"/>
                <a:cs typeface="Arial" panose="020B0604020202020204" pitchFamily="34" charset="0"/>
              </a:rPr>
            </a:br>
            <a:endParaRPr lang="en-GB" sz="31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0937" y="3954296"/>
            <a:ext cx="1577948" cy="1564632"/>
          </a:xfrm>
          <a:prstGeom prst="ellipse">
            <a:avLst/>
          </a:prstGeom>
          <a:ln>
            <a:noFill/>
          </a:ln>
          <a:effectLst>
            <a:softEdge rad="112500"/>
          </a:effectLst>
        </p:spPr>
      </p:pic>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08780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73723" y="914400"/>
            <a:ext cx="10014439" cy="496765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GB" dirty="0"/>
              <a:t>Treatment :</a:t>
            </a:r>
            <a:br>
              <a:rPr lang="en-GB" dirty="0"/>
            </a:br>
            <a:r>
              <a:rPr lang="en-GB" dirty="0"/>
              <a:t>Admission </a:t>
            </a:r>
            <a:br>
              <a:rPr lang="en-GB" dirty="0"/>
            </a:br>
            <a:r>
              <a:rPr lang="en-GB" dirty="0"/>
              <a:t>Hydration</a:t>
            </a:r>
            <a:endParaRPr lang="ar-SA" dirty="0"/>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1224328" y="3028950"/>
            <a:ext cx="9271488" cy="2202474"/>
          </a:xfrm>
        </p:spPr>
        <p:txBody>
          <a:bodyPr>
            <a:normAutofit/>
          </a:bodyPr>
          <a:lstStyle/>
          <a:p>
            <a:pPr algn="l"/>
            <a:r>
              <a:rPr lang="en-US" sz="3100" dirty="0" smtClean="0">
                <a:latin typeface="Arial" panose="020B0604020202020204" pitchFamily="34" charset="0"/>
                <a:cs typeface="Arial" panose="020B0604020202020204" pitchFamily="34" charset="0"/>
              </a:rPr>
              <a:t/>
            </a:r>
            <a:br>
              <a:rPr lang="en-US" sz="3100" dirty="0" smtClean="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 </a:t>
            </a:r>
            <a:br>
              <a:rPr lang="en-US" sz="3100" dirty="0" smtClean="0">
                <a:latin typeface="Arial" panose="020B0604020202020204" pitchFamily="34" charset="0"/>
                <a:cs typeface="Arial" panose="020B0604020202020204" pitchFamily="34" charset="0"/>
              </a:rPr>
            </a:br>
            <a:endParaRPr lang="en-GB" sz="31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pic>
        <p:nvPicPr>
          <p:cNvPr id="8" name="عنصر نائب للمحتوى 3">
            <a:extLst>
              <a:ext uri="{FF2B5EF4-FFF2-40B4-BE49-F238E27FC236}">
                <a16:creationId xmlns:a16="http://schemas.microsoft.com/office/drawing/2014/main" id="{6B1C5FB5-A431-DE6E-D9A5-21AD3E2C78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8547" y="1222558"/>
            <a:ext cx="7463050" cy="4351338"/>
          </a:xfrm>
          <a:prstGeom prst="rect">
            <a:avLst/>
          </a:prstGeom>
        </p:spPr>
      </p:pic>
    </p:spTree>
    <p:extLst>
      <p:ext uri="{BB962C8B-B14F-4D97-AF65-F5344CB8AC3E}">
        <p14:creationId xmlns:p14="http://schemas.microsoft.com/office/powerpoint/2010/main" val="30894502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73723" y="914400"/>
            <a:ext cx="10014439" cy="496765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GB" dirty="0"/>
              <a:t>Treatment :</a:t>
            </a:r>
            <a:br>
              <a:rPr lang="en-GB" dirty="0"/>
            </a:br>
            <a:r>
              <a:rPr lang="en-GB" dirty="0"/>
              <a:t>Admission </a:t>
            </a:r>
            <a:br>
              <a:rPr lang="en-GB" dirty="0"/>
            </a:br>
            <a:r>
              <a:rPr lang="en-GB" dirty="0"/>
              <a:t>Hydration</a:t>
            </a:r>
            <a:endParaRPr lang="ar-SA" dirty="0"/>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773723" y="2899262"/>
            <a:ext cx="9271488" cy="2202474"/>
          </a:xfrm>
        </p:spPr>
        <p:txBody>
          <a:bodyPr>
            <a:normAutofit fontScale="90000"/>
          </a:bodyPr>
          <a:lstStyle/>
          <a:p>
            <a:r>
              <a:rPr lang="af-ZA" sz="4400" b="1" dirty="0" smtClean="0">
                <a:latin typeface="Arial" panose="020B0604020202020204" pitchFamily="34" charset="0"/>
                <a:cs typeface="Arial" panose="020B0604020202020204" pitchFamily="34" charset="0"/>
              </a:rPr>
              <a:t>Intrapartum Manegement</a:t>
            </a:r>
            <a:r>
              <a:rPr lang="af-ZA" sz="4400" b="1" dirty="0">
                <a:latin typeface="Arial" panose="020B0604020202020204" pitchFamily="34" charset="0"/>
                <a:cs typeface="Arial" panose="020B0604020202020204" pitchFamily="34" charset="0"/>
              </a:rPr>
              <a:t/>
            </a:r>
            <a:br>
              <a:rPr lang="af-ZA" sz="4400" b="1" dirty="0">
                <a:latin typeface="Arial" panose="020B0604020202020204" pitchFamily="34" charset="0"/>
                <a:cs typeface="Arial" panose="020B0604020202020204" pitchFamily="34" charset="0"/>
              </a:rPr>
            </a:br>
            <a:r>
              <a:rPr lang="af-ZA" sz="4400" b="1" dirty="0" smtClean="0">
                <a:latin typeface="Arial" panose="020B0604020202020204" pitchFamily="34" charset="0"/>
                <a:cs typeface="Arial" panose="020B0604020202020204" pitchFamily="34" charset="0"/>
              </a:rPr>
              <a:t>of Preeclampsia </a:t>
            </a:r>
            <a:r>
              <a:rPr lang="en-US" sz="4400" b="1" dirty="0" smtClean="0">
                <a:latin typeface="Arial" panose="020B0604020202020204" pitchFamily="34" charset="0"/>
                <a:cs typeface="Arial" panose="020B0604020202020204" pitchFamily="34" charset="0"/>
              </a:rPr>
              <a:t>  </a:t>
            </a:r>
            <a:r>
              <a:rPr lang="af-ZA" sz="3200" dirty="0">
                <a:solidFill>
                  <a:srgbClr val="1A1919"/>
                </a:solidFill>
                <a:latin typeface="Helvetica" pitchFamily="2" charset="0"/>
              </a:rPr>
              <a:t/>
            </a:r>
            <a:br>
              <a:rPr lang="af-ZA" sz="3200" dirty="0">
                <a:solidFill>
                  <a:srgbClr val="1A1919"/>
                </a:solidFill>
                <a:latin typeface="Helvetica" pitchFamily="2" charset="0"/>
              </a:rPr>
            </a:br>
            <a:r>
              <a:rPr lang="en-US" sz="3100" dirty="0" smtClean="0">
                <a:latin typeface="Arial" panose="020B0604020202020204" pitchFamily="34" charset="0"/>
                <a:cs typeface="Arial" panose="020B0604020202020204" pitchFamily="34" charset="0"/>
              </a:rPr>
              <a:t/>
            </a:r>
            <a:br>
              <a:rPr lang="en-US" sz="3100" dirty="0" smtClean="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 </a:t>
            </a:r>
            <a:br>
              <a:rPr lang="en-US" sz="3100" dirty="0" smtClean="0">
                <a:latin typeface="Arial" panose="020B0604020202020204" pitchFamily="34" charset="0"/>
                <a:cs typeface="Arial" panose="020B0604020202020204" pitchFamily="34" charset="0"/>
              </a:rPr>
            </a:br>
            <a:endParaRPr lang="en-GB" sz="31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0937" y="3954296"/>
            <a:ext cx="1577948" cy="1564632"/>
          </a:xfrm>
          <a:prstGeom prst="ellipse">
            <a:avLst/>
          </a:prstGeom>
          <a:ln>
            <a:noFill/>
          </a:ln>
          <a:effectLst>
            <a:softEdge rad="112500"/>
          </a:effectLst>
        </p:spPr>
      </p:pic>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82373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73723" y="914400"/>
            <a:ext cx="10014439" cy="496765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af-ZA" sz="2400" u="sng" dirty="0">
                <a:solidFill>
                  <a:schemeClr val="tx1"/>
                </a:solidFill>
                <a:latin typeface="Arial" panose="020B0604020202020204" pitchFamily="34" charset="0"/>
                <a:cs typeface="Arial" panose="020B0604020202020204" pitchFamily="34" charset="0"/>
              </a:rPr>
              <a:t>SEIZURE PROPHYLAXIS</a:t>
            </a:r>
            <a:r>
              <a:rPr lang="en-GB" sz="2400" dirty="0">
                <a:solidFill>
                  <a:schemeClr val="tx1"/>
                </a:solidFill>
                <a:latin typeface="Arial" panose="020B0604020202020204" pitchFamily="34" charset="0"/>
                <a:cs typeface="Arial" panose="020B0604020202020204" pitchFamily="34" charset="0"/>
              </a:rPr>
              <a:t/>
            </a:r>
            <a:br>
              <a:rPr lang="en-GB" sz="2400" dirty="0">
                <a:solidFill>
                  <a:schemeClr val="tx1"/>
                </a:solidFill>
                <a:latin typeface="Arial" panose="020B0604020202020204" pitchFamily="34" charset="0"/>
                <a:cs typeface="Arial" panose="020B0604020202020204" pitchFamily="34" charset="0"/>
              </a:rPr>
            </a:br>
            <a:r>
              <a:rPr lang="ar-SA" sz="2400" dirty="0" smtClean="0">
                <a:solidFill>
                  <a:schemeClr val="tx1"/>
                </a:solidFill>
                <a:latin typeface="Arial" panose="020B0604020202020204" pitchFamily="34" charset="0"/>
                <a:cs typeface="Arial" panose="020B0604020202020204" pitchFamily="34" charset="0"/>
              </a:rPr>
              <a:t> </a:t>
            </a:r>
            <a:r>
              <a:rPr lang="en-GB" sz="2400" dirty="0" smtClean="0">
                <a:solidFill>
                  <a:schemeClr val="tx1"/>
                </a:solidFill>
                <a:latin typeface="Arial" panose="020B0604020202020204" pitchFamily="34" charset="0"/>
                <a:cs typeface="Arial" panose="020B0604020202020204" pitchFamily="34" charset="0"/>
              </a:rPr>
              <a:t>magnesium </a:t>
            </a:r>
            <a:r>
              <a:rPr lang="en-GB" sz="2400" dirty="0">
                <a:solidFill>
                  <a:schemeClr val="tx1"/>
                </a:solidFill>
                <a:latin typeface="Arial" panose="020B0604020202020204" pitchFamily="34" charset="0"/>
                <a:cs typeface="Arial" panose="020B0604020202020204" pitchFamily="34" charset="0"/>
              </a:rPr>
              <a:t>sulphate</a:t>
            </a:r>
            <a:r>
              <a:rPr lang="en-GB" sz="2400" dirty="0">
                <a:solidFill>
                  <a:srgbClr val="D96542"/>
                </a:solidFill>
                <a:latin typeface="Arial" panose="020B0604020202020204" pitchFamily="34" charset="0"/>
                <a:cs typeface="Arial" panose="020B0604020202020204" pitchFamily="34" charset="0"/>
              </a:rPr>
              <a:t/>
            </a:r>
            <a:br>
              <a:rPr lang="en-GB" sz="2400" dirty="0">
                <a:solidFill>
                  <a:srgbClr val="D96542"/>
                </a:solidFill>
                <a:latin typeface="Arial" panose="020B0604020202020204" pitchFamily="34" charset="0"/>
                <a:cs typeface="Arial" panose="020B0604020202020204" pitchFamily="34" charset="0"/>
              </a:rPr>
            </a:br>
            <a:r>
              <a:rPr lang="en-GB" sz="2400" dirty="0">
                <a:solidFill>
                  <a:srgbClr val="D96542"/>
                </a:solidFill>
                <a:latin typeface="Arial" panose="020B0604020202020204" pitchFamily="34" charset="0"/>
                <a:cs typeface="Arial" panose="020B0604020202020204" pitchFamily="34" charset="0"/>
              </a:rPr>
              <a:t> </a:t>
            </a:r>
            <a:r>
              <a:rPr lang="af-ZA" sz="2400" dirty="0">
                <a:solidFill>
                  <a:srgbClr val="000000"/>
                </a:solidFill>
                <a:latin typeface="Arial" panose="020B0604020202020204" pitchFamily="34" charset="0"/>
                <a:cs typeface="Arial" panose="020B0604020202020204" pitchFamily="34" charset="0"/>
              </a:rPr>
              <a:t>4-6 g IV loading dose over 20-30 minutes, followed by</a:t>
            </a:r>
            <a:br>
              <a:rPr lang="af-ZA" sz="2400" dirty="0">
                <a:solidFill>
                  <a:srgbClr val="000000"/>
                </a:solidFill>
                <a:latin typeface="Arial" panose="020B0604020202020204" pitchFamily="34" charset="0"/>
                <a:cs typeface="Arial" panose="020B0604020202020204" pitchFamily="34" charset="0"/>
              </a:rPr>
            </a:br>
            <a:r>
              <a:rPr lang="af-ZA" sz="2400" dirty="0">
                <a:solidFill>
                  <a:srgbClr val="000000"/>
                </a:solidFill>
                <a:latin typeface="Arial" panose="020B0604020202020204" pitchFamily="34" charset="0"/>
                <a:cs typeface="Arial" panose="020B0604020202020204" pitchFamily="34" charset="0"/>
              </a:rPr>
              <a:t>continuous infusion of 1-2 g/hour</a:t>
            </a:r>
            <a:br>
              <a:rPr lang="af-ZA" sz="2400" dirty="0">
                <a:solidFill>
                  <a:srgbClr val="000000"/>
                </a:solidFill>
                <a:latin typeface="Arial" panose="020B0604020202020204" pitchFamily="34" charset="0"/>
                <a:cs typeface="Arial" panose="020B0604020202020204" pitchFamily="34" charset="0"/>
              </a:rPr>
            </a:br>
            <a:endParaRPr lang="af-ZA" sz="2400" dirty="0" smtClean="0">
              <a:solidFill>
                <a:srgbClr val="000000"/>
              </a:solidFill>
              <a:latin typeface="Arial" panose="020B0604020202020204" pitchFamily="34" charset="0"/>
              <a:cs typeface="Arial" panose="020B0604020202020204" pitchFamily="34" charset="0"/>
            </a:endParaRPr>
          </a:p>
          <a:p>
            <a:pPr algn="l"/>
            <a:r>
              <a:rPr lang="af-ZA" sz="2400" dirty="0" smtClean="0">
                <a:solidFill>
                  <a:srgbClr val="1A1919"/>
                </a:solidFill>
                <a:latin typeface="Arial" panose="020B0604020202020204" pitchFamily="34" charset="0"/>
                <a:cs typeface="Arial" panose="020B0604020202020204" pitchFamily="34" charset="0"/>
              </a:rPr>
              <a:t>Serial </a:t>
            </a:r>
            <a:r>
              <a:rPr lang="af-ZA" sz="2400" dirty="0">
                <a:solidFill>
                  <a:srgbClr val="1A1919"/>
                </a:solidFill>
                <a:latin typeface="Arial" panose="020B0604020202020204" pitchFamily="34" charset="0"/>
                <a:cs typeface="Arial" panose="020B0604020202020204" pitchFamily="34" charset="0"/>
              </a:rPr>
              <a:t>assessments </a:t>
            </a:r>
            <a:r>
              <a:rPr lang="af-ZA" sz="2400" dirty="0" smtClean="0">
                <a:solidFill>
                  <a:srgbClr val="1A1919"/>
                </a:solidFill>
                <a:latin typeface="Arial" panose="020B0604020202020204" pitchFamily="34" charset="0"/>
                <a:cs typeface="Arial" panose="020B0604020202020204" pitchFamily="34" charset="0"/>
              </a:rPr>
              <a:t>of urine </a:t>
            </a:r>
            <a:r>
              <a:rPr lang="af-ZA" sz="2400" dirty="0">
                <a:solidFill>
                  <a:srgbClr val="1A1919"/>
                </a:solidFill>
                <a:latin typeface="Arial" panose="020B0604020202020204" pitchFamily="34" charset="0"/>
                <a:cs typeface="Arial" panose="020B0604020202020204" pitchFamily="34" charset="0"/>
              </a:rPr>
              <a:t>output, deep tendon reflexes, and </a:t>
            </a:r>
            <a:r>
              <a:rPr lang="af-ZA" sz="2400" dirty="0" smtClean="0">
                <a:solidFill>
                  <a:srgbClr val="1A1919"/>
                </a:solidFill>
                <a:latin typeface="Arial" panose="020B0604020202020204" pitchFamily="34" charset="0"/>
                <a:cs typeface="Arial" panose="020B0604020202020204" pitchFamily="34" charset="0"/>
              </a:rPr>
              <a:t>respirations are </a:t>
            </a:r>
            <a:r>
              <a:rPr lang="af-ZA" sz="2400" dirty="0">
                <a:solidFill>
                  <a:srgbClr val="1A1919"/>
                </a:solidFill>
                <a:latin typeface="Arial" panose="020B0604020202020204" pitchFamily="34" charset="0"/>
                <a:cs typeface="Arial" panose="020B0604020202020204" pitchFamily="34" charset="0"/>
              </a:rPr>
              <a:t>important for detecting signs of magnesium </a:t>
            </a:r>
            <a:r>
              <a:rPr lang="af-ZA" sz="2400" dirty="0" smtClean="0">
                <a:solidFill>
                  <a:srgbClr val="1A1919"/>
                </a:solidFill>
                <a:latin typeface="Arial" panose="020B0604020202020204" pitchFamily="34" charset="0"/>
                <a:cs typeface="Arial" panose="020B0604020202020204" pitchFamily="34" charset="0"/>
              </a:rPr>
              <a:t>toxicity</a:t>
            </a:r>
            <a:r>
              <a:rPr lang="af-ZA" sz="2400" dirty="0">
                <a:solidFill>
                  <a:srgbClr val="1A1919"/>
                </a:solidFill>
                <a:latin typeface="Arial" panose="020B0604020202020204" pitchFamily="34" charset="0"/>
                <a:cs typeface="Arial" panose="020B0604020202020204" pitchFamily="34" charset="0"/>
              </a:rPr>
              <a:t>.</a:t>
            </a:r>
            <a:endParaRPr lang="ar-SA" sz="24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95044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73723" y="914400"/>
            <a:ext cx="10014439" cy="496765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endParaRPr lang="ar-SA" sz="24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pic>
        <p:nvPicPr>
          <p:cNvPr id="6" name="عنصر نائب للمحتوى 3">
            <a:extLst>
              <a:ext uri="{FF2B5EF4-FFF2-40B4-BE49-F238E27FC236}">
                <a16:creationId xmlns:a16="http://schemas.microsoft.com/office/drawing/2014/main" id="{0AAD6EDD-91EB-2445-918C-FFB7AA4F93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0967" y="1007979"/>
            <a:ext cx="5791387" cy="4621972"/>
          </a:xfrm>
          <a:prstGeom prst="rect">
            <a:avLst/>
          </a:prstGeom>
        </p:spPr>
      </p:pic>
    </p:spTree>
    <p:extLst>
      <p:ext uri="{BB962C8B-B14F-4D97-AF65-F5344CB8AC3E}">
        <p14:creationId xmlns:p14="http://schemas.microsoft.com/office/powerpoint/2010/main" val="38409639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73723" y="914400"/>
            <a:ext cx="10014439" cy="496765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af-ZA" sz="2400" dirty="0" smtClean="0">
                <a:solidFill>
                  <a:srgbClr val="1A1919"/>
                </a:solidFill>
                <a:latin typeface="Helvetica" pitchFamily="2" charset="0"/>
              </a:rPr>
              <a:t>Magnesium toxicity </a:t>
            </a:r>
            <a:r>
              <a:rPr lang="af-ZA" sz="2400" dirty="0">
                <a:solidFill>
                  <a:srgbClr val="1A1919"/>
                </a:solidFill>
                <a:latin typeface="Helvetica" pitchFamily="2" charset="0"/>
              </a:rPr>
              <a:t>is treated by stopping the infusion </a:t>
            </a:r>
            <a:r>
              <a:rPr lang="af-ZA" sz="2400" dirty="0" smtClean="0">
                <a:solidFill>
                  <a:srgbClr val="1A1919"/>
                </a:solidFill>
                <a:latin typeface="Helvetica" pitchFamily="2" charset="0"/>
              </a:rPr>
              <a:t>and</a:t>
            </a:r>
            <a:r>
              <a:rPr lang="af-ZA" sz="2400" dirty="0">
                <a:solidFill>
                  <a:srgbClr val="1A1919"/>
                </a:solidFill>
                <a:latin typeface="Helvetica" pitchFamily="2" charset="0"/>
              </a:rPr>
              <a:t/>
            </a:r>
            <a:br>
              <a:rPr lang="af-ZA" sz="2400" dirty="0">
                <a:solidFill>
                  <a:srgbClr val="1A1919"/>
                </a:solidFill>
                <a:latin typeface="Helvetica" pitchFamily="2" charset="0"/>
              </a:rPr>
            </a:br>
            <a:r>
              <a:rPr lang="af-ZA" sz="2400" dirty="0" smtClean="0">
                <a:solidFill>
                  <a:srgbClr val="1A1919"/>
                </a:solidFill>
                <a:latin typeface="Helvetica" pitchFamily="2" charset="0"/>
              </a:rPr>
              <a:t>administering </a:t>
            </a:r>
            <a:r>
              <a:rPr lang="af-ZA" sz="2400" dirty="0">
                <a:solidFill>
                  <a:srgbClr val="1A1919"/>
                </a:solidFill>
                <a:latin typeface="Helvetica" pitchFamily="2" charset="0"/>
              </a:rPr>
              <a:t>IV calcium </a:t>
            </a:r>
            <a:r>
              <a:rPr lang="af-ZA" sz="2400" dirty="0" smtClean="0">
                <a:solidFill>
                  <a:srgbClr val="1A1919"/>
                </a:solidFill>
                <a:latin typeface="Helvetica" pitchFamily="2" charset="0"/>
              </a:rPr>
              <a:t>gluconate along </a:t>
            </a:r>
            <a:r>
              <a:rPr lang="af-ZA" sz="2400" dirty="0">
                <a:solidFill>
                  <a:srgbClr val="1A1919"/>
                </a:solidFill>
                <a:latin typeface="Helvetica" pitchFamily="2" charset="0"/>
              </a:rPr>
              <a:t>with resuscitative measures </a:t>
            </a:r>
            <a:r>
              <a:rPr lang="af-ZA" sz="2400" dirty="0" smtClean="0">
                <a:solidFill>
                  <a:srgbClr val="1A1919"/>
                </a:solidFill>
                <a:latin typeface="Helvetica" pitchFamily="2" charset="0"/>
              </a:rPr>
              <a:t>if necessary</a:t>
            </a:r>
            <a:r>
              <a:rPr lang="en-US" sz="2400" dirty="0">
                <a:solidFill>
                  <a:srgbClr val="1A1919"/>
                </a:solidFill>
                <a:latin typeface="Helvetica" pitchFamily="2" charset="0"/>
              </a:rPr>
              <a:t>.</a:t>
            </a:r>
            <a:endParaRPr lang="ar-SA" sz="24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6907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638908" y="738554"/>
            <a:ext cx="10014439" cy="496765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af-ZA" sz="2400" u="sng" dirty="0" smtClean="0">
                <a:solidFill>
                  <a:schemeClr val="tx1"/>
                </a:solidFill>
                <a:latin typeface="Arial" panose="020B0604020202020204" pitchFamily="34" charset="0"/>
                <a:cs typeface="Arial" panose="020B0604020202020204" pitchFamily="34" charset="0"/>
              </a:rPr>
              <a:t>ANTIHYPERTENSIVE THERAPY</a:t>
            </a:r>
            <a:endParaRPr lang="ar-SA" sz="2400" u="sng" dirty="0" smtClean="0">
              <a:solidFill>
                <a:schemeClr val="tx1"/>
              </a:solidFill>
              <a:latin typeface="Arial" panose="020B0604020202020204" pitchFamily="34" charset="0"/>
              <a:cs typeface="Arial" panose="020B0604020202020204" pitchFamily="34" charset="0"/>
            </a:endParaRPr>
          </a:p>
          <a:p>
            <a:pPr lvl="1" algn="l"/>
            <a:r>
              <a:rPr lang="af-ZA" sz="2400" dirty="0" smtClean="0">
                <a:solidFill>
                  <a:srgbClr val="1A1919"/>
                </a:solidFill>
                <a:latin typeface="Arial" panose="020B0604020202020204" pitchFamily="34" charset="0"/>
                <a:cs typeface="Arial" panose="020B0604020202020204" pitchFamily="34" charset="0"/>
              </a:rPr>
              <a:t>caution not to lower the arterial pressure too much or too rapidly, for either may result in a decreased uteroplacental blood flow and fetal distress, which may necessitate an emergency cesarean delivery in an unstable mother</a:t>
            </a:r>
            <a:r>
              <a:rPr lang="af-ZA" dirty="0" smtClean="0">
                <a:solidFill>
                  <a:srgbClr val="1A1919"/>
                </a:solidFill>
                <a:latin typeface="Helvetica" pitchFamily="2" charset="0"/>
              </a:rPr>
              <a:t>.</a:t>
            </a:r>
          </a:p>
          <a:p>
            <a:pPr algn="l"/>
            <a:r>
              <a:rPr lang="af-ZA" sz="2400" dirty="0" smtClean="0">
                <a:solidFill>
                  <a:srgbClr val="D96542"/>
                </a:solidFill>
                <a:latin typeface="Helvetica" pitchFamily="2" charset="0"/>
              </a:rPr>
              <a:t/>
            </a:r>
            <a:br>
              <a:rPr lang="af-ZA" sz="2400" dirty="0" smtClean="0">
                <a:solidFill>
                  <a:srgbClr val="D96542"/>
                </a:solidFill>
                <a:latin typeface="Helvetica" pitchFamily="2" charset="0"/>
              </a:rPr>
            </a:br>
            <a:endParaRPr lang="ar-SA" sz="24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17992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73723" y="914400"/>
            <a:ext cx="10014439" cy="496765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endParaRPr lang="ar-SA" sz="24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pic>
        <p:nvPicPr>
          <p:cNvPr id="6" name="عنصر نائب للمحتوى 3">
            <a:extLst>
              <a:ext uri="{FF2B5EF4-FFF2-40B4-BE49-F238E27FC236}">
                <a16:creationId xmlns:a16="http://schemas.microsoft.com/office/drawing/2014/main" id="{6B1C5FB5-A431-DE6E-D9A5-21AD3E2C78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9417" y="1205401"/>
            <a:ext cx="7463050" cy="4351338"/>
          </a:xfrm>
          <a:prstGeom prst="rect">
            <a:avLst/>
          </a:prstGeom>
        </p:spPr>
      </p:pic>
    </p:spTree>
    <p:extLst>
      <p:ext uri="{BB962C8B-B14F-4D97-AF65-F5344CB8AC3E}">
        <p14:creationId xmlns:p14="http://schemas.microsoft.com/office/powerpoint/2010/main" val="32739468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73723" y="914400"/>
            <a:ext cx="10014439" cy="496765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GB" sz="2400" b="1" dirty="0" smtClean="0">
                <a:solidFill>
                  <a:schemeClr val="tx1"/>
                </a:solidFill>
              </a:rPr>
              <a:t>Management of Eclampsia:</a:t>
            </a:r>
          </a:p>
          <a:p>
            <a:pPr algn="l"/>
            <a:r>
              <a:rPr lang="af-ZA" sz="2400" dirty="0" smtClean="0">
                <a:solidFill>
                  <a:srgbClr val="000000"/>
                </a:solidFill>
                <a:latin typeface="Arial" panose="020B0604020202020204" pitchFamily="34" charset="0"/>
              </a:rPr>
              <a:t>Do </a:t>
            </a:r>
            <a:r>
              <a:rPr lang="af-ZA" sz="2400" dirty="0">
                <a:solidFill>
                  <a:srgbClr val="000000"/>
                </a:solidFill>
                <a:latin typeface="Arial" panose="020B0604020202020204" pitchFamily="34" charset="0"/>
              </a:rPr>
              <a:t>not attempt to shorten or stop initial seizure with</a:t>
            </a:r>
            <a:br>
              <a:rPr lang="af-ZA" sz="2400" dirty="0">
                <a:solidFill>
                  <a:srgbClr val="000000"/>
                </a:solidFill>
                <a:latin typeface="Arial" panose="020B0604020202020204" pitchFamily="34" charset="0"/>
              </a:rPr>
            </a:br>
            <a:r>
              <a:rPr lang="af-ZA" sz="2400" dirty="0">
                <a:solidFill>
                  <a:srgbClr val="000000"/>
                </a:solidFill>
                <a:latin typeface="Arial" panose="020B0604020202020204" pitchFamily="34" charset="0"/>
              </a:rPr>
              <a:t>anticonvulsants</a:t>
            </a:r>
            <a:br>
              <a:rPr lang="af-ZA" sz="2400" dirty="0">
                <a:solidFill>
                  <a:srgbClr val="000000"/>
                </a:solidFill>
                <a:latin typeface="Arial" panose="020B0604020202020204" pitchFamily="34" charset="0"/>
              </a:rPr>
            </a:br>
            <a:r>
              <a:rPr lang="af-ZA" sz="2400" dirty="0" smtClean="0">
                <a:solidFill>
                  <a:srgbClr val="000000"/>
                </a:solidFill>
                <a:latin typeface="Arial" panose="020B0604020202020204" pitchFamily="34" charset="0"/>
              </a:rPr>
              <a:t> </a:t>
            </a:r>
            <a:r>
              <a:rPr lang="af-ZA" sz="2400" dirty="0">
                <a:solidFill>
                  <a:srgbClr val="000000"/>
                </a:solidFill>
                <a:latin typeface="Arial" panose="020B0604020202020204" pitchFamily="34" charset="0"/>
              </a:rPr>
              <a:t>(ABC) </a:t>
            </a:r>
            <a:r>
              <a:rPr lang="af-ZA" sz="2400" dirty="0" smtClean="0">
                <a:solidFill>
                  <a:srgbClr val="000000"/>
                </a:solidFill>
                <a:latin typeface="Arial" panose="020B0604020202020204" pitchFamily="34" charset="0"/>
              </a:rPr>
              <a:t>Protect </a:t>
            </a:r>
            <a:r>
              <a:rPr lang="af-ZA" sz="2400" dirty="0">
                <a:solidFill>
                  <a:srgbClr val="000000"/>
                </a:solidFill>
                <a:latin typeface="Arial" panose="020B0604020202020204" pitchFamily="34" charset="0"/>
              </a:rPr>
              <a:t>airway </a:t>
            </a:r>
            <a:r>
              <a:rPr lang="af-ZA" sz="2400" dirty="0" smtClean="0">
                <a:solidFill>
                  <a:srgbClr val="000000"/>
                </a:solidFill>
                <a:latin typeface="Arial" panose="020B0604020202020204" pitchFamily="34" charset="0"/>
              </a:rPr>
              <a:t>and </a:t>
            </a:r>
            <a:r>
              <a:rPr lang="af-ZA" sz="2400" dirty="0">
                <a:solidFill>
                  <a:srgbClr val="000000"/>
                </a:solidFill>
                <a:latin typeface="Arial" panose="020B0604020202020204" pitchFamily="34" charset="0"/>
              </a:rPr>
              <a:t>administer </a:t>
            </a:r>
            <a:r>
              <a:rPr lang="af-ZA" sz="2400" dirty="0" smtClean="0">
                <a:solidFill>
                  <a:srgbClr val="000000"/>
                </a:solidFill>
                <a:latin typeface="Arial" panose="020B0604020202020204" pitchFamily="34" charset="0"/>
              </a:rPr>
              <a:t>oxygen</a:t>
            </a:r>
            <a:r>
              <a:rPr lang="af-ZA" sz="2400" dirty="0">
                <a:solidFill>
                  <a:srgbClr val="000000"/>
                </a:solidFill>
                <a:latin typeface="Arial" panose="020B0604020202020204" pitchFamily="34" charset="0"/>
              </a:rPr>
              <a:t/>
            </a:r>
            <a:br>
              <a:rPr lang="af-ZA" sz="2400" dirty="0">
                <a:solidFill>
                  <a:srgbClr val="000000"/>
                </a:solidFill>
                <a:latin typeface="Arial" panose="020B0604020202020204" pitchFamily="34" charset="0"/>
              </a:rPr>
            </a:br>
            <a:r>
              <a:rPr lang="af-ZA" sz="2400" dirty="0" smtClean="0">
                <a:solidFill>
                  <a:srgbClr val="000000"/>
                </a:solidFill>
                <a:latin typeface="Arial" panose="020B0604020202020204" pitchFamily="34" charset="0"/>
              </a:rPr>
              <a:t> </a:t>
            </a:r>
            <a:r>
              <a:rPr lang="af-ZA" sz="2400" dirty="0">
                <a:solidFill>
                  <a:srgbClr val="000000"/>
                </a:solidFill>
                <a:latin typeface="Arial" panose="020B0604020202020204" pitchFamily="34" charset="0"/>
              </a:rPr>
              <a:t>Roll to left side and provide suction to minimize aspiration</a:t>
            </a:r>
            <a:br>
              <a:rPr lang="af-ZA" sz="2400" dirty="0">
                <a:solidFill>
                  <a:srgbClr val="000000"/>
                </a:solidFill>
                <a:latin typeface="Arial" panose="020B0604020202020204" pitchFamily="34" charset="0"/>
              </a:rPr>
            </a:br>
            <a:r>
              <a:rPr lang="ar-SA" sz="2400" dirty="0">
                <a:solidFill>
                  <a:srgbClr val="000000"/>
                </a:solidFill>
                <a:latin typeface="Arial" panose="020B0604020202020204" pitchFamily="34" charset="0"/>
              </a:rPr>
              <a:t> </a:t>
            </a:r>
            <a:r>
              <a:rPr lang="en-US" sz="2400" dirty="0" smtClean="0">
                <a:solidFill>
                  <a:srgbClr val="000000"/>
                </a:solidFill>
                <a:latin typeface="Arial" panose="020B0604020202020204" pitchFamily="34" charset="0"/>
              </a:rPr>
              <a:t> </a:t>
            </a:r>
            <a:r>
              <a:rPr lang="af-ZA" sz="2400" dirty="0" smtClean="0">
                <a:solidFill>
                  <a:srgbClr val="000000"/>
                </a:solidFill>
                <a:latin typeface="Arial" panose="020B0604020202020204" pitchFamily="34" charset="0"/>
              </a:rPr>
              <a:t>Prevent </a:t>
            </a:r>
            <a:r>
              <a:rPr lang="af-ZA" sz="2400" dirty="0">
                <a:solidFill>
                  <a:srgbClr val="000000"/>
                </a:solidFill>
                <a:latin typeface="Arial" panose="020B0604020202020204" pitchFamily="34" charset="0"/>
              </a:rPr>
              <a:t>injury by padding side rails</a:t>
            </a:r>
            <a:br>
              <a:rPr lang="af-ZA" sz="2400" dirty="0">
                <a:solidFill>
                  <a:srgbClr val="000000"/>
                </a:solidFill>
                <a:latin typeface="Arial" panose="020B0604020202020204" pitchFamily="34" charset="0"/>
              </a:rPr>
            </a:br>
            <a:r>
              <a:rPr lang="af-ZA" sz="2400" dirty="0">
                <a:solidFill>
                  <a:srgbClr val="000000"/>
                </a:solidFill>
                <a:latin typeface="Arial" panose="020B0604020202020204" pitchFamily="34" charset="0"/>
              </a:rPr>
              <a:t> </a:t>
            </a:r>
            <a:r>
              <a:rPr lang="af-ZA" sz="2400" dirty="0" smtClean="0">
                <a:solidFill>
                  <a:srgbClr val="000000"/>
                </a:solidFill>
                <a:latin typeface="Arial" panose="020B0604020202020204" pitchFamily="34" charset="0"/>
              </a:rPr>
              <a:t>Administer </a:t>
            </a:r>
            <a:r>
              <a:rPr lang="af-ZA" sz="2400" dirty="0">
                <a:solidFill>
                  <a:srgbClr val="000000"/>
                </a:solidFill>
                <a:latin typeface="Arial" panose="020B0604020202020204" pitchFamily="34" charset="0"/>
              </a:rPr>
              <a:t>MgSO4 to prevent further seizures</a:t>
            </a:r>
            <a:br>
              <a:rPr lang="af-ZA" sz="2400" dirty="0">
                <a:solidFill>
                  <a:srgbClr val="000000"/>
                </a:solidFill>
                <a:latin typeface="Arial" panose="020B0604020202020204" pitchFamily="34" charset="0"/>
              </a:rPr>
            </a:br>
            <a:r>
              <a:rPr lang="af-ZA" sz="2400" dirty="0">
                <a:solidFill>
                  <a:srgbClr val="000000"/>
                </a:solidFill>
                <a:latin typeface="Arial" panose="020B0604020202020204" pitchFamily="34" charset="0"/>
              </a:rPr>
              <a:t> </a:t>
            </a:r>
            <a:r>
              <a:rPr lang="af-ZA" sz="2400" dirty="0" smtClean="0">
                <a:solidFill>
                  <a:srgbClr val="000000"/>
                </a:solidFill>
                <a:latin typeface="Arial" panose="020B0604020202020204" pitchFamily="34" charset="0"/>
              </a:rPr>
              <a:t>When </a:t>
            </a:r>
            <a:r>
              <a:rPr lang="af-ZA" sz="2400" dirty="0">
                <a:solidFill>
                  <a:srgbClr val="000000"/>
                </a:solidFill>
                <a:latin typeface="Arial" panose="020B0604020202020204" pitchFamily="34" charset="0"/>
              </a:rPr>
              <a:t>stable, plan for mode of delivery</a:t>
            </a:r>
            <a:endParaRPr lang="af-ZA" sz="2400" dirty="0" smtClean="0">
              <a:solidFill>
                <a:srgbClr val="1A1919"/>
              </a:solidFill>
              <a:latin typeface="Arial" panose="020B0604020202020204" pitchFamily="34" charset="0"/>
              <a:cs typeface="Arial" panose="020B0604020202020204" pitchFamily="34" charset="0"/>
            </a:endParaRPr>
          </a:p>
          <a:p>
            <a:pPr algn="l"/>
            <a:r>
              <a:rPr lang="en-GB" sz="2400" dirty="0">
                <a:latin typeface="Arial" panose="020B0604020202020204" pitchFamily="34" charset="0"/>
                <a:cs typeface="Arial" panose="020B0604020202020204" pitchFamily="34" charset="0"/>
              </a:rPr>
              <a:t/>
            </a:r>
            <a:br>
              <a:rPr lang="en-GB" sz="2400" dirty="0">
                <a:latin typeface="Arial" panose="020B0604020202020204" pitchFamily="34" charset="0"/>
                <a:cs typeface="Arial" panose="020B0604020202020204" pitchFamily="34" charset="0"/>
              </a:rPr>
            </a:br>
            <a:endParaRPr lang="ar-SA" sz="24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72701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73723" y="914400"/>
            <a:ext cx="10014439" cy="496765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af-ZA" sz="2400" dirty="0">
                <a:solidFill>
                  <a:srgbClr val="1A1919"/>
                </a:solidFill>
                <a:latin typeface="Arial" panose="020B0604020202020204" pitchFamily="34" charset="0"/>
                <a:cs typeface="Arial" panose="020B0604020202020204" pitchFamily="34" charset="0"/>
              </a:rPr>
              <a:t>Eclamptic seizures often induce a fetal bradycardia that usually resolves after maternal stabilization and correction of hypoxia, unless there is a placental </a:t>
            </a:r>
            <a:r>
              <a:rPr lang="af-ZA" sz="2400" dirty="0" smtClean="0">
                <a:solidFill>
                  <a:srgbClr val="1A1919"/>
                </a:solidFill>
                <a:latin typeface="Arial" panose="020B0604020202020204" pitchFamily="34" charset="0"/>
                <a:cs typeface="Arial" panose="020B0604020202020204" pitchFamily="34" charset="0"/>
              </a:rPr>
              <a:t>abruption</a:t>
            </a:r>
            <a:r>
              <a:rPr lang="en-US" sz="2400" dirty="0">
                <a:solidFill>
                  <a:srgbClr val="1A1919"/>
                </a:solidFill>
                <a:latin typeface="Arial" panose="020B0604020202020204" pitchFamily="34" charset="0"/>
                <a:cs typeface="Arial" panose="020B0604020202020204" pitchFamily="34" charset="0"/>
              </a:rPr>
              <a:t>.</a:t>
            </a:r>
            <a:endParaRPr lang="ar-SA" sz="24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70846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73723" y="914400"/>
            <a:ext cx="10014439" cy="496765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1145198" y="3037226"/>
            <a:ext cx="9271488" cy="1170410"/>
          </a:xfrm>
        </p:spPr>
        <p:txBody>
          <a:bodyPr>
            <a:normAutofit fontScale="90000"/>
          </a:bodyPr>
          <a:lstStyle/>
          <a:p>
            <a:pPr algn="l"/>
            <a:r>
              <a:rPr lang="af-ZA" sz="3100" dirty="0">
                <a:solidFill>
                  <a:srgbClr val="1A1919"/>
                </a:solidFill>
                <a:latin typeface="Arial" panose="020B0604020202020204" pitchFamily="34" charset="0"/>
                <a:cs typeface="Arial" panose="020B0604020202020204" pitchFamily="34" charset="0"/>
              </a:rPr>
              <a:t>The diagnosis of hypertension should be reserved</a:t>
            </a:r>
            <a:br>
              <a:rPr lang="af-ZA" sz="3100" dirty="0">
                <a:solidFill>
                  <a:srgbClr val="1A1919"/>
                </a:solidFill>
                <a:latin typeface="Arial" panose="020B0604020202020204" pitchFamily="34" charset="0"/>
                <a:cs typeface="Arial" panose="020B0604020202020204" pitchFamily="34" charset="0"/>
              </a:rPr>
            </a:br>
            <a:r>
              <a:rPr lang="af-ZA" sz="3100" dirty="0">
                <a:solidFill>
                  <a:srgbClr val="1A1919"/>
                </a:solidFill>
                <a:latin typeface="Arial" panose="020B0604020202020204" pitchFamily="34" charset="0"/>
                <a:cs typeface="Arial" panose="020B0604020202020204" pitchFamily="34" charset="0"/>
              </a:rPr>
              <a:t>for pregnant women with a systolic blood pressure</a:t>
            </a:r>
            <a:br>
              <a:rPr lang="af-ZA" sz="3100" dirty="0">
                <a:solidFill>
                  <a:srgbClr val="1A1919"/>
                </a:solidFill>
                <a:latin typeface="Arial" panose="020B0604020202020204" pitchFamily="34" charset="0"/>
                <a:cs typeface="Arial" panose="020B0604020202020204" pitchFamily="34" charset="0"/>
              </a:rPr>
            </a:br>
            <a:r>
              <a:rPr lang="af-ZA" sz="3100" dirty="0">
                <a:solidFill>
                  <a:srgbClr val="1A1919"/>
                </a:solidFill>
                <a:latin typeface="Arial" panose="020B0604020202020204" pitchFamily="34" charset="0"/>
                <a:cs typeface="Arial" panose="020B0604020202020204" pitchFamily="34" charset="0"/>
              </a:rPr>
              <a:t>≥140 mm Hg and/or a diastolic blood </a:t>
            </a:r>
            <a:r>
              <a:rPr lang="af-ZA" sz="3100" dirty="0" smtClean="0">
                <a:solidFill>
                  <a:srgbClr val="1A1919"/>
                </a:solidFill>
                <a:latin typeface="Arial" panose="020B0604020202020204" pitchFamily="34" charset="0"/>
                <a:cs typeface="Arial" panose="020B0604020202020204" pitchFamily="34" charset="0"/>
              </a:rPr>
              <a:t>pressure ≥</a:t>
            </a:r>
            <a:r>
              <a:rPr lang="af-ZA" sz="3100" dirty="0">
                <a:solidFill>
                  <a:srgbClr val="1A1919"/>
                </a:solidFill>
                <a:latin typeface="Arial" panose="020B0604020202020204" pitchFamily="34" charset="0"/>
                <a:cs typeface="Arial" panose="020B0604020202020204" pitchFamily="34" charset="0"/>
              </a:rPr>
              <a:t>90 mm Hg.</a:t>
            </a:r>
            <a:r>
              <a:rPr lang="af-ZA" sz="2800" dirty="0">
                <a:solidFill>
                  <a:srgbClr val="1A1919"/>
                </a:solidFill>
                <a:latin typeface="Helvetica" pitchFamily="2" charset="0"/>
              </a:rPr>
              <a:t/>
            </a:r>
            <a:br>
              <a:rPr lang="af-ZA" sz="2800" dirty="0">
                <a:solidFill>
                  <a:srgbClr val="1A1919"/>
                </a:solidFill>
                <a:latin typeface="Helvetica" pitchFamily="2" charset="0"/>
              </a:rPr>
            </a:br>
            <a:endParaRPr lang="ar-SA" sz="2400" dirty="0">
              <a:solidFill>
                <a:schemeClr val="accent1"/>
              </a:solidFill>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99136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73723" y="914400"/>
            <a:ext cx="10014439" cy="496765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af-ZA" sz="2400" u="sng" dirty="0">
                <a:solidFill>
                  <a:schemeClr val="tx1"/>
                </a:solidFill>
                <a:latin typeface="Arial" panose="020B0604020202020204" pitchFamily="34" charset="0"/>
                <a:cs typeface="Arial" panose="020B0604020202020204" pitchFamily="34" charset="0"/>
              </a:rPr>
              <a:t>SEIZURE PROPHYLAXIS</a:t>
            </a:r>
            <a:r>
              <a:rPr lang="en-GB" sz="2400" dirty="0">
                <a:solidFill>
                  <a:schemeClr val="tx1"/>
                </a:solidFill>
                <a:latin typeface="Arial" panose="020B0604020202020204" pitchFamily="34" charset="0"/>
                <a:cs typeface="Arial" panose="020B0604020202020204" pitchFamily="34" charset="0"/>
              </a:rPr>
              <a:t/>
            </a:r>
            <a:br>
              <a:rPr lang="en-GB" sz="2400" dirty="0">
                <a:solidFill>
                  <a:schemeClr val="tx1"/>
                </a:solidFill>
                <a:latin typeface="Arial" panose="020B0604020202020204" pitchFamily="34" charset="0"/>
                <a:cs typeface="Arial" panose="020B0604020202020204" pitchFamily="34" charset="0"/>
              </a:rPr>
            </a:br>
            <a:r>
              <a:rPr lang="ar-SA" sz="2400" dirty="0" smtClean="0">
                <a:solidFill>
                  <a:schemeClr val="tx1"/>
                </a:solidFill>
                <a:latin typeface="Arial" panose="020B0604020202020204" pitchFamily="34" charset="0"/>
                <a:cs typeface="Arial" panose="020B0604020202020204" pitchFamily="34" charset="0"/>
              </a:rPr>
              <a:t> </a:t>
            </a:r>
            <a:r>
              <a:rPr lang="en-GB" sz="2400" dirty="0" smtClean="0">
                <a:solidFill>
                  <a:schemeClr val="tx1"/>
                </a:solidFill>
                <a:latin typeface="Arial" panose="020B0604020202020204" pitchFamily="34" charset="0"/>
                <a:cs typeface="Arial" panose="020B0604020202020204" pitchFamily="34" charset="0"/>
              </a:rPr>
              <a:t>magnesium </a:t>
            </a:r>
            <a:r>
              <a:rPr lang="en-GB" sz="2400" dirty="0">
                <a:solidFill>
                  <a:schemeClr val="tx1"/>
                </a:solidFill>
                <a:latin typeface="Arial" panose="020B0604020202020204" pitchFamily="34" charset="0"/>
                <a:cs typeface="Arial" panose="020B0604020202020204" pitchFamily="34" charset="0"/>
              </a:rPr>
              <a:t>sulphate</a:t>
            </a:r>
            <a:r>
              <a:rPr lang="en-GB" sz="2400" dirty="0">
                <a:solidFill>
                  <a:srgbClr val="D96542"/>
                </a:solidFill>
                <a:latin typeface="Arial" panose="020B0604020202020204" pitchFamily="34" charset="0"/>
                <a:cs typeface="Arial" panose="020B0604020202020204" pitchFamily="34" charset="0"/>
              </a:rPr>
              <a:t/>
            </a:r>
            <a:br>
              <a:rPr lang="en-GB" sz="2400" dirty="0">
                <a:solidFill>
                  <a:srgbClr val="D96542"/>
                </a:solidFill>
                <a:latin typeface="Arial" panose="020B0604020202020204" pitchFamily="34" charset="0"/>
                <a:cs typeface="Arial" panose="020B0604020202020204" pitchFamily="34" charset="0"/>
              </a:rPr>
            </a:br>
            <a:r>
              <a:rPr lang="en-GB" sz="2400" dirty="0">
                <a:solidFill>
                  <a:srgbClr val="D96542"/>
                </a:solidFill>
                <a:latin typeface="Arial" panose="020B0604020202020204" pitchFamily="34" charset="0"/>
                <a:cs typeface="Arial" panose="020B0604020202020204" pitchFamily="34" charset="0"/>
              </a:rPr>
              <a:t> </a:t>
            </a:r>
            <a:r>
              <a:rPr lang="af-ZA" sz="2400" dirty="0">
                <a:solidFill>
                  <a:srgbClr val="000000"/>
                </a:solidFill>
                <a:latin typeface="Arial" panose="020B0604020202020204" pitchFamily="34" charset="0"/>
                <a:cs typeface="Arial" panose="020B0604020202020204" pitchFamily="34" charset="0"/>
              </a:rPr>
              <a:t>4-6 g IV loading dose over 20-30 minutes, followed by</a:t>
            </a:r>
            <a:br>
              <a:rPr lang="af-ZA" sz="2400" dirty="0">
                <a:solidFill>
                  <a:srgbClr val="000000"/>
                </a:solidFill>
                <a:latin typeface="Arial" panose="020B0604020202020204" pitchFamily="34" charset="0"/>
                <a:cs typeface="Arial" panose="020B0604020202020204" pitchFamily="34" charset="0"/>
              </a:rPr>
            </a:br>
            <a:r>
              <a:rPr lang="af-ZA" sz="2400" dirty="0">
                <a:solidFill>
                  <a:srgbClr val="000000"/>
                </a:solidFill>
                <a:latin typeface="Arial" panose="020B0604020202020204" pitchFamily="34" charset="0"/>
                <a:cs typeface="Arial" panose="020B0604020202020204" pitchFamily="34" charset="0"/>
              </a:rPr>
              <a:t>continuous infusion of 1-2 g/hour</a:t>
            </a:r>
            <a:br>
              <a:rPr lang="af-ZA" sz="2400" dirty="0">
                <a:solidFill>
                  <a:srgbClr val="000000"/>
                </a:solidFill>
                <a:latin typeface="Arial" panose="020B0604020202020204" pitchFamily="34" charset="0"/>
                <a:cs typeface="Arial" panose="020B0604020202020204" pitchFamily="34" charset="0"/>
              </a:rPr>
            </a:br>
            <a:endParaRPr lang="af-ZA" sz="2400" dirty="0" smtClean="0">
              <a:solidFill>
                <a:srgbClr val="000000"/>
              </a:solidFill>
              <a:latin typeface="Arial" panose="020B0604020202020204" pitchFamily="34" charset="0"/>
              <a:cs typeface="Arial" panose="020B0604020202020204" pitchFamily="34" charset="0"/>
            </a:endParaRPr>
          </a:p>
          <a:p>
            <a:pPr algn="l"/>
            <a:r>
              <a:rPr lang="af-ZA" sz="2400" dirty="0" smtClean="0">
                <a:solidFill>
                  <a:srgbClr val="1A1919"/>
                </a:solidFill>
                <a:latin typeface="Arial" panose="020B0604020202020204" pitchFamily="34" charset="0"/>
                <a:cs typeface="Arial" panose="020B0604020202020204" pitchFamily="34" charset="0"/>
              </a:rPr>
              <a:t>Serial </a:t>
            </a:r>
            <a:r>
              <a:rPr lang="af-ZA" sz="2400" dirty="0">
                <a:solidFill>
                  <a:srgbClr val="1A1919"/>
                </a:solidFill>
                <a:latin typeface="Arial" panose="020B0604020202020204" pitchFamily="34" charset="0"/>
                <a:cs typeface="Arial" panose="020B0604020202020204" pitchFamily="34" charset="0"/>
              </a:rPr>
              <a:t>assessments </a:t>
            </a:r>
            <a:r>
              <a:rPr lang="af-ZA" sz="2400" dirty="0" smtClean="0">
                <a:solidFill>
                  <a:srgbClr val="1A1919"/>
                </a:solidFill>
                <a:latin typeface="Arial" panose="020B0604020202020204" pitchFamily="34" charset="0"/>
                <a:cs typeface="Arial" panose="020B0604020202020204" pitchFamily="34" charset="0"/>
              </a:rPr>
              <a:t>of urine </a:t>
            </a:r>
            <a:r>
              <a:rPr lang="af-ZA" sz="2400" dirty="0">
                <a:solidFill>
                  <a:srgbClr val="1A1919"/>
                </a:solidFill>
                <a:latin typeface="Arial" panose="020B0604020202020204" pitchFamily="34" charset="0"/>
                <a:cs typeface="Arial" panose="020B0604020202020204" pitchFamily="34" charset="0"/>
              </a:rPr>
              <a:t>output, deep tendon reflexes, and </a:t>
            </a:r>
            <a:r>
              <a:rPr lang="af-ZA" sz="2400" dirty="0" smtClean="0">
                <a:solidFill>
                  <a:srgbClr val="1A1919"/>
                </a:solidFill>
                <a:latin typeface="Arial" panose="020B0604020202020204" pitchFamily="34" charset="0"/>
                <a:cs typeface="Arial" panose="020B0604020202020204" pitchFamily="34" charset="0"/>
              </a:rPr>
              <a:t>respirations are </a:t>
            </a:r>
            <a:r>
              <a:rPr lang="af-ZA" sz="2400" dirty="0">
                <a:solidFill>
                  <a:srgbClr val="1A1919"/>
                </a:solidFill>
                <a:latin typeface="Arial" panose="020B0604020202020204" pitchFamily="34" charset="0"/>
                <a:cs typeface="Arial" panose="020B0604020202020204" pitchFamily="34" charset="0"/>
              </a:rPr>
              <a:t>important for detecting signs of magnesium </a:t>
            </a:r>
            <a:r>
              <a:rPr lang="af-ZA" sz="2400" dirty="0" smtClean="0">
                <a:solidFill>
                  <a:srgbClr val="1A1919"/>
                </a:solidFill>
                <a:latin typeface="Arial" panose="020B0604020202020204" pitchFamily="34" charset="0"/>
                <a:cs typeface="Arial" panose="020B0604020202020204" pitchFamily="34" charset="0"/>
              </a:rPr>
              <a:t>toxicity</a:t>
            </a:r>
            <a:r>
              <a:rPr lang="af-ZA" sz="2400" dirty="0">
                <a:solidFill>
                  <a:srgbClr val="1A1919"/>
                </a:solidFill>
                <a:latin typeface="Arial" panose="020B0604020202020204" pitchFamily="34" charset="0"/>
                <a:cs typeface="Arial" panose="020B0604020202020204" pitchFamily="34" charset="0"/>
              </a:rPr>
              <a:t>.</a:t>
            </a:r>
            <a:endParaRPr lang="ar-SA" sz="24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84033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73723" y="914400"/>
            <a:ext cx="10014439" cy="496765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smtClean="0">
                <a:solidFill>
                  <a:srgbClr val="1A1919"/>
                </a:solidFill>
                <a:latin typeface="Arial" panose="020B0604020202020204" pitchFamily="34" charset="0"/>
                <a:cs typeface="Arial" panose="020B0604020202020204" pitchFamily="34" charset="0"/>
              </a:rPr>
              <a:t>How to prevent Preeclampsia ??</a:t>
            </a:r>
            <a:endParaRPr lang="ar-SA" sz="3200" b="1"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13114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73723" y="914400"/>
            <a:ext cx="10014439" cy="496765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000" b="1" dirty="0" smtClean="0">
                <a:solidFill>
                  <a:srgbClr val="1A1919"/>
                </a:solidFill>
                <a:latin typeface="Arial" panose="020B0604020202020204" pitchFamily="34" charset="0"/>
                <a:cs typeface="Arial" panose="020B0604020202020204" pitchFamily="34" charset="0"/>
              </a:rPr>
              <a:t>Aspirin</a:t>
            </a:r>
            <a:r>
              <a:rPr lang="en-US" sz="3200" b="1" dirty="0" smtClean="0">
                <a:solidFill>
                  <a:srgbClr val="1A1919"/>
                </a:solidFill>
                <a:latin typeface="Arial" panose="020B0604020202020204" pitchFamily="34" charset="0"/>
                <a:cs typeface="Arial" panose="020B0604020202020204" pitchFamily="34" charset="0"/>
              </a:rPr>
              <a:t>  </a:t>
            </a:r>
          </a:p>
          <a:p>
            <a:pPr algn="ctr">
              <a:buNone/>
            </a:pPr>
            <a:r>
              <a:rPr lang="af-ZA" sz="3600" dirty="0">
                <a:solidFill>
                  <a:srgbClr val="000000"/>
                </a:solidFill>
                <a:latin typeface="Arial" panose="020B0604020202020204" pitchFamily="34" charset="0"/>
              </a:rPr>
              <a:t>81 mg/day for 12-28 weeks starting at 12</a:t>
            </a:r>
          </a:p>
          <a:p>
            <a:pPr algn="ctr">
              <a:buNone/>
            </a:pPr>
            <a:r>
              <a:rPr lang="af-ZA" sz="3600" dirty="0">
                <a:solidFill>
                  <a:srgbClr val="000000"/>
                </a:solidFill>
                <a:latin typeface="Arial" panose="020B0604020202020204" pitchFamily="34" charset="0"/>
              </a:rPr>
              <a:t>weeks</a:t>
            </a:r>
          </a:p>
          <a:p>
            <a:pPr algn="ctr"/>
            <a:endParaRPr lang="ar-SA" sz="3200" b="1"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667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73723" y="914400"/>
            <a:ext cx="10014439" cy="496765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1145198" y="3147647"/>
            <a:ext cx="9271488" cy="2259623"/>
          </a:xfrm>
        </p:spPr>
        <p:txBody>
          <a:bodyPr>
            <a:normAutofit fontScale="90000"/>
          </a:bodyPr>
          <a:lstStyle/>
          <a:p>
            <a:pPr algn="l"/>
            <a:r>
              <a:rPr lang="en-GB" sz="3100" b="1" dirty="0">
                <a:latin typeface="Arial" panose="020B0604020202020204" pitchFamily="34" charset="0"/>
                <a:cs typeface="Arial" panose="020B0604020202020204" pitchFamily="34" charset="0"/>
              </a:rPr>
              <a:t>Gestational HTN</a:t>
            </a:r>
            <a:r>
              <a:rPr lang="en-GB" sz="3100" dirty="0">
                <a:cs typeface="+mn-cs"/>
              </a:rPr>
              <a:t/>
            </a:r>
            <a:br>
              <a:rPr lang="en-GB" sz="3100" dirty="0">
                <a:cs typeface="+mn-cs"/>
              </a:rPr>
            </a:br>
            <a:r>
              <a:rPr lang="en-GB" sz="3100" dirty="0">
                <a:cs typeface="+mn-cs"/>
              </a:rPr>
              <a:t/>
            </a:r>
            <a:br>
              <a:rPr lang="en-GB" sz="3100" dirty="0">
                <a:cs typeface="+mn-cs"/>
              </a:rPr>
            </a:br>
            <a:r>
              <a:rPr lang="af-ZA" sz="3100" dirty="0">
                <a:solidFill>
                  <a:srgbClr val="1A1919"/>
                </a:solidFill>
                <a:latin typeface="Arial" panose="020B0604020202020204" pitchFamily="34" charset="0"/>
                <a:cs typeface="Arial" panose="020B0604020202020204" pitchFamily="34" charset="0"/>
              </a:rPr>
              <a:t>The diagnosis of gestational hypertension is made if</a:t>
            </a:r>
            <a:br>
              <a:rPr lang="af-ZA" sz="3100" dirty="0">
                <a:solidFill>
                  <a:srgbClr val="1A1919"/>
                </a:solidFill>
                <a:latin typeface="Arial" panose="020B0604020202020204" pitchFamily="34" charset="0"/>
                <a:cs typeface="Arial" panose="020B0604020202020204" pitchFamily="34" charset="0"/>
              </a:rPr>
            </a:br>
            <a:r>
              <a:rPr lang="af-ZA" sz="3100" dirty="0">
                <a:solidFill>
                  <a:srgbClr val="1A1919"/>
                </a:solidFill>
                <a:latin typeface="Arial" panose="020B0604020202020204" pitchFamily="34" charset="0"/>
                <a:cs typeface="Arial" panose="020B0604020202020204" pitchFamily="34" charset="0"/>
              </a:rPr>
              <a:t>hypertension without proteinuria or other signs of</a:t>
            </a:r>
            <a:br>
              <a:rPr lang="af-ZA" sz="3100" dirty="0">
                <a:solidFill>
                  <a:srgbClr val="1A1919"/>
                </a:solidFill>
                <a:latin typeface="Arial" panose="020B0604020202020204" pitchFamily="34" charset="0"/>
                <a:cs typeface="Arial" panose="020B0604020202020204" pitchFamily="34" charset="0"/>
              </a:rPr>
            </a:br>
            <a:r>
              <a:rPr lang="af-ZA" sz="3100" dirty="0">
                <a:solidFill>
                  <a:srgbClr val="1A1919"/>
                </a:solidFill>
                <a:latin typeface="Arial" panose="020B0604020202020204" pitchFamily="34" charset="0"/>
                <a:cs typeface="Arial" panose="020B0604020202020204" pitchFamily="34" charset="0"/>
              </a:rPr>
              <a:t>organ dysfunction first appears after 20 weeks’ gesta-</a:t>
            </a:r>
            <a:br>
              <a:rPr lang="af-ZA" sz="3100" dirty="0">
                <a:solidFill>
                  <a:srgbClr val="1A1919"/>
                </a:solidFill>
                <a:latin typeface="Arial" panose="020B0604020202020204" pitchFamily="34" charset="0"/>
                <a:cs typeface="Arial" panose="020B0604020202020204" pitchFamily="34" charset="0"/>
              </a:rPr>
            </a:br>
            <a:r>
              <a:rPr lang="af-ZA" sz="3100" dirty="0">
                <a:solidFill>
                  <a:srgbClr val="1A1919"/>
                </a:solidFill>
                <a:latin typeface="Arial" panose="020B0604020202020204" pitchFamily="34" charset="0"/>
                <a:cs typeface="Arial" panose="020B0604020202020204" pitchFamily="34" charset="0"/>
              </a:rPr>
              <a:t>tion or within 48 to 72 hours of delivery and resolves</a:t>
            </a:r>
            <a:br>
              <a:rPr lang="af-ZA" sz="3100" dirty="0">
                <a:solidFill>
                  <a:srgbClr val="1A1919"/>
                </a:solidFill>
                <a:latin typeface="Arial" panose="020B0604020202020204" pitchFamily="34" charset="0"/>
                <a:cs typeface="Arial" panose="020B0604020202020204" pitchFamily="34" charset="0"/>
              </a:rPr>
            </a:br>
            <a:r>
              <a:rPr lang="af-ZA" sz="3100" dirty="0">
                <a:solidFill>
                  <a:srgbClr val="1A1919"/>
                </a:solidFill>
                <a:latin typeface="Arial" panose="020B0604020202020204" pitchFamily="34" charset="0"/>
                <a:cs typeface="Arial" panose="020B0604020202020204" pitchFamily="34" charset="0"/>
              </a:rPr>
              <a:t>by 12 weeks postpartum</a:t>
            </a:r>
            <a:r>
              <a:rPr lang="af-ZA" sz="3100" dirty="0" smtClean="0">
                <a:solidFill>
                  <a:srgbClr val="1A1919"/>
                </a:solidFill>
                <a:latin typeface="Arial" panose="020B0604020202020204" pitchFamily="34" charset="0"/>
                <a:cs typeface="Arial" panose="020B0604020202020204" pitchFamily="34" charset="0"/>
              </a:rPr>
              <a:t>.</a:t>
            </a:r>
            <a:r>
              <a:rPr lang="en-US" sz="3100" dirty="0" smtClean="0">
                <a:solidFill>
                  <a:srgbClr val="1A1919"/>
                </a:solidFill>
                <a:latin typeface="Arial" panose="020B0604020202020204" pitchFamily="34" charset="0"/>
                <a:cs typeface="Arial" panose="020B0604020202020204" pitchFamily="34" charset="0"/>
              </a:rPr>
              <a:t/>
            </a:r>
            <a:br>
              <a:rPr lang="en-US" sz="3100" dirty="0" smtClean="0">
                <a:solidFill>
                  <a:srgbClr val="1A1919"/>
                </a:solidFill>
                <a:latin typeface="Arial" panose="020B0604020202020204" pitchFamily="34" charset="0"/>
                <a:cs typeface="Arial" panose="020B0604020202020204" pitchFamily="34" charset="0"/>
              </a:rPr>
            </a:br>
            <a:r>
              <a:rPr lang="en-US" sz="3100" dirty="0" smtClean="0">
                <a:solidFill>
                  <a:srgbClr val="1A1919"/>
                </a:solidFill>
                <a:latin typeface="Arial" panose="020B0604020202020204" pitchFamily="34" charset="0"/>
                <a:cs typeface="Arial" panose="020B0604020202020204" pitchFamily="34" charset="0"/>
              </a:rPr>
              <a:t>Formerly called PIH (pregnancy induced HTN).</a:t>
            </a:r>
            <a:r>
              <a:rPr lang="en-US" sz="3100" dirty="0" smtClean="0">
                <a:latin typeface="Arial" panose="020B0604020202020204" pitchFamily="34" charset="0"/>
                <a:cs typeface="Arial" panose="020B0604020202020204" pitchFamily="34" charset="0"/>
              </a:rPr>
              <a:t/>
            </a:r>
            <a:br>
              <a:rPr lang="en-US" sz="3100" dirty="0" smtClean="0">
                <a:latin typeface="Arial" panose="020B0604020202020204" pitchFamily="34" charset="0"/>
                <a:cs typeface="Arial" panose="020B0604020202020204" pitchFamily="34" charset="0"/>
              </a:rPr>
            </a:br>
            <a:r>
              <a:rPr lang="en-US" sz="2800" dirty="0" smtClean="0"/>
              <a:t/>
            </a:r>
            <a:br>
              <a:rPr lang="en-US" sz="2800" dirty="0" smtClean="0"/>
            </a:br>
            <a:endParaRPr lang="ar-SA" sz="27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5433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73723" y="914400"/>
            <a:ext cx="10014439" cy="496765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1147397" y="3429000"/>
            <a:ext cx="9271488" cy="1135417"/>
          </a:xfrm>
        </p:spPr>
        <p:txBody>
          <a:bodyPr>
            <a:noAutofit/>
          </a:bodyPr>
          <a:lstStyle/>
          <a:p>
            <a:pPr algn="l"/>
            <a:r>
              <a:rPr lang="af-ZA" sz="2800" b="1" dirty="0">
                <a:latin typeface="Arial" panose="020B0604020202020204" pitchFamily="34" charset="0"/>
                <a:cs typeface="Arial" panose="020B0604020202020204" pitchFamily="34" charset="0"/>
              </a:rPr>
              <a:t>CHRONIC </a:t>
            </a:r>
            <a:r>
              <a:rPr lang="af-ZA" sz="2800" b="1" dirty="0" smtClean="0">
                <a:latin typeface="Arial" panose="020B0604020202020204" pitchFamily="34" charset="0"/>
                <a:cs typeface="Arial" panose="020B0604020202020204" pitchFamily="34" charset="0"/>
              </a:rPr>
              <a:t>HYPERTENSION</a:t>
            </a:r>
            <a:r>
              <a:rPr lang="en-US" sz="2800" b="1" dirty="0" smtClean="0">
                <a:latin typeface="Arial" panose="020B0604020202020204" pitchFamily="34" charset="0"/>
                <a:cs typeface="Arial" panose="020B0604020202020204" pitchFamily="34" charset="0"/>
              </a:rPr>
              <a:t>:</a:t>
            </a:r>
            <a:br>
              <a:rPr lang="en-US" sz="2800" b="1" dirty="0" smtClean="0">
                <a:latin typeface="Arial" panose="020B0604020202020204" pitchFamily="34" charset="0"/>
                <a:cs typeface="Arial" panose="020B0604020202020204" pitchFamily="34" charset="0"/>
              </a:rPr>
            </a:br>
            <a:r>
              <a:rPr lang="af-ZA" sz="2800" dirty="0">
                <a:latin typeface="Arial" panose="020B0604020202020204" pitchFamily="34" charset="0"/>
                <a:cs typeface="Arial" panose="020B0604020202020204" pitchFamily="34" charset="0"/>
              </a:rPr>
              <a:t/>
            </a:r>
            <a:br>
              <a:rPr lang="af-ZA" sz="2800" dirty="0">
                <a:latin typeface="Arial" panose="020B0604020202020204" pitchFamily="34" charset="0"/>
                <a:cs typeface="Arial" panose="020B0604020202020204" pitchFamily="34" charset="0"/>
              </a:rPr>
            </a:br>
            <a:r>
              <a:rPr lang="af-ZA" sz="2800" dirty="0">
                <a:latin typeface="Arial" panose="020B0604020202020204" pitchFamily="34" charset="0"/>
                <a:cs typeface="Arial" panose="020B0604020202020204" pitchFamily="34" charset="0"/>
              </a:rPr>
              <a:t>The diagnosis of chronic hypertension requires at</a:t>
            </a:r>
            <a:br>
              <a:rPr lang="af-ZA" sz="2800" dirty="0">
                <a:latin typeface="Arial" panose="020B0604020202020204" pitchFamily="34" charset="0"/>
                <a:cs typeface="Arial" panose="020B0604020202020204" pitchFamily="34" charset="0"/>
              </a:rPr>
            </a:br>
            <a:r>
              <a:rPr lang="af-ZA" sz="2800" dirty="0">
                <a:latin typeface="Arial" panose="020B0604020202020204" pitchFamily="34" charset="0"/>
                <a:cs typeface="Arial" panose="020B0604020202020204" pitchFamily="34" charset="0"/>
              </a:rPr>
              <a:t>least one of the following: known hypertension before</a:t>
            </a:r>
            <a:br>
              <a:rPr lang="af-ZA" sz="2800" dirty="0">
                <a:latin typeface="Arial" panose="020B0604020202020204" pitchFamily="34" charset="0"/>
                <a:cs typeface="Arial" panose="020B0604020202020204" pitchFamily="34" charset="0"/>
              </a:rPr>
            </a:br>
            <a:r>
              <a:rPr lang="af-ZA" sz="2800" dirty="0">
                <a:latin typeface="Arial" panose="020B0604020202020204" pitchFamily="34" charset="0"/>
                <a:cs typeface="Arial" panose="020B0604020202020204" pitchFamily="34" charset="0"/>
              </a:rPr>
              <a:t>pregnancy or the development of hypertension before</a:t>
            </a:r>
            <a:br>
              <a:rPr lang="af-ZA" sz="2800" dirty="0">
                <a:latin typeface="Arial" panose="020B0604020202020204" pitchFamily="34" charset="0"/>
                <a:cs typeface="Arial" panose="020B0604020202020204" pitchFamily="34" charset="0"/>
              </a:rPr>
            </a:br>
            <a:r>
              <a:rPr lang="af-ZA" sz="2800" dirty="0">
                <a:latin typeface="Arial" panose="020B0604020202020204" pitchFamily="34" charset="0"/>
                <a:cs typeface="Arial" panose="020B0604020202020204" pitchFamily="34" charset="0"/>
              </a:rPr>
              <a:t>20 weeks’ </a:t>
            </a:r>
            <a:r>
              <a:rPr lang="af-ZA" sz="2800" dirty="0" smtClean="0">
                <a:latin typeface="Arial" panose="020B0604020202020204" pitchFamily="34" charset="0"/>
                <a:cs typeface="Arial" panose="020B0604020202020204" pitchFamily="34" charset="0"/>
              </a:rPr>
              <a:t>gestation</a:t>
            </a:r>
            <a:r>
              <a:rPr lang="af-ZA" sz="2800" dirty="0" smtClean="0">
                <a:latin typeface="Arial" panose="020B0604020202020204" pitchFamily="34" charset="0"/>
                <a:cs typeface="Arial" panose="020B0604020202020204" pitchFamily="34" charset="0"/>
              </a:rPr>
              <a:t>.</a:t>
            </a:r>
            <a:endParaRPr lang="ar-SA" sz="28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00530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73723" y="914400"/>
            <a:ext cx="10014439" cy="496765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1288075" y="3398227"/>
            <a:ext cx="9271488" cy="2244281"/>
          </a:xfrm>
        </p:spPr>
        <p:txBody>
          <a:bodyPr>
            <a:noAutofit/>
          </a:bodyPr>
          <a:lstStyle/>
          <a:p>
            <a:pPr algn="l"/>
            <a:r>
              <a:rPr lang="ar-SA" sz="2000" u="sng" dirty="0" smtClean="0">
                <a:solidFill>
                  <a:srgbClr val="1A1919"/>
                </a:solidFill>
                <a:latin typeface="Arial" panose="020B0604020202020204" pitchFamily="34" charset="0"/>
                <a:cs typeface="Arial" panose="020B0604020202020204" pitchFamily="34" charset="0"/>
              </a:rPr>
              <a:t/>
            </a:r>
            <a:br>
              <a:rPr lang="ar-SA" sz="2000" u="sng" dirty="0" smtClean="0">
                <a:solidFill>
                  <a:srgbClr val="1A1919"/>
                </a:solidFill>
                <a:latin typeface="Arial" panose="020B0604020202020204" pitchFamily="34" charset="0"/>
                <a:cs typeface="Arial" panose="020B0604020202020204" pitchFamily="34" charset="0"/>
              </a:rPr>
            </a:br>
            <a:r>
              <a:rPr lang="ar-SA" sz="2800" b="1" u="sng" dirty="0" smtClean="0">
                <a:solidFill>
                  <a:srgbClr val="1A1919"/>
                </a:solidFill>
                <a:latin typeface="Arial" panose="020B0604020202020204" pitchFamily="34" charset="0"/>
                <a:cs typeface="Arial" panose="020B0604020202020204" pitchFamily="34" charset="0"/>
              </a:rPr>
              <a:t/>
            </a:r>
            <a:br>
              <a:rPr lang="ar-SA" sz="2800" b="1" u="sng" dirty="0" smtClean="0">
                <a:solidFill>
                  <a:srgbClr val="1A1919"/>
                </a:solidFill>
                <a:latin typeface="Arial" panose="020B0604020202020204" pitchFamily="34" charset="0"/>
                <a:cs typeface="Arial" panose="020B0604020202020204" pitchFamily="34" charset="0"/>
              </a:rPr>
            </a:br>
            <a:r>
              <a:rPr lang="en-GB" sz="2800" b="1" dirty="0" smtClean="0">
                <a:latin typeface="Arial" panose="020B0604020202020204" pitchFamily="34" charset="0"/>
                <a:cs typeface="Arial" panose="020B0604020202020204" pitchFamily="34" charset="0"/>
              </a:rPr>
              <a:t>Preeclampsia:</a:t>
            </a:r>
            <a:r>
              <a:rPr lang="en-US" sz="2800" b="1" dirty="0" smtClean="0">
                <a:latin typeface="Arial" panose="020B0604020202020204" pitchFamily="34" charset="0"/>
                <a:cs typeface="Arial" panose="020B0604020202020204" pitchFamily="34" charset="0"/>
              </a:rPr>
              <a:t/>
            </a:r>
            <a:br>
              <a:rPr lang="en-US" sz="2800" b="1" dirty="0" smtClean="0">
                <a:latin typeface="Arial" panose="020B0604020202020204" pitchFamily="34" charset="0"/>
                <a:cs typeface="Arial" panose="020B0604020202020204" pitchFamily="34" charset="0"/>
              </a:rPr>
            </a:br>
            <a:r>
              <a:rPr lang="en-GB" sz="2000" dirty="0"/>
              <a:t/>
            </a:r>
            <a:br>
              <a:rPr lang="en-GB" sz="2000" dirty="0"/>
            </a:br>
            <a:r>
              <a:rPr lang="af-ZA" sz="2400" dirty="0">
                <a:solidFill>
                  <a:srgbClr val="1A1919"/>
                </a:solidFill>
                <a:latin typeface="Arial" panose="020B0604020202020204" pitchFamily="34" charset="0"/>
                <a:cs typeface="Arial" panose="020B0604020202020204" pitchFamily="34" charset="0"/>
              </a:rPr>
              <a:t>New-onset hypertension is defined as the </a:t>
            </a:r>
            <a:r>
              <a:rPr lang="af-ZA" sz="2400" dirty="0" smtClean="0">
                <a:solidFill>
                  <a:srgbClr val="1A1919"/>
                </a:solidFill>
                <a:latin typeface="Arial" panose="020B0604020202020204" pitchFamily="34" charset="0"/>
                <a:cs typeface="Arial" panose="020B0604020202020204" pitchFamily="34" charset="0"/>
              </a:rPr>
              <a:t>development </a:t>
            </a:r>
            <a:r>
              <a:rPr lang="af-ZA" sz="2400" dirty="0">
                <a:solidFill>
                  <a:srgbClr val="1A1919"/>
                </a:solidFill>
                <a:latin typeface="Arial" panose="020B0604020202020204" pitchFamily="34" charset="0"/>
                <a:cs typeface="Arial" panose="020B0604020202020204" pitchFamily="34" charset="0"/>
              </a:rPr>
              <a:t>of hypertension (systolic blood </a:t>
            </a:r>
            <a:r>
              <a:rPr lang="af-ZA" sz="2400" dirty="0" smtClean="0">
                <a:solidFill>
                  <a:srgbClr val="1A1919"/>
                </a:solidFill>
                <a:latin typeface="Arial" panose="020B0604020202020204" pitchFamily="34" charset="0"/>
                <a:cs typeface="Arial" panose="020B0604020202020204" pitchFamily="34" charset="0"/>
              </a:rPr>
              <a:t>pressure ≥</a:t>
            </a:r>
            <a:r>
              <a:rPr lang="af-ZA" sz="2400" dirty="0">
                <a:solidFill>
                  <a:srgbClr val="1A1919"/>
                </a:solidFill>
                <a:latin typeface="Arial" panose="020B0604020202020204" pitchFamily="34" charset="0"/>
                <a:cs typeface="Arial" panose="020B0604020202020204" pitchFamily="34" charset="0"/>
              </a:rPr>
              <a:t>140 mm Hg or diastolic blood pressure ≥90 mm Hg </a:t>
            </a:r>
            <a:r>
              <a:rPr lang="af-ZA" sz="2400" dirty="0" smtClean="0">
                <a:solidFill>
                  <a:srgbClr val="1A1919"/>
                </a:solidFill>
                <a:latin typeface="Arial" panose="020B0604020202020204" pitchFamily="34" charset="0"/>
                <a:cs typeface="Arial" panose="020B0604020202020204" pitchFamily="34" charset="0"/>
              </a:rPr>
              <a:t>on two </a:t>
            </a:r>
            <a:r>
              <a:rPr lang="af-ZA" sz="2400" dirty="0">
                <a:solidFill>
                  <a:srgbClr val="1A1919"/>
                </a:solidFill>
                <a:latin typeface="Arial" panose="020B0604020202020204" pitchFamily="34" charset="0"/>
                <a:cs typeface="Arial" panose="020B0604020202020204" pitchFamily="34" charset="0"/>
              </a:rPr>
              <a:t>occasions 4 hours apart) in a woman whose </a:t>
            </a:r>
            <a:r>
              <a:rPr lang="af-ZA" sz="2400" dirty="0" smtClean="0">
                <a:solidFill>
                  <a:srgbClr val="1A1919"/>
                </a:solidFill>
                <a:latin typeface="Arial" panose="020B0604020202020204" pitchFamily="34" charset="0"/>
                <a:cs typeface="Arial" panose="020B0604020202020204" pitchFamily="34" charset="0"/>
              </a:rPr>
              <a:t>blood pressure </a:t>
            </a:r>
            <a:r>
              <a:rPr lang="af-ZA" sz="2400" dirty="0">
                <a:solidFill>
                  <a:srgbClr val="1A1919"/>
                </a:solidFill>
                <a:latin typeface="Arial" panose="020B0604020202020204" pitchFamily="34" charset="0"/>
                <a:cs typeface="Arial" panose="020B0604020202020204" pitchFamily="34" charset="0"/>
              </a:rPr>
              <a:t>readings were previously normal, after </a:t>
            </a:r>
            <a:r>
              <a:rPr lang="af-ZA" sz="2400" dirty="0" smtClean="0">
                <a:solidFill>
                  <a:srgbClr val="1A1919"/>
                </a:solidFill>
                <a:latin typeface="Arial" panose="020B0604020202020204" pitchFamily="34" charset="0"/>
                <a:cs typeface="Arial" panose="020B0604020202020204" pitchFamily="34" charset="0"/>
              </a:rPr>
              <a:t>the 20th </a:t>
            </a:r>
            <a:r>
              <a:rPr lang="af-ZA" sz="2400" dirty="0">
                <a:solidFill>
                  <a:srgbClr val="1A1919"/>
                </a:solidFill>
                <a:latin typeface="Arial" panose="020B0604020202020204" pitchFamily="34" charset="0"/>
                <a:cs typeface="Arial" panose="020B0604020202020204" pitchFamily="34" charset="0"/>
              </a:rPr>
              <a:t>week of pregnancy. </a:t>
            </a:r>
            <a:r>
              <a:rPr lang="af-ZA" sz="2400" dirty="0" smtClean="0">
                <a:solidFill>
                  <a:srgbClr val="1A1919"/>
                </a:solidFill>
                <a:latin typeface="Arial" panose="020B0604020202020204" pitchFamily="34" charset="0"/>
                <a:cs typeface="Arial" panose="020B0604020202020204" pitchFamily="34" charset="0"/>
              </a:rPr>
              <a:t/>
            </a:r>
            <a:br>
              <a:rPr lang="af-ZA" sz="2400" dirty="0" smtClean="0">
                <a:solidFill>
                  <a:srgbClr val="1A1919"/>
                </a:solidFill>
                <a:latin typeface="Arial" panose="020B0604020202020204" pitchFamily="34" charset="0"/>
                <a:cs typeface="Arial" panose="020B0604020202020204" pitchFamily="34" charset="0"/>
              </a:rPr>
            </a:br>
            <a:r>
              <a:rPr lang="af-ZA" sz="2400" dirty="0" smtClean="0">
                <a:solidFill>
                  <a:srgbClr val="1A1919"/>
                </a:solidFill>
                <a:latin typeface="Arial" panose="020B0604020202020204" pitchFamily="34" charset="0"/>
                <a:cs typeface="Arial" panose="020B0604020202020204" pitchFamily="34" charset="0"/>
              </a:rPr>
              <a:t/>
            </a:r>
            <a:br>
              <a:rPr lang="af-ZA" sz="2400" dirty="0" smtClean="0">
                <a:solidFill>
                  <a:srgbClr val="1A1919"/>
                </a:solidFill>
                <a:latin typeface="Arial" panose="020B0604020202020204" pitchFamily="34" charset="0"/>
                <a:cs typeface="Arial" panose="020B0604020202020204" pitchFamily="34" charset="0"/>
              </a:rPr>
            </a:br>
            <a:r>
              <a:rPr lang="af-ZA" sz="2400" dirty="0" smtClean="0">
                <a:solidFill>
                  <a:srgbClr val="1A1919"/>
                </a:solidFill>
                <a:latin typeface="Arial" panose="020B0604020202020204" pitchFamily="34" charset="0"/>
                <a:cs typeface="Arial" panose="020B0604020202020204" pitchFamily="34" charset="0"/>
              </a:rPr>
              <a:t>New-onset </a:t>
            </a:r>
            <a:r>
              <a:rPr lang="af-ZA" sz="2400" dirty="0">
                <a:solidFill>
                  <a:srgbClr val="1A1919"/>
                </a:solidFill>
                <a:latin typeface="Arial" panose="020B0604020202020204" pitchFamily="34" charset="0"/>
                <a:cs typeface="Arial" panose="020B0604020202020204" pitchFamily="34" charset="0"/>
              </a:rPr>
              <a:t>proteinuria </a:t>
            </a:r>
            <a:r>
              <a:rPr lang="af-ZA" sz="2400" dirty="0" smtClean="0">
                <a:solidFill>
                  <a:srgbClr val="1A1919"/>
                </a:solidFill>
                <a:latin typeface="Arial" panose="020B0604020202020204" pitchFamily="34" charset="0"/>
                <a:cs typeface="Arial" panose="020B0604020202020204" pitchFamily="34" charset="0"/>
              </a:rPr>
              <a:t>is defined </a:t>
            </a:r>
            <a:r>
              <a:rPr lang="af-ZA" sz="2400" dirty="0">
                <a:solidFill>
                  <a:srgbClr val="1A1919"/>
                </a:solidFill>
                <a:latin typeface="Arial" panose="020B0604020202020204" pitchFamily="34" charset="0"/>
                <a:cs typeface="Arial" panose="020B0604020202020204" pitchFamily="34" charset="0"/>
              </a:rPr>
              <a:t>as ≥0.3 g of protein in a timed 24-hour </a:t>
            </a:r>
            <a:r>
              <a:rPr lang="af-ZA" sz="2400" dirty="0" smtClean="0">
                <a:solidFill>
                  <a:srgbClr val="1A1919"/>
                </a:solidFill>
                <a:latin typeface="Arial" panose="020B0604020202020204" pitchFamily="34" charset="0"/>
                <a:cs typeface="Arial" panose="020B0604020202020204" pitchFamily="34" charset="0"/>
              </a:rPr>
              <a:t>urine collection </a:t>
            </a:r>
            <a:r>
              <a:rPr lang="af-ZA" sz="2400" dirty="0">
                <a:solidFill>
                  <a:srgbClr val="1A1919"/>
                </a:solidFill>
                <a:latin typeface="Arial" panose="020B0604020202020204" pitchFamily="34" charset="0"/>
                <a:cs typeface="Arial" panose="020B0604020202020204" pitchFamily="34" charset="0"/>
              </a:rPr>
              <a:t>or a protein/creatinine ratio ≥0.3 after the</a:t>
            </a:r>
            <a:br>
              <a:rPr lang="af-ZA" sz="2400" dirty="0">
                <a:solidFill>
                  <a:srgbClr val="1A1919"/>
                </a:solidFill>
                <a:latin typeface="Arial" panose="020B0604020202020204" pitchFamily="34" charset="0"/>
                <a:cs typeface="Arial" panose="020B0604020202020204" pitchFamily="34" charset="0"/>
              </a:rPr>
            </a:br>
            <a:r>
              <a:rPr lang="af-ZA" sz="2400" dirty="0">
                <a:solidFill>
                  <a:srgbClr val="1A1919"/>
                </a:solidFill>
                <a:latin typeface="Arial" panose="020B0604020202020204" pitchFamily="34" charset="0"/>
                <a:cs typeface="Arial" panose="020B0604020202020204" pitchFamily="34" charset="0"/>
              </a:rPr>
              <a:t>20th week of gestation</a:t>
            </a:r>
            <a:r>
              <a:rPr lang="af-ZA" sz="2400" dirty="0">
                <a:solidFill>
                  <a:srgbClr val="1A1919"/>
                </a:solidFill>
                <a:latin typeface="Arial" panose="020B0604020202020204" pitchFamily="34" charset="0"/>
                <a:cs typeface="Arial" panose="020B0604020202020204" pitchFamily="34" charset="0"/>
              </a:rPr>
              <a:t/>
            </a:r>
            <a:br>
              <a:rPr lang="af-ZA" sz="2400" dirty="0">
                <a:solidFill>
                  <a:srgbClr val="1A1919"/>
                </a:solidFill>
                <a:latin typeface="Arial" panose="020B0604020202020204" pitchFamily="34" charset="0"/>
                <a:cs typeface="Arial" panose="020B0604020202020204" pitchFamily="34" charset="0"/>
              </a:rPr>
            </a:br>
            <a:r>
              <a:rPr lang="af-ZA" sz="2000" dirty="0" smtClean="0">
                <a:solidFill>
                  <a:srgbClr val="1A1919"/>
                </a:solidFill>
                <a:latin typeface="Helvetica" pitchFamily="2" charset="0"/>
              </a:rPr>
              <a:t/>
            </a:r>
            <a:br>
              <a:rPr lang="af-ZA" sz="2000" dirty="0" smtClean="0">
                <a:solidFill>
                  <a:srgbClr val="1A1919"/>
                </a:solidFill>
                <a:latin typeface="Helvetica" pitchFamily="2" charset="0"/>
              </a:rPr>
            </a:br>
            <a:endParaRPr lang="en-GB" sz="20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55298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73723" y="914400"/>
            <a:ext cx="10014439" cy="496765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1039690" y="2441302"/>
            <a:ext cx="9271488" cy="3201433"/>
          </a:xfrm>
        </p:spPr>
        <p:txBody>
          <a:bodyPr>
            <a:normAutofit fontScale="90000"/>
          </a:bodyPr>
          <a:lstStyle/>
          <a:p>
            <a:pPr algn="l"/>
            <a:r>
              <a:rPr lang="en-US" sz="3100" u="sng" dirty="0" smtClean="0">
                <a:solidFill>
                  <a:schemeClr val="accent1"/>
                </a:solidFill>
                <a:latin typeface="Arial" panose="020B0604020202020204" pitchFamily="34" charset="0"/>
                <a:cs typeface="Arial" panose="020B0604020202020204" pitchFamily="34" charset="0"/>
              </a:rPr>
              <a:t/>
            </a:r>
            <a:br>
              <a:rPr lang="en-US" sz="3100" u="sng" dirty="0" smtClean="0">
                <a:solidFill>
                  <a:schemeClr val="accent1"/>
                </a:solidFill>
                <a:latin typeface="Arial" panose="020B0604020202020204" pitchFamily="34" charset="0"/>
                <a:cs typeface="Arial" panose="020B0604020202020204" pitchFamily="34" charset="0"/>
              </a:rPr>
            </a:br>
            <a:r>
              <a:rPr lang="en-US" sz="3100" u="sng" dirty="0">
                <a:solidFill>
                  <a:schemeClr val="accent1"/>
                </a:solidFill>
                <a:latin typeface="Arial" panose="020B0604020202020204" pitchFamily="34" charset="0"/>
                <a:cs typeface="Arial" panose="020B0604020202020204" pitchFamily="34" charset="0"/>
              </a:rPr>
              <a:t/>
            </a:r>
            <a:br>
              <a:rPr lang="en-US" sz="3100" u="sng" dirty="0">
                <a:solidFill>
                  <a:schemeClr val="accent1"/>
                </a:solidFill>
                <a:latin typeface="Arial" panose="020B0604020202020204" pitchFamily="34" charset="0"/>
                <a:cs typeface="Arial" panose="020B0604020202020204" pitchFamily="34" charset="0"/>
              </a:rPr>
            </a:br>
            <a:r>
              <a:rPr lang="af-ZA" sz="3100" dirty="0">
                <a:solidFill>
                  <a:srgbClr val="000000"/>
                </a:solidFill>
                <a:latin typeface="Arial" panose="020B0604020202020204" pitchFamily="34" charset="0"/>
                <a:cs typeface="Arial" panose="020B0604020202020204" pitchFamily="34" charset="0"/>
              </a:rPr>
              <a:t>Urine dipstick readings are not preferred, but if no other method </a:t>
            </a:r>
            <a:r>
              <a:rPr lang="af-ZA" sz="3100" dirty="0" smtClean="0">
                <a:solidFill>
                  <a:srgbClr val="000000"/>
                </a:solidFill>
                <a:latin typeface="Arial" panose="020B0604020202020204" pitchFamily="34" charset="0"/>
                <a:cs typeface="Arial" panose="020B0604020202020204" pitchFamily="34" charset="0"/>
              </a:rPr>
              <a:t>is available</a:t>
            </a:r>
            <a:r>
              <a:rPr lang="af-ZA" sz="3100" dirty="0">
                <a:solidFill>
                  <a:srgbClr val="000000"/>
                </a:solidFill>
                <a:latin typeface="Arial" panose="020B0604020202020204" pitchFamily="34" charset="0"/>
                <a:cs typeface="Arial" panose="020B0604020202020204" pitchFamily="34" charset="0"/>
              </a:rPr>
              <a:t>, +1 or greater indicates proteinuria</a:t>
            </a:r>
            <a:br>
              <a:rPr lang="af-ZA" sz="3100" dirty="0">
                <a:solidFill>
                  <a:srgbClr val="000000"/>
                </a:solidFill>
                <a:latin typeface="Arial" panose="020B0604020202020204" pitchFamily="34" charset="0"/>
                <a:cs typeface="Arial" panose="020B0604020202020204" pitchFamily="34" charset="0"/>
              </a:rPr>
            </a:br>
            <a:r>
              <a:rPr lang="af-ZA" sz="3100" dirty="0" smtClean="0">
                <a:solidFill>
                  <a:srgbClr val="000000"/>
                </a:solidFill>
                <a:latin typeface="Arial" panose="020B0604020202020204" pitchFamily="34" charset="0"/>
                <a:cs typeface="Arial" panose="020B0604020202020204" pitchFamily="34" charset="0"/>
              </a:rPr>
              <a:t>  </a:t>
            </a:r>
            <a:br>
              <a:rPr lang="af-ZA" sz="3100" dirty="0" smtClean="0">
                <a:solidFill>
                  <a:srgbClr val="000000"/>
                </a:solidFill>
                <a:latin typeface="Arial" panose="020B0604020202020204" pitchFamily="34" charset="0"/>
                <a:cs typeface="Arial" panose="020B0604020202020204" pitchFamily="34" charset="0"/>
              </a:rPr>
            </a:br>
            <a:r>
              <a:rPr lang="af-ZA" sz="3100" dirty="0" smtClean="0">
                <a:solidFill>
                  <a:srgbClr val="000000"/>
                </a:solidFill>
                <a:latin typeface="Arial" panose="020B0604020202020204" pitchFamily="34" charset="0"/>
                <a:cs typeface="Arial" panose="020B0604020202020204" pitchFamily="34" charset="0"/>
              </a:rPr>
              <a:t>Protein </a:t>
            </a:r>
            <a:r>
              <a:rPr lang="af-ZA" sz="3100" dirty="0">
                <a:solidFill>
                  <a:srgbClr val="000000"/>
                </a:solidFill>
                <a:latin typeface="Arial" panose="020B0604020202020204" pitchFamily="34" charset="0"/>
                <a:cs typeface="Arial" panose="020B0604020202020204" pitchFamily="34" charset="0"/>
              </a:rPr>
              <a:t>levels are not predictive of how the disease will progress</a:t>
            </a:r>
            <a:br>
              <a:rPr lang="af-ZA" sz="3100" dirty="0">
                <a:solidFill>
                  <a:srgbClr val="000000"/>
                </a:solidFill>
                <a:latin typeface="Arial" panose="020B0604020202020204" pitchFamily="34" charset="0"/>
                <a:cs typeface="Arial" panose="020B0604020202020204" pitchFamily="34" charset="0"/>
              </a:rPr>
            </a:br>
            <a:r>
              <a:rPr lang="af-ZA" sz="3100" dirty="0" smtClean="0">
                <a:solidFill>
                  <a:srgbClr val="000000"/>
                </a:solidFill>
                <a:latin typeface="Arial" panose="020B0604020202020204" pitchFamily="34" charset="0"/>
                <a:cs typeface="Arial" panose="020B0604020202020204" pitchFamily="34" charset="0"/>
              </a:rPr>
              <a:t/>
            </a:r>
            <a:br>
              <a:rPr lang="af-ZA" sz="3100" dirty="0" smtClean="0">
                <a:solidFill>
                  <a:srgbClr val="000000"/>
                </a:solidFill>
                <a:latin typeface="Arial" panose="020B0604020202020204" pitchFamily="34" charset="0"/>
                <a:cs typeface="Arial" panose="020B0604020202020204" pitchFamily="34" charset="0"/>
              </a:rPr>
            </a:br>
            <a:r>
              <a:rPr lang="af-ZA" sz="3100" dirty="0" smtClean="0">
                <a:solidFill>
                  <a:srgbClr val="000000"/>
                </a:solidFill>
                <a:latin typeface="Arial" panose="020B0604020202020204" pitchFamily="34" charset="0"/>
                <a:cs typeface="Arial" panose="020B0604020202020204" pitchFamily="34" charset="0"/>
              </a:rPr>
              <a:t>Edema </a:t>
            </a:r>
            <a:r>
              <a:rPr lang="af-ZA" sz="3100" dirty="0">
                <a:solidFill>
                  <a:srgbClr val="000000"/>
                </a:solidFill>
                <a:latin typeface="Arial" panose="020B0604020202020204" pitchFamily="34" charset="0"/>
                <a:cs typeface="Arial" panose="020B0604020202020204" pitchFamily="34" charset="0"/>
              </a:rPr>
              <a:t>is no longer considered diagnostic criterion</a:t>
            </a:r>
            <a:r>
              <a:rPr lang="en-US" sz="3100" dirty="0" smtClean="0">
                <a:latin typeface="Arial" panose="020B0604020202020204" pitchFamily="34" charset="0"/>
                <a:cs typeface="Arial" panose="020B0604020202020204" pitchFamily="34" charset="0"/>
              </a:rPr>
              <a:t/>
            </a:r>
            <a:br>
              <a:rPr lang="en-US" sz="3100" dirty="0" smtClean="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 </a:t>
            </a:r>
            <a:br>
              <a:rPr lang="en-US" sz="3100" dirty="0" smtClean="0">
                <a:latin typeface="Arial" panose="020B0604020202020204" pitchFamily="34" charset="0"/>
                <a:cs typeface="Arial" panose="020B0604020202020204" pitchFamily="34" charset="0"/>
              </a:rPr>
            </a:br>
            <a:endParaRPr lang="en-GB" sz="31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0937" y="3954296"/>
            <a:ext cx="1577948" cy="1564632"/>
          </a:xfrm>
          <a:prstGeom prst="ellipse">
            <a:avLst/>
          </a:prstGeom>
          <a:ln>
            <a:noFill/>
          </a:ln>
          <a:effectLst>
            <a:softEdge rad="112500"/>
          </a:effectLst>
        </p:spPr>
      </p:pic>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20681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1050682" y="1121982"/>
            <a:ext cx="9271488" cy="4614036"/>
          </a:xfrm>
        </p:spPr>
        <p:txBody>
          <a:bodyPr>
            <a:normAutofit/>
          </a:bodyPr>
          <a:lstStyle/>
          <a:p>
            <a:r>
              <a:rPr lang="en-GB" sz="3200" dirty="0"/>
              <a:t/>
            </a:r>
            <a:br>
              <a:rPr lang="en-GB" sz="3200" dirty="0"/>
            </a:br>
            <a:r>
              <a:rPr lang="en-US" sz="3100" dirty="0" smtClean="0">
                <a:latin typeface="Arial" panose="020B0604020202020204" pitchFamily="34" charset="0"/>
                <a:cs typeface="Arial" panose="020B0604020202020204" pitchFamily="34" charset="0"/>
              </a:rPr>
              <a:t/>
            </a:r>
            <a:br>
              <a:rPr lang="en-US" sz="3100" dirty="0" smtClean="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 </a:t>
            </a:r>
            <a:br>
              <a:rPr lang="en-US" sz="3100" dirty="0" smtClean="0">
                <a:latin typeface="Arial" panose="020B0604020202020204" pitchFamily="34" charset="0"/>
                <a:cs typeface="Arial" panose="020B0604020202020204" pitchFamily="34" charset="0"/>
              </a:rPr>
            </a:br>
            <a:endParaRPr lang="en-GB" sz="31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pic>
        <p:nvPicPr>
          <p:cNvPr id="8" name="عنصر نائب للمحتوى 3">
            <a:extLst>
              <a:ext uri="{FF2B5EF4-FFF2-40B4-BE49-F238E27FC236}">
                <a16:creationId xmlns:a16="http://schemas.microsoft.com/office/drawing/2014/main" id="{C29B9125-BDA7-E1EC-BDCA-9B06092CAA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3426" y="779599"/>
            <a:ext cx="6822300" cy="5418978"/>
          </a:xfrm>
          <a:prstGeom prst="rect">
            <a:avLst/>
          </a:prstGeom>
        </p:spPr>
      </p:pic>
    </p:spTree>
    <p:extLst>
      <p:ext uri="{BB962C8B-B14F-4D97-AF65-F5344CB8AC3E}">
        <p14:creationId xmlns:p14="http://schemas.microsoft.com/office/powerpoint/2010/main" val="2451827655"/>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556</TotalTime>
  <Words>300</Words>
  <Application>Microsoft Office PowerPoint</Application>
  <PresentationFormat>Widescreen</PresentationFormat>
  <Paragraphs>64</Paragraphs>
  <Slides>42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Aptos</vt:lpstr>
      <vt:lpstr>Aptos Display</vt:lpstr>
      <vt:lpstr>Arial</vt:lpstr>
      <vt:lpstr>Arial Black</vt:lpstr>
      <vt:lpstr>Helvetica</vt:lpstr>
      <vt:lpstr>Montserrat</vt:lpstr>
      <vt:lpstr>Times New Roman</vt:lpstr>
      <vt:lpstr>نسق Office</vt:lpstr>
      <vt:lpstr>   Hypertensive Disorder of Pregnancy    Dr.Bodoor Alshareef</vt:lpstr>
      <vt:lpstr>Incidence : World wide incidence of hypertensive disorder in pregnancy is 10% One of the  leading cause of maternal mortality due to CNS haemorrhage </vt:lpstr>
      <vt:lpstr> Classification:  Gestational HTN  Chronic HTN  pre eclampsia with or without sever feature  Chronic HTN with superimposed Preeclapsia Eclampsia </vt:lpstr>
      <vt:lpstr>The diagnosis of hypertension should be reserved for pregnant women with a systolic blood pressure ≥140 mm Hg and/or a diastolic blood pressure ≥90 mm Hg. </vt:lpstr>
      <vt:lpstr>Gestational HTN  The diagnosis of gestational hypertension is made if hypertension without proteinuria or other signs of organ dysfunction first appears after 20 weeks’ gesta- tion or within 48 to 72 hours of delivery and resolves by 12 weeks postpartum. Formerly called PIH (pregnancy induced HTN).  </vt:lpstr>
      <vt:lpstr>CHRONIC HYPERTENSION:  The diagnosis of chronic hypertension requires at least one of the following: known hypertension before pregnancy or the development of hypertension before 20 weeks’ gestation.</vt:lpstr>
      <vt:lpstr>  Preeclampsia:  New-onset hypertension is defined as the development of hypertension (systolic blood pressure ≥140 mm Hg or diastolic blood pressure ≥90 mm Hg on two occasions 4 hours apart) in a woman whose blood pressure readings were previously normal, after the 20th week of pregnancy.   New-onset proteinuria is defined as ≥0.3 g of protein in a timed 24-hour urine collection or a protein/creatinine ratio ≥0.3 after the 20th week of gestation  </vt:lpstr>
      <vt:lpstr>  Urine dipstick readings are not preferred, but if no other method is available, +1 or greater indicates proteinuria    Protein levels are not predictive of how the disease will progress  Edema is no longer considered diagnostic criterion    </vt:lpstr>
      <vt:lpstr>     </vt:lpstr>
      <vt:lpstr>       </vt:lpstr>
      <vt:lpstr>ECLAMPSIA  Eclampsia is the presence of new-onset grand mal seizures in a woman with preeclampsia that cannot be attributed to other causes. </vt:lpstr>
      <vt:lpstr>HELLP syndrome :  Haemolysis elevated liver enzymes  Low platelets  Need all three to diagnose HELLP syndrome; however, any one of them is diagnostic of preeclampsia with severe features when elevated BP is present      </vt:lpstr>
      <vt:lpstr>Chronic HTN with superimposed preeclampsia :  Women with chronic hypertension who develop new-onset proteinuria (≥0.3 g in a 24-hour collection) after the 20th week of gestation.  In pregnant women with preexisting hypertension and proteinuria, the diagnosis of superimposed preeclampsia should be considered if they experience sudden significant increases in blood pressure or proteinuria or the new onset of any of the other signs and symptoms of severe preeclampsia  </vt:lpstr>
      <vt:lpstr>Pathogenesis of preeclampsia: it is multi system disorder.  Inadequate uteroplacental perfusion leading to placental ischemia,which lead to oxidative and inflammatory stress, with the involvement of secondary mediators leading to endothelial dysfunction, vasospasm, and activation of the coagulation system.       </vt:lpstr>
      <vt:lpstr> When preeclampsia arises in the early second trimester (14 to 20 weeks), a hydatidiform mole or choriocarcinoma should be considered.       </vt:lpstr>
      <vt:lpstr>Risk Factors for Preeclampsia  ● Nulliparity ● First-degree relative with history of preeclampsia ● Previous preeclamptic pregnancy ● Chronic HTN ● Obesity ● Chronic renal disease ● Multiple-gestation pregnancy ● Diabetes ● Systemic lupus erythematosus ● Maternal age &gt;40 years      </vt:lpstr>
      <vt:lpstr> The evaluation should focus on whether there is any past history of elevated blood pressure or renal disease, either before pregnancy or during previous pregnancies. The patient should be questioned carefully regarding symptoms of severe preeclampsia or its complications, ICU admission.   Outcome of her pregnancy and NICU admission .  Mode of delivery and at which GA   Follow up after delivery.    </vt:lpstr>
      <vt:lpstr>The physical examination should be focused on the assessment of blood pressure, weight gain, edema, fundal height, and reflexes, as well as on a qualitative assessment of urinary protein excretion with a dipstick.      In addition, findings consistent with severe preeclamp- sia, such as epigastric or right upper quadrant tender- ness, uterine tenderness, and signs of pulmonary edema, should be sought.   If there is severe headache or visual symptoms, an ophthalmic examination may be indicated.       </vt:lpstr>
      <vt:lpstr>       </vt:lpstr>
      <vt:lpstr> Fetal ultrasound should be performed to evaluate fetal growth, amniotic fluid index, and the umbilical artery Doppler resistance index or systolic/ diastolic ratio.  A nonstress test (NST) should also be done to determine if there evidence of acute fetal compromise       </vt:lpstr>
      <vt:lpstr>Management        </vt:lpstr>
      <vt:lpstr>Delivery is the only definitive cure for preeclampsia.        </vt:lpstr>
      <vt:lpstr>Manegement of chroic HTN :  The primary goals of management of chronic hypertension are to control hypertension and detect the development of superimposed preeclampsia in the mother and IUGR in the fetus.   As a general rule, the safest antihypertensive medication should be used at the lowest possible dose needed to keep blood pressure at about 130/80 mm Hg to 140/90 mm Hg.      </vt:lpstr>
      <vt:lpstr>Methyldopa is considered to be the safest antihypertensive medication in pregnancy, but calcium channel blockers and labetalol are also considered to be safe.   Angiotensin-converting enzyme inhibitors, angiotensin II receptor blockers, renin inhibitors, and mineralocorticoid blockers should be avoided at all stages of pregnancy because of potential fetal toxicity.   Beta blockers should be used with caution because they may cause fetal growth restriction and may affect the interpretation of the NST .     </vt:lpstr>
      <vt:lpstr>     The timing of delivery in the patient with chronic hypertension depends on the clinical circumstances. For patients without evidence of fetal growth restriction or superimposed preeclampsia, in whom blood pressure is well controlled and who have no other indications for delivery, pregnancy may be allowed to progress until at least 38 weeks’ gestation.    The route of delivery should be vaginal in the absence of other obstetric reasons for cesarean delivery.      </vt:lpstr>
      <vt:lpstr>Mangment of gestaional HTN :    No hospitalization       Delivery at 37 week        Monitor for preeclmpsia or complication.    The route of delivery should be vaginal in the absence     of other obstetric reasons for cesarean delivery      </vt:lpstr>
      <vt:lpstr>Mangment of preeclmpsia :    should be delivered by the time she reaches 37 weeks,or earlier if she develops signs or symptoms of worsening disease or if there is evidence of fetal compromise.        </vt:lpstr>
      <vt:lpstr>If the initial evaluation is consistent with the diagnosis of severe preeclampsia, the patient should remain hospitalized for the remainder of the pregnancy.    </vt:lpstr>
      <vt:lpstr>   After 34 weeks’ gestation, stabilization and delivery are appropriate for most patients.   For those patients at less than 34 weeks’ gestation who have severe preeclampsia  the decision regarding delivery needs to be individualized after carefully considering the risks to the neonate of prematurity versus the potential maternal and fetal risks of continuing the pregnancy.        </vt:lpstr>
      <vt:lpstr>Both the mother and fetus require very close monitoring with maternal laboratory parameters and fetal assessment testing repeated daily or more often if necessary.  stabilization of the patient with severe preeclampsia with magnesium sulfate for seizure prophylaxis, along with medical control of severe hypertension and corticosteroids for fetal lung maturity     </vt:lpstr>
      <vt:lpstr>    </vt:lpstr>
      <vt:lpstr>Intrapartum Manegement of Preeclampsia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Preterm labour  Dr.Bodoor Alshareef</dc:title>
  <dc:creator>Bodoor AlShareef</dc:creator>
  <cp:lastModifiedBy>Windows User</cp:lastModifiedBy>
  <cp:revision>65</cp:revision>
  <dcterms:created xsi:type="dcterms:W3CDTF">2025-09-07T13:21:49Z</dcterms:created>
  <dcterms:modified xsi:type="dcterms:W3CDTF">2025-09-15T18:57:36Z</dcterms:modified>
</cp:coreProperties>
</file>