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6" r:id="rId2"/>
    <p:sldId id="257" r:id="rId3"/>
    <p:sldId id="293" r:id="rId4"/>
    <p:sldId id="279" r:id="rId5"/>
    <p:sldId id="277" r:id="rId6"/>
    <p:sldId id="281" r:id="rId7"/>
    <p:sldId id="284" r:id="rId8"/>
    <p:sldId id="280" r:id="rId9"/>
    <p:sldId id="282" r:id="rId10"/>
    <p:sldId id="283" r:id="rId11"/>
    <p:sldId id="286" r:id="rId12"/>
    <p:sldId id="285" r:id="rId13"/>
    <p:sldId id="287" r:id="rId14"/>
    <p:sldId id="289" r:id="rId15"/>
    <p:sldId id="288" r:id="rId16"/>
    <p:sldId id="290" r:id="rId17"/>
    <p:sldId id="292" r:id="rId18"/>
    <p:sldId id="29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384B20-F180-4668-8AB8-B4C33D8DAD5D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83453-B3B1-468F-B579-C5C27E809A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179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FA0F8-6B98-0AA4-9F23-79C307F03B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99227D-3A23-2C29-F093-5E4CC92F1E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3BE40C-1273-8BC1-3D14-515E334D8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0B085-2881-4618-8D9A-66C56369809B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42565-C3F0-C815-4D56-0F0B2A626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2BF87-BF7B-4D75-2F26-681C13861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8ABB9-5DEC-4008-A1A2-1B14EB815A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599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0D140-8E9A-E00C-A9B6-B1C2968F5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5902BB-7A2E-FADC-599D-F5F0726F35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EFE6B-DA4C-0075-5644-3ADA51EB5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0B085-2881-4618-8D9A-66C56369809B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59AB5-4566-017C-0C98-07E6D528B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09CE8-7DF7-83AD-67A6-716673A12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8ABB9-5DEC-4008-A1A2-1B14EB815A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0688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288DEA-0A05-2600-7ADE-08D2FA0618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0E77C9-1E8C-DD91-925C-BB3CAE2B8A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A23B8-D26E-E9EE-05A1-371ABF33E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0B085-2881-4618-8D9A-66C56369809B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71AD1-2869-6B1F-EA7F-408D1347A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C7324-46B4-1427-40D5-5B7A36249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8ABB9-5DEC-4008-A1A2-1B14EB815A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938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F0974-5AD6-31F1-3882-4BC1FCAF0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DE923-F375-6492-B2ED-29C921909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6299F-839F-8587-4A33-50CB482C9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0B085-2881-4618-8D9A-66C56369809B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A1292-DBE7-1810-004B-EDBA3F0B6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833ED8-80EE-71D5-906D-ACC1709C6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8ABB9-5DEC-4008-A1A2-1B14EB815A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445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2BCB8-2416-3EE9-7457-EEF774AE4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8AD333-7463-684F-4418-99C6627C5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F5AFFF-C783-FBE7-4B3B-0DA003168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0B085-2881-4618-8D9A-66C56369809B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FE9F8-1822-D713-C8DD-140DD37A8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7ED52-CC19-7A63-508F-0E01D51D3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8ABB9-5DEC-4008-A1A2-1B14EB815A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748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C2CE0-ED5F-566D-03AD-68CE3FCFC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B10F2-F108-AB43-65C2-8B2D756905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ECC4B2-532C-6718-459B-A2192F14FD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8D319-422F-9E10-F1AC-49D7B5B3E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0B085-2881-4618-8D9A-66C56369809B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EA211B-4AA9-6D2C-71B9-74A6A1B3C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747522-133D-8975-8121-565146BC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8ABB9-5DEC-4008-A1A2-1B14EB815A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467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7937B-A8A2-FE2B-C842-D1EE2B409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CC347-E25E-3EBA-D0D7-7F4B422D3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02A0DB-9586-2AE2-B148-337A8105B8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68D1DE-76DE-C99F-4FF3-C1532ED274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CD956-27BD-6548-FE4A-0ECB9AA28A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390560-44F4-20E8-0963-696DACF3C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0B085-2881-4618-8D9A-66C56369809B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437E65-3B32-24BD-06BB-E948032BD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8ED87A-D135-D918-8253-4A865820F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8ABB9-5DEC-4008-A1A2-1B14EB815A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734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F5BC0-1CC1-90C4-BDC7-8CAF1BEAE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6D84AA-E068-E59B-8DE0-75F824BBD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0B085-2881-4618-8D9A-66C56369809B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154811-4389-0851-C799-18DBACEE2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CA5A3E-594E-90C0-EDBB-070E9AF1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8ABB9-5DEC-4008-A1A2-1B14EB815A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365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B22B37-4635-1D89-CA7F-4DDA13404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0B085-2881-4618-8D9A-66C56369809B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FC5D32-09CA-3C3C-FAC3-82F7D9CC3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E9C666-2065-BDF7-F979-B9D2371F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8ABB9-5DEC-4008-A1A2-1B14EB815A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9926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0DFA2-C719-C32D-66D2-A9720841C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8995A-96BE-3B41-3086-7090DEFAE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D3B817-3CD6-556E-F944-93ADCEA70C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A62ED6-0219-3C90-D59D-06F3F1C91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0B085-2881-4618-8D9A-66C56369809B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90DB78-4554-6E6F-83EE-D83399A3D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F1DF85-43F2-0F8F-F827-A60421272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8ABB9-5DEC-4008-A1A2-1B14EB815A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9B866-9F8D-491A-357A-E0567ABBD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C980B5-8E07-9EE0-3697-8793EC3B5B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6A4981-6D7D-FC40-08DC-57FFA9106E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C1A7EC-FAA9-8E05-0471-BA27AD410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0B085-2881-4618-8D9A-66C56369809B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6C60C8-9F00-6B58-0E74-EC494B536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720693-FFF0-1ADB-A5D7-9D9397EAD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8ABB9-5DEC-4008-A1A2-1B14EB815A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2881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78B32D-7DE0-B7D2-D1AD-90245BD24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22FD9-B08F-576D-4E1A-A9DE44306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BBC20-D5EA-F6FE-1715-DF17CE91D2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0B085-2881-4618-8D9A-66C56369809B}" type="datetimeFigureOut">
              <a:rPr lang="en-GB" smtClean="0"/>
              <a:t>09/09/2024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4554F-71B6-6865-C842-3E7737AAEF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10A67-A62B-82D3-CF7F-498A4DC83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8ABB9-5DEC-4008-A1A2-1B14EB815A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036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C4060-65E9-8270-0AC7-7192707F2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5401558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975874-97B3-AD08-F065-64B02B40A2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809554"/>
            <a:ext cx="12192000" cy="2048446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GB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By dr.Mona Ahmed</a:t>
            </a:r>
          </a:p>
          <a:p>
            <a:r>
              <a:rPr lang="en-GB" sz="4000" b="1">
                <a:latin typeface="Angsana New" panose="02020603050405020304" pitchFamily="18" charset="-34"/>
                <a:cs typeface="Angsana New" panose="02020603050405020304" pitchFamily="18" charset="-34"/>
              </a:rPr>
              <a:t>Assisted Professor SMSB</a:t>
            </a:r>
            <a:endParaRPr lang="en-GB" sz="4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en-GB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Almareefa University</a:t>
            </a:r>
          </a:p>
          <a:p>
            <a:r>
              <a:rPr lang="en-GB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SMSB</a:t>
            </a:r>
            <a:endParaRPr lang="en-GB" sz="32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581538-3F48-51AC-546E-088636AEDF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-9426"/>
            <a:ext cx="6438506" cy="26281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2E1077-FD7B-C6D7-ADF5-2250BFE54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504" y="2318994"/>
            <a:ext cx="5753496" cy="2490560"/>
          </a:xfrm>
          <a:prstGeom prst="rect">
            <a:avLst/>
          </a:prstGeom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0BCE8690-A28A-CE39-7ED6-03046A4CC4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350350"/>
              </p:ext>
            </p:extLst>
          </p:nvPr>
        </p:nvGraphicFramePr>
        <p:xfrm>
          <a:off x="0" y="2396294"/>
          <a:ext cx="6438506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38506">
                  <a:extLst>
                    <a:ext uri="{9D8B030D-6E8A-4147-A177-3AD203B41FA5}">
                      <a16:colId xmlns:a16="http://schemas.microsoft.com/office/drawing/2014/main" val="3396173020"/>
                    </a:ext>
                  </a:extLst>
                </a:gridCol>
              </a:tblGrid>
              <a:tr h="30126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20352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57B77DA2-A63A-763D-27FE-BFB955CE6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8505" y="-94267"/>
            <a:ext cx="5753493" cy="2490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61A27A-447C-7149-D418-78AC3A2CE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396294"/>
            <a:ext cx="6438504" cy="240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75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8CAEF-6D34-D44C-114D-52B61E56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70012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sz="49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Pre-requests: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48DF8-02C5-B032-F7E2-C61988311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70013"/>
            <a:ext cx="12192000" cy="5987986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GB" sz="3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Cephalic presentation(piper forceps in breech).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3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Head is engaged 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3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A fully dilated cervix.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3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Ruptured membranes.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3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Empty bladder &amp; rectum.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3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Adequate Anaesthesia.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3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Adequate pelvis.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3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Episiotomy.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3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Make sure you lock the device before using it.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3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Experienced operator 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948789-3A8D-EBC9-1301-620FBB963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280" y="1005840"/>
            <a:ext cx="5804468" cy="35661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9C4CC3-317F-F9F4-7ED5-22681C10727C}"/>
              </a:ext>
            </a:extLst>
          </p:cNvPr>
          <p:cNvSpPr/>
          <p:nvPr/>
        </p:nvSpPr>
        <p:spPr>
          <a:xfrm>
            <a:off x="6177280" y="4236720"/>
            <a:ext cx="5804468" cy="3352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9808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8CAEF-6D34-D44C-114D-52B61E56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633"/>
            <a:ext cx="12192000" cy="870012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GB" sz="54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Complications: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48DF8-02C5-B032-F7E2-C61988311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70013"/>
            <a:ext cx="12192000" cy="5987986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A</a:t>
            </a:r>
            <a:r>
              <a:rPr lang="en-GB" sz="36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. Maternal: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Traumatic lesions of the lower uterine segment, cervix, vagina&amp; perineum.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Sepsis.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Obstetric shock.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Bone injuries: Separation of the symphysis 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Dislocation of the Sacro-iliac joint 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fracture of the coccyx or its dislocation.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36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Post partum haemorrhage (traumatic or atonic).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3600" b="1" i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Vesico</a:t>
            </a:r>
            <a:r>
              <a:rPr lang="en-GB" sz="36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-vaginal fistula &amp; stress incontinence.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4420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8CAEF-6D34-D44C-114D-52B61E56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70012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48DF8-02C5-B032-F7E2-C61988311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05524"/>
            <a:ext cx="12192000" cy="5987986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GB" sz="36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B-Fetal:</a:t>
            </a:r>
          </a:p>
          <a:p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 soft tissue compression </a:t>
            </a:r>
          </a:p>
          <a:p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cranial injury due to incorrectly placed forceps blade.</a:t>
            </a:r>
          </a:p>
          <a:p>
            <a:endParaRPr lang="en-GB" sz="3600" i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endParaRPr lang="en-GB" sz="3600" i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sz="44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Contraindication</a:t>
            </a:r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:</a:t>
            </a:r>
          </a:p>
          <a:p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  </a:t>
            </a:r>
            <a:r>
              <a:rPr lang="en-GB" sz="3600" i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Hx</a:t>
            </a:r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. Of cephalo-pelvic disproportion. 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0DD565-8E87-6270-8F87-0C7380871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0509" y="568171"/>
            <a:ext cx="4554245" cy="32048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EA2C35-835B-A982-16BE-F6337731E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470" y="4277861"/>
            <a:ext cx="2469094" cy="18533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084C86-AF87-892B-1030-EC4A1AD64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907" y="184364"/>
            <a:ext cx="2143125" cy="213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27B49D-12E2-6868-6EC2-EF355521A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7229" y="4495800"/>
            <a:ext cx="2432515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067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8CAEF-6D34-D44C-114D-52B61E56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633"/>
            <a:ext cx="12192000" cy="870012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sz="49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The vacuum extractor or ventose</a:t>
            </a:r>
            <a:r>
              <a:rPr lang="en-GB" dirty="0"/>
              <a:t>: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48DF8-02C5-B032-F7E2-C61988311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70013"/>
            <a:ext cx="12192000" cy="5987986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36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Definition: </a:t>
            </a:r>
          </a:p>
          <a:p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A cup like instrument held against the Fetal head for </a:t>
            </a:r>
          </a:p>
          <a:p>
            <a:pPr marL="0" indent="0">
              <a:buNone/>
            </a:pPr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suction under the aid of the mothers pushing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32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T</a:t>
            </a:r>
            <a:r>
              <a:rPr lang="en-GB" sz="36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ypes:</a:t>
            </a:r>
          </a:p>
          <a:p>
            <a:pPr marL="0" indent="0">
              <a:buNone/>
            </a:pPr>
            <a:r>
              <a:rPr lang="en-GB" sz="40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Two types:</a:t>
            </a:r>
          </a:p>
          <a:p>
            <a:r>
              <a:rPr lang="en-GB" sz="40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 Metal cup ventose</a:t>
            </a:r>
          </a:p>
          <a:p>
            <a:r>
              <a:rPr lang="en-GB" sz="40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 plastic cup ventose.</a:t>
            </a:r>
          </a:p>
          <a:p>
            <a:pPr marL="0" indent="0">
              <a:buNone/>
            </a:pPr>
            <a:endParaRPr lang="en-GB" sz="4000" b="1" i="1" dirty="0">
              <a:latin typeface="Bradley Hand ITC" panose="03070402050302030203" pitchFamily="66" charset="0"/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en-GB" sz="4000" b="1" i="1" dirty="0">
                <a:latin typeface="Bradley Hand ITC" panose="03070402050302030203" pitchFamily="66" charset="0"/>
                <a:cs typeface="Angsana New" panose="02020603050405020304" pitchFamily="18" charset="-34"/>
              </a:rPr>
              <a:t>         write the type of the ventose in the exam. 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3922C2-327B-469A-5E8F-7A4C8F374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71" y="5808863"/>
            <a:ext cx="1087469" cy="904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019D7E-280B-D727-D8C2-9F9A834ED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744" y="1618603"/>
            <a:ext cx="4037294" cy="310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94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8CAEF-6D34-D44C-114D-52B61E56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70012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br>
              <a:rPr lang="en-GB" dirty="0"/>
            </a:br>
            <a:br>
              <a:rPr lang="en-GB" dirty="0"/>
            </a:br>
            <a:r>
              <a:rPr lang="en-GB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Prerequisites :</a:t>
            </a:r>
            <a:br>
              <a:rPr lang="en-GB" b="1" i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48DF8-02C5-B032-F7E2-C61988311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70013"/>
            <a:ext cx="12192000" cy="5987986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GB" sz="44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Clinically adequate pelvic dimension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44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Experienced operator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44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Cervix fully dilated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44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Engaged Fetal head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44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Gestational age greater than 34 w</a:t>
            </a:r>
          </a:p>
          <a:p>
            <a:pPr marL="0" indent="0">
              <a:buNone/>
            </a:pPr>
            <a:endParaRPr lang="en-GB" sz="4400" i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en-GB" sz="44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             </a:t>
            </a:r>
            <a:r>
              <a:rPr lang="en-GB" sz="4400" b="1" i="1" dirty="0">
                <a:latin typeface="Bradley Hand ITC" panose="03070402050302030203" pitchFamily="66" charset="0"/>
                <a:cs typeface="Angsana New" panose="02020603050405020304" pitchFamily="18" charset="-34"/>
              </a:rPr>
              <a:t>Fetal head direction not important</a:t>
            </a:r>
            <a:r>
              <a:rPr lang="en-GB" sz="44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A22AE6-F3E6-FB06-EF91-2CD2360F4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92" y="5197274"/>
            <a:ext cx="1091279" cy="902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CF32EA-DFDB-96A4-F60A-042D8BE63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279" y="870012"/>
            <a:ext cx="4529721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638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8CAEF-6D34-D44C-114D-52B61E56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633"/>
            <a:ext cx="12192000" cy="870012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GB" sz="48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Indications: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48DF8-02C5-B032-F7E2-C61988311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70013"/>
            <a:ext cx="12192000" cy="5987986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All the indications of forceps delivery EXCEPT:</a:t>
            </a:r>
          </a:p>
          <a:p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GB" sz="3600" i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face presentation</a:t>
            </a:r>
          </a:p>
          <a:p>
            <a:r>
              <a:rPr lang="en-GB" sz="3600" i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after- coming head in breech</a:t>
            </a:r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</a:p>
          <a:p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It can be utilized to remove the head out of a lower </a:t>
            </a:r>
            <a:r>
              <a:rPr lang="en-GB" sz="3600" i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uterine segment C-section</a:t>
            </a:r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</a:p>
          <a:p>
            <a:pPr marL="0" indent="0">
              <a:buNone/>
            </a:pPr>
            <a:endParaRPr lang="en-GB" sz="3600" i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9955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8CAEF-6D34-D44C-114D-52B61E56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6633"/>
            <a:ext cx="12192000" cy="870012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GB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Contraindications: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48DF8-02C5-B032-F7E2-C61988311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70013"/>
            <a:ext cx="12192000" cy="5987986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en-GB" sz="3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Face, breech &amp; transverse presentation of the after coming head.</a:t>
            </a:r>
          </a:p>
          <a:p>
            <a:r>
              <a:rPr lang="en-GB" sz="3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 Premature babies.</a:t>
            </a:r>
          </a:p>
          <a:p>
            <a:r>
              <a:rPr lang="en-GB" sz="3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Moderate or severe cephalo-pelvic disproportion.</a:t>
            </a:r>
          </a:p>
          <a:p>
            <a:r>
              <a:rPr lang="en-GB" sz="3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 Fetal &amp; maternal distress that requires a rapid delivery.</a:t>
            </a:r>
          </a:p>
          <a:p>
            <a:r>
              <a:rPr lang="en-GB" sz="3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Complications:</a:t>
            </a:r>
          </a:p>
          <a:p>
            <a:r>
              <a:rPr lang="en-GB" sz="3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Increase the risk of cervical incompetence.</a:t>
            </a:r>
          </a:p>
          <a:p>
            <a:r>
              <a:rPr lang="en-GB" sz="3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Vaginal laceration . </a:t>
            </a:r>
          </a:p>
          <a:p>
            <a:r>
              <a:rPr lang="en-GB" sz="3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Fetal skull injuries: Cephalohematoma, </a:t>
            </a:r>
          </a:p>
          <a:p>
            <a:r>
              <a:rPr lang="en-GB" sz="3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Intracranial haemorrhage </a:t>
            </a:r>
          </a:p>
          <a:p>
            <a:r>
              <a:rPr lang="en-GB" sz="3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scalp lacerations, necrosis &amp; alopecia.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63A978-1C20-D8D5-D1C5-F7D66EF62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7523" y="2042998"/>
            <a:ext cx="3334801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32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8CAEF-6D34-D44C-114D-52B61E56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70012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6" name="Forceps delivery">
            <a:hlinkClick r:id="" action="ppaction://media"/>
            <a:extLst>
              <a:ext uri="{FF2B5EF4-FFF2-40B4-BE49-F238E27FC236}">
                <a16:creationId xmlns:a16="http://schemas.microsoft.com/office/drawing/2014/main" id="{F2544B98-35E0-6EDB-8942-93AE584A3E6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1440"/>
            <a:ext cx="12191999" cy="6766560"/>
          </a:xfrm>
        </p:spPr>
      </p:pic>
    </p:spTree>
    <p:extLst>
      <p:ext uri="{BB962C8B-B14F-4D97-AF65-F5344CB8AC3E}">
        <p14:creationId xmlns:p14="http://schemas.microsoft.com/office/powerpoint/2010/main" val="420578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7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8CAEF-6D34-D44C-114D-52B61E56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70012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48DF8-02C5-B032-F7E2-C61988311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70013"/>
            <a:ext cx="12192000" cy="5987986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4AB27E-487A-26BC-FB1A-828C7CB2E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4456" y="2797159"/>
            <a:ext cx="5433134" cy="33994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0F2B37-BC02-D93E-0555-59275A17B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2" y="320289"/>
            <a:ext cx="4415717" cy="339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5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94B83-346C-19B2-89FA-CB0B73BF1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outcomes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E5D37-89B6-6648-7D28-4DD37B373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43579"/>
            <a:ext cx="12192000" cy="4614420"/>
          </a:xfr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When you have completed this tutorial you will be able to:</a:t>
            </a:r>
          </a:p>
          <a:p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decide when an instrumental delivery is </a:t>
            </a:r>
            <a:r>
              <a:rPr lang="en-GB" sz="36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needed</a:t>
            </a:r>
          </a:p>
          <a:p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decide which instrument is </a:t>
            </a:r>
            <a:r>
              <a:rPr lang="en-GB" sz="36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appropriate</a:t>
            </a:r>
          </a:p>
          <a:p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appreciate the </a:t>
            </a:r>
            <a:r>
              <a:rPr lang="en-GB" sz="36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techniques </a:t>
            </a:r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required for vacuum and forceps delivery</a:t>
            </a:r>
          </a:p>
          <a:p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recognise the </a:t>
            </a:r>
            <a:r>
              <a:rPr lang="en-GB" sz="36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complications</a:t>
            </a:r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 associated with instrumental delivery</a:t>
            </a:r>
          </a:p>
          <a:p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know when to </a:t>
            </a:r>
            <a:r>
              <a:rPr lang="en-GB" sz="36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abandon </a:t>
            </a:r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the procedure.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E84AA3-1ECD-8A00-3940-C049CAC68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134"/>
            <a:ext cx="12192000" cy="2017336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0650325-BAC8-D637-F3E1-D49E09D666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5090"/>
              </p:ext>
            </p:extLst>
          </p:nvPr>
        </p:nvGraphicFramePr>
        <p:xfrm>
          <a:off x="-1" y="1838227"/>
          <a:ext cx="12191999" cy="4053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99">
                  <a:extLst>
                    <a:ext uri="{9D8B030D-6E8A-4147-A177-3AD203B41FA5}">
                      <a16:colId xmlns:a16="http://schemas.microsoft.com/office/drawing/2014/main" val="2342962327"/>
                    </a:ext>
                  </a:extLst>
                </a:gridCol>
              </a:tblGrid>
              <a:tr h="40535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2198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6709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94B83-346C-19B2-89FA-CB0B73BF1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 outcomes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E5D37-89B6-6648-7D28-4DD37B373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43577"/>
            <a:ext cx="12192000" cy="4614421"/>
          </a:xfr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OVD should be classified according to the position and station of the presenting part.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Clinical assessment and confirmation that the safety criteria have been met are prerequisites for OVD.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Vacuum or forceps may be suitable depending on the clinical circumstances and operator’s preference.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OVDs with a higher chance of failure should be conducted in an operating theatre.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Contingency planning is an essential part of any OVD.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Anticipation and early management of maternal and neonatal complications is essential.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Caesarean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E84AA3-1ECD-8A00-3940-C049CAC68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135"/>
            <a:ext cx="12192000" cy="2290713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0650325-BAC8-D637-F3E1-D49E09D666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378457"/>
              </p:ext>
            </p:extLst>
          </p:nvPr>
        </p:nvGraphicFramePr>
        <p:xfrm>
          <a:off x="0" y="568960"/>
          <a:ext cx="12192000" cy="1674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2342962327"/>
                    </a:ext>
                  </a:extLst>
                </a:gridCol>
              </a:tblGrid>
              <a:tr h="1674616">
                <a:tc>
                  <a:txBody>
                    <a:bodyPr/>
                    <a:lstStyle/>
                    <a:p>
                      <a:endParaRPr lang="en-GB" sz="2800" i="1" dirty="0">
                        <a:latin typeface="Arabic Typesetting" panose="03020402040406030203" pitchFamily="66" charset="-78"/>
                        <a:cs typeface="Arabic Typesetting" panose="03020402040406030203" pitchFamily="66" charset="-78"/>
                      </a:endParaRPr>
                    </a:p>
                    <a:p>
                      <a:r>
                        <a:rPr lang="en-GB" sz="2800" i="1" dirty="0">
                          <a:latin typeface="Arabic Typesetting" panose="03020402040406030203" pitchFamily="66" charset="-78"/>
                          <a:cs typeface="Arabic Typesetting" panose="03020402040406030203" pitchFamily="66" charset="-78"/>
                        </a:rPr>
                        <a:t>   KEY LEARNING POINTS</a:t>
                      </a:r>
                    </a:p>
                    <a:p>
                      <a:endParaRPr lang="en-GB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2198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741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8CAEF-6D34-D44C-114D-52B61E56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63191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GB" sz="60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Obstetric instruments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48DF8-02C5-B032-F7E2-C61988311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63192"/>
            <a:ext cx="12192000" cy="5679648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en-GB" sz="36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Obstetric forceps.                                          </a:t>
            </a:r>
          </a:p>
          <a:p>
            <a:pPr marL="0" indent="0">
              <a:buNone/>
            </a:pPr>
            <a:r>
              <a:rPr lang="en-GB" dirty="0"/>
              <a:t>                                                                                                      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n-GB" dirty="0"/>
              <a:t>                                                                                                </a:t>
            </a:r>
            <a:r>
              <a:rPr lang="en-GB" sz="36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Obstetric vacuum</a:t>
            </a:r>
            <a:r>
              <a:rPr lang="en-GB" dirty="0"/>
              <a:t>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BDE83D-3852-C3E6-D657-DC2AD89C3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58" y="1857081"/>
            <a:ext cx="5056350" cy="2422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69C594-68CC-F981-1739-FAB495D29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482" y="4103016"/>
            <a:ext cx="5540260" cy="256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82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8CAEF-6D34-D44C-114D-52B61E56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52256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sz="53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Choice of instruments</a:t>
            </a:r>
            <a:br>
              <a:rPr lang="en-GB" sz="53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endParaRPr lang="en-GB" b="1" i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48DF8-02C5-B032-F7E2-C61988311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52257"/>
            <a:ext cx="12192000" cy="6005742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sz="3200" b="1" i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Conditions where ventouse would be preferred over forceps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3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Urgent low lift-out delivery.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3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Rotational delivery.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3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Operator or maternal preference.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3200" b="1" i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Conditions where forceps would be preferred to ventouse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3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Poor maternal effort.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3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Operator or maternal preference.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3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Large caput.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3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Gestation of less than 34 weeks (at 34–36 weeks of gestation, ventouse is relatively contraindicated).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3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After-coming head of the breech</a:t>
            </a:r>
          </a:p>
          <a:p>
            <a:pPr marL="0" indent="0">
              <a:buNone/>
            </a:pPr>
            <a:endParaRPr lang="en-GB" i="1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0B4A8B-EEC6-1B2D-A0DB-ABCBA4F9A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2450" y="519633"/>
            <a:ext cx="4273251" cy="160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924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8CAEF-6D34-D44C-114D-52B61E56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7835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GB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1.Obstetric forceps</a:t>
            </a:r>
            <a:br>
              <a:rPr lang="en-GB" b="1" i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endParaRPr lang="en-GB" b="1" i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48DF8-02C5-B032-F7E2-C61988311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78351"/>
            <a:ext cx="12192000" cy="5679648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GB" sz="40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Definition:</a:t>
            </a:r>
          </a:p>
          <a:p>
            <a:pPr marL="0" indent="0">
              <a:buNone/>
            </a:pPr>
            <a:r>
              <a:rPr lang="en-GB" sz="40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-An instruments to offer traction and / or rotation </a:t>
            </a:r>
          </a:p>
          <a:p>
            <a:pPr marL="0" indent="0">
              <a:buNone/>
            </a:pPr>
            <a:r>
              <a:rPr lang="en-GB" sz="40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of the Fetal head When the mothers expulsive forces </a:t>
            </a:r>
          </a:p>
          <a:p>
            <a:pPr marL="0" indent="0">
              <a:buNone/>
            </a:pPr>
            <a:r>
              <a:rPr lang="en-GB" sz="40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are not sufficient to accomplish  a safe delivery of the fetus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663BD3-F0EB-C9F3-523C-99B04061A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8480" y="1128817"/>
            <a:ext cx="2651758" cy="2143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83F7BF-FC1B-DC1E-0F42-EA06C6636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480" y="3861117"/>
            <a:ext cx="2651759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10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8CAEF-6D34-D44C-114D-52B61E56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70012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GB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Types: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48DF8-02C5-B032-F7E2-C61988311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70013"/>
            <a:ext cx="12192000" cy="5987986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1. </a:t>
            </a:r>
            <a:r>
              <a:rPr lang="en-GB" sz="3600" i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Short curved </a:t>
            </a:r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or Wrigley's forceps…… Outlet forceps</a:t>
            </a:r>
          </a:p>
          <a:p>
            <a:pPr marL="0" indent="0">
              <a:buNone/>
            </a:pPr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2. </a:t>
            </a:r>
            <a:r>
              <a:rPr lang="en-GB" sz="3600" i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Long curved </a:t>
            </a:r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or Simpsons forceps……..midway forceps</a:t>
            </a:r>
          </a:p>
          <a:p>
            <a:pPr marL="0" indent="0">
              <a:buNone/>
            </a:pPr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 ( For traction only) in breech vaginal delivery &amp; in CS </a:t>
            </a:r>
          </a:p>
          <a:p>
            <a:pPr marL="0" indent="0">
              <a:buNone/>
            </a:pPr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3. </a:t>
            </a:r>
            <a:r>
              <a:rPr lang="en-GB" sz="3600" i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Long straight </a:t>
            </a:r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or  kiellands forceps. For rotation and</a:t>
            </a:r>
          </a:p>
          <a:p>
            <a:pPr marL="0" indent="0">
              <a:buNone/>
            </a:pPr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raction when head above 0 station.</a:t>
            </a:r>
          </a:p>
          <a:p>
            <a:pPr marL="0" indent="0">
              <a:buNone/>
            </a:pPr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4. </a:t>
            </a:r>
            <a:r>
              <a:rPr lang="en-GB" sz="3600" i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Piper </a:t>
            </a:r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: after the coming of the head in a vaginal</a:t>
            </a:r>
          </a:p>
          <a:p>
            <a:pPr marL="0" indent="0">
              <a:buNone/>
            </a:pPr>
            <a:r>
              <a:rPr lang="en-GB" sz="36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breech baby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0B23A6-4C76-B424-F81A-5D969F9FE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2498" y="176975"/>
            <a:ext cx="3414056" cy="3810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53D3FB-3861-2B5F-1A31-1CDA6EB4E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2498" y="4274019"/>
            <a:ext cx="3414056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52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8CAEF-6D34-D44C-114D-52B61E56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78350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GB" sz="48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Indications for forceps delivery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48DF8-02C5-B032-F7E2-C61988311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78351"/>
            <a:ext cx="12192000" cy="5679648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1. </a:t>
            </a:r>
            <a:r>
              <a:rPr lang="en-GB" sz="32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Maternal: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3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 Dangers for the mother (eg.prophylactic forceps(heart diseases):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3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Toxaemia of pregnancy (pre-eclampsia &amp; eclampsia).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3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Weakness in the abdominal wall (eg.hernias 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3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Maternal distress.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A23060-F031-A503-5BB3-A3C14F827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6729" y="4607938"/>
            <a:ext cx="2621507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9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48DF8-02C5-B032-F7E2-C61988311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GB" sz="32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2. Fetal: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3200" i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prophylactic forceps</a:t>
            </a:r>
            <a:r>
              <a:rPr lang="en-GB" sz="3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(Dangers for the fetus)…….as in the case of Cord prolapse.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3200" i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Abnormal presentations &amp;position</a:t>
            </a:r>
            <a:r>
              <a:rPr lang="en-GB" sz="3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: </a:t>
            </a:r>
          </a:p>
          <a:p>
            <a:pPr marL="0" indent="0">
              <a:buNone/>
            </a:pPr>
            <a:r>
              <a:rPr lang="en-GB" sz="3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                        occipito-posterior ,deep transverse arrest, face presentation &amp; after-coming head.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3200" i="1" u="sng" dirty="0">
                <a:latin typeface="Angsana New" panose="02020603050405020304" pitchFamily="18" charset="-34"/>
                <a:cs typeface="Angsana New" panose="02020603050405020304" pitchFamily="18" charset="-34"/>
              </a:rPr>
              <a:t>Fetal distress </a:t>
            </a:r>
            <a:r>
              <a:rPr lang="en-GB" sz="3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</a:p>
          <a:p>
            <a:pPr marL="0" indent="0">
              <a:buNone/>
            </a:pPr>
            <a:endParaRPr lang="en-GB" sz="3200" i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en-GB" sz="3200" b="1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3- Prolonged 2nd stage of labor:</a:t>
            </a:r>
          </a:p>
          <a:p>
            <a:r>
              <a:rPr lang="en-GB" sz="3200" i="1" dirty="0">
                <a:latin typeface="Angsana New" panose="02020603050405020304" pitchFamily="18" charset="-34"/>
                <a:cs typeface="Angsana New" panose="02020603050405020304" pitchFamily="18" charset="-34"/>
              </a:rPr>
              <a:t>Over  2 hrs in multipara or 3 hrs in primigravidae.</a:t>
            </a:r>
          </a:p>
          <a:p>
            <a:pPr marL="0" indent="0">
              <a:buNone/>
            </a:pPr>
            <a:endParaRPr lang="en-GB" sz="3200" i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marL="0" indent="0">
              <a:buNone/>
            </a:pPr>
            <a:r>
              <a:rPr lang="en-GB" sz="4000" b="1" i="1" dirty="0">
                <a:latin typeface="Bradley Hand ITC" panose="03070402050302030203" pitchFamily="66" charset="0"/>
                <a:cs typeface="Angsana New" panose="02020603050405020304" pitchFamily="18" charset="-34"/>
              </a:rPr>
              <a:t>          we can use it in C-section, to pick the head up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98BC77-A40A-CB40-8D79-DBF463BE0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18" y="4972284"/>
            <a:ext cx="1085182" cy="9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9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4697</TotalTime>
  <Words>773</Words>
  <Application>Microsoft Office PowerPoint</Application>
  <PresentationFormat>Widescreen</PresentationFormat>
  <Paragraphs>133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Angsana New</vt:lpstr>
      <vt:lpstr>Arabic Typesetting</vt:lpstr>
      <vt:lpstr>Arial</vt:lpstr>
      <vt:lpstr>Bradley Hand ITC</vt:lpstr>
      <vt:lpstr>Calibri</vt:lpstr>
      <vt:lpstr>Calibri Light</vt:lpstr>
      <vt:lpstr>Courier New</vt:lpstr>
      <vt:lpstr>Wingdings</vt:lpstr>
      <vt:lpstr>Office Theme</vt:lpstr>
      <vt:lpstr>PowerPoint Presentation</vt:lpstr>
      <vt:lpstr>Learning outcomes </vt:lpstr>
      <vt:lpstr>Learning outcomes </vt:lpstr>
      <vt:lpstr>Obstetric instruments</vt:lpstr>
      <vt:lpstr> Choice of instruments </vt:lpstr>
      <vt:lpstr>1.Obstetric forceps </vt:lpstr>
      <vt:lpstr>Types:</vt:lpstr>
      <vt:lpstr>Indications for forceps delivery</vt:lpstr>
      <vt:lpstr>PowerPoint Presentation</vt:lpstr>
      <vt:lpstr> Pre-requests: </vt:lpstr>
      <vt:lpstr>Complications:</vt:lpstr>
      <vt:lpstr>  </vt:lpstr>
      <vt:lpstr> The vacuum extractor or ventose: </vt:lpstr>
      <vt:lpstr>  Prerequisites :  </vt:lpstr>
      <vt:lpstr>Indications:</vt:lpstr>
      <vt:lpstr>Contraindications:</vt:lpstr>
      <vt:lpstr>  </vt:lpstr>
      <vt:lpstr>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Mons Ahmed</dc:creator>
  <cp:lastModifiedBy>Mons Ahmed</cp:lastModifiedBy>
  <cp:revision>9</cp:revision>
  <dcterms:created xsi:type="dcterms:W3CDTF">2022-08-09T15:00:12Z</dcterms:created>
  <dcterms:modified xsi:type="dcterms:W3CDTF">2024-09-09T05:32:33Z</dcterms:modified>
</cp:coreProperties>
</file>