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9" r:id="rId3"/>
    <p:sldId id="294" r:id="rId4"/>
    <p:sldId id="264" r:id="rId5"/>
    <p:sldId id="293" r:id="rId6"/>
    <p:sldId id="263" r:id="rId7"/>
    <p:sldId id="310" r:id="rId8"/>
    <p:sldId id="336" r:id="rId9"/>
    <p:sldId id="276" r:id="rId10"/>
    <p:sldId id="275" r:id="rId11"/>
    <p:sldId id="284" r:id="rId12"/>
    <p:sldId id="301" r:id="rId13"/>
    <p:sldId id="304" r:id="rId14"/>
    <p:sldId id="273" r:id="rId15"/>
    <p:sldId id="288" r:id="rId16"/>
    <p:sldId id="291" r:id="rId17"/>
    <p:sldId id="303" r:id="rId18"/>
    <p:sldId id="290" r:id="rId19"/>
    <p:sldId id="298" r:id="rId20"/>
    <p:sldId id="312" r:id="rId21"/>
    <p:sldId id="311" r:id="rId22"/>
    <p:sldId id="300" r:id="rId23"/>
    <p:sldId id="297" r:id="rId24"/>
    <p:sldId id="308" r:id="rId25"/>
    <p:sldId id="337" r:id="rId26"/>
    <p:sldId id="317" r:id="rId27"/>
    <p:sldId id="320" r:id="rId28"/>
    <p:sldId id="319" r:id="rId29"/>
    <p:sldId id="321" r:id="rId30"/>
    <p:sldId id="338" r:id="rId31"/>
    <p:sldId id="315" r:id="rId32"/>
    <p:sldId id="326" r:id="rId33"/>
    <p:sldId id="323" r:id="rId34"/>
    <p:sldId id="324" r:id="rId35"/>
    <p:sldId id="327" r:id="rId36"/>
    <p:sldId id="322" r:id="rId37"/>
    <p:sldId id="328" r:id="rId38"/>
    <p:sldId id="329" r:id="rId39"/>
    <p:sldId id="330" r:id="rId40"/>
    <p:sldId id="314" r:id="rId41"/>
    <p:sldId id="313" r:id="rId42"/>
    <p:sldId id="332" r:id="rId43"/>
    <p:sldId id="333" r:id="rId44"/>
    <p:sldId id="334" r:id="rId45"/>
    <p:sldId id="335" r:id="rId46"/>
    <p:sldId id="331" r:id="rId47"/>
    <p:sldId id="30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D1A375"/>
    <a:srgbClr val="663300"/>
    <a:srgbClr val="FFCCFF"/>
    <a:srgbClr val="996633"/>
    <a:srgbClr val="CCECFF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5E94-FB4F-4BB6-9651-E9D6CB128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8BCB6-0FF3-49BE-92A2-E9204B351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64E5-19AE-40D9-9BB5-34FBBB12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ECFD6-546A-48C0-A0AB-EF5735DB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086C-3715-4359-867D-5D3520FA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0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4FBE-0950-429F-AC9F-AF1D3F8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471C6-D938-46CC-893C-81D01193E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9B1DA-AFC6-4B3E-9498-601C98700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DAED6-4BE6-4DDE-B3B5-367E67B3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C1F75-2E29-481D-8FD3-7E0B54B5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18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92232E-0CE0-44E1-9ACD-31202856C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3EDA8-1ADB-4661-AA6B-A8EC31B7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9629D-3E6B-419F-8CDB-5B684980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0766D-3322-403E-B689-ECF57397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4A0C8-3B50-4191-AA17-8A486BCC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09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B433-9286-4CB1-AE94-DA7A6C0A1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AE597-FF2C-4F03-AD94-624EC3D7E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467A-400D-4AC9-A612-E87A4F50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EB38-F7FE-44FE-B4A2-2580ED9C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5DEF3-142B-49BC-84CA-686C10FD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6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8A81-9B5C-447C-BDAB-8DBC79DE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9ED83-7027-4D57-80CC-99467EFFA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04A50-F381-4C58-988F-1C62FA9E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BC51-195E-46E8-8658-F66B4184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2BBC2-B3FB-4E3E-A495-80C14260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23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A09C-B01B-445E-A263-E30084DE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71959-3246-46A4-B15D-C30664BDF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19356-8CEB-4BC4-84EB-CA30C43BE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DB72F-7BF7-4D9D-9BAA-7C23C6BB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1E6B3-1C12-4AE3-A187-F2313D1D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E3741-EA5E-477E-8B6B-123828E1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44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7767-5150-4CD4-BDAA-95997133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1ECCE-711C-452B-968F-DE234FDBB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84F51-FE11-455D-8426-AF8F3D12C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EE328-1B05-407C-8299-734B5065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410AD-AE40-455F-BFA5-E99B568F5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752BAF-CE99-49AD-9BA9-DACAF5EA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A97E8E-6AC2-402C-907C-C86FC30E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314D7-EDA1-42A2-9863-276F875D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57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5C7C-D663-4BAC-9294-BCFD1D16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1F07F-BC7B-4617-AFBD-E37C3D21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74CF3-F32F-4D3D-AD0F-046D88A8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4EF20-5939-4F0F-956B-0FCA6E02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80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EEC1B-CB0C-4D36-B41B-5749C0DB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B057E-8776-42D2-8C71-4A5646FC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51B1D-F932-4B8C-9937-72338CC3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8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A9A9-020A-489D-82CB-3302633F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8A85D-36A8-4F97-9E9C-38C5595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79D49-B254-474E-A4A5-BE717F058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93CF5-749B-48CA-B025-4AAA33EC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FE6B1-C0D7-4F53-9882-22A3C452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DF790-66B5-4402-8F20-A52E0B07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04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C848-F336-4C66-901E-DF025BEF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ADCB-789F-438F-A309-D76B2CEDA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64D58-976A-4518-8CD5-95A8DF1B9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36CF1-4F88-4BDB-BD3A-D4B0B901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8E222-642E-415F-9ABF-FEF6AFE2A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72A69-CF3A-4F73-912F-2AD3D6E3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60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30501-E1EC-414D-AFE6-187DBB04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0EE3D-BA90-467C-9EA7-586EBF02E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627E0-1D3D-4F13-B09B-60FC25AFF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C456D-B27F-4101-BA70-75C70FCC597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D55F-21AD-4A54-B09B-6E76AA720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9C6A5-E4DA-4CEA-83CA-BB157F8FC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1BB2D-9276-474F-9BDB-450DFD992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8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E0D5-E1BF-AD40-C43A-69C4BB7A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B3D80-34F2-FEFE-F24C-42707516B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4747F-418E-9FEA-375B-63E068548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28114" cy="39188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4050E0-702E-B19D-85F2-40C43896102F}"/>
              </a:ext>
            </a:extLst>
          </p:cNvPr>
          <p:cNvSpPr/>
          <p:nvPr/>
        </p:nvSpPr>
        <p:spPr>
          <a:xfrm>
            <a:off x="0" y="1690687"/>
            <a:ext cx="7228114" cy="22281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8E347-3D59-59DC-56BD-E8C01B14C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4"/>
            <a:ext cx="7228114" cy="5167314"/>
          </a:xfrm>
          <a:prstGeom prst="rect">
            <a:avLst/>
          </a:prstGeom>
        </p:spPr>
      </p:pic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C538341E-8FA5-4135-43C6-EF00A7B7E49D}"/>
              </a:ext>
            </a:extLst>
          </p:cNvPr>
          <p:cNvSpPr/>
          <p:nvPr/>
        </p:nvSpPr>
        <p:spPr>
          <a:xfrm>
            <a:off x="7391399" y="2884715"/>
            <a:ext cx="2394857" cy="1034142"/>
          </a:xfrm>
          <a:prstGeom prst="notchedRightArrow">
            <a:avLst/>
          </a:prstGeom>
          <a:solidFill>
            <a:srgbClr val="D1A3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>
                <a:solidFill>
                  <a:srgbClr val="663300"/>
                </a:solidFill>
              </a:rPr>
              <a:t>Mona </a:t>
            </a: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1282D238-AE3D-040B-FB82-81E69B9E504B}"/>
              </a:ext>
            </a:extLst>
          </p:cNvPr>
          <p:cNvSpPr/>
          <p:nvPr/>
        </p:nvSpPr>
        <p:spPr>
          <a:xfrm flipH="1">
            <a:off x="7391399" y="3799114"/>
            <a:ext cx="2394857" cy="892629"/>
          </a:xfrm>
          <a:prstGeom prst="notchedRightArrow">
            <a:avLst/>
          </a:prstGeom>
          <a:solidFill>
            <a:srgbClr val="D1A3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sz="2800" b="1" i="1" dirty="0">
                <a:solidFill>
                  <a:srgbClr val="663300"/>
                </a:solidFill>
              </a:rPr>
              <a:t>Ahmed</a:t>
            </a:r>
          </a:p>
          <a:p>
            <a:pPr algn="ctr"/>
            <a:endParaRPr lang="en-GB" dirty="0"/>
          </a:p>
        </p:txBody>
      </p:sp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1DE172C6-6D6B-F926-F7B9-C7126CA8A60F}"/>
              </a:ext>
            </a:extLst>
          </p:cNvPr>
          <p:cNvSpPr/>
          <p:nvPr/>
        </p:nvSpPr>
        <p:spPr>
          <a:xfrm>
            <a:off x="7648520" y="4618154"/>
            <a:ext cx="2137735" cy="892629"/>
          </a:xfrm>
          <a:prstGeom prst="notchedRightArrow">
            <a:avLst/>
          </a:prstGeom>
          <a:solidFill>
            <a:srgbClr val="D1A3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rgbClr val="663300"/>
                </a:solidFill>
              </a:rPr>
              <a:t>SMSB</a:t>
            </a:r>
          </a:p>
        </p:txBody>
      </p:sp>
    </p:spTree>
    <p:extLst>
      <p:ext uri="{BB962C8B-B14F-4D97-AF65-F5344CB8AC3E}">
        <p14:creationId xmlns:p14="http://schemas.microsoft.com/office/powerpoint/2010/main" val="8246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b="1" i="1" dirty="0">
                <a:solidFill>
                  <a:srgbClr val="660066"/>
                </a:solidFill>
              </a:rPr>
              <a:t>Maternal complications</a:t>
            </a:r>
            <a:r>
              <a:rPr lang="en-GB" b="1" i="1" dirty="0"/>
              <a:t>:</a:t>
            </a:r>
          </a:p>
          <a:p>
            <a:r>
              <a:rPr lang="en-GB" i="1" dirty="0"/>
              <a:t>Maternal hypertension.</a:t>
            </a:r>
          </a:p>
          <a:p>
            <a:r>
              <a:rPr lang="en-GB" i="1" dirty="0"/>
              <a:t>Preeclampsia</a:t>
            </a:r>
          </a:p>
          <a:p>
            <a:r>
              <a:rPr lang="en-GB" i="1" dirty="0"/>
              <a:t>Heart failure.</a:t>
            </a:r>
          </a:p>
          <a:p>
            <a:r>
              <a:rPr lang="en-GB" b="1" i="1" dirty="0">
                <a:solidFill>
                  <a:srgbClr val="660066"/>
                </a:solidFill>
              </a:rPr>
              <a:t>Fetal risks:</a:t>
            </a:r>
          </a:p>
          <a:p>
            <a:r>
              <a:rPr lang="en-GB" i="1" dirty="0"/>
              <a:t>Miscarriage.</a:t>
            </a:r>
          </a:p>
          <a:p>
            <a:r>
              <a:rPr lang="en-GB" i="1" dirty="0"/>
              <a:t>IUGR.</a:t>
            </a:r>
          </a:p>
          <a:p>
            <a:r>
              <a:rPr lang="en-GB" i="1" dirty="0"/>
              <a:t>Preterm birth.</a:t>
            </a:r>
          </a:p>
          <a:p>
            <a:r>
              <a:rPr lang="en-GB" i="1" dirty="0"/>
              <a:t>Fetal hypothyroidism(drug induced).</a:t>
            </a:r>
          </a:p>
          <a:p>
            <a:r>
              <a:rPr lang="en-GB" i="1" dirty="0"/>
              <a:t>Thyrotoxicosis(in autoimmune cases due to transplacental TSI)</a:t>
            </a:r>
          </a:p>
          <a:p>
            <a:r>
              <a:rPr lang="en-GB" i="1" dirty="0"/>
              <a:t>IUFD.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369CD-033C-4B1C-0B99-868E544E0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171962"/>
            <a:ext cx="4082143" cy="20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i="1" dirty="0"/>
              <a:t>Propylthiouracil is better than carbimazole (less </a:t>
            </a:r>
            <a:r>
              <a:rPr lang="en-GB" i="1" dirty="0" err="1"/>
              <a:t>teratogenisity</a:t>
            </a:r>
            <a:r>
              <a:rPr lang="en-GB" i="1" dirty="0"/>
              <a:t>).</a:t>
            </a:r>
          </a:p>
          <a:p>
            <a:r>
              <a:rPr lang="en-GB" i="1" dirty="0"/>
              <a:t>Do serial US to monitor the baby.</a:t>
            </a:r>
          </a:p>
          <a:p>
            <a:r>
              <a:rPr lang="en-GB" i="1" dirty="0"/>
              <a:t>Do TFT in each semester.</a:t>
            </a:r>
          </a:p>
          <a:p>
            <a:r>
              <a:rPr lang="en-GB" i="1" dirty="0"/>
              <a:t>Close monitoring during labour”+ continuous CTG”.</a:t>
            </a:r>
          </a:p>
          <a:p>
            <a:r>
              <a:rPr lang="en-GB" i="1" dirty="0"/>
              <a:t>Do cord blood sampling for TFT.</a:t>
            </a:r>
          </a:p>
          <a:p>
            <a:r>
              <a:rPr lang="en-GB" i="1" dirty="0"/>
              <a:t>Delivery  is by</a:t>
            </a:r>
          </a:p>
          <a:p>
            <a:r>
              <a:rPr lang="en-GB" i="1" dirty="0"/>
              <a:t>               VD unless CS is indicated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C31D1-07F5-5ABF-8A32-75F20C041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105" y="3932852"/>
            <a:ext cx="2746032" cy="26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6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083B-CCF6-27D3-82BA-41B9C639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4815D-2AC4-1FF1-1692-7A7C65BC4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63BAE-691E-E66B-7129-4E31061A0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F0437D-7A12-B3B5-988A-E57C238E6189}"/>
              </a:ext>
            </a:extLst>
          </p:cNvPr>
          <p:cNvSpPr/>
          <p:nvPr/>
        </p:nvSpPr>
        <p:spPr>
          <a:xfrm>
            <a:off x="2233913" y="3877519"/>
            <a:ext cx="3862087" cy="11343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In Pregnancy</a:t>
            </a:r>
          </a:p>
        </p:txBody>
      </p:sp>
    </p:spTree>
    <p:extLst>
      <p:ext uri="{BB962C8B-B14F-4D97-AF65-F5344CB8AC3E}">
        <p14:creationId xmlns:p14="http://schemas.microsoft.com/office/powerpoint/2010/main" val="256937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D663-C5C4-5DA5-2AC9-CD1E7A21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AF739-50B2-224B-D35B-50E5CFD37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5C092-2F38-CE3B-3A99-6142406A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55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Asthma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pPr marL="0" indent="0">
              <a:buNone/>
            </a:pPr>
            <a:endParaRPr lang="en-GB" i="1" dirty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Course of disease:</a:t>
            </a: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1/3 of pts become worse during pregnancy;</a:t>
            </a: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1/3 become better.</a:t>
            </a: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1/3 unchanged(pregnancy not affecting them).</a:t>
            </a: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Most exacerbations occur in the third trimester.</a:t>
            </a: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Most pregnancies pass uneventfully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76D9E-1065-4412-AAEE-C4A40F8BB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768" y="188093"/>
            <a:ext cx="4375230" cy="2083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FFDC0F-765A-4536-3A1D-B733522A6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591" y="3091691"/>
            <a:ext cx="476138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4391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i="1" dirty="0">
                <a:solidFill>
                  <a:srgbClr val="FF0000"/>
                </a:solidFill>
              </a:rPr>
              <a:t>Symptoms: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43916"/>
            <a:ext cx="12191999" cy="6114083"/>
          </a:xfrm>
          <a:solidFill>
            <a:srgbClr val="D1A375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Cough.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Wheeze.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Dyspnoea.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Chest tightness.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Trigger factors should be avoided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i="1" dirty="0">
                <a:solidFill>
                  <a:srgbClr val="660066"/>
                </a:solidFill>
              </a:rPr>
              <a:t>What are the trigger factors?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Pollen.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Animal dander.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Dust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Emotions.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Chest infection.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Cold weather.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AA6AB-3039-429E-BBF8-D765AEB25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300" y="1487830"/>
            <a:ext cx="5645385" cy="34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2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98652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i="1" dirty="0">
                <a:solidFill>
                  <a:srgbClr val="FF0000"/>
                </a:solidFill>
              </a:rPr>
              <a:t>Signs: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98654"/>
            <a:ext cx="12191999" cy="6059345"/>
          </a:xfrm>
          <a:solidFill>
            <a:srgbClr val="D1A375"/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tachycardia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Increase respiratory rate.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Wheeze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Use of accessory respiratory muscles.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b="1" i="1" dirty="0">
                <a:solidFill>
                  <a:srgbClr val="660066"/>
                </a:solidFill>
              </a:rPr>
              <a:t>Maternal risks: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Increase risk of preeclampsia.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Increase maternal mortality.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Increase need for hospitalization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b="1" i="1" dirty="0">
                <a:solidFill>
                  <a:srgbClr val="660066"/>
                </a:solidFill>
              </a:rPr>
              <a:t>Risks to baby: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Low birth weight.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Preterm baby.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Neonatal asphyxia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6F133-3806-452F-917E-FC6F11DC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385" y="1289122"/>
            <a:ext cx="3755461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26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AAEC-42BF-4C31-43C2-C10C6DB0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7219-E8F8-3392-7E0F-C38069454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1361B-1C81-65A9-C8FA-84BE060D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F95E9F-0D37-506C-8177-9B6B9DBF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078" y="5123184"/>
            <a:ext cx="285927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67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i="1" dirty="0">
                <a:solidFill>
                  <a:srgbClr val="660066"/>
                </a:solidFill>
              </a:rPr>
              <a:t>Management of asthmatic attack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O2.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Bronchodilator(Salbutamol).(inhaler or oral  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Steroids.(oral , inhaler).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Antibiotics if there is infection.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Avoid PGs in induction(exacerbate asthma).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Delivery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                  VD Unless C/S is indicated.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64B09-4C0B-4A15-94C5-4F7D103A0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590" y="1485900"/>
            <a:ext cx="4409954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51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07667-7208-A32F-2B53-0F647E5B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0"/>
            <a:ext cx="9245279" cy="45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9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C0C1-D790-377C-946F-DB2F04C84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DF54E-68FB-8D0E-D9C5-60533567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C1A74-CD6A-7591-AA28-672DADDD5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1898A-976D-FC85-6F8C-16F3C10F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" y="72342"/>
            <a:ext cx="7204136" cy="530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B7359-CAF8-F605-76F6-0DE62EA8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965" y="3429000"/>
            <a:ext cx="4599832" cy="24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7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12E2-0B96-5453-B946-4572D55E7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18E87-75FC-B23C-F3AA-AC57E060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Anaemia in Pregnancy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FAA1-1328-9114-84A9-214DB36E3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 fontScale="92500" lnSpcReduction="20000"/>
          </a:bodyPr>
          <a:lstStyle/>
          <a:p>
            <a:r>
              <a:rPr lang="en-GB" dirty="0"/>
              <a:t>1. Definition</a:t>
            </a:r>
          </a:p>
          <a:p>
            <a:r>
              <a:rPr lang="en-GB" dirty="0"/>
              <a:t>Haemoglobin or haematocrit below trimester-specific cut-offs.</a:t>
            </a:r>
          </a:p>
          <a:p>
            <a:r>
              <a:rPr lang="en-GB" dirty="0"/>
              <a:t>1st trimester: Hb &lt; 11 g/dL, Hct &lt; 33%</a:t>
            </a:r>
          </a:p>
          <a:p>
            <a:r>
              <a:rPr lang="en-GB" dirty="0"/>
              <a:t>2nd trimester: Hb &lt; 10.5 g/dL, Hct &lt; 32%</a:t>
            </a:r>
          </a:p>
          <a:p>
            <a:r>
              <a:rPr lang="en-GB" dirty="0"/>
              <a:t>3rd trimester: Hb &lt; 11 g/dL, Hct &lt; 33%</a:t>
            </a:r>
          </a:p>
          <a:p>
            <a:endParaRPr lang="en-GB" dirty="0"/>
          </a:p>
          <a:p>
            <a:r>
              <a:rPr lang="en-GB" dirty="0"/>
              <a:t>Classification By Size (MCV):</a:t>
            </a:r>
            <a:r>
              <a:rPr lang="en-GB" b="1" dirty="0"/>
              <a:t>Microcytic</a:t>
            </a:r>
            <a:r>
              <a:rPr lang="en-GB" dirty="0"/>
              <a:t> (&lt;80 </a:t>
            </a:r>
            <a:r>
              <a:rPr lang="en-GB" dirty="0" err="1"/>
              <a:t>fL</a:t>
            </a:r>
            <a:r>
              <a:rPr lang="en-GB" dirty="0"/>
              <a:t>): Iron deficiency, </a:t>
            </a:r>
          </a:p>
          <a:p>
            <a:r>
              <a:rPr lang="en-GB" dirty="0"/>
              <a:t>Thalassemia Normocytic (80–100 </a:t>
            </a:r>
            <a:r>
              <a:rPr lang="en-GB" dirty="0" err="1"/>
              <a:t>fL</a:t>
            </a:r>
            <a:r>
              <a:rPr lang="en-GB" dirty="0"/>
              <a:t>): </a:t>
            </a:r>
          </a:p>
          <a:p>
            <a:r>
              <a:rPr lang="en-GB" dirty="0"/>
              <a:t>Anemia of chronic disease, </a:t>
            </a:r>
            <a:r>
              <a:rPr lang="en-GB" dirty="0" err="1"/>
              <a:t>hemorrhage</a:t>
            </a:r>
            <a:endParaRPr lang="en-GB" dirty="0"/>
          </a:p>
          <a:p>
            <a:r>
              <a:rPr lang="en-GB" b="1" dirty="0"/>
              <a:t>Macrocyti</a:t>
            </a:r>
            <a:r>
              <a:rPr lang="en-GB" dirty="0"/>
              <a:t>c (&gt;100 </a:t>
            </a:r>
            <a:r>
              <a:rPr lang="en-GB" dirty="0" err="1"/>
              <a:t>fL</a:t>
            </a:r>
            <a:r>
              <a:rPr lang="en-GB" dirty="0"/>
              <a:t>): Folate or Vitamin B12 deficiency</a:t>
            </a:r>
          </a:p>
          <a:p>
            <a:r>
              <a:rPr lang="en-GB" dirty="0"/>
              <a:t>Anaemia in pregnancy</a:t>
            </a:r>
          </a:p>
          <a:p>
            <a:r>
              <a:rPr lang="en-GB" dirty="0"/>
              <a:t>By Mechanism:↓ Production (iron, folate, B12 deficiency, marrow disease)↑ Destruction (hemolysis, sickle cell, thalassemia)Blood loss (acute or chronic)Anaemia in pregnancy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BA0B9-2672-1448-2A65-B34EDEC1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582" y="416768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67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F86AD-3DDE-2277-19B2-309BCC3F1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D655-8CE8-E67D-E6DA-C24550B2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070F-1A09-2138-B403-989C3BB0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Poor diet (low iron/protein/folate foods)</a:t>
            </a:r>
          </a:p>
          <a:p>
            <a:r>
              <a:rPr lang="en-GB" dirty="0"/>
              <a:t>Short interpregnancy interval</a:t>
            </a:r>
          </a:p>
          <a:p>
            <a:r>
              <a:rPr lang="en-GB" dirty="0"/>
              <a:t>Heavy menses / delivery blood loss</a:t>
            </a:r>
          </a:p>
          <a:p>
            <a:r>
              <a:rPr lang="en-GB" dirty="0"/>
              <a:t>GI malabsorption / chronic illness</a:t>
            </a:r>
          </a:p>
          <a:p>
            <a:r>
              <a:rPr lang="en-GB" dirty="0"/>
              <a:t>Teenage pregnancy</a:t>
            </a:r>
          </a:p>
          <a:p>
            <a:r>
              <a:rPr lang="en-GB" dirty="0"/>
              <a:t>Multiparity</a:t>
            </a:r>
          </a:p>
          <a:p>
            <a:r>
              <a:rPr lang="en-GB" dirty="0"/>
              <a:t>Diagnosis</a:t>
            </a:r>
          </a:p>
          <a:p>
            <a:r>
              <a:rPr lang="en-GB" dirty="0"/>
              <a:t>CBC + indices (Hb, Hct, MCV)Ferritin (&lt;30 µg/L confirms iron deficiency)</a:t>
            </a:r>
          </a:p>
          <a:p>
            <a:r>
              <a:rPr lang="en-GB" dirty="0"/>
              <a:t>Peripheral smear</a:t>
            </a:r>
          </a:p>
          <a:p>
            <a:r>
              <a:rPr lang="en-GB" dirty="0" err="1"/>
              <a:t>Hemoglobin</a:t>
            </a:r>
            <a:r>
              <a:rPr lang="en-GB" dirty="0"/>
              <a:t> electrophoresis if hemoglobinopathy suspected</a:t>
            </a:r>
          </a:p>
        </p:txBody>
      </p:sp>
    </p:spTree>
    <p:extLst>
      <p:ext uri="{BB962C8B-B14F-4D97-AF65-F5344CB8AC3E}">
        <p14:creationId xmlns:p14="http://schemas.microsoft.com/office/powerpoint/2010/main" val="3152755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 fontScale="85000" lnSpcReduction="20000"/>
          </a:bodyPr>
          <a:lstStyle/>
          <a:p>
            <a:r>
              <a:rPr lang="en-GB" dirty="0"/>
              <a:t>Lifestyle/Nutrition: Iron-rich foods: meat, leafy vegetables</a:t>
            </a:r>
          </a:p>
          <a:p>
            <a:r>
              <a:rPr lang="en-GB" dirty="0"/>
              <a:t>Vitamin C ↑ absorption.</a:t>
            </a:r>
          </a:p>
          <a:p>
            <a:r>
              <a:rPr lang="en-GB" dirty="0"/>
              <a:t>Avoid tea/coffee with meals</a:t>
            </a:r>
          </a:p>
          <a:p>
            <a:r>
              <a:rPr lang="en-GB" dirty="0"/>
              <a:t>Pharmacological: Routine supplementation: 27 mg/day elemental iron in pregnancy</a:t>
            </a:r>
          </a:p>
          <a:p>
            <a:r>
              <a:rPr lang="en-GB" dirty="0"/>
              <a:t>Treatment doses: Ferrous sulfate/fumarate/</a:t>
            </a:r>
            <a:r>
              <a:rPr lang="en-GB" dirty="0" err="1"/>
              <a:t>gluconateParenteral</a:t>
            </a:r>
            <a:r>
              <a:rPr lang="en-GB" dirty="0"/>
              <a:t> iron: If severe, intolerant, or poor response to oral</a:t>
            </a:r>
          </a:p>
          <a:p>
            <a:r>
              <a:rPr lang="en-GB" dirty="0"/>
              <a:t>Transfusion: Only in severe cases (Hb &lt; 6 g/dL with fetal compromise)</a:t>
            </a:r>
          </a:p>
          <a:p>
            <a:r>
              <a:rPr lang="en-GB" dirty="0"/>
              <a:t>Elemental Iron Content per Tablet</a:t>
            </a:r>
          </a:p>
          <a:p>
            <a:r>
              <a:rPr lang="en-GB" dirty="0"/>
              <a:t>Ferrous fumarate → ~106 mg elemental iron (per 325 mg tablet)Ferrous sate → ~65 mg elemental iron (per 325 mg tablet)Ferrous gluconate → ~34 mg elemental iron (per 300 mg tablet)</a:t>
            </a:r>
          </a:p>
          <a:p>
            <a:r>
              <a:rPr lang="en-GB" dirty="0"/>
              <a:t>Clinical Consideration: Ferrous fumarate: Highest elemental iron → fewer tablets needed, but may cause more GI side effects (nausea, constipation).</a:t>
            </a:r>
          </a:p>
          <a:p>
            <a:r>
              <a:rPr lang="en-GB" u="sng" dirty="0"/>
              <a:t>Ferrous sulfate: </a:t>
            </a:r>
            <a:r>
              <a:rPr lang="en-GB" dirty="0"/>
              <a:t>Most widely used, affordable, and effective. </a:t>
            </a:r>
            <a:r>
              <a:rPr lang="en-GB" b="1" dirty="0"/>
              <a:t>Standard</a:t>
            </a:r>
            <a:r>
              <a:rPr lang="en-GB" dirty="0"/>
              <a:t> choice in pregnancy.</a:t>
            </a:r>
          </a:p>
          <a:p>
            <a:r>
              <a:rPr lang="en-GB" dirty="0"/>
              <a:t>Ferrous gluconate: Lowest iron content per tablet → often better tolerated (less nausea, less constipation), but requires more tablets to achieve the same dose.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6373-586A-AF07-987A-FB3598E4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23" y="0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1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  <a:p>
            <a:r>
              <a:rPr lang="en-GB" dirty="0"/>
              <a:t>Ferrous sulfate is usually the first-line standard (effective + widely available).</a:t>
            </a:r>
          </a:p>
          <a:p>
            <a:r>
              <a:rPr lang="en-GB" dirty="0"/>
              <a:t>If not tolerated → switch to ferrous gluconate (gentler, but more pills).</a:t>
            </a:r>
          </a:p>
          <a:p>
            <a:r>
              <a:rPr lang="en-GB" dirty="0"/>
              <a:t>Ferrous fumarate can be used when higher doses are needed with fewer tablets, if tolerated.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Prevention</a:t>
            </a:r>
          </a:p>
          <a:p>
            <a:r>
              <a:rPr lang="en-GB" dirty="0"/>
              <a:t>Universal low-dose iron supplementation from 1st trimester</a:t>
            </a:r>
          </a:p>
          <a:p>
            <a:r>
              <a:rPr lang="en-GB" dirty="0"/>
              <a:t>Prenatal vitamins with folate</a:t>
            </a:r>
          </a:p>
          <a:p>
            <a:r>
              <a:rPr lang="en-GB" dirty="0"/>
              <a:t>Early screening: CBC at booking &amp; at 24–28 weeks</a:t>
            </a:r>
          </a:p>
        </p:txBody>
      </p:sp>
    </p:spTree>
    <p:extLst>
      <p:ext uri="{BB962C8B-B14F-4D97-AF65-F5344CB8AC3E}">
        <p14:creationId xmlns:p14="http://schemas.microsoft.com/office/powerpoint/2010/main" val="2908899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C0DBDAD-664F-E6DD-0838-A1D8BC9F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BB18-14B8-7FEF-CB47-70B44BC6E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Maternal Complications of Anemia in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5545E-4F93-5753-11D8-99E989FE3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 lnSpcReduction="10000"/>
          </a:bodyPr>
          <a:lstStyle/>
          <a:p>
            <a:r>
              <a:rPr lang="en-GB" dirty="0"/>
              <a:t>General effects of iron deficiency anaemia</a:t>
            </a:r>
          </a:p>
          <a:p>
            <a:r>
              <a:rPr lang="en-GB" dirty="0"/>
              <a:t>Fatigue, weakness, poor work capacity</a:t>
            </a:r>
          </a:p>
          <a:p>
            <a:r>
              <a:rPr lang="en-GB" dirty="0"/>
              <a:t>Anaemia in pregnancy </a:t>
            </a:r>
          </a:p>
          <a:p>
            <a:r>
              <a:rPr lang="en-GB" dirty="0"/>
              <a:t>Increased risk of infections </a:t>
            </a:r>
          </a:p>
          <a:p>
            <a:r>
              <a:rPr lang="en-GB" dirty="0"/>
              <a:t>Higher chance of requiring blood transfusion (especially in obstetric haemorrhage: atony, previa, abruption, etc.)</a:t>
            </a:r>
          </a:p>
          <a:p>
            <a:r>
              <a:rPr lang="en-GB" dirty="0"/>
              <a:t>More severe Anemia (Hb &lt;6 g/dL) → associated with:</a:t>
            </a:r>
          </a:p>
          <a:p>
            <a:r>
              <a:rPr lang="en-GB" dirty="0"/>
              <a:t>Abnormal fetal oxygenation</a:t>
            </a:r>
          </a:p>
          <a:p>
            <a:r>
              <a:rPr lang="en-GB" dirty="0"/>
              <a:t>Non-reassuring fetal heart patterns</a:t>
            </a:r>
          </a:p>
          <a:p>
            <a:r>
              <a:rPr lang="en-GB" dirty="0"/>
              <a:t>Fetal cerebral vasodilatation</a:t>
            </a:r>
          </a:p>
          <a:p>
            <a:r>
              <a:rPr lang="en-GB" dirty="0"/>
              <a:t>Fetal death</a:t>
            </a:r>
          </a:p>
          <a:p>
            <a:r>
              <a:rPr lang="en-GB" dirty="0"/>
              <a:t>Hence, maternal transfusion may be required for fetal indications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870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D934BCB-F57B-DCB3-9302-42A1EF56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261E-6801-814A-F335-267CA51E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Maternal Complications of Anemia in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D193-458E-ED2C-D570-2D51FE5B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/>
          </a:bodyPr>
          <a:lstStyle/>
          <a:p>
            <a:r>
              <a:rPr lang="en-GB" dirty="0"/>
              <a:t>Postpartum complications</a:t>
            </a:r>
          </a:p>
          <a:p>
            <a:r>
              <a:rPr lang="en-GB" dirty="0"/>
              <a:t>Postpartum depression (linked with maternal iron deficiency anaemia)</a:t>
            </a:r>
          </a:p>
          <a:p>
            <a:r>
              <a:rPr lang="en-GB" dirty="0"/>
              <a:t>Poor maternal-infant interaction, affecting infant development</a:t>
            </a:r>
          </a:p>
        </p:txBody>
      </p:sp>
    </p:spTree>
    <p:extLst>
      <p:ext uri="{BB962C8B-B14F-4D97-AF65-F5344CB8AC3E}">
        <p14:creationId xmlns:p14="http://schemas.microsoft.com/office/powerpoint/2010/main" val="235346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6ABA-4C36-347F-A2B1-A9044C6D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1166C-BD12-5926-7F48-14325948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UTI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C380B-3A6A-3258-972E-B76B2430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Asymptomatic bacteriuria : 4-8 % and 40 % will develop symptomatic infection if untreated</a:t>
            </a:r>
          </a:p>
          <a:p>
            <a:r>
              <a:rPr lang="en-GB" dirty="0"/>
              <a:t>Acute cystitis 1%</a:t>
            </a:r>
          </a:p>
          <a:p>
            <a:r>
              <a:rPr lang="en-GB" dirty="0"/>
              <a:t>Acute pyelonephritis 1-2%</a:t>
            </a:r>
          </a:p>
          <a:p>
            <a:r>
              <a:rPr lang="en-GB" dirty="0"/>
              <a:t>Risks factors :</a:t>
            </a:r>
          </a:p>
          <a:p>
            <a:r>
              <a:rPr lang="en-GB" dirty="0"/>
              <a:t> more in women with DM.</a:t>
            </a:r>
          </a:p>
          <a:p>
            <a:r>
              <a:rPr lang="en-GB" dirty="0"/>
              <a:t>Sickle cell trait and disease.</a:t>
            </a:r>
          </a:p>
          <a:p>
            <a:r>
              <a:rPr lang="en-GB" dirty="0"/>
              <a:t>Immunosuppressed .</a:t>
            </a:r>
          </a:p>
          <a:p>
            <a:r>
              <a:rPr lang="en-GB" dirty="0"/>
              <a:t>Urinary tract stones.</a:t>
            </a:r>
          </a:p>
          <a:p>
            <a:r>
              <a:rPr lang="en-GB" dirty="0"/>
              <a:t>Polycystic kidney.</a:t>
            </a:r>
          </a:p>
          <a:p>
            <a:r>
              <a:rPr lang="en-GB" dirty="0"/>
              <a:t>Renal congenital anomalies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07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FF139-17DC-4AE2-8ABD-9DFF7970A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DBE7-E5F5-1F40-FADC-91B6A9F3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B53B-EA97-BFD1-0FD4-131CE9EA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Symptoms of pyelonephritis includes: nausea, vomiting , loin pain , fever</a:t>
            </a:r>
          </a:p>
          <a:p>
            <a:r>
              <a:rPr lang="en-GB" dirty="0"/>
              <a:t>Symptoms of cystitis includes suprapubic pain and dysuria</a:t>
            </a:r>
          </a:p>
          <a:p>
            <a:r>
              <a:rPr lang="en-GB" dirty="0"/>
              <a:t>Positive dipsticks should always be followed by MSU culture</a:t>
            </a:r>
          </a:p>
          <a:p>
            <a:r>
              <a:rPr lang="en-GB" dirty="0"/>
              <a:t>All bacteriuria should be treated to prevent pyelonephritis and preterm </a:t>
            </a:r>
            <a:r>
              <a:rPr lang="en-GB" dirty="0" err="1"/>
              <a:t>labor</a:t>
            </a:r>
            <a:r>
              <a:rPr lang="en-GB" dirty="0"/>
              <a:t> with 3-7 days of broad spectrum antibiotic</a:t>
            </a:r>
          </a:p>
          <a:p>
            <a:r>
              <a:rPr lang="en-GB" dirty="0"/>
              <a:t>Acute cystitis should be treated with 7 days antibiotic</a:t>
            </a:r>
          </a:p>
          <a:p>
            <a:r>
              <a:rPr lang="en-GB" dirty="0"/>
              <a:t>Pyelonephritis is treated with 10-14 days of antibiotics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863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86426-DFA6-B992-9E01-5C7B64726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A710-4879-96D9-31C4-AA42D363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Causes of seizures in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98DFD-63DC-272D-C9F1-EA6C082A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Epilepsy.</a:t>
            </a:r>
          </a:p>
          <a:p>
            <a:r>
              <a:rPr lang="en-GB" dirty="0"/>
              <a:t>Eclampsia.</a:t>
            </a:r>
          </a:p>
          <a:p>
            <a:r>
              <a:rPr lang="en-GB" dirty="0"/>
              <a:t>Encephalitis or meningitis.</a:t>
            </a:r>
          </a:p>
          <a:p>
            <a:r>
              <a:rPr lang="en-GB" dirty="0"/>
              <a:t>Space-occupying lesions (e.g. tumour, tuberculoma).</a:t>
            </a:r>
          </a:p>
          <a:p>
            <a:r>
              <a:rPr lang="en-GB" dirty="0"/>
              <a:t>Cerebral vascular accident.</a:t>
            </a:r>
          </a:p>
          <a:p>
            <a:r>
              <a:rPr lang="en-GB" dirty="0"/>
              <a:t>Cerebral malaria or toxoplasmosis.</a:t>
            </a:r>
          </a:p>
          <a:p>
            <a:r>
              <a:rPr lang="en-GB" dirty="0"/>
              <a:t>Thrombotic thrombocytopenic purpura.</a:t>
            </a:r>
          </a:p>
          <a:p>
            <a:r>
              <a:rPr lang="en-GB" dirty="0"/>
              <a:t>Drug and alcohol withdrawal.</a:t>
            </a:r>
          </a:p>
          <a:p>
            <a:r>
              <a:rPr lang="en-GB" dirty="0"/>
              <a:t>Toxic overdose.</a:t>
            </a:r>
          </a:p>
          <a:p>
            <a:r>
              <a:rPr lang="en-GB" dirty="0"/>
              <a:t>Metabolic abnormalities (e.g. hypoglycaemia)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89B76-54E5-8C80-FADC-49947413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372" y="323211"/>
            <a:ext cx="1835055" cy="219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AADD2-A89F-126B-7D12-F23FB1826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074" y="4644638"/>
            <a:ext cx="324335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8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D713F-03BB-206E-108B-2E8DA5DF5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8CAB-5922-1E44-D015-5BC6B0D0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8C94-57FE-4C7F-FD39-22941B707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Most mothers have normal healthy babies.</a:t>
            </a:r>
          </a:p>
          <a:p>
            <a:endParaRPr lang="en-GB" dirty="0"/>
          </a:p>
          <a:p>
            <a:r>
              <a:rPr lang="en-GB" dirty="0"/>
              <a:t>Risk of congenital abnormalities is dependent</a:t>
            </a:r>
          </a:p>
          <a:p>
            <a:r>
              <a:rPr lang="en-GB" dirty="0"/>
              <a:t> on the</a:t>
            </a:r>
          </a:p>
          <a:p>
            <a:r>
              <a:rPr lang="en-GB" dirty="0"/>
              <a:t>Type.</a:t>
            </a:r>
          </a:p>
          <a:p>
            <a:r>
              <a:rPr lang="en-GB" dirty="0"/>
              <a:t>Number.</a:t>
            </a:r>
          </a:p>
          <a:p>
            <a:r>
              <a:rPr lang="en-GB" dirty="0"/>
              <a:t>Dose of AEDs. </a:t>
            </a:r>
          </a:p>
          <a:p>
            <a:r>
              <a:rPr lang="en-GB" dirty="0"/>
              <a:t>Sodium Valproate should  be avoided in pregnancy </a:t>
            </a:r>
          </a:p>
          <a:p>
            <a:r>
              <a:rPr lang="en-GB" dirty="0"/>
              <a:t> Why?</a:t>
            </a:r>
          </a:p>
          <a:p>
            <a:r>
              <a:rPr lang="en-GB" dirty="0"/>
              <a:t>duo possible adverse impact on the embryo &amp;neonate.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5CE4B-76B6-27C8-631D-31AAD2EE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738" y="503853"/>
            <a:ext cx="324335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3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729F-3F02-4B44-AD65-0D5BA633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20C24-3374-4E85-92CB-2D01A390D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778FF-B4A0-48C8-910D-0FCA6C1FA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77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CF1E-320C-98D1-DAC4-C890F440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6A17-F75E-1FDB-FF0E-43CAA095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GB" dirty="0"/>
              <a:t>1. Definition &amp; Diagnosis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7C926-6474-FA9C-0F3A-0311A9D41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/>
          </a:bodyPr>
          <a:lstStyle/>
          <a:p>
            <a:r>
              <a:rPr lang="en-GB" dirty="0"/>
              <a:t>Definition: Epilepsy = recurrent unprovoked seizures, diagnosed by a neurologist</a:t>
            </a:r>
          </a:p>
          <a:p>
            <a:r>
              <a:rPr lang="en-GB" dirty="0"/>
              <a:t>Types: </a:t>
            </a:r>
          </a:p>
          <a:p>
            <a:r>
              <a:rPr lang="en-GB" dirty="0"/>
              <a:t>Tonic–clonic.</a:t>
            </a:r>
          </a:p>
          <a:p>
            <a:r>
              <a:rPr lang="en-GB" dirty="0"/>
              <a:t>Absence.</a:t>
            </a:r>
          </a:p>
          <a:p>
            <a:r>
              <a:rPr lang="en-GB" dirty="0"/>
              <a:t>Focal.</a:t>
            </a:r>
          </a:p>
          <a:p>
            <a:r>
              <a:rPr lang="en-GB" dirty="0"/>
              <a:t>Pregnancy differential: </a:t>
            </a:r>
          </a:p>
          <a:p>
            <a:r>
              <a:rPr lang="en-GB" dirty="0"/>
              <a:t>Eclampsia.</a:t>
            </a:r>
          </a:p>
          <a:p>
            <a:pPr marL="0" indent="0">
              <a:buNone/>
            </a:pPr>
            <a:r>
              <a:rPr lang="en-GB" dirty="0"/>
              <a:t>Metabolic causes.</a:t>
            </a:r>
          </a:p>
          <a:p>
            <a:pPr marL="0" indent="0">
              <a:buNone/>
            </a:pPr>
            <a:r>
              <a:rPr lang="en-GB" dirty="0"/>
              <a:t>Cardiac syncope.</a:t>
            </a:r>
          </a:p>
          <a:p>
            <a:pPr marL="0" indent="0">
              <a:buNone/>
            </a:pPr>
            <a:r>
              <a:rPr lang="en-GB" dirty="0"/>
              <a:t>psychogenic non-epileptic seizures</a:t>
            </a:r>
          </a:p>
          <a:p>
            <a:pPr marL="0" indent="0">
              <a:buNone/>
            </a:pPr>
            <a:r>
              <a:rPr lang="en-GB" dirty="0"/>
              <a:t>Epilepsy.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26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1EF65-9C2B-E43E-A04D-B27E767C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92FA-85EA-94B4-DE59-F68CC144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D676B-0443-63EB-A8CC-984B90D9F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Pre-pregnancy Counselling</a:t>
            </a:r>
          </a:p>
          <a:p>
            <a:r>
              <a:rPr lang="en-GB" dirty="0"/>
              <a:t>Folic acid: 5 mg/day before conception → ↓ risk of neural tube defectsgtg68_epilepsy.</a:t>
            </a:r>
          </a:p>
          <a:p>
            <a:r>
              <a:rPr lang="en-GB" dirty="0"/>
              <a:t>AED choice: Use lowest effective dose; avoid valproate/polytherapy if possible.</a:t>
            </a:r>
          </a:p>
          <a:p>
            <a:r>
              <a:rPr lang="en-GB" dirty="0"/>
              <a:t>Risks explained: </a:t>
            </a:r>
          </a:p>
          <a:p>
            <a:r>
              <a:rPr lang="en-GB" dirty="0"/>
              <a:t>Congenital malformations, long-term neurodevelopmental effects (esp. with valproate).Seizure control: Women seizure-free ≥1 year have best prognosis.</a:t>
            </a:r>
          </a:p>
        </p:txBody>
      </p:sp>
    </p:spTree>
    <p:extLst>
      <p:ext uri="{BB962C8B-B14F-4D97-AF65-F5344CB8AC3E}">
        <p14:creationId xmlns:p14="http://schemas.microsoft.com/office/powerpoint/2010/main" val="275087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88FB1-F77D-06BF-7384-C7B0A6C8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86A0-05FD-2D89-D708-67E2AC46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2CE6C-8629-77F7-0C94-3EAB955DD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Antenatal Management</a:t>
            </a:r>
          </a:p>
          <a:p>
            <a:r>
              <a:rPr lang="en-GB" dirty="0"/>
              <a:t>Antenatal care: Joint obstetrics–neurology clinic recommendedgtg68_epilepsy.</a:t>
            </a:r>
          </a:p>
          <a:p>
            <a:r>
              <a:rPr lang="en-GB" dirty="0"/>
              <a:t>Screening: Detailed anomaly scan at 18–20 weeks; serial growth scans if on AEDsgtg68_epilepsy.</a:t>
            </a:r>
          </a:p>
          <a:p>
            <a:r>
              <a:rPr lang="en-GB"/>
              <a:t>AED </a:t>
            </a:r>
            <a:r>
              <a:rPr lang="en-GB" dirty="0"/>
              <a:t>monitoring: Routine serum levels not required (except lamotrigine in select </a:t>
            </a:r>
            <a:r>
              <a:rPr lang="en-GB"/>
              <a:t>cases).</a:t>
            </a:r>
          </a:p>
          <a:p>
            <a:r>
              <a:rPr lang="en-GB"/>
              <a:t>Obstetric </a:t>
            </a:r>
            <a:r>
              <a:rPr lang="en-GB" dirty="0"/>
              <a:t>risks: ↑ miscarriage, hypertensive disorders, haemorrhage, preterm birthgtg68_epilepsy.Maternal monitoring: Look for depression, anxiety, cognitive effects</a:t>
            </a:r>
            <a:r>
              <a:rPr lang="en-GB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136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D36B-6F5B-CF87-2FB2-1F36EEDB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81D1-F0B0-699E-355A-1949C708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60DF8-224E-099A-11E3-4BCD1BA9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Intrapartum Care</a:t>
            </a:r>
          </a:p>
          <a:p>
            <a:r>
              <a:rPr lang="en-GB" dirty="0"/>
              <a:t>Seizure risk in labour: Low (1–2%).Continue AEDs (oral/parenteral if needed).</a:t>
            </a:r>
          </a:p>
          <a:p>
            <a:r>
              <a:rPr lang="en-GB" dirty="0"/>
              <a:t>Seizure management: Benzodiazepines are first-line; avoid delays.</a:t>
            </a:r>
          </a:p>
          <a:p>
            <a:r>
              <a:rPr lang="en-GB" dirty="0"/>
              <a:t>Analgesia: Epidural, Entonox, TENS safe. Avoid pethidine (epileptogenic).gtg68_epilepsy</a:t>
            </a:r>
          </a:p>
          <a:p>
            <a:r>
              <a:rPr lang="en-GB" dirty="0"/>
              <a:t>Delivery: Epilepsy is not an indication for C-section unless poor seizure control.</a:t>
            </a:r>
          </a:p>
          <a:p>
            <a:r>
              <a:rPr lang="en-GB" dirty="0"/>
              <a:t>Monitoring: Continuous fetal monitoring if seizures occur.</a:t>
            </a:r>
          </a:p>
        </p:txBody>
      </p:sp>
    </p:spTree>
    <p:extLst>
      <p:ext uri="{BB962C8B-B14F-4D97-AF65-F5344CB8AC3E}">
        <p14:creationId xmlns:p14="http://schemas.microsoft.com/office/powerpoint/2010/main" val="573766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C45EB-9038-3508-FF61-07F6FA9CF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4D47-0F0E-C7D9-44C0-A8427A3E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9B7F6-0212-B5C3-9F97-62AE617CC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Postpartum Management</a:t>
            </a:r>
          </a:p>
          <a:p>
            <a:r>
              <a:rPr lang="en-GB" dirty="0"/>
              <a:t>Seizure risk ↑ in first 3 days postpartum (stress, sleep deprivation, missed AEDs)gtg68_epilepsy.</a:t>
            </a:r>
          </a:p>
          <a:p>
            <a:r>
              <a:rPr lang="en-GB" dirty="0"/>
              <a:t>AEDs: Review dose within 10 days (to avoid toxicity).</a:t>
            </a:r>
          </a:p>
          <a:p>
            <a:r>
              <a:rPr lang="en-GB" dirty="0"/>
              <a:t>Breastfeeding: Encouraged — AED exposure via milk usually safe; lamotrigine &amp; levetiracetam transfer more, but no adverse outcomes proven.</a:t>
            </a:r>
          </a:p>
          <a:p>
            <a:r>
              <a:rPr lang="en-GB" dirty="0"/>
              <a:t>Safety advice: </a:t>
            </a:r>
          </a:p>
          <a:p>
            <a:r>
              <a:rPr lang="en-GB" dirty="0"/>
              <a:t>Baby baths on floor, avoid bathing alone, seizure safety precautionsgtg68_epilepsy.</a:t>
            </a:r>
          </a:p>
          <a:p>
            <a:r>
              <a:rPr lang="en-GB" dirty="0"/>
              <a:t>Postpartum depression: More common in WWE (29% vs 11%); screen allgtg68_epilepsy.</a:t>
            </a:r>
          </a:p>
        </p:txBody>
      </p:sp>
    </p:spTree>
    <p:extLst>
      <p:ext uri="{BB962C8B-B14F-4D97-AF65-F5344CB8AC3E}">
        <p14:creationId xmlns:p14="http://schemas.microsoft.com/office/powerpoint/2010/main" val="3062683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3E39B-765B-0945-BB46-1050B40E5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C1634-8166-D4E9-15A6-EA079F80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7A015-8522-6390-E284-B91D30C42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Contraception &amp; Future Pregnancy</a:t>
            </a:r>
          </a:p>
          <a:p>
            <a:r>
              <a:rPr lang="en-GB" dirty="0"/>
              <a:t>Safe options (enzyme-inducing AEDs): Copper IUD, LNG-IUS, Depo injectiongtg68_epilepsy.Enzyme-inducing AEDs reduce efficacy of pills, patches, rings, implants.</a:t>
            </a:r>
          </a:p>
          <a:p>
            <a:r>
              <a:rPr lang="en-GB" dirty="0"/>
              <a:t>Lamotrigine + </a:t>
            </a:r>
            <a:r>
              <a:rPr lang="en-GB" dirty="0" err="1"/>
              <a:t>estrogen</a:t>
            </a:r>
            <a:r>
              <a:rPr lang="en-GB" dirty="0"/>
              <a:t> contraceptives → risk of increased seizures.</a:t>
            </a:r>
          </a:p>
          <a:p>
            <a:r>
              <a:rPr lang="en-GB" dirty="0"/>
              <a:t>Emergency contraception: Copper IUD preferred.</a:t>
            </a:r>
          </a:p>
        </p:txBody>
      </p:sp>
    </p:spTree>
    <p:extLst>
      <p:ext uri="{BB962C8B-B14F-4D97-AF65-F5344CB8AC3E}">
        <p14:creationId xmlns:p14="http://schemas.microsoft.com/office/powerpoint/2010/main" val="3642485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709C3-E71C-4982-2501-8D0653915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D117F-8760-D6D7-513B-258507B8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Antenatal management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72819-36B4-DC49-6950-86B5C8DE1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Manage pregnant women with significant heart disease in a joint  obstetric/cardiac clinic.</a:t>
            </a:r>
          </a:p>
          <a:p>
            <a:r>
              <a:rPr lang="en-GB" dirty="0"/>
              <a:t>Continuity of care makes the detection of subtle changes in maternal wellbeing more likely. </a:t>
            </a:r>
          </a:p>
          <a:p>
            <a:r>
              <a:rPr lang="en-GB" dirty="0"/>
              <a:t>Routine physical examination should include:</a:t>
            </a:r>
          </a:p>
          <a:p>
            <a:r>
              <a:rPr lang="en-GB" dirty="0"/>
              <a:t> pulse rate.</a:t>
            </a:r>
          </a:p>
          <a:p>
            <a:r>
              <a:rPr lang="en-GB" dirty="0"/>
              <a:t>blood pressure.</a:t>
            </a:r>
          </a:p>
          <a:p>
            <a:r>
              <a:rPr lang="en-GB" dirty="0"/>
              <a:t>jugular venous pressure.</a:t>
            </a:r>
          </a:p>
          <a:p>
            <a:r>
              <a:rPr lang="en-GB" dirty="0"/>
              <a:t>heart sounds.</a:t>
            </a:r>
          </a:p>
          <a:p>
            <a:r>
              <a:rPr lang="en-GB" dirty="0"/>
              <a:t>ankle and sacral oedema </a:t>
            </a:r>
          </a:p>
          <a:p>
            <a:r>
              <a:rPr lang="en-GB" dirty="0"/>
              <a:t>and presence of basal crepitations.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930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29C7D-AA34-C28B-D753-B100CA94A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C9F4-8EA5-C660-5BD4-8F2B9472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2E148-5C82-E254-5EB8-627BC0A9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 fontScale="92500"/>
          </a:bodyPr>
          <a:lstStyle/>
          <a:p>
            <a:r>
              <a:rPr lang="en-GB" dirty="0"/>
              <a:t>Most women will remain well during the antenatal period.</a:t>
            </a:r>
          </a:p>
          <a:p>
            <a:r>
              <a:rPr lang="en-GB" dirty="0"/>
              <a:t>Echocardiography is useful in assess function and valves, </a:t>
            </a:r>
          </a:p>
          <a:p>
            <a:r>
              <a:rPr lang="en-GB" dirty="0"/>
              <a:t>and an echocardiogram at the booking visit and at around 28</a:t>
            </a:r>
          </a:p>
          <a:p>
            <a:r>
              <a:rPr lang="en-GB" dirty="0"/>
              <a:t>weeks’ gestation is usual. </a:t>
            </a:r>
          </a:p>
          <a:p>
            <a:r>
              <a:rPr lang="en-GB" dirty="0"/>
              <a:t>Any signs of deteriorating cardiac status should be carefully investigated and treated.</a:t>
            </a:r>
          </a:p>
          <a:p>
            <a:r>
              <a:rPr lang="en-GB" dirty="0"/>
              <a:t>Anticoagulation is essential in patients with:</a:t>
            </a:r>
          </a:p>
          <a:p>
            <a:r>
              <a:rPr lang="en-GB" dirty="0"/>
              <a:t> congenital heart disease with pulmonary hypertension (PH).</a:t>
            </a:r>
          </a:p>
          <a:p>
            <a:r>
              <a:rPr lang="en-GB" dirty="0"/>
              <a:t> or artificial valve replacements.</a:t>
            </a:r>
          </a:p>
          <a:p>
            <a:r>
              <a:rPr lang="en-GB" dirty="0"/>
              <a:t>and in those at risk of atrial fibrillation. </a:t>
            </a:r>
          </a:p>
          <a:p>
            <a:endParaRPr lang="en-GB" dirty="0"/>
          </a:p>
          <a:p>
            <a:r>
              <a:rPr lang="en-GB" dirty="0"/>
              <a:t>Low molecular-weight heparin is often used as an alternative to</a:t>
            </a:r>
          </a:p>
          <a:p>
            <a:r>
              <a:rPr lang="en-GB" dirty="0"/>
              <a:t> warfarin, especially in the first and third trimester.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151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486BA-6E84-C13E-B354-5815E44E9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A252-C3EF-3150-959D-74E303AE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GB" dirty="0"/>
              <a:t>Management of labour and delivery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2E88-9EF5-3997-3B53-D93A63D11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In most cases the aim of management is to await the onset of spontaneous labour.</a:t>
            </a:r>
          </a:p>
          <a:p>
            <a:r>
              <a:rPr lang="en-GB" dirty="0"/>
              <a:t>Anaesthesia is often recommended to reduces the pain related stress.</a:t>
            </a:r>
          </a:p>
          <a:p>
            <a:r>
              <a:rPr lang="en-GB" dirty="0"/>
              <a:t> Prophylactic antibiotics should be given to any woman with a structural</a:t>
            </a:r>
          </a:p>
          <a:p>
            <a:r>
              <a:rPr lang="en-GB" dirty="0"/>
              <a:t>heart defect to reduce the risk of bacterial endocarditis. </a:t>
            </a:r>
          </a:p>
          <a:p>
            <a:r>
              <a:rPr lang="en-GB" dirty="0"/>
              <a:t> VD is the mode of delivery unless C-section is indicated.</a:t>
            </a:r>
          </a:p>
          <a:p>
            <a:r>
              <a:rPr lang="en-GB" dirty="0"/>
              <a:t>Caesarean delivery is associated with:</a:t>
            </a:r>
          </a:p>
          <a:p>
            <a:r>
              <a:rPr lang="en-GB" dirty="0"/>
              <a:t> Risk of haemorrhage, thrombosis and infection, conditions that are likely to be much less</a:t>
            </a:r>
          </a:p>
          <a:p>
            <a:r>
              <a:rPr lang="en-GB" dirty="0"/>
              <a:t>well tolerated in women with cardiac disease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438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2CB39-E876-F586-4851-383364A07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BBD7-74C8-F010-C84F-26C0A8C2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28365-3764-D7ED-280C-17055D92D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the maternal condition is considered too unstable to tolerate the physiological</a:t>
            </a:r>
          </a:p>
          <a:p>
            <a:r>
              <a:rPr lang="en-GB" dirty="0"/>
              <a:t>demands of labour.. Postpartum haemorrhage in</a:t>
            </a:r>
          </a:p>
          <a:p>
            <a:r>
              <a:rPr lang="en-GB" dirty="0"/>
              <a:t>particular can lead to major cardiovascular instability. Ergometrine may be</a:t>
            </a:r>
          </a:p>
          <a:p>
            <a:r>
              <a:rPr lang="en-GB" dirty="0"/>
              <a:t>associated with intense vasoconstriction, hypertension and heart failure, and</a:t>
            </a:r>
          </a:p>
          <a:p>
            <a:r>
              <a:rPr lang="en-GB" dirty="0"/>
              <a:t>therefore active management of the third stage is usually with </a:t>
            </a:r>
            <a:r>
              <a:rPr lang="en-GB" dirty="0" err="1"/>
              <a:t>Syntocinon</a:t>
            </a:r>
            <a:r>
              <a:rPr lang="en-GB" dirty="0"/>
              <a:t>™</a:t>
            </a:r>
          </a:p>
          <a:p>
            <a:r>
              <a:rPr lang="en-GB" dirty="0"/>
              <a:t>(synthetic oxytocin) alone. </a:t>
            </a:r>
            <a:r>
              <a:rPr lang="en-GB" dirty="0" err="1"/>
              <a:t>Syntocinon</a:t>
            </a:r>
            <a:r>
              <a:rPr lang="en-GB" dirty="0"/>
              <a:t> is a vasodilator and therefore should be</a:t>
            </a:r>
          </a:p>
          <a:p>
            <a:r>
              <a:rPr lang="en-GB" dirty="0"/>
              <a:t>given slowly to patients with significant heart disease, with low-dose infusions</a:t>
            </a:r>
          </a:p>
          <a:p>
            <a:r>
              <a:rPr lang="en-GB" dirty="0"/>
              <a:t>preferable. High-level maternal surveillance is required until the main</a:t>
            </a:r>
          </a:p>
          <a:p>
            <a:r>
              <a:rPr lang="en-GB" dirty="0"/>
              <a:t>haemodynamic changes following delivery have passed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748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Prepregnancy counselling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Multidisciplinary team (obstetrician and haematologist).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screening of the partner (if the partner is a carrier, consider </a:t>
            </a:r>
            <a:r>
              <a:rPr lang="en-GB" i="1" u="sng" dirty="0">
                <a:solidFill>
                  <a:srgbClr val="663300"/>
                </a:solidFill>
              </a:rPr>
              <a:t>prenatal diagnosis</a:t>
            </a:r>
            <a:r>
              <a:rPr lang="en-GB" i="1" dirty="0">
                <a:solidFill>
                  <a:srgbClr val="663300"/>
                </a:solidFill>
              </a:rPr>
              <a:t>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Stop iron-chelating agents before pregnancy.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 If there is a history of iron overload, arrange a maternal echo.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Give folic acid 5mg/day and penicillin prophylaxis for Hyposplenism.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 Monitor Hb and HbS percentage and arrange transfusion if necessary (may have red cell antibodies from multiple transfusions).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Screen for urine infection .</a:t>
            </a:r>
          </a:p>
          <a:p>
            <a:pPr marL="0" indent="0">
              <a:buNone/>
            </a:pPr>
            <a:endParaRPr lang="en-GB" dirty="0">
              <a:solidFill>
                <a:srgbClr val="CC33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C7ACB-B696-4B12-A398-6EABD0D47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129" y="5312779"/>
            <a:ext cx="2154871" cy="15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58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F60EC-EF73-9E1D-9DF0-8256205A6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B18FB-5AB7-E0F9-7F6C-B6E0A3AF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GB" dirty="0" err="1"/>
              <a:t>Prepregnancy</a:t>
            </a:r>
            <a:r>
              <a:rPr lang="en-GB" dirty="0"/>
              <a:t> counselling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485CB-9B5B-1A34-2153-20985F660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 fontScale="77500" lnSpcReduction="20000"/>
          </a:bodyPr>
          <a:lstStyle/>
          <a:p>
            <a:r>
              <a:rPr lang="en-GB" dirty="0"/>
              <a:t>Women with heart disease: will be aware of their condition prior pregnancy</a:t>
            </a:r>
          </a:p>
          <a:p>
            <a:r>
              <a:rPr lang="en-GB" dirty="0"/>
              <a:t>They should be fully assessed by an obstetrician and cardiologist.</a:t>
            </a:r>
          </a:p>
          <a:p>
            <a:r>
              <a:rPr lang="en-GB" dirty="0"/>
              <a:t>fetal risks carefully explained. </a:t>
            </a:r>
          </a:p>
          <a:p>
            <a:r>
              <a:rPr lang="en-GB" dirty="0"/>
              <a:t>A plan to optimize medication &amp; health state.</a:t>
            </a:r>
          </a:p>
          <a:p>
            <a:endParaRPr lang="en-GB" dirty="0"/>
          </a:p>
          <a:p>
            <a:pPr marL="0" algn="l" rtl="0" eaLnBrk="1" fontAlgn="t" latinLnBrk="0" hangingPunct="1">
              <a:buNone/>
            </a:pPr>
            <a:r>
              <a:rPr lang="en-GB" sz="2800" b="1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Issues in pre-pregnancy counselling of women with heart disease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Risk of maternal death.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Possible reduction of maternal life expectancy.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Effects of pregnancy on cardiac disease.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Mortality associated with high-risk conditions.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Risk of </a:t>
            </a:r>
            <a:r>
              <a:rPr lang="en-GB" sz="2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fetus</a:t>
            </a: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developing congenital heart disease.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Risk of preterm labour and FGR.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Need for frequent hospital attendance and possible admission.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Intensive maternal and fetal monitoring during labour.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Other options – contraception, adoption, surrogacy.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buNone/>
            </a:pPr>
            <a:r>
              <a:rPr lang="en-GB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Timing of pregnancy</a:t>
            </a:r>
            <a:endParaRPr lang="en-GB" sz="2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339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2463D-D5D5-F6F5-D4B0-17CD05B5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BD9CE-A5C4-A62E-DBD8-5668F2D5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GB" dirty="0"/>
              <a:t>Fetal risks of maternal cardiac disease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3D34E-9C96-76E4-2C5A-53DEBB2A9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Recurrence (congenital heart disease).</a:t>
            </a:r>
          </a:p>
          <a:p>
            <a:r>
              <a:rPr lang="en-GB" dirty="0"/>
              <a:t>Maternal cyanosis (fetal hypoxia).</a:t>
            </a:r>
          </a:p>
          <a:p>
            <a:r>
              <a:rPr lang="en-GB" dirty="0"/>
              <a:t>Iatrogenic prematurity.</a:t>
            </a:r>
          </a:p>
          <a:p>
            <a:r>
              <a:rPr lang="en-GB" dirty="0"/>
              <a:t>FGR.</a:t>
            </a:r>
          </a:p>
          <a:p>
            <a:r>
              <a:rPr lang="en-GB" dirty="0"/>
              <a:t>Effects of maternal drugs (teratogenesis, growth restriction, fetal loss).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139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DCD0B-1B32-5494-D402-31DB02E19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F2320-EA58-D807-55A6-92E067C8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br>
              <a:rPr lang="en-GB" sz="3600" b="1" dirty="0"/>
            </a:br>
            <a:r>
              <a:rPr lang="en-GB" sz="3600" b="1" dirty="0"/>
              <a:t>Risk factors for the development of heart failure in pregnancy</a:t>
            </a:r>
            <a:br>
              <a:rPr lang="en-GB" sz="4800" dirty="0"/>
            </a:b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A7737-52F1-F31E-9FF8-773BDEC9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Respiratory or urinary infections.</a:t>
            </a:r>
          </a:p>
          <a:p>
            <a:r>
              <a:rPr lang="en-GB" dirty="0"/>
              <a:t>Anaemia.</a:t>
            </a:r>
          </a:p>
          <a:p>
            <a:r>
              <a:rPr lang="en-GB" dirty="0"/>
              <a:t>Obesity.</a:t>
            </a:r>
          </a:p>
          <a:p>
            <a:r>
              <a:rPr lang="en-GB" dirty="0"/>
              <a:t>Corticosteroids.</a:t>
            </a:r>
          </a:p>
          <a:p>
            <a:r>
              <a:rPr lang="en-GB" dirty="0"/>
              <a:t>Tocolytics.</a:t>
            </a:r>
          </a:p>
          <a:p>
            <a:r>
              <a:rPr lang="en-GB" dirty="0"/>
              <a:t>Multiple gestation.</a:t>
            </a:r>
          </a:p>
          <a:p>
            <a:r>
              <a:rPr lang="en-GB" dirty="0"/>
              <a:t>Hypertension.</a:t>
            </a:r>
          </a:p>
          <a:p>
            <a:r>
              <a:rPr lang="en-GB" dirty="0"/>
              <a:t>Arrhythmias.</a:t>
            </a:r>
          </a:p>
          <a:p>
            <a:r>
              <a:rPr lang="en-GB" dirty="0"/>
              <a:t>Pain-related stress.</a:t>
            </a:r>
          </a:p>
          <a:p>
            <a:r>
              <a:rPr lang="en-GB" dirty="0"/>
              <a:t>Fluid overload</a:t>
            </a:r>
          </a:p>
        </p:txBody>
      </p:sp>
    </p:spTree>
    <p:extLst>
      <p:ext uri="{BB962C8B-B14F-4D97-AF65-F5344CB8AC3E}">
        <p14:creationId xmlns:p14="http://schemas.microsoft.com/office/powerpoint/2010/main" val="1904374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27EB0-1C00-53E4-4A5D-286AC4665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D15B-FA66-4EFF-A117-CC431809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27901-7509-8399-0A6B-C0F110BC0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r>
              <a:rPr lang="en-GB" dirty="0"/>
              <a:t>Management of labour in women with heart disease</a:t>
            </a:r>
          </a:p>
          <a:p>
            <a:r>
              <a:rPr lang="en-GB" dirty="0"/>
              <a:t>Avoid induction of labour if possible.</a:t>
            </a:r>
          </a:p>
          <a:p>
            <a:r>
              <a:rPr lang="en-GB" dirty="0"/>
              <a:t>Use prophylactic antibiotics.</a:t>
            </a:r>
          </a:p>
          <a:p>
            <a:r>
              <a:rPr lang="en-GB" dirty="0"/>
              <a:t>Ensure fluid balance.</a:t>
            </a:r>
          </a:p>
          <a:p>
            <a:r>
              <a:rPr lang="en-GB" dirty="0"/>
              <a:t>Avoid the supine position.</a:t>
            </a:r>
          </a:p>
          <a:p>
            <a:r>
              <a:rPr lang="en-GB" dirty="0"/>
              <a:t>Discuss regional/epidural anaesthesia/analgesia with senior anaesthetist.</a:t>
            </a:r>
          </a:p>
          <a:p>
            <a:r>
              <a:rPr lang="en-GB" dirty="0"/>
              <a:t>Keep the second stage short.</a:t>
            </a:r>
          </a:p>
          <a:p>
            <a:r>
              <a:rPr lang="en-GB" dirty="0"/>
              <a:t>Use </a:t>
            </a:r>
            <a:r>
              <a:rPr lang="en-GB" dirty="0" err="1"/>
              <a:t>Syntocinon</a:t>
            </a:r>
            <a:r>
              <a:rPr lang="en-GB" dirty="0"/>
              <a:t> judiciously.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63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22F6C-1447-DB87-F58D-E0104385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F6DE-62FD-1EEA-8D77-4231B014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96C11-64BB-5283-2EDA-1AC0F82E8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62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D783-D50F-D9BA-F27C-258A3F021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6DC0-1A7C-98C0-6845-64445FD0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58A7-8C28-7995-C759-1BFA8CFB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099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4789C-F5B3-064B-0BC3-BEA0FB761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DA00-BC3D-962B-CB3E-92392847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58F1D-6453-847A-D257-4054E00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105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11E8A-F0AD-7842-41DA-68C0BCB88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F3FD0-7EE8-76D3-2B2A-2FE1E94F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C9496-2E7C-3345-4773-6771AB6A4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1090A-E936-F51D-F23C-05B6567D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62800" cy="4615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02F67-AFEE-D694-E777-C5685BC19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686" y="3932852"/>
            <a:ext cx="6727371" cy="2761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8E040-753E-AF11-021B-55EE15971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617985"/>
            <a:ext cx="4408714" cy="20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1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i="1" dirty="0">
                <a:solidFill>
                  <a:srgbClr val="FF0000"/>
                </a:solidFill>
              </a:rPr>
              <a:t>Clinical features of sickle cell disease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Haemolytic anaemia.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Painful crises.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 Hyposplenism (chronic damage to the spleen results in atrophy).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 Increased risk of infection (UTI, pyelonephritis, pneumonia, puerperal sepsis).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Avascular necrosis of bone.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 Increased risk of thromboembolic disease ( pulmonary embolism ( PE), stroke).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 Acute chest syndrome (fever, chest pain, tachypnoea, increase 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WCC, pulmonary infiltrates).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Iron overload: leads to cardiomyopathy.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A469E-E347-4240-AF96-2BE5517AF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923" y="5315577"/>
            <a:ext cx="2152075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ANC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Screen for </a:t>
            </a:r>
            <a:r>
              <a:rPr lang="en-GB" i="1" u="sng" dirty="0">
                <a:solidFill>
                  <a:srgbClr val="663300"/>
                </a:solidFill>
              </a:rPr>
              <a:t>urine</a:t>
            </a:r>
            <a:r>
              <a:rPr lang="en-GB" i="1" dirty="0">
                <a:solidFill>
                  <a:srgbClr val="663300"/>
                </a:solidFill>
              </a:rPr>
              <a:t> infection each visit.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Treatment of a </a:t>
            </a:r>
            <a:r>
              <a:rPr lang="en-GB" i="1" u="sng" dirty="0">
                <a:solidFill>
                  <a:srgbClr val="663300"/>
                </a:solidFill>
              </a:rPr>
              <a:t>crisis (</a:t>
            </a:r>
            <a:r>
              <a:rPr lang="en-GB" i="1" dirty="0">
                <a:solidFill>
                  <a:srgbClr val="663300"/>
                </a:solidFill>
              </a:rPr>
              <a:t>analgesia, oxygen, rehydration, and antibiotics if infection suspected).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 Regular assessment of fetal growth (ultrasound, including Doppler).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Aim for </a:t>
            </a:r>
            <a:r>
              <a:rPr lang="en-GB" i="1" u="sng" dirty="0">
                <a:solidFill>
                  <a:srgbClr val="663300"/>
                </a:solidFill>
              </a:rPr>
              <a:t>vaginal delivery :</a:t>
            </a:r>
          </a:p>
          <a:p>
            <a:pPr marL="0" indent="0">
              <a:buNone/>
            </a:pPr>
            <a:r>
              <a:rPr lang="en-GB" i="1" dirty="0">
                <a:solidFill>
                  <a:srgbClr val="663300"/>
                </a:solidFill>
              </a:rPr>
              <a:t>*adequate hydration       *avoiding hypoxia.      *continuous fetal monitoring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Consider antenatal and postnatal </a:t>
            </a:r>
            <a:r>
              <a:rPr lang="en-GB" i="1" u="sng" dirty="0">
                <a:solidFill>
                  <a:srgbClr val="663300"/>
                </a:solidFill>
              </a:rPr>
              <a:t>thromboprophylaxis.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The use of prophylactic </a:t>
            </a:r>
            <a:r>
              <a:rPr lang="en-GB" i="1" u="sng" dirty="0">
                <a:solidFill>
                  <a:srgbClr val="663300"/>
                </a:solidFill>
              </a:rPr>
              <a:t>antibiotics </a:t>
            </a:r>
            <a:r>
              <a:rPr lang="en-GB" i="1" dirty="0">
                <a:solidFill>
                  <a:srgbClr val="6633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i="1" dirty="0"/>
              <a:t> </a:t>
            </a:r>
            <a:r>
              <a:rPr lang="en-GB" b="1" i="1" dirty="0">
                <a:solidFill>
                  <a:srgbClr val="660066"/>
                </a:solidFill>
              </a:rPr>
              <a:t>Fetal risks in sickle cell disease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 </a:t>
            </a:r>
            <a:r>
              <a:rPr lang="en-GB" i="1" dirty="0">
                <a:solidFill>
                  <a:srgbClr val="663300"/>
                </a:solidFill>
              </a:rPr>
              <a:t>Miscarriage.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IUGR.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Prematurity.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Stillbirth.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626D1-DC50-4260-81CE-0F20F2D26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923" y="5315578"/>
            <a:ext cx="2152075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80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8FC6B-3E5B-2732-BAEE-1FCCF789C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2B49-DA56-F656-A22D-8A286931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GB" dirty="0">
                <a:solidFill>
                  <a:srgbClr val="FF0000"/>
                </a:solidFill>
              </a:rPr>
            </a:br>
            <a:r>
              <a:rPr lang="en-GB" b="1" i="1" dirty="0">
                <a:solidFill>
                  <a:srgbClr val="FF0000"/>
                </a:solidFill>
              </a:rPr>
              <a:t>Fetal complications</a:t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AE56F-7D73-BF19-AA77-A8D994E22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07706"/>
            <a:ext cx="12191999" cy="5850293"/>
          </a:xfrm>
          <a:solidFill>
            <a:srgbClr val="D1A375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Miscarriage.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Congenital abnormalities.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neural tube defects :microcephaly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cardiac abnormalities.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sacral agenesis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renal abnormalities.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Preterm labour.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Polyhydramnios (25%).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Macrosomia (25–40%).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IUGR.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Unexplained IUD.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1CB91-3F6E-B52B-40D5-6DC1C455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923" y="5315577"/>
            <a:ext cx="2152075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3539-4257-0E2B-A38E-D6D6F760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337A-C2C3-6C8B-E404-7D0BC66BC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B8580-8C04-37FE-B400-5937C2D9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750C-8BA4-4E17-BD82-801222F1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31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Thyroid diseases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3E935-97D5-46D0-9B8B-97140F59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71332"/>
            <a:ext cx="12191999" cy="6186667"/>
          </a:xfrm>
          <a:solidFill>
            <a:srgbClr val="D1A375"/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b="1" i="1" dirty="0">
                <a:solidFill>
                  <a:srgbClr val="660066"/>
                </a:solidFill>
              </a:rPr>
              <a:t>Thyrotoxicosis: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663300"/>
                </a:solidFill>
              </a:rPr>
              <a:t>95% of women have </a:t>
            </a:r>
            <a:r>
              <a:rPr lang="en-GB" i="1" u="sng" dirty="0">
                <a:solidFill>
                  <a:srgbClr val="663300"/>
                </a:solidFill>
              </a:rPr>
              <a:t>graves disease</a:t>
            </a:r>
            <a:r>
              <a:rPr lang="en-GB" i="1" dirty="0">
                <a:solidFill>
                  <a:srgbClr val="663300"/>
                </a:solidFill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663300"/>
                </a:solidFill>
              </a:rPr>
              <a:t>For first time in pregnancy occur in the late first or early second trimester.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i="1" dirty="0">
                <a:solidFill>
                  <a:srgbClr val="660066"/>
                </a:solidFill>
              </a:rPr>
              <a:t>Clinical features: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Palpitation.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Vomiting.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Goitre.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Palmer erythema.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Emotional liabilities.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Tremors.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Lid lag.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663300"/>
                </a:solidFill>
              </a:rPr>
              <a:t>Lid retraction.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b="1" i="1" dirty="0">
                <a:solidFill>
                  <a:srgbClr val="660066"/>
                </a:solidFill>
              </a:rPr>
              <a:t>Diagnosis:</a:t>
            </a:r>
          </a:p>
          <a:p>
            <a:r>
              <a:rPr lang="en-GB" i="1" dirty="0">
                <a:solidFill>
                  <a:srgbClr val="663300"/>
                </a:solidFill>
              </a:rPr>
              <a:t>TFT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444ED-15F3-493F-B3C7-02FD81AF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03" y="2662177"/>
            <a:ext cx="7200900" cy="29341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C2C05C-163B-4EA8-B4C8-5F80DFE5A2FD}"/>
              </a:ext>
            </a:extLst>
          </p:cNvPr>
          <p:cNvSpPr/>
          <p:nvPr/>
        </p:nvSpPr>
        <p:spPr>
          <a:xfrm>
            <a:off x="9421793" y="2662177"/>
            <a:ext cx="2677610" cy="766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7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</TotalTime>
  <Words>2396</Words>
  <Application>Microsoft Office PowerPoint</Application>
  <PresentationFormat>Widescreen</PresentationFormat>
  <Paragraphs>361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Prepregnancy counselling</vt:lpstr>
      <vt:lpstr> Clinical features of sickle cell disease </vt:lpstr>
      <vt:lpstr>ANC</vt:lpstr>
      <vt:lpstr> Fetal complications </vt:lpstr>
      <vt:lpstr>PowerPoint Presentation</vt:lpstr>
      <vt:lpstr>Thyroid diseases </vt:lpstr>
      <vt:lpstr>Complications</vt:lpstr>
      <vt:lpstr>PowerPoint Presentation</vt:lpstr>
      <vt:lpstr>PowerPoint Presentation</vt:lpstr>
      <vt:lpstr>PowerPoint Presentation</vt:lpstr>
      <vt:lpstr>Asthma </vt:lpstr>
      <vt:lpstr> Symptoms: </vt:lpstr>
      <vt:lpstr> Signs: </vt:lpstr>
      <vt:lpstr>PowerPoint Presentation</vt:lpstr>
      <vt:lpstr> Management of asthmatic attack </vt:lpstr>
      <vt:lpstr> </vt:lpstr>
      <vt:lpstr> Anaemia in Pregnancy </vt:lpstr>
      <vt:lpstr>Risk Factors</vt:lpstr>
      <vt:lpstr>Management</vt:lpstr>
      <vt:lpstr> </vt:lpstr>
      <vt:lpstr>Maternal Complications of Anemia in Pregnancy</vt:lpstr>
      <vt:lpstr>Maternal Complications of Anemia in Pregnancy</vt:lpstr>
      <vt:lpstr> UTI </vt:lpstr>
      <vt:lpstr> </vt:lpstr>
      <vt:lpstr> Causes of seizures in pregnancy</vt:lpstr>
      <vt:lpstr> </vt:lpstr>
      <vt:lpstr>1. Definition &amp; Diagnosis </vt:lpstr>
      <vt:lpstr> </vt:lpstr>
      <vt:lpstr> </vt:lpstr>
      <vt:lpstr> </vt:lpstr>
      <vt:lpstr> </vt:lpstr>
      <vt:lpstr> </vt:lpstr>
      <vt:lpstr> Antenatal management  </vt:lpstr>
      <vt:lpstr> </vt:lpstr>
      <vt:lpstr>Management of labour and delivery </vt:lpstr>
      <vt:lpstr> </vt:lpstr>
      <vt:lpstr>Prepregnancy counselling </vt:lpstr>
      <vt:lpstr>Fetal risks of maternal cardiac disease </vt:lpstr>
      <vt:lpstr> Risk factors for the development of heart failure in pregnancy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mysweet lena</dc:creator>
  <cp:lastModifiedBy>mysweet lena</cp:lastModifiedBy>
  <cp:revision>12</cp:revision>
  <dcterms:created xsi:type="dcterms:W3CDTF">2022-02-15T07:42:04Z</dcterms:created>
  <dcterms:modified xsi:type="dcterms:W3CDTF">2025-09-25T05:25:04Z</dcterms:modified>
</cp:coreProperties>
</file>