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6" r:id="rId4"/>
    <p:sldId id="257" r:id="rId5"/>
    <p:sldId id="258" r:id="rId6"/>
    <p:sldId id="269" r:id="rId7"/>
    <p:sldId id="272" r:id="rId8"/>
    <p:sldId id="276" r:id="rId9"/>
    <p:sldId id="259" r:id="rId10"/>
    <p:sldId id="260" r:id="rId11"/>
    <p:sldId id="271" r:id="rId12"/>
    <p:sldId id="265" r:id="rId13"/>
    <p:sldId id="261" r:id="rId14"/>
    <p:sldId id="262" r:id="rId15"/>
    <p:sldId id="263" r:id="rId16"/>
    <p:sldId id="27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8C5B-83BE-4566-ACA7-472708963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F3F2C-40A2-4002-B14E-7DA155470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DA31C-ED7B-4BBC-8343-8359922AD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799B2-9937-488D-81A7-2DF93C44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B62A4-66FC-47EE-9899-285C6DC3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7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481A-13D9-4D98-8F3F-FC0990A0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A6913-0247-4514-9D56-881C5747C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8FD8F-7584-4696-9CB2-7E8D2D0A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5FE56-E79E-41CA-8408-3EAA98E5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E63EA-579D-4C4A-9B9D-B8911116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38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714A6-46ED-4663-9ACC-8554F3923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78556-9B15-44C8-A1A2-9D05CD59E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9F430-E20D-4261-AFB3-EC8AE13F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FF76D-66EF-405A-9073-489D9189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8B12-2B8B-4FE3-9559-139BAD53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48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6CEEB-2E79-48C0-9F6C-8B7D41F0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ACA6-A177-461B-BA08-11951F55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112F8-0386-44AC-AF0E-20756E26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52FAF-D301-4520-B08D-5DFFB50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465CE-D359-42C9-8126-41D23891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89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2DDE8-9999-4827-BD01-89F2B49E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41602-F633-4382-816F-DAB9C3001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DBCE6-A2EA-4D61-8C32-D55107BE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992C1-B468-4A88-80A8-B95FDEE5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0B5B-855E-42F4-AD70-9ED2AAF7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0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27F4-4C48-434F-8B1C-FAC938BE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AEB89-7200-4AE1-BE7F-B9DF92D34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DE81E-FEB1-42BE-BD77-EC9A7DD9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E37E5-F95B-46E6-A3F6-55E96F0B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8E40A6-1CD2-4412-A29B-CE7CBA83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29666-E8B9-4735-95AD-232C7D7B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5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1889-7E77-4F1B-A13C-A9100B37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D71BA-E079-4575-987B-A85E2FDD7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B6438-F4F1-4AC2-8F83-16215934C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4010D-AEF8-4760-9A81-8D5EB3863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117818-B6F8-4314-B35A-04A38A9D9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67F47-579E-4569-9F8E-3D109979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D4297-CAF0-49C9-AE30-4C9600DC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C486C2-30C9-402D-8CC9-E6780EC2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9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A187-436E-459B-9109-AF8E7641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39D79-FF6C-4D9B-BCA5-D0634050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1073D-E975-4EA5-A210-3856A184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661BF-7881-432C-8A8E-2AD1E0AE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6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0A0D6-DF5E-485B-81DF-B3D9AA9A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78081-3093-4E10-AB5A-D5497F42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2E912-24F5-4475-82B4-BF4C1C8B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8A09-84D6-425B-B425-08EC4D2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45F3-C8F9-4C9A-AF5B-E912C5CEC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B36B-8D23-4EA6-B76E-32C9A205F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E5567-4ADA-4D2B-B4EE-A30EE03A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9A6D1-500A-497B-8584-23A7A423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DEF42-DBE6-42DD-AB2F-41BE6622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78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98B4-C942-4868-A48A-0A28D5274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A8CEE-BBC5-4A3D-991F-D598448C0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98E51-3A75-4545-B86F-D5682B96C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255C3-0D14-4D2A-8EA5-EC1C519C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43727-BD74-451F-8342-B2F1C313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57E0A-28B4-4E8E-93A3-042B5ECB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32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EC345-487B-42C5-AF23-5ED54C55C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7FF91-871D-41AF-85E2-750972D74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46217-A2A2-438A-9DB2-0EE430616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93B92-AA6C-442A-9F5C-1A115EE7DB58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D58A1-0A6B-4516-8FCB-6323ED1D1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89A0-B0B1-47C3-B932-E78651383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B82A-3A11-4602-83C2-F02D9EC6A8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6056-21BE-4AFF-9F90-1BC09CA79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808D626-A9F3-4B3E-AC3E-B8F17422E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397904"/>
              </p:ext>
            </p:extLst>
          </p:nvPr>
        </p:nvGraphicFramePr>
        <p:xfrm>
          <a:off x="838200" y="4866639"/>
          <a:ext cx="10515600" cy="132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2605326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787569"/>
                  </a:ext>
                </a:extLst>
              </a:tr>
            </a:tbl>
          </a:graphicData>
        </a:graphic>
      </p:graphicFrame>
      <p:pic>
        <p:nvPicPr>
          <p:cNvPr id="4100" name="Picture 4" descr="Clinical Reasoning: Gestational trophoblastic disease">
            <a:extLst>
              <a:ext uri="{FF2B5EF4-FFF2-40B4-BE49-F238E27FC236}">
                <a16:creationId xmlns:a16="http://schemas.microsoft.com/office/drawing/2014/main" id="{CEC907FC-39B0-4143-BF2F-B853FDA83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DD9D5DE-848E-43BF-AAA0-AE43D5FB3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588091"/>
              </p:ext>
            </p:extLst>
          </p:nvPr>
        </p:nvGraphicFramePr>
        <p:xfrm>
          <a:off x="711200" y="4866638"/>
          <a:ext cx="8910320" cy="1534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0320">
                  <a:extLst>
                    <a:ext uri="{9D8B030D-6E8A-4147-A177-3AD203B41FA5}">
                      <a16:colId xmlns:a16="http://schemas.microsoft.com/office/drawing/2014/main" val="2372846266"/>
                    </a:ext>
                  </a:extLst>
                </a:gridCol>
              </a:tblGrid>
              <a:tr h="153415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By dr MONA AHMED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 Assisted  PROFESSOR 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ELMAREFA UNIVERSITY SMSB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89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99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A0CF-A529-4755-A77A-63CEB634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55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Arial Nova" panose="020B0504020202020204" pitchFamily="34" charset="0"/>
              </a:rPr>
            </a:br>
            <a:r>
              <a:rPr lang="en-GB" dirty="0">
                <a:latin typeface="Comic Sans MS" panose="030F0702030302020204" pitchFamily="66" charset="0"/>
              </a:rPr>
              <a:t>Investigations</a:t>
            </a:r>
            <a:br>
              <a:rPr lang="en-GB" dirty="0">
                <a:latin typeface="Arial Nova" panose="020B0504020202020204" pitchFamily="34" charset="0"/>
              </a:rPr>
            </a:br>
            <a:endParaRPr lang="en-GB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BCF94-ED24-46E9-B32F-943BDEB8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5520"/>
            <a:ext cx="12192000" cy="58724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1</a:t>
            </a:r>
            <a:r>
              <a:rPr lang="en-GB" u="sng" dirty="0">
                <a:latin typeface="Comic Sans MS" panose="030F0702030302020204" pitchFamily="66" charset="0"/>
              </a:rPr>
              <a:t>.US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Complete male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Hyper echoic multiple cysts filled the uterus.(snow storm appearance).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Partial mole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appear as missed miscarriage with cystic lesions in the placenta (some times)but definitive diagnosis when send POC to chromosomal analysis</a:t>
            </a:r>
            <a:r>
              <a:rPr lang="en-GB" dirty="0">
                <a:latin typeface="Arial Nova" panose="020B050402020202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1026" name="Picture 2" descr="Hydatidiform Mole - Reproductive - Medbullets Step 1">
            <a:extLst>
              <a:ext uri="{FF2B5EF4-FFF2-40B4-BE49-F238E27FC236}">
                <a16:creationId xmlns:a16="http://schemas.microsoft.com/office/drawing/2014/main" id="{8F6A680C-E1C5-4A15-BB30-576366BA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" y="4057649"/>
            <a:ext cx="4191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ggressive Complete Hydatidiform Mole Coexistent With A Normal Fetus During  Pregnancy: Is There A Correlation Between Outcome, and Serum HCG Levels? A  Report on 2 Cases and Review of the Literature |">
            <a:extLst>
              <a:ext uri="{FF2B5EF4-FFF2-40B4-BE49-F238E27FC236}">
                <a16:creationId xmlns:a16="http://schemas.microsoft.com/office/drawing/2014/main" id="{88DAA699-3F76-475C-80FF-216CED25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0" y="4057648"/>
            <a:ext cx="409321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lar pregnancy: how to detect it?">
            <a:extLst>
              <a:ext uri="{FF2B5EF4-FFF2-40B4-BE49-F238E27FC236}">
                <a16:creationId xmlns:a16="http://schemas.microsoft.com/office/drawing/2014/main" id="{CCC7C53D-12B4-4AAD-8699-75683090F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97" y="0"/>
            <a:ext cx="1925003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5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FFBDC-DC5D-4D30-A421-3459AF835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Choriocarcinoma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Enlarged uterus 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with highly vascular mass w’ invade the endometrium.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latin typeface="Comic Sans MS" panose="030F0702030302020204" pitchFamily="66" charset="0"/>
              </a:rPr>
              <a:t> and some times with areas of necrosis &amp; cystic lesions.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32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Arial Nova" panose="020B05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Arial Nova" panose="020B05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Arial Nova" panose="020B05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Arial Nova" panose="020B05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Arial Nova" panose="020B05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Arial Nova" panose="020B0504020202020204" pitchFamily="34" charset="0"/>
            </a:endParaRPr>
          </a:p>
          <a:p>
            <a:endParaRPr lang="en-GB" dirty="0">
              <a:latin typeface="Arial Nova" panose="020B0504020202020204" pitchFamily="34" charset="0"/>
            </a:endParaRPr>
          </a:p>
          <a:p>
            <a:endParaRPr lang="en-GB" dirty="0"/>
          </a:p>
        </p:txBody>
      </p:sp>
      <p:pic>
        <p:nvPicPr>
          <p:cNvPr id="7170" name="Picture 2" descr="Ultrasound picture of choriocarcinoma showing increased vascularity. |  Download Scientific Diagram">
            <a:extLst>
              <a:ext uri="{FF2B5EF4-FFF2-40B4-BE49-F238E27FC236}">
                <a16:creationId xmlns:a16="http://schemas.microsoft.com/office/drawing/2014/main" id="{49A83E20-33FA-4035-8751-0C87915D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881120"/>
            <a:ext cx="4572000" cy="259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0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51B0C-8FBF-4964-AC00-5F4BE7C9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u="sng" dirty="0">
                <a:latin typeface="Comic Sans MS" panose="030F0702030302020204" pitchFamily="66" charset="0"/>
              </a:rPr>
              <a:t>2. blood tests </a:t>
            </a:r>
          </a:p>
          <a:p>
            <a:r>
              <a:rPr lang="en-GB" dirty="0">
                <a:latin typeface="Comic Sans MS" panose="030F0702030302020204" pitchFamily="66" charset="0"/>
              </a:rPr>
              <a:t>Serum bHCG.</a:t>
            </a:r>
          </a:p>
          <a:p>
            <a:r>
              <a:rPr lang="en-GB" dirty="0">
                <a:latin typeface="Comic Sans MS" panose="030F0702030302020204" pitchFamily="66" charset="0"/>
              </a:rPr>
              <a:t>FBC.</a:t>
            </a:r>
          </a:p>
          <a:p>
            <a:r>
              <a:rPr lang="en-GB" dirty="0">
                <a:latin typeface="Comic Sans MS" panose="030F0702030302020204" pitchFamily="66" charset="0"/>
              </a:rPr>
              <a:t>RFT &amp; electrolytes.</a:t>
            </a:r>
          </a:p>
          <a:p>
            <a:r>
              <a:rPr lang="en-GB" dirty="0">
                <a:latin typeface="Comic Sans MS" panose="030F0702030302020204" pitchFamily="66" charset="0"/>
              </a:rPr>
              <a:t>LFT.</a:t>
            </a:r>
          </a:p>
          <a:p>
            <a:r>
              <a:rPr lang="en-GB" dirty="0">
                <a:latin typeface="Comic Sans MS" panose="030F0702030302020204" pitchFamily="66" charset="0"/>
              </a:rPr>
              <a:t>TFT.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u="sng" dirty="0">
                <a:latin typeface="Comic Sans MS" panose="030F0702030302020204" pitchFamily="66" charset="0"/>
              </a:rPr>
              <a:t>3.CXRAY .</a:t>
            </a:r>
          </a:p>
          <a:p>
            <a:pPr marL="0" indent="0">
              <a:buNone/>
            </a:pPr>
            <a:r>
              <a:rPr lang="en-GB" u="sng" dirty="0">
                <a:latin typeface="Comic Sans MS" panose="030F0702030302020204" pitchFamily="66" charset="0"/>
              </a:rPr>
              <a:t>4.Group &amp; Saving.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220" name="Picture 4" descr="Chest X ray revealing multiple bilateral confluent non-cavitating airspace opacifications affecting the mid and lower zones bilaterally">
            <a:extLst>
              <a:ext uri="{FF2B5EF4-FFF2-40B4-BE49-F238E27FC236}">
                <a16:creationId xmlns:a16="http://schemas.microsoft.com/office/drawing/2014/main" id="{F5E8350A-D33F-4583-835A-B470A1A58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28" y="3098800"/>
            <a:ext cx="4765358" cy="34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apid blood test to 'cut antibiotic use' - BBC News">
            <a:extLst>
              <a:ext uri="{FF2B5EF4-FFF2-40B4-BE49-F238E27FC236}">
                <a16:creationId xmlns:a16="http://schemas.microsoft.com/office/drawing/2014/main" id="{05ACC5BA-1496-4250-BDA9-CE0E0B8D3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28" y="172720"/>
            <a:ext cx="4765358" cy="24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2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B299-12EF-4035-A797-D7B9B20A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4BE4-7820-4DB2-BE9C-B8F7573B1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7280"/>
            <a:ext cx="12192000" cy="57607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Surgical evacuation 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Suction evacuation by expertise hands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Do serial bHCG until it become –ve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Avoid pregnancy at least 6 months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After the last –ve bHCG.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Give her contraceptives avoid COCP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&amp; IUCD. </a:t>
            </a:r>
          </a:p>
        </p:txBody>
      </p:sp>
      <p:pic>
        <p:nvPicPr>
          <p:cNvPr id="10242" name="Picture 2" descr="Vacuum Aspiration – ADRIANA SASSOON">
            <a:extLst>
              <a:ext uri="{FF2B5EF4-FFF2-40B4-BE49-F238E27FC236}">
                <a16:creationId xmlns:a16="http://schemas.microsoft.com/office/drawing/2014/main" id="{0B475280-CB50-4B7A-8FFB-3975296C4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1" y="1097280"/>
            <a:ext cx="4590099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here's a national shortage of some contraceptive pills that could trigger  a rise in unwanted pregnancies – Vision">
            <a:extLst>
              <a:ext uri="{FF2B5EF4-FFF2-40B4-BE49-F238E27FC236}">
                <a16:creationId xmlns:a16="http://schemas.microsoft.com/office/drawing/2014/main" id="{1B2C019F-CFF1-469B-8453-3D94D5FC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01" y="5196839"/>
            <a:ext cx="4590099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2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DE132-87A2-40C1-8A83-710380F2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83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E0606-011E-4CA3-85D8-D540EFDF6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8400"/>
            <a:ext cx="12192000" cy="56895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Excessive intraoperative bleeding. Perforation or atony(possible hysterectomy).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Persistent trophoblastic disease.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Pulmonary oedema  2ry to heart failure due to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preeclampsia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Hyperthyroidism.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 anaemia.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latin typeface="Comic Sans MS" panose="030F0702030302020204" pitchFamily="66" charset="0"/>
              </a:rPr>
              <a:t>or excessive fluid overload.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latin typeface="Comic Sans MS" panose="030F0702030302020204" pitchFamily="66" charset="0"/>
              </a:rPr>
              <a:t>Trophoblastic embolus           *DIC        *ARDS.</a:t>
            </a:r>
          </a:p>
        </p:txBody>
      </p:sp>
    </p:spTree>
    <p:extLst>
      <p:ext uri="{BB962C8B-B14F-4D97-AF65-F5344CB8AC3E}">
        <p14:creationId xmlns:p14="http://schemas.microsoft.com/office/powerpoint/2010/main" val="63939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3A96-A15C-4262-912B-C54B15C1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743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69778-3388-4224-A55D-38D4903F2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7440"/>
            <a:ext cx="12192000" cy="575055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Serial bHCG for at least 6 months after evacuation.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Pregnancy at least 6 months after last unpredictable b HCG.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Contraceptive  avoid COCP.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After any pregnancy follow up with bHCG.</a:t>
            </a:r>
          </a:p>
        </p:txBody>
      </p:sp>
      <p:pic>
        <p:nvPicPr>
          <p:cNvPr id="11268" name="Picture 4" descr="Follow- Up Services - Medical Check Up Plan - Free Transparent PNG Clipart  Images Download">
            <a:extLst>
              <a:ext uri="{FF2B5EF4-FFF2-40B4-BE49-F238E27FC236}">
                <a16:creationId xmlns:a16="http://schemas.microsoft.com/office/drawing/2014/main" id="{973000E3-09B2-4033-B961-04FF186C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0"/>
            <a:ext cx="2990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Pregnancy Symptoms - Advice to Moms">
            <a:extLst>
              <a:ext uri="{FF2B5EF4-FFF2-40B4-BE49-F238E27FC236}">
                <a16:creationId xmlns:a16="http://schemas.microsoft.com/office/drawing/2014/main" id="{7373EFA8-6C26-42F3-A9AE-81D06D5B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40" y="3860800"/>
            <a:ext cx="3393440" cy="2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6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EBC4-6731-464D-B004-20AD009BB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2292" name="Picture 4" descr="Any Questions Handwritten With Blue Marker Stock Image - Image of know,  information: 133035945">
            <a:extLst>
              <a:ext uri="{FF2B5EF4-FFF2-40B4-BE49-F238E27FC236}">
                <a16:creationId xmlns:a16="http://schemas.microsoft.com/office/drawing/2014/main" id="{15FFA76E-88FD-4722-82F7-E92210A7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9780" cy="330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ingle white question mark on the blue background with copy blank space. |  Premium Photo">
            <a:extLst>
              <a:ext uri="{FF2B5EF4-FFF2-40B4-BE49-F238E27FC236}">
                <a16:creationId xmlns:a16="http://schemas.microsoft.com/office/drawing/2014/main" id="{9758BA67-6B6B-43F3-8E60-5B4D8AAB4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1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Single white question mark on the blue background with copy blank space. |  Premium Photo">
            <a:extLst>
              <a:ext uri="{FF2B5EF4-FFF2-40B4-BE49-F238E27FC236}">
                <a16:creationId xmlns:a16="http://schemas.microsoft.com/office/drawing/2014/main" id="{AEE29B07-2350-4C58-83CE-DD52A743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481298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Single white question mark on the blue background with copy blank space. |  Premium Photo">
            <a:extLst>
              <a:ext uri="{FF2B5EF4-FFF2-40B4-BE49-F238E27FC236}">
                <a16:creationId xmlns:a16="http://schemas.microsoft.com/office/drawing/2014/main" id="{25A74E77-3D4A-4A36-9FD6-FC909B82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93" y="263953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Single white question mark on the blue background with copy blank space. |  Premium Photo">
            <a:extLst>
              <a:ext uri="{FF2B5EF4-FFF2-40B4-BE49-F238E27FC236}">
                <a16:creationId xmlns:a16="http://schemas.microsoft.com/office/drawing/2014/main" id="{27D79200-4234-4885-A8C9-167843D7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18" y="30194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Single white question mark on the blue background with copy blank space. |  Premium Photo">
            <a:extLst>
              <a:ext uri="{FF2B5EF4-FFF2-40B4-BE49-F238E27FC236}">
                <a16:creationId xmlns:a16="http://schemas.microsoft.com/office/drawing/2014/main" id="{FBDF4461-6508-4736-BD1C-8FF841E4C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574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Single white question mark on the blue background with copy blank space. |  Premium Photo">
            <a:extLst>
              <a:ext uri="{FF2B5EF4-FFF2-40B4-BE49-F238E27FC236}">
                <a16:creationId xmlns:a16="http://schemas.microsoft.com/office/drawing/2014/main" id="{0DF56C6A-10CA-4C00-B7DB-ED5B8C0FF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433" y="481298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0C1E-98F7-4A3F-8D58-9ABCA20D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2052" name="Picture 4" descr="Thank You, Vector Lettering On Blurred Lights Background Royalty Free  Cliparts, Vectors, And Stock Illustration. Image 88104749.">
            <a:extLst>
              <a:ext uri="{FF2B5EF4-FFF2-40B4-BE49-F238E27FC236}">
                <a16:creationId xmlns:a16="http://schemas.microsoft.com/office/drawing/2014/main" id="{C77AD387-B4CB-4056-AF32-426431D7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965200"/>
            <a:ext cx="7660639" cy="49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8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35C7-A7FF-4825-807C-96779523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3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GTD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3FE03-EE96-479B-8FB6-D94754F34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5840"/>
            <a:ext cx="12192000" cy="585215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Gestational Trophoblastic  Diseases</a:t>
            </a:r>
          </a:p>
          <a:p>
            <a:r>
              <a:rPr lang="en-GB" dirty="0">
                <a:latin typeface="Comic Sans MS" panose="030F0702030302020204" pitchFamily="66" charset="0"/>
              </a:rPr>
              <a:t>Proliferative disorder of trophoblastic cells</a:t>
            </a:r>
          </a:p>
          <a:p>
            <a:r>
              <a:rPr lang="en-GB" dirty="0">
                <a:latin typeface="Comic Sans MS" panose="030F0702030302020204" pitchFamily="66" charset="0"/>
              </a:rPr>
              <a:t>It could begnin  premalignant malignant </a:t>
            </a:r>
          </a:p>
          <a:p>
            <a:r>
              <a:rPr lang="en-GB" dirty="0">
                <a:latin typeface="Comic Sans MS" panose="030F0702030302020204" pitchFamily="66" charset="0"/>
              </a:rPr>
              <a:t>Unique tumours that developed from abnormality at fertilization and entirely are Fetal in origin .</a:t>
            </a:r>
          </a:p>
          <a:p>
            <a:r>
              <a:rPr lang="en-GB" dirty="0">
                <a:latin typeface="Comic Sans MS" panose="030F0702030302020204" pitchFamily="66" charset="0"/>
              </a:rPr>
              <a:t>They consist of syncytotrophoplast and cytotrophoblast and express bHCG as tumour marker</a:t>
            </a:r>
          </a:p>
          <a:p>
            <a:r>
              <a:rPr lang="en-GB" dirty="0">
                <a:latin typeface="Comic Sans MS" panose="030F0702030302020204" pitchFamily="66" charset="0"/>
              </a:rPr>
              <a:t>They are highly sensitive  to chemotherapy</a:t>
            </a:r>
          </a:p>
          <a:p>
            <a:r>
              <a:rPr lang="en-GB" dirty="0">
                <a:latin typeface="Comic Sans MS" panose="030F0702030302020204" pitchFamily="66" charset="0"/>
              </a:rPr>
              <a:t>More in Asian women and in those who are from far east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15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76A4D-B601-4288-9309-3C33B9AD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Classification of GTD(WHO)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806C-5D52-4CDE-8412-9D5AEB8A9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912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u="sng" dirty="0">
                <a:solidFill>
                  <a:srgbClr val="0070C0"/>
                </a:solidFill>
                <a:latin typeface="Comic Sans MS" panose="030F0702030302020204" pitchFamily="66" charset="0"/>
              </a:rPr>
              <a:t>Premalignant: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Partial hyditiform mole.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Complete hyditiform mole.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u="sng" dirty="0">
                <a:solidFill>
                  <a:srgbClr val="0070C0"/>
                </a:solidFill>
                <a:latin typeface="Comic Sans MS" panose="030F0702030302020204" pitchFamily="66" charset="0"/>
              </a:rPr>
              <a:t>Malignant: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Invasive mole.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Choriocarcinoma.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Placenta site trophoblastic diseases.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51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2AF9-7E99-42FC-962F-AA1C2C933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Molar pregnancy(hyditiform mole)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B0F0"/>
                </a:solidFill>
                <a:latin typeface="Comic Sans MS" panose="030F0702030302020204" pitchFamily="66" charset="0"/>
              </a:rPr>
              <a:t>Definition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Hydatid means…. drop of water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mole…..spot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Abnormal  form of pregnancy where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a non viable fertilized egg implants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in the uterus and convert pregnancy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process to pathological one</a:t>
            </a:r>
          </a:p>
        </p:txBody>
      </p:sp>
      <p:pic>
        <p:nvPicPr>
          <p:cNvPr id="4" name="Picture 4" descr="Current management of gestational trophoblastic disease - Obstetrics,  Gynaecology and Reproductive Medicine">
            <a:extLst>
              <a:ext uri="{FF2B5EF4-FFF2-40B4-BE49-F238E27FC236}">
                <a16:creationId xmlns:a16="http://schemas.microsoft.com/office/drawing/2014/main" id="{B83F88BA-F95E-41CE-8474-10CBFC73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810" y="334645"/>
            <a:ext cx="380619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2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ADF2-F204-42B7-B102-9F175923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39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Risk factors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B26B-CE74-411B-8CF0-514C8557D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3921"/>
            <a:ext cx="12192000" cy="597407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1.</a:t>
            </a:r>
            <a:r>
              <a:rPr lang="en-GB" dirty="0">
                <a:latin typeface="Comic Sans MS" panose="030F0702030302020204" pitchFamily="66" charset="0"/>
              </a:rPr>
              <a:t>Erxreme of reproductive age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(20 folds&lt;15 years and 10 folds&gt;40 years).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2. Previous molar pregnancy.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3.Women of blood group A with partner.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with group O(increase 10 folds).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4.High parity.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5.Diet deficiency of protein or vit A deficiency.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6.Smoking.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7.Increase paternal age.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38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D335-C5F5-44A7-BE72-9CDF84DB7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06F17-6B04-468A-A64C-4D55372D5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Gestational trophoblastic-diseases(molar pregnancy)">
            <a:extLst>
              <a:ext uri="{FF2B5EF4-FFF2-40B4-BE49-F238E27FC236}">
                <a16:creationId xmlns:a16="http://schemas.microsoft.com/office/drawing/2014/main" id="{BDB888D5-4A30-4073-A612-4F460FF6C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2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53CC-8DB2-4690-8329-84A90A0C6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26A4B-EB7E-437E-9480-DFBBCC5CC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Gestational Trophoblastic Neoplasia - Hacker &amp; Moore's Essentials of  Obstetrics and Gynecology: With STUDENT CONSULT Online Access,5th ed.">
            <a:extLst>
              <a:ext uri="{FF2B5EF4-FFF2-40B4-BE49-F238E27FC236}">
                <a16:creationId xmlns:a16="http://schemas.microsoft.com/office/drawing/2014/main" id="{E4BEA640-EDEC-42F8-8857-2B446206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51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CF3-85B8-AB29-C2C4-9FD81333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3FD8-712C-491D-A947-48FE2BA68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4E50F-9068-0D80-1D02-CB69F4B78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7873D3-B0F6-CCA2-C59E-1751F1FCBE5B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AE29F-3CFF-7646-2C33-BC633ACF879D}"/>
              </a:ext>
            </a:extLst>
          </p:cNvPr>
          <p:cNvSpPr/>
          <p:nvPr/>
        </p:nvSpPr>
        <p:spPr>
          <a:xfrm>
            <a:off x="0" y="5998030"/>
            <a:ext cx="12192000" cy="8599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1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6C2D-43BE-4FCE-B46B-0FD60263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472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Symptoms and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AA45F-415D-425F-A943-C5FEBBDE2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4720"/>
            <a:ext cx="12192000" cy="59232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amenorrhoea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Irregular vaginal bleeding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abdominal pain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Hyperemesis gravidarum.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breathlessness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Comic Sans MS" panose="030F0702030302020204" pitchFamily="66" charset="0"/>
              </a:rPr>
              <a:t>Expulsion of grape like vesicles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Large for date uterus.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firm elastic uterus(doughy)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Lutein cyst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Features of hyperthyroidism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Early preeclampsia (1</a:t>
            </a:r>
            <a:r>
              <a:rPr lang="en-GB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st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trimester or early 2</a:t>
            </a:r>
            <a:r>
              <a:rPr lang="en-GB" baseline="30000" dirty="0">
                <a:solidFill>
                  <a:srgbClr val="0070C0"/>
                </a:solidFill>
                <a:latin typeface="Comic Sans MS" panose="030F0702030302020204" pitchFamily="66" charset="0"/>
              </a:rPr>
              <a:t>nd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 trimester).</a:t>
            </a:r>
          </a:p>
        </p:txBody>
      </p:sp>
      <p:pic>
        <p:nvPicPr>
          <p:cNvPr id="6150" name="Picture 6" descr="Infertility is hard enough, and images of molar pregnancy and ovarian hyper  stimulation syndrome do nothing for the nerves. : trypophobia">
            <a:extLst>
              <a:ext uri="{FF2B5EF4-FFF2-40B4-BE49-F238E27FC236}">
                <a16:creationId xmlns:a16="http://schemas.microsoft.com/office/drawing/2014/main" id="{08106620-E475-48F9-85C2-8B5146CDB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934720"/>
            <a:ext cx="3606800" cy="59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athology of the ovaries | Radiology Key">
            <a:extLst>
              <a:ext uri="{FF2B5EF4-FFF2-40B4-BE49-F238E27FC236}">
                <a16:creationId xmlns:a16="http://schemas.microsoft.com/office/drawing/2014/main" id="{6488A7AC-CCD0-47BE-B557-CB9A2870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60" y="1209675"/>
            <a:ext cx="2410460" cy="26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760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472</Words>
  <Application>Microsoft Office PowerPoint</Application>
  <PresentationFormat>Widescreen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Nova</vt:lpstr>
      <vt:lpstr>Calibri</vt:lpstr>
      <vt:lpstr>Calibri Light</vt:lpstr>
      <vt:lpstr>Comic Sans MS</vt:lpstr>
      <vt:lpstr>Wingdings</vt:lpstr>
      <vt:lpstr>Office Theme</vt:lpstr>
      <vt:lpstr>PowerPoint Presentation</vt:lpstr>
      <vt:lpstr>GTD</vt:lpstr>
      <vt:lpstr>Classification of GTD(WHO)</vt:lpstr>
      <vt:lpstr>PowerPoint Presentation</vt:lpstr>
      <vt:lpstr> Risk factors </vt:lpstr>
      <vt:lpstr>PowerPoint Presentation</vt:lpstr>
      <vt:lpstr>PowerPoint Presentation</vt:lpstr>
      <vt:lpstr>PowerPoint Presentation</vt:lpstr>
      <vt:lpstr>Symptoms and signs</vt:lpstr>
      <vt:lpstr> Investigations </vt:lpstr>
      <vt:lpstr>PowerPoint Presentation</vt:lpstr>
      <vt:lpstr>PowerPoint Presentation</vt:lpstr>
      <vt:lpstr>Management</vt:lpstr>
      <vt:lpstr>Complications</vt:lpstr>
      <vt:lpstr>Follow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Mons Ahmed</cp:lastModifiedBy>
  <cp:revision>24</cp:revision>
  <dcterms:created xsi:type="dcterms:W3CDTF">2020-09-14T23:46:07Z</dcterms:created>
  <dcterms:modified xsi:type="dcterms:W3CDTF">2024-01-17T18:22:59Z</dcterms:modified>
</cp:coreProperties>
</file>