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0" r:id="rId2"/>
    <p:sldId id="257" r:id="rId3"/>
    <p:sldId id="282" r:id="rId4"/>
    <p:sldId id="281" r:id="rId5"/>
    <p:sldId id="280" r:id="rId6"/>
    <p:sldId id="283" r:id="rId7"/>
    <p:sldId id="264" r:id="rId8"/>
    <p:sldId id="286" r:id="rId9"/>
    <p:sldId id="285" r:id="rId10"/>
    <p:sldId id="284" r:id="rId11"/>
    <p:sldId id="289" r:id="rId12"/>
    <p:sldId id="290" r:id="rId13"/>
    <p:sldId id="288" r:id="rId14"/>
    <p:sldId id="287" r:id="rId15"/>
    <p:sldId id="261" r:id="rId16"/>
    <p:sldId id="265" r:id="rId17"/>
    <p:sldId id="267" r:id="rId18"/>
    <p:sldId id="269" r:id="rId19"/>
    <p:sldId id="276" r:id="rId20"/>
    <p:sldId id="278" r:id="rId21"/>
    <p:sldId id="274" r:id="rId22"/>
    <p:sldId id="277" r:id="rId23"/>
    <p:sldId id="25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BC00"/>
    <a:srgbClr val="006600"/>
    <a:srgbClr val="66FF33"/>
    <a:srgbClr val="00A200"/>
    <a:srgbClr val="FF99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3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B6DE32B-4A26-46EA-A3DA-7AA1A2498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DE32B-4A26-46EA-A3DA-7AA1A2498BB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4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5300663"/>
            <a:ext cx="5076825" cy="11509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925" y="5332413"/>
            <a:ext cx="7162800" cy="6477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8925" y="5907088"/>
            <a:ext cx="7162800" cy="546100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1192213"/>
            <a:ext cx="1908175" cy="5476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1192213"/>
            <a:ext cx="5572125" cy="5476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773238"/>
            <a:ext cx="37401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773238"/>
            <a:ext cx="37401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192213"/>
            <a:ext cx="7632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773238"/>
            <a:ext cx="76327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3F6B-AF7F-4097-BED4-DFBE62F2E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5373216"/>
            <a:ext cx="4860032" cy="792088"/>
          </a:xfrm>
        </p:spPr>
        <p:txBody>
          <a:bodyPr/>
          <a:lstStyle/>
          <a:p>
            <a:r>
              <a:rPr lang="en-GB" dirty="0"/>
              <a:t>Gynaecological  operations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EA77324-9854-4CE1-B76A-9E9BC1E67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3192"/>
              </p:ext>
            </p:extLst>
          </p:nvPr>
        </p:nvGraphicFramePr>
        <p:xfrm>
          <a:off x="2483768" y="6451496"/>
          <a:ext cx="3600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757225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Dr Mona Ahmed SMSB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4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24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9E16-0FB2-48EF-846F-72492D1C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412776"/>
            <a:ext cx="7632700" cy="940048"/>
          </a:xfrm>
        </p:spPr>
        <p:txBody>
          <a:bodyPr/>
          <a:lstStyle/>
          <a:p>
            <a:pPr algn="l"/>
            <a:br>
              <a:rPr lang="en-GB" sz="3300" dirty="0">
                <a:latin typeface="ArialNarrow-Bold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39EA-2CAA-4045-B655-212E758F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GB" sz="2000" b="1" u="sng" dirty="0">
                <a:solidFill>
                  <a:srgbClr val="CC6600"/>
                </a:solidFill>
                <a:latin typeface="Baskerville Old Face" panose="02020602080505020303" pitchFamily="18" charset="0"/>
              </a:rPr>
              <a:t>Types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1.Abdominal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2.Vaginal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3.Laparoscopic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4.Assessed Vaginal Hysterectomy (vaginal + laparoscope). 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5.Caesarean hysterectomy: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GB" sz="2000" b="1" u="sng" dirty="0">
                <a:solidFill>
                  <a:srgbClr val="CC6600"/>
                </a:solidFill>
                <a:latin typeface="Baskerville Old Face" panose="02020602080505020303" pitchFamily="18" charset="0"/>
              </a:rPr>
              <a:t>Types of abdominal hysterectomy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000" dirty="0">
                <a:latin typeface="Baskerville Old Face" panose="02020602080505020303" pitchFamily="18" charset="0"/>
              </a:rPr>
              <a:t> Subtotal: removal of the uterus with preservation of 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      the cervix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000" dirty="0">
                <a:latin typeface="Baskerville Old Face" panose="02020602080505020303" pitchFamily="18" charset="0"/>
              </a:rPr>
              <a:t> Total: removal of the uterus &amp; cervix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000" dirty="0">
                <a:latin typeface="Baskerville Old Face" panose="02020602080505020303" pitchFamily="18" charset="0"/>
              </a:rPr>
              <a:t>Radical: removal of the uterus, cervix, parametrial tissue, endopelvic fascia, uterosacral ligaments &amp; pelvic lymph nodes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GB" sz="2000" b="1" u="sng" dirty="0">
                <a:solidFill>
                  <a:srgbClr val="CC6600"/>
                </a:solidFill>
                <a:latin typeface="Baskerville Old Face" panose="02020602080505020303" pitchFamily="18" charset="0"/>
              </a:rPr>
              <a:t>Caesarean hysterectomy: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  removal of the uterus after C.S  due to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latin typeface="Baskerville Old Face" panose="02020602080505020303" pitchFamily="18" charset="0"/>
              </a:rPr>
              <a:t>Atonic uterus.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latin typeface="Baskerville Old Face" panose="02020602080505020303" pitchFamily="18" charset="0"/>
              </a:rPr>
              <a:t> postpartum haemorrhage.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latin typeface="Baskerville Old Face" panose="02020602080505020303" pitchFamily="18" charset="0"/>
              </a:rPr>
              <a:t> placenta accreta.</a:t>
            </a:r>
          </a:p>
          <a:p>
            <a:pPr marL="0" indent="0" algn="l">
              <a:buNone/>
            </a:pPr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0B974-64D5-43C0-9150-C3849A3ED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336" y="2352824"/>
            <a:ext cx="2857500" cy="1436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A7FC6-06CF-42D1-807B-59A6F9EB2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92696"/>
            <a:ext cx="4267200" cy="1357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0FFC83-54F8-42B1-A213-9E16DC821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384" y="493315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1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9E16-0FB2-48EF-846F-72492D1C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24744"/>
            <a:ext cx="7632700" cy="864096"/>
          </a:xfrm>
        </p:spPr>
        <p:txBody>
          <a:bodyPr/>
          <a:lstStyle/>
          <a:p>
            <a:pPr algn="l"/>
            <a:r>
              <a:rPr lang="en-GB" sz="3300" dirty="0">
                <a:latin typeface="Baskerville Old Face" panose="02020602080505020303" pitchFamily="18" charset="0"/>
              </a:rPr>
              <a:t>4.cervical cerclages 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39EA-2CAA-4045-B655-212E758F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26468"/>
            <a:ext cx="9036496" cy="4586908"/>
          </a:xfrm>
        </p:spPr>
        <p:txBody>
          <a:bodyPr/>
          <a:lstStyle/>
          <a:p>
            <a:pPr marL="0" indent="0" algn="l">
              <a:buNone/>
            </a:pPr>
            <a:r>
              <a:rPr lang="en-GB" sz="2000" b="1" u="sng" dirty="0">
                <a:solidFill>
                  <a:srgbClr val="00BC00"/>
                </a:solidFill>
                <a:latin typeface="Bookman Old Style" panose="02050604050505020204" pitchFamily="18" charset="0"/>
              </a:rPr>
              <a:t>Indications</a:t>
            </a: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(1) Prophylactic (elective).</a:t>
            </a: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Suspected cervical incompetence.</a:t>
            </a: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Cerclage at 14 weeks {early miscarriage </a:t>
            </a: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caused by other factors}.</a:t>
            </a: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(2) Urgent (therapeutic)</a:t>
            </a: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Asymptomatic women with sonographic</a:t>
            </a: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 evidence of cervical shortening</a:t>
            </a: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 and/or funnelling.</a:t>
            </a:r>
          </a:p>
          <a:p>
            <a:pPr marL="0" indent="0" algn="l">
              <a:buNone/>
            </a:pPr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E0391-6BD9-4B21-9F36-A682D0D2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232932"/>
            <a:ext cx="3456384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7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9E16-0FB2-48EF-846F-72492D1C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412776"/>
            <a:ext cx="7632700" cy="940048"/>
          </a:xfrm>
        </p:spPr>
        <p:txBody>
          <a:bodyPr/>
          <a:lstStyle/>
          <a:p>
            <a:pPr algn="l"/>
            <a:br>
              <a:rPr lang="en-GB" sz="3300" dirty="0">
                <a:latin typeface="ArialNarrow-Bold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39EA-2CAA-4045-B655-212E758F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08504" cy="5301208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GB" sz="1800" b="1" dirty="0">
                <a:solidFill>
                  <a:srgbClr val="CC6600"/>
                </a:solidFill>
                <a:latin typeface="Bookman Old Style" panose="02050604050505020204" pitchFamily="18" charset="0"/>
              </a:rPr>
              <a:t> </a:t>
            </a:r>
            <a:r>
              <a:rPr lang="en-GB" sz="2400" b="1" dirty="0">
                <a:solidFill>
                  <a:srgbClr val="CC6600"/>
                </a:solidFill>
                <a:latin typeface="Bookman Old Style" panose="02050604050505020204" pitchFamily="18" charset="0"/>
              </a:rPr>
              <a:t>Contraindications:</a:t>
            </a:r>
          </a:p>
          <a:p>
            <a:pPr marL="0" indent="0" algn="l">
              <a:buNone/>
            </a:pPr>
            <a:r>
              <a:rPr lang="en-GB" sz="2400" dirty="0">
                <a:latin typeface="Bookman Old Style" panose="02050604050505020204" pitchFamily="18" charset="0"/>
              </a:rPr>
              <a:t>1.Uterine contractions.</a:t>
            </a:r>
          </a:p>
          <a:p>
            <a:pPr marL="0" indent="0" algn="l">
              <a:buNone/>
            </a:pPr>
            <a:r>
              <a:rPr lang="en-GB" sz="2400" dirty="0">
                <a:latin typeface="Bookman Old Style" panose="02050604050505020204" pitchFamily="18" charset="0"/>
              </a:rPr>
              <a:t>2.Uterine bleeding</a:t>
            </a:r>
          </a:p>
          <a:p>
            <a:pPr marL="0" indent="0" algn="l">
              <a:buNone/>
            </a:pPr>
            <a:r>
              <a:rPr lang="en-GB" sz="2400" dirty="0">
                <a:latin typeface="Bookman Old Style" panose="02050604050505020204" pitchFamily="18" charset="0"/>
              </a:rPr>
              <a:t>3.Chorioamnionitis</a:t>
            </a:r>
          </a:p>
          <a:p>
            <a:pPr marL="0" indent="0" algn="l">
              <a:buNone/>
            </a:pPr>
            <a:r>
              <a:rPr lang="en-GB" sz="2400" dirty="0">
                <a:latin typeface="Bookman Old Style" panose="02050604050505020204" pitchFamily="18" charset="0"/>
              </a:rPr>
              <a:t>4.Premature rupture of membranes</a:t>
            </a:r>
          </a:p>
          <a:p>
            <a:pPr marL="0" indent="0" algn="l">
              <a:buNone/>
            </a:pPr>
            <a:r>
              <a:rPr lang="en-GB" sz="2400" dirty="0">
                <a:latin typeface="Bookman Old Style" panose="02050604050505020204" pitchFamily="18" charset="0"/>
              </a:rPr>
              <a:t>5.Fetal anomaly incompatible with life </a:t>
            </a:r>
          </a:p>
          <a:p>
            <a:pPr marL="0" indent="0" algn="l">
              <a:buNone/>
            </a:pPr>
            <a:endParaRPr lang="en-GB" sz="2400" dirty="0">
              <a:latin typeface="Bookman Old Style" panose="020506040505050202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Types: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400" dirty="0">
                <a:latin typeface="Bookman Old Style" panose="02050604050505020204" pitchFamily="18" charset="0"/>
              </a:rPr>
              <a:t>Mc Donald.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400" dirty="0">
                <a:latin typeface="Bookman Old Style" panose="02050604050505020204" pitchFamily="18" charset="0"/>
              </a:rPr>
              <a:t>Shirodkar.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400" dirty="0">
                <a:latin typeface="Bookman Old Style" panose="02050604050505020204" pitchFamily="18" charset="0"/>
              </a:rPr>
              <a:t>Transabdominal.</a:t>
            </a:r>
          </a:p>
          <a:p>
            <a:pPr marL="0" indent="0" algn="l">
              <a:buNone/>
            </a:pPr>
            <a:endParaRPr lang="en-GB" sz="18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8039C-1CC4-44D1-A750-3D1A49CC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853" y="1414304"/>
            <a:ext cx="3242295" cy="2389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38951-DB07-4423-B36B-8CF2BE032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43570"/>
            <a:ext cx="2880320" cy="21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4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9E16-0FB2-48EF-846F-72492D1C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412776"/>
            <a:ext cx="7632700" cy="940048"/>
          </a:xfrm>
        </p:spPr>
        <p:txBody>
          <a:bodyPr/>
          <a:lstStyle/>
          <a:p>
            <a:pPr algn="l"/>
            <a:br>
              <a:rPr lang="en-GB" sz="3300" dirty="0">
                <a:latin typeface="ArialNarrow-Bold"/>
              </a:rPr>
            </a:b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4BC23B-9186-46D4-89CD-58CEAD96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0" indent="0" algn="l">
              <a:buNone/>
            </a:pP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</a:rPr>
              <a:t>5.ovarian cystectomy: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GB" sz="3300" b="1" dirty="0">
                <a:solidFill>
                  <a:srgbClr val="CC6600"/>
                </a:solidFill>
                <a:latin typeface="Baskerville Old Face" panose="02020602080505020303" pitchFamily="18" charset="0"/>
              </a:rPr>
              <a:t>Indication:</a:t>
            </a:r>
          </a:p>
          <a:p>
            <a:pPr marL="0" indent="0" algn="l">
              <a:buNone/>
            </a:pPr>
            <a:r>
              <a:rPr lang="en-GB" sz="33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ovarian cyst.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GB" sz="33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Complication: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33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rupture of ovarian cyst.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33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Bleeding.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33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Adhesion.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33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bladder injury.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33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bowel injury.</a:t>
            </a:r>
          </a:p>
          <a:p>
            <a:pPr marL="0" indent="0" algn="l">
              <a:buNone/>
            </a:pPr>
            <a:endParaRPr lang="en-GB" sz="3300" b="1" dirty="0">
              <a:solidFill>
                <a:schemeClr val="accent5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endParaRPr lang="en-GB" sz="3300" b="1" dirty="0">
              <a:solidFill>
                <a:schemeClr val="accent5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br>
              <a:rPr lang="en-GB" sz="3300" b="1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</a:rPr>
            </a:br>
            <a:endParaRPr lang="en-GB" b="1" dirty="0">
              <a:solidFill>
                <a:schemeClr val="accent5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6384C-F90E-43FA-8DFC-DA2053B7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352824"/>
            <a:ext cx="3960440" cy="28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1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9E16-0FB2-48EF-846F-72492D1C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412776"/>
            <a:ext cx="7632700" cy="940048"/>
          </a:xfrm>
        </p:spPr>
        <p:txBody>
          <a:bodyPr/>
          <a:lstStyle/>
          <a:p>
            <a:pPr algn="l"/>
            <a:br>
              <a:rPr lang="en-GB" sz="3300" dirty="0">
                <a:latin typeface="ArialNarrow-Bold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39EA-2CAA-4045-B655-212E758F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8"/>
            <a:ext cx="4704213" cy="3722811"/>
          </a:xfrm>
        </p:spPr>
        <p:txBody>
          <a:bodyPr/>
          <a:lstStyle/>
          <a:p>
            <a:pPr marL="0" indent="0" algn="l">
              <a:buNone/>
            </a:pPr>
            <a:r>
              <a:rPr lang="en-GB" sz="3600" dirty="0">
                <a:latin typeface="Bookman Old Style" panose="02050604050505020204" pitchFamily="18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D33A5-4A5F-40E5-A744-2C721D989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92" y="2780928"/>
            <a:ext cx="70712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8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1D2C-527A-42CD-B064-1BAB611F3D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68760"/>
            <a:ext cx="3707904" cy="5561384"/>
          </a:xfrm>
        </p:spPr>
        <p:txBody>
          <a:bodyPr/>
          <a:lstStyle/>
          <a:p>
            <a:pPr algn="l"/>
            <a:endParaRPr lang="en-GB" sz="1350" b="1" dirty="0">
              <a:solidFill>
                <a:srgbClr val="4472C5"/>
              </a:solidFill>
              <a:latin typeface="ArialNarrow-Bold"/>
            </a:endParaRPr>
          </a:p>
          <a:p>
            <a:pPr algn="l"/>
            <a:endParaRPr lang="en-GB" sz="1350" b="1" dirty="0">
              <a:solidFill>
                <a:srgbClr val="4472C5"/>
              </a:solidFill>
              <a:latin typeface="ArialNarrow-Bold"/>
            </a:endParaRPr>
          </a:p>
          <a:p>
            <a:pPr marL="0" indent="0" algn="l">
              <a:buNone/>
            </a:pPr>
            <a:r>
              <a:rPr lang="en-GB" b="1" dirty="0">
                <a:solidFill>
                  <a:schemeClr val="bg2"/>
                </a:solidFill>
                <a:latin typeface="Baskerville Old Face" panose="02020602080505020303" pitchFamily="18" charset="0"/>
                <a:ea typeface="+mj-ea"/>
                <a:cs typeface="+mj-cs"/>
              </a:rPr>
              <a:t>    pap smear:</a:t>
            </a:r>
            <a:br>
              <a:rPr lang="en-GB" b="1" dirty="0">
                <a:solidFill>
                  <a:schemeClr val="bg2"/>
                </a:solidFill>
                <a:latin typeface="Baskerville Old Face" panose="02020602080505020303" pitchFamily="18" charset="0"/>
                <a:ea typeface="+mj-ea"/>
                <a:cs typeface="+mj-cs"/>
              </a:rPr>
            </a:br>
            <a:endParaRPr lang="en-GB" b="1" dirty="0">
              <a:solidFill>
                <a:schemeClr val="bg2"/>
              </a:solidFill>
              <a:latin typeface="Baskerville Old Face" panose="02020602080505020303" pitchFamily="18" charset="0"/>
              <a:ea typeface="+mj-ea"/>
              <a:cs typeface="+mj-cs"/>
            </a:endParaRPr>
          </a:p>
          <a:p>
            <a:pPr algn="l"/>
            <a:r>
              <a:rPr lang="en-GB" sz="2400" b="1" dirty="0">
                <a:solidFill>
                  <a:srgbClr val="4472C5"/>
                </a:solidFill>
                <a:latin typeface="Baskerville Old Face" panose="02020602080505020303" pitchFamily="18" charset="0"/>
              </a:rPr>
              <a:t>Indication: </a:t>
            </a:r>
          </a:p>
          <a:p>
            <a:pPr marL="0" indent="0" algn="l">
              <a:buNone/>
            </a:pPr>
            <a:endParaRPr lang="en-GB" sz="2400" b="1" dirty="0">
              <a:solidFill>
                <a:srgbClr val="4472C5"/>
              </a:solidFill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screening for cervical cancer.</a:t>
            </a:r>
          </a:p>
          <a:p>
            <a:pPr algn="l"/>
            <a:r>
              <a:rPr lang="en-GB" sz="2400" b="1" dirty="0">
                <a:solidFill>
                  <a:srgbClr val="00B150"/>
                </a:solidFill>
                <a:latin typeface="Baskerville Old Face" panose="02020602080505020303" pitchFamily="18" charset="0"/>
              </a:rPr>
              <a:t>Complication: </a:t>
            </a:r>
          </a:p>
          <a:p>
            <a:pPr marL="0" indent="0" algn="l">
              <a:buNone/>
            </a:pPr>
            <a:endParaRPr lang="en-GB" sz="2400" b="1" dirty="0">
              <a:solidFill>
                <a:srgbClr val="00B150"/>
              </a:solidFill>
              <a:latin typeface="Baskerville Old Face" panose="02020602080505020303" pitchFamily="18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Infection.</a:t>
            </a:r>
          </a:p>
          <a:p>
            <a:pPr marL="0" indent="0" algn="l">
              <a:buNone/>
            </a:pPr>
            <a:endParaRPr lang="en-GB" sz="24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failure</a:t>
            </a:r>
            <a:r>
              <a:rPr lang="en-GB" sz="18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.</a:t>
            </a:r>
            <a:endParaRPr lang="en-GB" sz="18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ABCDA-A190-42C0-BA44-D3B01B6A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348879"/>
            <a:ext cx="4500314" cy="33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F187B5-0BEC-4148-98DA-B44E506F3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908798"/>
            <a:ext cx="3528392" cy="25457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6F97-48F1-4FE3-9E1C-0818DC551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26468"/>
            <a:ext cx="5479284" cy="4442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300" b="1" dirty="0">
                <a:solidFill>
                  <a:schemeClr val="bg2"/>
                </a:solidFill>
                <a:latin typeface="Baskerville Old Face" panose="02020602080505020303" pitchFamily="18" charset="0"/>
                <a:ea typeface="+mj-ea"/>
                <a:cs typeface="+mj-cs"/>
              </a:rPr>
              <a:t>colposcopy:</a:t>
            </a:r>
          </a:p>
          <a:p>
            <a:pPr marL="0" indent="0">
              <a:buNone/>
            </a:pPr>
            <a:endParaRPr lang="en-GB" sz="3300" b="1" dirty="0">
              <a:solidFill>
                <a:schemeClr val="bg2"/>
              </a:solidFill>
              <a:latin typeface="Baskerville Old Face" panose="02020602080505020303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4472C5"/>
                </a:solidFill>
                <a:latin typeface="Baskerville Old Face" panose="02020602080505020303" pitchFamily="18" charset="0"/>
              </a:rPr>
              <a:t>Indication:</a:t>
            </a:r>
          </a:p>
          <a:p>
            <a:pPr marL="0" indent="0">
              <a:buNone/>
            </a:pPr>
            <a:endParaRPr lang="en-GB" sz="2400" b="1" dirty="0">
              <a:solidFill>
                <a:srgbClr val="4472C5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abnormal pap smear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bunch biopsy.</a:t>
            </a:r>
            <a:endParaRPr lang="en-GB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br>
              <a:rPr lang="en-GB" sz="2100" b="1" dirty="0">
                <a:solidFill>
                  <a:srgbClr val="000000"/>
                </a:solidFill>
                <a:latin typeface="Baskerville Old Face" panose="02020602080505020303" pitchFamily="18" charset="0"/>
              </a:rPr>
            </a:br>
            <a:endParaRPr lang="en-GB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8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977F-4D3E-4742-9D1E-C1FD5131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61" y="620688"/>
            <a:ext cx="8255190" cy="949900"/>
          </a:xfrm>
        </p:spPr>
        <p:txBody>
          <a:bodyPr>
            <a:noAutofit/>
          </a:bodyPr>
          <a:lstStyle/>
          <a:p>
            <a:pPr algn="l"/>
            <a:br>
              <a:rPr lang="en-GB" dirty="0">
                <a:latin typeface="Baskerville Old Face" panose="02020602080505020303" pitchFamily="18" charset="0"/>
              </a:rPr>
            </a:br>
            <a:r>
              <a:rPr lang="en-GB" dirty="0">
                <a:latin typeface="Baskerville Old Face" panose="02020602080505020303" pitchFamily="18" charset="0"/>
              </a:rPr>
              <a:t>cone biopsy</a:t>
            </a:r>
            <a:r>
              <a:rPr lang="en-GB" dirty="0">
                <a:solidFill>
                  <a:srgbClr val="000000"/>
                </a:solidFill>
                <a:latin typeface="Baskerville Old Face" panose="02020602080505020303" pitchFamily="18" charset="0"/>
              </a:rPr>
              <a:t>:</a:t>
            </a:r>
            <a:br>
              <a:rPr lang="en-GB" dirty="0">
                <a:solidFill>
                  <a:srgbClr val="000000"/>
                </a:solidFill>
                <a:latin typeface="Baskerville Old Face" panose="02020602080505020303" pitchFamily="18" charset="0"/>
              </a:rPr>
            </a:br>
            <a:endParaRPr lang="en-GB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7EED2-0D81-4619-AD9A-4701CCA41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27682"/>
            <a:ext cx="7524329" cy="5430318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4472C5"/>
                </a:solidFill>
                <a:latin typeface="Baskerville Old Face" panose="02020602080505020303" pitchFamily="18" charset="0"/>
              </a:rPr>
              <a:t>Indication:</a:t>
            </a:r>
          </a:p>
          <a:p>
            <a:pPr algn="l"/>
            <a:r>
              <a:rPr lang="en-GB" sz="2400" b="1" dirty="0">
                <a:solidFill>
                  <a:srgbClr val="4472C5"/>
                </a:solidFill>
                <a:latin typeface="Baskerville Old Face" panose="02020602080505020303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CIN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Under anaesthesia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400" b="1" dirty="0">
                <a:latin typeface="Baskerville Old Face" panose="02020602080505020303" pitchFamily="18" charset="0"/>
              </a:rPr>
              <a:t>The dye we use in biopsy:</a:t>
            </a:r>
          </a:p>
          <a:p>
            <a:pPr algn="l"/>
            <a:r>
              <a:rPr lang="en-GB" sz="2400" b="1" dirty="0">
                <a:latin typeface="Baskerville Old Face" panose="02020602080505020303" pitchFamily="18" charset="0"/>
              </a:rPr>
              <a:t>acetowhite test</a:t>
            </a:r>
            <a:r>
              <a:rPr lang="en-GB" sz="2400" dirty="0">
                <a:latin typeface="Baskerville Old Face" panose="02020602080505020303" pitchFamily="18" charset="0"/>
              </a:rPr>
              <a:t>:</a:t>
            </a:r>
          </a:p>
          <a:p>
            <a:pPr marL="0" indent="0" algn="l">
              <a:buNone/>
            </a:pPr>
            <a:r>
              <a:rPr lang="en-GB" sz="2400" dirty="0">
                <a:latin typeface="Baskerville Old Face" panose="02020602080505020303" pitchFamily="18" charset="0"/>
              </a:rPr>
              <a:t> acetic acid, abnormal cell will absorb so take the biopsy from the white cell.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dirty="0">
                <a:latin typeface="Baskerville Old Face" panose="02020602080505020303" pitchFamily="18" charset="0"/>
              </a:rPr>
              <a:t>Iodine test</a:t>
            </a:r>
            <a:r>
              <a:rPr lang="en-GB" sz="2400" dirty="0">
                <a:latin typeface="Baskerville Old Face" panose="02020602080505020303" pitchFamily="18" charset="0"/>
              </a:rPr>
              <a:t>:</a:t>
            </a:r>
          </a:p>
          <a:p>
            <a:pPr marL="0" indent="0" algn="l">
              <a:buNone/>
            </a:pPr>
            <a:r>
              <a:rPr lang="en-GB" sz="2400" dirty="0">
                <a:latin typeface="Baskerville Old Face" panose="02020602080505020303" pitchFamily="18" charset="0"/>
              </a:rPr>
              <a:t> logus solution normal cell </a:t>
            </a:r>
          </a:p>
          <a:p>
            <a:pPr marL="0" indent="0" algn="l">
              <a:buNone/>
            </a:pPr>
            <a:r>
              <a:rPr lang="en-GB" sz="2400" dirty="0">
                <a:latin typeface="Baskerville Old Face" panose="02020602080505020303" pitchFamily="18" charset="0"/>
              </a:rPr>
              <a:t>absorb and become brown because </a:t>
            </a:r>
          </a:p>
          <a:p>
            <a:pPr marL="0" indent="0" algn="l">
              <a:buNone/>
            </a:pPr>
            <a:r>
              <a:rPr lang="en-GB" sz="2400" dirty="0">
                <a:latin typeface="Baskerville Old Face" panose="02020602080505020303" pitchFamily="18" charset="0"/>
              </a:rPr>
              <a:t>its contain glycogen so take biopsy</a:t>
            </a:r>
          </a:p>
          <a:p>
            <a:pPr marL="0" indent="0" algn="l">
              <a:buNone/>
            </a:pPr>
            <a:r>
              <a:rPr lang="en-GB" sz="2400" dirty="0">
                <a:latin typeface="Baskerville Old Face" panose="02020602080505020303" pitchFamily="18" charset="0"/>
              </a:rPr>
              <a:t> from non-absorbed cells.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14549-E043-495F-90F8-105A9168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5" y="1536403"/>
            <a:ext cx="3029454" cy="1192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33F99-6CB1-43CC-80BA-C02A5214F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372" y="3158145"/>
            <a:ext cx="1567084" cy="1163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5511F-1B27-42D4-A700-E2FB2009D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725144"/>
            <a:ext cx="3132500" cy="186256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684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AAB1-EEAF-43ED-9596-AABF3F0A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6" y="1552848"/>
            <a:ext cx="8521267" cy="508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300" dirty="0">
                <a:latin typeface="Baskerville Old Face" panose="02020602080505020303" pitchFamily="18" charset="0"/>
              </a:rPr>
              <a:t> </a:t>
            </a:r>
            <a:r>
              <a:rPr lang="en-GB" dirty="0">
                <a:latin typeface="Baskerville Old Face" panose="02020602080505020303" pitchFamily="18" charset="0"/>
              </a:rPr>
              <a:t>laparoscopy</a:t>
            </a:r>
            <a:r>
              <a:rPr lang="en-GB" sz="3300" dirty="0">
                <a:latin typeface="Baskerville Old Face" panose="02020602080505020303" pitchFamily="18" charset="0"/>
              </a:rPr>
              <a:t>: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E4402-FA69-49C0-8F38-CCAB12BB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653136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b="0" dirty="0">
                <a:latin typeface="Bookman Old Style" panose="02050604050505020204" pitchFamily="18" charset="0"/>
              </a:rPr>
              <a:t>minimal invasive procedure.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b="0" dirty="0">
              <a:latin typeface="Bookman Old Style" panose="0205060405050502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0" dirty="0">
                <a:latin typeface="Bookman Old Style" panose="02050604050505020204" pitchFamily="18" charset="0"/>
              </a:rPr>
              <a:t>Diagnostic or therapeutic</a:t>
            </a:r>
            <a:r>
              <a:rPr lang="en-GB" sz="2100" b="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5EFFC-3A5D-4578-8DF9-D64E05B1B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844824"/>
            <a:ext cx="3672408" cy="22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63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F794-8274-44B5-9CB2-41E80C6C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08721"/>
            <a:ext cx="8641085" cy="864096"/>
          </a:xfrm>
        </p:spPr>
        <p:txBody>
          <a:bodyPr/>
          <a:lstStyle/>
          <a:p>
            <a:pPr algn="l"/>
            <a:r>
              <a:rPr lang="en-GB" dirty="0">
                <a:latin typeface="Baskerville Old Face" panose="02020602080505020303" pitchFamily="18" charset="0"/>
              </a:rPr>
              <a:t>Complication of laparoscopic: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189A5-137D-4330-986C-B78E35765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72818"/>
            <a:ext cx="8964612" cy="50851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Bowel perforation.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Bladder perforation.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Cardiac arrest by fluid overload.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Hyperkalaemia.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Hydrothorax.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Bleeding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Infection.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Risk of anaesthesia.</a:t>
            </a:r>
          </a:p>
          <a:p>
            <a:r>
              <a:rPr lang="en-GB" sz="3600" dirty="0">
                <a:solidFill>
                  <a:srgbClr val="CC6600"/>
                </a:solidFill>
                <a:latin typeface="Baskerville Old Face" panose="02020602080505020303" pitchFamily="18" charset="0"/>
              </a:rPr>
              <a:t>Indication general</a:t>
            </a:r>
            <a:r>
              <a:rPr lang="en-GB" sz="3600" dirty="0">
                <a:solidFill>
                  <a:srgbClr val="CC66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80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D9FC-7537-4347-B150-CBD42B61C2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12777"/>
            <a:ext cx="5364089" cy="544522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2"/>
                </a:solidFill>
                <a:latin typeface="Baskerville Old Face" panose="02020602080505020303" pitchFamily="18" charset="0"/>
                <a:ea typeface="+mj-ea"/>
                <a:cs typeface="+mj-cs"/>
              </a:rPr>
              <a:t>1-Dilatation And Curettage(D&amp;C):</a:t>
            </a:r>
          </a:p>
          <a:p>
            <a:pPr marL="0" indent="0">
              <a:buNone/>
            </a:pPr>
            <a:endParaRPr lang="en-GB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4472C5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Indication: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Miscarriage</a:t>
            </a:r>
            <a:r>
              <a:rPr lang="en-GB" sz="2000" b="1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GB" sz="20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endometrial sample.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Assessment of ovulation 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IUCD removal.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C5591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Instrument: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uterine curette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uterine sound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sims speculum.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Hegar dilators.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Tenaculum.</a:t>
            </a:r>
          </a:p>
          <a:p>
            <a:pPr marL="0" indent="0" algn="l">
              <a:buNone/>
            </a:pPr>
            <a:endParaRPr lang="en-GB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3F478-FCFD-4171-99EE-32C01AEC0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1" y="2420982"/>
            <a:ext cx="4211960" cy="410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E4F90-3CB4-4C58-8966-5BB4102845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262" y="1484784"/>
            <a:ext cx="7632700" cy="4895850"/>
          </a:xfrm>
        </p:spPr>
        <p:txBody>
          <a:bodyPr/>
          <a:lstStyle/>
          <a:p>
            <a:endParaRPr lang="en-GB" sz="1350" b="1" dirty="0">
              <a:latin typeface="ArialNarrow-Bold"/>
            </a:endParaRPr>
          </a:p>
          <a:p>
            <a:endParaRPr lang="en-GB" sz="1350" b="1" dirty="0">
              <a:latin typeface="ArialNarrow-Bold"/>
            </a:endParaRPr>
          </a:p>
          <a:p>
            <a:endParaRPr lang="en-GB" sz="1350" b="1" dirty="0">
              <a:latin typeface="ArialNarrow-Bold"/>
            </a:endParaRPr>
          </a:p>
          <a:p>
            <a:endParaRPr lang="en-GB" sz="1350" b="1" dirty="0">
              <a:latin typeface="ArialNarrow-Bold"/>
            </a:endParaRPr>
          </a:p>
          <a:p>
            <a:endParaRPr lang="en-GB" sz="1350" b="1" dirty="0">
              <a:latin typeface="ArialNarrow-Bold"/>
            </a:endParaRPr>
          </a:p>
          <a:p>
            <a:endParaRPr lang="en-GB" sz="1350" b="1" dirty="0">
              <a:latin typeface="ArialNarrow-Bold"/>
            </a:endParaRPr>
          </a:p>
          <a:p>
            <a:r>
              <a:rPr lang="en-GB" sz="1350" b="1" dirty="0">
                <a:latin typeface="ArialNarrow-Bold"/>
              </a:rPr>
              <a:t>.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13080-134E-4E10-8296-3F9FA280ADB2}"/>
              </a:ext>
            </a:extLst>
          </p:cNvPr>
          <p:cNvGrpSpPr/>
          <p:nvPr/>
        </p:nvGrpSpPr>
        <p:grpSpPr>
          <a:xfrm>
            <a:off x="179512" y="562360"/>
            <a:ext cx="8746226" cy="6107000"/>
            <a:chOff x="179512" y="562360"/>
            <a:chExt cx="8746226" cy="6107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C75785-B771-4F30-A52E-B6306329F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558" y="1565470"/>
              <a:ext cx="3071612" cy="17386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C3505D-91BB-4EFB-A6D6-64E634F8A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4165885"/>
              <a:ext cx="3407911" cy="24307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98AD54-4515-4E3C-81B7-B95D0D523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3246" y="2065561"/>
              <a:ext cx="3052293" cy="17048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07BE6D-371D-4605-8F0D-E9F56AEA4C91}"/>
                </a:ext>
              </a:extLst>
            </p:cNvPr>
            <p:cNvSpPr/>
            <p:nvPr/>
          </p:nvSpPr>
          <p:spPr>
            <a:xfrm>
              <a:off x="4760425" y="1268760"/>
              <a:ext cx="3988039" cy="7022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/>
                  </a:solidFill>
                  <a:latin typeface="ArialNarrow-Bold"/>
                  <a:ea typeface="+mj-ea"/>
                  <a:cs typeface="+mj-cs"/>
                </a:rPr>
                <a:t>laparoscopic adhesiolysis.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860CA-BF5D-47C7-B0BD-324F9E0E4DBC}"/>
                </a:ext>
              </a:extLst>
            </p:cNvPr>
            <p:cNvSpPr/>
            <p:nvPr/>
          </p:nvSpPr>
          <p:spPr>
            <a:xfrm>
              <a:off x="4790364" y="3861049"/>
              <a:ext cx="4135374" cy="63692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/>
                  </a:solidFill>
                  <a:latin typeface="ArialNarrow-Bold"/>
                  <a:ea typeface="+mj-ea"/>
                  <a:cs typeface="+mj-cs"/>
                </a:rPr>
                <a:t>laparoscopic removal of IUCD</a:t>
              </a:r>
              <a:r>
                <a:rPr lang="en-GB" dirty="0"/>
                <a:t>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49D977-FE67-4995-9449-3D828121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3246" y="4570672"/>
              <a:ext cx="3510136" cy="209868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B028D9-9FA8-4088-85C9-8B1B94F087E9}"/>
                </a:ext>
              </a:extLst>
            </p:cNvPr>
            <p:cNvSpPr/>
            <p:nvPr/>
          </p:nvSpPr>
          <p:spPr>
            <a:xfrm>
              <a:off x="179512" y="562360"/>
              <a:ext cx="4248472" cy="8000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/>
                  </a:solidFill>
                  <a:latin typeface="ArialNarrow-Bold"/>
                  <a:ea typeface="+mj-ea"/>
                  <a:cs typeface="+mj-cs"/>
                </a:rPr>
                <a:t> diagnostic for endometriosis.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7E440D-162D-4506-9782-51AE117972C0}"/>
                </a:ext>
              </a:extLst>
            </p:cNvPr>
            <p:cNvSpPr/>
            <p:nvPr/>
          </p:nvSpPr>
          <p:spPr>
            <a:xfrm>
              <a:off x="251520" y="3645024"/>
              <a:ext cx="3816424" cy="5256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/>
                  </a:solidFill>
                  <a:latin typeface="ArialNarrow-Bold"/>
                  <a:ea typeface="+mj-ea"/>
                  <a:cs typeface="+mj-cs"/>
                </a:rPr>
                <a:t>laparoscopic hysterectomy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193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31F8-E570-4F2E-8926-7CE75946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92213"/>
            <a:ext cx="8425061" cy="508000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latin typeface="ArialNarrow-Bold"/>
              </a:rPr>
              <a:t>laparoscopic ovarian hysterectomy.</a:t>
            </a:r>
            <a:br>
              <a:rPr lang="en-GB" sz="2400" dirty="0">
                <a:latin typeface="ArialNarrow-Bold"/>
              </a:rPr>
            </a:br>
            <a:r>
              <a:rPr lang="en-GB" sz="2400" dirty="0">
                <a:latin typeface="ArialNarrow-Bold"/>
              </a:rPr>
              <a:t>laparoscopic removal of ectopic pregnancy.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BB0EB-4159-469A-B637-E66509BBC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1" y="4081534"/>
            <a:ext cx="4780875" cy="373607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bg2"/>
                </a:solidFill>
                <a:latin typeface="ArialNarrow-Bold"/>
                <a:ea typeface="+mj-ea"/>
                <a:cs typeface="+mj-cs"/>
              </a:rPr>
              <a:t>laparoscopic myomectomy</a:t>
            </a:r>
            <a:r>
              <a:rPr lang="en-GB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421C0-3EC1-4235-AEB8-58625ADC2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79585"/>
            <a:ext cx="2723882" cy="1593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E65FBA-1C1A-4083-8BBD-27E08BDAF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42" y="4581128"/>
            <a:ext cx="3051137" cy="18335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BC1729-3FA6-46EC-9DFE-E6DA2CF42625}"/>
              </a:ext>
            </a:extLst>
          </p:cNvPr>
          <p:cNvSpPr/>
          <p:nvPr/>
        </p:nvSpPr>
        <p:spPr>
          <a:xfrm>
            <a:off x="4788024" y="2780928"/>
            <a:ext cx="4055726" cy="8912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/>
                </a:solidFill>
                <a:latin typeface="ArialNarrow-Bold"/>
                <a:ea typeface="+mj-ea"/>
                <a:cs typeface="+mj-cs"/>
              </a:rPr>
              <a:t>laparoscopic drilling.</a:t>
            </a:r>
          </a:p>
          <a:p>
            <a:pPr algn="ctr"/>
            <a:r>
              <a:rPr lang="en-GB" sz="2000" b="1" dirty="0">
                <a:solidFill>
                  <a:schemeClr val="bg2"/>
                </a:solidFill>
                <a:latin typeface="ArialNarrow-Bold"/>
                <a:ea typeface="+mj-ea"/>
                <a:cs typeface="+mj-cs"/>
              </a:rPr>
              <a:t>PCOS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98307-7AD2-4FDD-B5E3-995D735D0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822" y="3672159"/>
            <a:ext cx="3539928" cy="26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5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8B9C2-1078-4754-826D-ED746C6C40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2"/>
                </a:solidFill>
                <a:latin typeface="Baskerville Old Face" panose="02020602080505020303" pitchFamily="18" charset="0"/>
                <a:ea typeface="+mj-ea"/>
                <a:cs typeface="+mj-cs"/>
              </a:rPr>
              <a:t>bilateral tubal ligation</a:t>
            </a:r>
            <a:r>
              <a:rPr lang="en-GB" b="1" dirty="0">
                <a:latin typeface="Baskerville Old Face" panose="02020602080505020303" pitchFamily="18" charset="0"/>
                <a:ea typeface="+mj-ea"/>
                <a:cs typeface="+mj-cs"/>
              </a:rPr>
              <a:t>:</a:t>
            </a:r>
          </a:p>
          <a:p>
            <a:pPr marL="0" indent="0">
              <a:buNone/>
            </a:pPr>
            <a:endParaRPr lang="en-GB" sz="2400" b="1" dirty="0">
              <a:latin typeface="Baskerville Old Face" panose="02020602080505020303" pitchFamily="18" charset="0"/>
              <a:ea typeface="+mj-ea"/>
              <a:cs typeface="+mj-cs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4472C5"/>
                </a:solidFill>
                <a:latin typeface="Baskerville Old Face" panose="02020602080505020303" pitchFamily="18" charset="0"/>
              </a:rPr>
              <a:t>Indication: </a:t>
            </a:r>
          </a:p>
          <a:p>
            <a:pPr marL="0" indent="0" algn="l">
              <a:buNone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  family planning.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CC6600"/>
                </a:solidFill>
                <a:latin typeface="Baskerville Old Face" panose="02020602080505020303" pitchFamily="18" charset="0"/>
              </a:rPr>
              <a:t>Routes  :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Laparotomy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Laparoscopy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Hysteroscopic.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B150"/>
                </a:solidFill>
                <a:latin typeface="Baskerville Old Face" panose="02020602080505020303" pitchFamily="18" charset="0"/>
              </a:rPr>
              <a:t>Complication: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Failure.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Risk of ectopic pregnancy.</a:t>
            </a:r>
            <a:endParaRPr lang="en-GB" sz="24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B76C2-B747-4578-9C33-A04BDCB42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73" y="2201141"/>
            <a:ext cx="4203149" cy="31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29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C417-C76D-4DF9-80C4-4DAF6B0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7" y="4406900"/>
            <a:ext cx="6010945" cy="1362075"/>
          </a:xfrm>
        </p:spPr>
        <p:txBody>
          <a:bodyPr/>
          <a:lstStyle/>
          <a:p>
            <a:r>
              <a:rPr lang="en-GB" dirty="0"/>
              <a:t>Thank you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D91B459-C7B7-48AA-819D-1588DFD3E124}"/>
              </a:ext>
            </a:extLst>
          </p:cNvPr>
          <p:cNvSpPr/>
          <p:nvPr/>
        </p:nvSpPr>
        <p:spPr>
          <a:xfrm>
            <a:off x="3401007" y="1484784"/>
            <a:ext cx="4123321" cy="1728192"/>
          </a:xfrm>
          <a:prstGeom prst="wedgeEllipseCallout">
            <a:avLst>
              <a:gd name="adj1" fmla="val -91479"/>
              <a:gd name="adj2" fmla="val 120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Any questions 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D9FC-7537-4347-B150-CBD42B61C2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56059"/>
            <a:ext cx="5364089" cy="5201941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>
              <a:buNone/>
            </a:pPr>
            <a:endParaRPr lang="en-GB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F1CB51-048A-4986-89A3-8CCCB64F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69468"/>
            <a:ext cx="2258653" cy="2143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EE7EAC-28D1-4F25-8158-3C51A0B9F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306855"/>
            <a:ext cx="2162350" cy="22904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264707-FB50-4A0A-9A59-A5B1A5A18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93" y="5085184"/>
            <a:ext cx="3571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4770D-7AC1-4323-9220-324C0CE53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067" y="1624642"/>
            <a:ext cx="2555485" cy="2740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A396FC-ED32-471F-9E97-7DB000149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0292" y="2010656"/>
            <a:ext cx="187366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E7F64C-7F9F-4C6C-A992-E5916CEDF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190" y="4279412"/>
            <a:ext cx="2483767" cy="2505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CDB297-B49A-487B-94DC-7F88D23D0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52024"/>
            <a:ext cx="2483768" cy="23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4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D9FC-7537-4347-B150-CBD42B61C2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56059"/>
            <a:ext cx="5364089" cy="5201941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>
              <a:buNone/>
            </a:pPr>
            <a:endParaRPr lang="en-GB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F240C-FC31-42F4-B4F1-8E3909DA6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6" y="1797268"/>
            <a:ext cx="8457270" cy="2952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2E0B0-DB2D-4FE6-A17A-AF74D674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86" y="4853301"/>
            <a:ext cx="2733675" cy="1666875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DB142A61-ABC0-413B-90B3-7B0E25B9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95614"/>
              </p:ext>
            </p:extLst>
          </p:nvPr>
        </p:nvGraphicFramePr>
        <p:xfrm>
          <a:off x="2952861" y="4680898"/>
          <a:ext cx="6096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669013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9933"/>
                          </a:solidFill>
                          <a:latin typeface="Baskerville Old Face" panose="02020602080505020303" pitchFamily="18" charset="0"/>
                        </a:rPr>
                        <a:t>Technique:</a:t>
                      </a:r>
                    </a:p>
                    <a:p>
                      <a:r>
                        <a:rPr lang="en-GB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skerville Old Face" panose="02020602080505020303" pitchFamily="18" charset="0"/>
                        </a:rPr>
                        <a:t>1.</a:t>
                      </a:r>
                      <a:r>
                        <a:rPr lang="en-GB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skerville Old Face" panose="02020602080505020303" pitchFamily="18" charset="0"/>
                        </a:rPr>
                        <a:t>Evacuate the bladder</a:t>
                      </a:r>
                    </a:p>
                    <a:p>
                      <a:r>
                        <a:rPr lang="en-GB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skerville Old Face" panose="02020602080505020303" pitchFamily="18" charset="0"/>
                        </a:rPr>
                        <a:t>2.Anesthesia</a:t>
                      </a:r>
                    </a:p>
                    <a:p>
                      <a:r>
                        <a:rPr lang="en-GB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skerville Old Face" panose="02020602080505020303" pitchFamily="18" charset="0"/>
                        </a:rPr>
                        <a:t>3.Vaginal speculum &amp; grasp the cervix</a:t>
                      </a:r>
                    </a:p>
                    <a:p>
                      <a:r>
                        <a:rPr lang="en-GB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skerville Old Face" panose="02020602080505020303" pitchFamily="18" charset="0"/>
                        </a:rPr>
                        <a:t>4.Sounding</a:t>
                      </a:r>
                    </a:p>
                    <a:p>
                      <a:r>
                        <a:rPr lang="en-GB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skerville Old Face" panose="02020602080505020303" pitchFamily="18" charset="0"/>
                        </a:rPr>
                        <a:t>5.Dilate the cervix</a:t>
                      </a:r>
                    </a:p>
                    <a:p>
                      <a:r>
                        <a:rPr lang="en-GB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skerville Old Face" panose="02020602080505020303" pitchFamily="18" charset="0"/>
                        </a:rPr>
                        <a:t>6.Curette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7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77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D9FC-7537-4347-B150-CBD42B61C2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56059"/>
            <a:ext cx="5364089" cy="5201941"/>
          </a:xfrm>
        </p:spPr>
        <p:txBody>
          <a:bodyPr/>
          <a:lstStyle/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B1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Complication: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Cervical lacerations.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Cervical incompetence.(rec. </a:t>
            </a:r>
            <a:r>
              <a:rPr lang="en-GB" sz="2400" dirty="0" err="1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miscarg</a:t>
            </a:r>
            <a:r>
              <a:rPr lang="en-GB" sz="24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.)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Asherman's syndrome(infertility).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Uterine perforation 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Infections.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Haemorrhage.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Risk of anaesthesia.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Risk of blood transfusion</a:t>
            </a:r>
            <a:r>
              <a:rPr lang="en-GB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GB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3F478-FCFD-4171-99EE-32C01AEC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7" y="2420982"/>
            <a:ext cx="3707903" cy="35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9E16-0FB2-48EF-846F-72492D1C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412776"/>
            <a:ext cx="7632700" cy="360040"/>
          </a:xfrm>
        </p:spPr>
        <p:txBody>
          <a:bodyPr/>
          <a:lstStyle/>
          <a:p>
            <a:pPr algn="l"/>
            <a:br>
              <a:rPr lang="en-GB" dirty="0">
                <a:latin typeface="ArialNarrow-Bold"/>
              </a:rPr>
            </a:br>
            <a:r>
              <a:rPr lang="en-GB" dirty="0">
                <a:latin typeface="Baskerville Old Face" panose="02020602080505020303" pitchFamily="18" charset="0"/>
              </a:rPr>
              <a:t>2</a:t>
            </a:r>
            <a:r>
              <a:rPr lang="en-GB" dirty="0">
                <a:latin typeface="ArialNarrow-Bold"/>
              </a:rPr>
              <a:t>.</a:t>
            </a:r>
            <a:r>
              <a:rPr lang="en-GB" dirty="0">
                <a:latin typeface="Baskerville Old Face" panose="02020602080505020303" pitchFamily="18" charset="0"/>
              </a:rPr>
              <a:t>myomectomy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39EA-2CAA-4045-B655-212E758F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26468"/>
            <a:ext cx="5472608" cy="45149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Indications: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Removal of symptomatic  fibroid in those who do not complete their families.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C6600"/>
                </a:solidFill>
                <a:latin typeface="Baskerville Old Face" panose="02020602080505020303" pitchFamily="18" charset="0"/>
              </a:rPr>
              <a:t>Types: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1.Abdominal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2.Vaginal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3.Hysteroscopic: submucous &lt;5cm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4.Laparoscopic: Pedunculated subserous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0A200"/>
                </a:solidFill>
                <a:latin typeface="Baskerville Old Face" panose="02020602080505020303" pitchFamily="18" charset="0"/>
              </a:rPr>
              <a:t>Complications: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Bleeding.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Hysterectomy.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en-GB" sz="1800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endParaRPr lang="en-GB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4C46C-16C9-41AF-8999-2A927CD0D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713" y="5105400"/>
            <a:ext cx="2609850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9E6A1-39D8-4E6D-8EF9-D163F812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711" y="3365574"/>
            <a:ext cx="2609851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DC824-BD76-44E9-9B2A-4907E5A94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712" y="1368573"/>
            <a:ext cx="2538414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5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9E16-0FB2-48EF-846F-72492D1C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44824"/>
            <a:ext cx="7632700" cy="508000"/>
          </a:xfrm>
        </p:spPr>
        <p:txBody>
          <a:bodyPr/>
          <a:lstStyle/>
          <a:p>
            <a:pPr algn="l"/>
            <a:r>
              <a:rPr lang="en-GB" sz="3300" dirty="0">
                <a:latin typeface="Baskerville Old Face" panose="02020602080505020303" pitchFamily="18" charset="0"/>
              </a:rPr>
              <a:t>3-Hysterocetomy</a:t>
            </a:r>
            <a:r>
              <a:rPr lang="en-GB" sz="3300" dirty="0">
                <a:latin typeface="ArialNarrow-Bold"/>
              </a:rPr>
              <a:t>:</a:t>
            </a:r>
            <a:br>
              <a:rPr lang="en-GB" sz="3300" dirty="0">
                <a:latin typeface="ArialNarrow-Bold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39EA-2CAA-4045-B655-212E758F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8"/>
            <a:ext cx="4704213" cy="4154860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Removal of uterus.</a:t>
            </a:r>
          </a:p>
          <a:p>
            <a:pPr marL="0" indent="0" algn="l">
              <a:buNone/>
            </a:pPr>
            <a:endParaRPr lang="en-GB" sz="24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 algn="l">
              <a:buNone/>
            </a:pPr>
            <a:r>
              <a:rPr lang="en-GB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Complication</a:t>
            </a:r>
            <a:r>
              <a:rPr lang="en-GB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: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 infertility.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Depression.</a:t>
            </a:r>
          </a:p>
          <a:p>
            <a:pPr marL="0" indent="0" algn="l">
              <a:buNone/>
            </a:pPr>
            <a:endParaRPr lang="en-GB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 algn="l">
              <a:buNone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4B58B-0DCC-4BBD-9962-CE5512B9E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97" y="2682590"/>
            <a:ext cx="2912356" cy="23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2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9E16-0FB2-48EF-846F-72492D1C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412776"/>
            <a:ext cx="7632700" cy="940048"/>
          </a:xfrm>
        </p:spPr>
        <p:txBody>
          <a:bodyPr/>
          <a:lstStyle/>
          <a:p>
            <a:pPr algn="l"/>
            <a:br>
              <a:rPr lang="en-GB" sz="3300" dirty="0">
                <a:latin typeface="ArialNarrow-Bold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39EA-2CAA-4045-B655-212E758F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b="1" u="sng" dirty="0">
                <a:solidFill>
                  <a:srgbClr val="006600"/>
                </a:solidFill>
                <a:latin typeface="Baskerville Old Face" panose="02020602080505020303" pitchFamily="18" charset="0"/>
              </a:rPr>
              <a:t>Gynaecological indications:</a:t>
            </a: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1.Fibroid.</a:t>
            </a:r>
          </a:p>
          <a:p>
            <a:pPr marL="0" indent="0" algn="l">
              <a:buNone/>
            </a:pPr>
            <a:endParaRPr lang="en-GB" sz="2000" dirty="0"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2. Advanced endometriosis .</a:t>
            </a:r>
          </a:p>
          <a:p>
            <a:pPr marL="0" indent="0" algn="l">
              <a:buNone/>
            </a:pPr>
            <a:endParaRPr lang="en-GB" sz="2000" dirty="0"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3.adenomyosis.</a:t>
            </a:r>
          </a:p>
          <a:p>
            <a:pPr marL="0" indent="0" algn="l">
              <a:buNone/>
            </a:pPr>
            <a:endParaRPr lang="en-GB" sz="2000" dirty="0"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4. Malignant tumors of the cervix, body, tubes or ovary.</a:t>
            </a:r>
          </a:p>
          <a:p>
            <a:pPr marL="0" indent="0" algn="l">
              <a:buNone/>
            </a:pPr>
            <a:endParaRPr lang="en-GB" sz="2000" dirty="0"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5. Recurrent DUB not responding to conservative treatment.</a:t>
            </a:r>
          </a:p>
          <a:p>
            <a:pPr marL="0" indent="0" algn="l">
              <a:buNone/>
            </a:pPr>
            <a:endParaRPr lang="en-GB" sz="2000" dirty="0"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6.Prolapse.</a:t>
            </a:r>
          </a:p>
          <a:p>
            <a:pPr marL="0" indent="0" algn="l">
              <a:buNone/>
            </a:pPr>
            <a:endParaRPr lang="en-GB" sz="2000" dirty="0"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7.Post menopausal bleeding.</a:t>
            </a:r>
          </a:p>
          <a:p>
            <a:pPr marL="0" indent="0" algn="l">
              <a:buNone/>
            </a:pPr>
            <a:endParaRPr lang="en-GB" sz="2000" dirty="0"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askerville Old Face" panose="02020602080505020303" pitchFamily="18" charset="0"/>
              </a:rPr>
              <a:t>8.Strlization.</a:t>
            </a:r>
          </a:p>
          <a:p>
            <a:pPr marL="0" indent="0" algn="l">
              <a:buNone/>
            </a:pPr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4A0C1-BEBD-4BBE-B55D-BE29FB0AE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549164"/>
            <a:ext cx="2915816" cy="49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8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9E16-0FB2-48EF-846F-72492D1C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412776"/>
            <a:ext cx="7632700" cy="940048"/>
          </a:xfrm>
        </p:spPr>
        <p:txBody>
          <a:bodyPr/>
          <a:lstStyle/>
          <a:p>
            <a:pPr algn="l"/>
            <a:br>
              <a:rPr lang="en-GB" sz="3300" dirty="0">
                <a:latin typeface="ArialNarrow-Bold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39EA-2CAA-4045-B655-212E758F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b="1" u="sng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GB" sz="2400" b="1" u="sng" dirty="0">
                <a:solidFill>
                  <a:srgbClr val="006600"/>
                </a:solidFill>
                <a:latin typeface="Bookman Old Style" panose="02050604050505020204" pitchFamily="18" charset="0"/>
              </a:rPr>
              <a:t>Obstetric indications</a:t>
            </a:r>
          </a:p>
          <a:p>
            <a:pPr marL="0" indent="0" algn="l">
              <a:buNone/>
            </a:pPr>
            <a:endParaRPr lang="en-GB" sz="2400" dirty="0">
              <a:latin typeface="Bookman Old Style" panose="02050604050505020204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1.Uncontrolled postpartum haemorrhage.</a:t>
            </a:r>
          </a:p>
          <a:p>
            <a:pPr marL="0" indent="0" algn="l">
              <a:buNone/>
            </a:pPr>
            <a:endParaRPr lang="en-GB" sz="2000" dirty="0">
              <a:latin typeface="Bookman Old Style" panose="02050604050505020204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2.Rupture uterus.</a:t>
            </a:r>
          </a:p>
          <a:p>
            <a:pPr marL="0" indent="0" algn="l">
              <a:buNone/>
            </a:pPr>
            <a:endParaRPr lang="en-GB" sz="2000" dirty="0">
              <a:latin typeface="Bookman Old Style" panose="02050604050505020204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3.Placenta accreta.</a:t>
            </a:r>
          </a:p>
          <a:p>
            <a:pPr marL="0" indent="0" algn="l">
              <a:buNone/>
            </a:pPr>
            <a:endParaRPr lang="en-GB" sz="2000" dirty="0">
              <a:latin typeface="Bookman Old Style" panose="02050604050505020204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4.Invasive mole.</a:t>
            </a:r>
          </a:p>
          <a:p>
            <a:pPr marL="0" indent="0" algn="l">
              <a:buNone/>
            </a:pPr>
            <a:endParaRPr lang="en-GB" sz="2000" dirty="0">
              <a:latin typeface="Bookman Old Style" panose="02050604050505020204" pitchFamily="18" charset="0"/>
            </a:endParaRPr>
          </a:p>
          <a:p>
            <a:pPr marL="0" indent="0" algn="l">
              <a:buNone/>
            </a:pPr>
            <a:r>
              <a:rPr lang="en-GB" sz="2000" dirty="0">
                <a:latin typeface="Bookman Old Style" panose="02050604050505020204" pitchFamily="18" charset="0"/>
              </a:rPr>
              <a:t>5.Couvelaire uterus.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80E76-E825-46CD-87BD-D4892FE1E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700808"/>
            <a:ext cx="2717974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1650BA-083D-4FE9-B5B8-4B79E323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459457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94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5">
      <a:dk1>
        <a:srgbClr val="4D4D4D"/>
      </a:dk1>
      <a:lt1>
        <a:srgbClr val="FFFFFF"/>
      </a:lt1>
      <a:dk2>
        <a:srgbClr val="000000"/>
      </a:dk2>
      <a:lt2>
        <a:srgbClr val="006666"/>
      </a:lt2>
      <a:accent1>
        <a:srgbClr val="00CC99"/>
      </a:accent1>
      <a:accent2>
        <a:srgbClr val="009999"/>
      </a:accent2>
      <a:accent3>
        <a:srgbClr val="FFFFFF"/>
      </a:accent3>
      <a:accent4>
        <a:srgbClr val="404040"/>
      </a:accent4>
      <a:accent5>
        <a:srgbClr val="AAE2CA"/>
      </a:accent5>
      <a:accent6>
        <a:srgbClr val="008A8A"/>
      </a:accent6>
      <a:hlink>
        <a:srgbClr val="33CCCC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06666"/>
        </a:lt2>
        <a:accent1>
          <a:srgbClr val="00CC99"/>
        </a:accent1>
        <a:accent2>
          <a:srgbClr val="009999"/>
        </a:accent2>
        <a:accent3>
          <a:srgbClr val="FFFFFF"/>
        </a:accent3>
        <a:accent4>
          <a:srgbClr val="404040"/>
        </a:accent4>
        <a:accent5>
          <a:srgbClr val="AAE2CA"/>
        </a:accent5>
        <a:accent6>
          <a:srgbClr val="008A8A"/>
        </a:accent6>
        <a:hlink>
          <a:srgbClr val="33CC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210</TotalTime>
  <Words>671</Words>
  <Application>Microsoft Office PowerPoint</Application>
  <PresentationFormat>On-screen Show (4:3)</PresentationFormat>
  <Paragraphs>205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Andalus</vt:lpstr>
      <vt:lpstr>Arial</vt:lpstr>
      <vt:lpstr>ArialNarrow-Bold</vt:lpstr>
      <vt:lpstr>Baskerville Old Face</vt:lpstr>
      <vt:lpstr>Bookman Old Style</vt:lpstr>
      <vt:lpstr>Calibri</vt:lpstr>
      <vt:lpstr>Wingdings</vt:lpstr>
      <vt:lpstr>template</vt:lpstr>
      <vt:lpstr>Gynaecological  operations</vt:lpstr>
      <vt:lpstr>PowerPoint Presentation</vt:lpstr>
      <vt:lpstr>PowerPoint Presentation</vt:lpstr>
      <vt:lpstr>PowerPoint Presentation</vt:lpstr>
      <vt:lpstr>PowerPoint Presentation</vt:lpstr>
      <vt:lpstr> 2.myomectomy</vt:lpstr>
      <vt:lpstr>3-Hysterocetomy: </vt:lpstr>
      <vt:lpstr> </vt:lpstr>
      <vt:lpstr> </vt:lpstr>
      <vt:lpstr> </vt:lpstr>
      <vt:lpstr>4.cervical cerclages </vt:lpstr>
      <vt:lpstr> </vt:lpstr>
      <vt:lpstr> </vt:lpstr>
      <vt:lpstr> </vt:lpstr>
      <vt:lpstr>PowerPoint Presentation</vt:lpstr>
      <vt:lpstr>PowerPoint Presentation</vt:lpstr>
      <vt:lpstr> cone biopsy: </vt:lpstr>
      <vt:lpstr> laparoscopy:</vt:lpstr>
      <vt:lpstr>Complication of laparoscopic: </vt:lpstr>
      <vt:lpstr>PowerPoint Presentation</vt:lpstr>
      <vt:lpstr>laparoscopic ovarian hysterectomy. laparoscopic removal of ectopic pregnancy.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منال الإمام</dc:creator>
  <cp:lastModifiedBy>HP</cp:lastModifiedBy>
  <cp:revision>26</cp:revision>
  <dcterms:created xsi:type="dcterms:W3CDTF">2020-09-03T16:57:50Z</dcterms:created>
  <dcterms:modified xsi:type="dcterms:W3CDTF">2020-09-20T23:16:04Z</dcterms:modified>
</cp:coreProperties>
</file>