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2" r:id="rId6"/>
    <p:sldId id="261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FB09D-46EC-4EFE-8327-3667C37AC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D876A-12BB-4F05-BE72-38072D2D9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FEC0B-3AF4-44F6-8718-9788927E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8903-5BD0-4836-AB85-695CBD112DCB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58C0D-EA8D-41CD-88AE-A6C50B0E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B8681-A2AD-48C6-A39E-7FFD0F6A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BCCF-91AE-4576-86F9-44F00AE97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38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DDA34-08E8-4E06-8304-D92C11AB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B2E1D-D043-4118-BF09-622E9569A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A8494-AAFE-41EB-AC63-77C70023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8903-5BD0-4836-AB85-695CBD112DCB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9B77A-8DCE-41BE-B3BA-B3BC0C7F8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347C-355C-4A63-B739-804C5C74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BCCF-91AE-4576-86F9-44F00AE97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14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06D44D-C6CF-4EBA-9882-30D8FB151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4A72D-2A84-4688-AB15-C2A5596BD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391DB-CFC6-48CB-BD3E-373F23331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8903-5BD0-4836-AB85-695CBD112DCB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9816F-9DB1-4331-AE29-5B3167A3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67FA6-743B-4378-91E3-D58A10CC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BCCF-91AE-4576-86F9-44F00AE97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6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7602-5650-431F-93BB-E14C8471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74FD1-78E4-471B-8AAE-967C09680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753DC-46D6-4989-92D9-E108F385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8903-5BD0-4836-AB85-695CBD112DCB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C5268-6DF9-4A9C-83F8-EF1DCBFDA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64B08-95F5-4047-9C79-14950A46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BCCF-91AE-4576-86F9-44F00AE97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9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7B1CB-6648-4BF0-9A34-7754C8EA8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274CB-34F1-4FF1-8598-13F953273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F971F-D2DC-4FA0-B301-86FD6258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8903-5BD0-4836-AB85-695CBD112DCB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F3003-3E1E-4DE5-BACF-64990F00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2887B-9F81-46E5-8A5C-1020637F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BCCF-91AE-4576-86F9-44F00AE97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6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C3362-708D-446C-A264-0BEB9E7F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038B2-FBED-4323-B51A-178A82176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14F81-1E82-4D01-B36D-31DA6F832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CE04C-E9AA-43D5-A62A-895E88E8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8903-5BD0-4836-AB85-695CBD112DCB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AC965-531A-407E-8146-E473D46E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AF265-9B56-48FD-86EE-0C4C0DB5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BCCF-91AE-4576-86F9-44F00AE97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7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683D-E911-4B3D-8DD0-541B12197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86B53-5FBB-4963-A3CD-C935BA6E6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1FED2-B402-4EEF-96D5-7878B96BE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483F21-5D96-4284-BB32-56360FF1F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CBE42D-D45C-434D-A701-D1676E62F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B32E99-7216-4E68-B1C5-386A2BD6B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8903-5BD0-4836-AB85-695CBD112DCB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8D645C-7C38-4FD3-9302-B1BA0DAF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731B6-5DAC-40FB-BA3A-A06EAB13B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BCCF-91AE-4576-86F9-44F00AE97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76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2992-C179-4253-8732-A164B2573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826FF-B241-4E05-A437-77D6A1451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8903-5BD0-4836-AB85-695CBD112DCB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4EF0E-0E8D-4F36-98FD-BDFDD53B0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B9B25-943F-464F-904A-5D48C880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BCCF-91AE-4576-86F9-44F00AE97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7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47A82F-D26A-4532-8734-F20D1B30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8903-5BD0-4836-AB85-695CBD112DCB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2EA485-F230-4949-93B0-A2BEB40F8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AFFCA-9C9D-4FF3-A9CB-27018C2C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BCCF-91AE-4576-86F9-44F00AE97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16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D540-6CD4-45FC-9DE0-4ABA76C4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1705F-F7F0-4EF5-97AE-3A2F31EA0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E9010-45E7-4DAC-BE30-E7F053FE5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89E86-76A4-44B7-8455-CB99DC90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8903-5BD0-4836-AB85-695CBD112DCB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249E4-92CE-4D21-AD12-19B1F1F5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61359-AAD3-4268-A1A4-D947B5CE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BCCF-91AE-4576-86F9-44F00AE97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83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F1CF4-B202-411C-90DD-B3061C82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8ADF37-05F8-4EC4-9B19-319C3D8C6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CC110-C821-495C-A032-E23ADFE83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E72B1-403C-4A94-B0EC-BDD58209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8903-5BD0-4836-AB85-695CBD112DCB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D5AEA-5B0A-4719-B760-A1C6F137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E9AA8-4FA7-4D87-8A2C-C9B797D6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BCCF-91AE-4576-86F9-44F00AE97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63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A26BBE-4C41-4DE9-A114-DC2C9A388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ABBAC-C86D-4258-8B03-02B6B28B3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EF9FF-648E-483C-A668-213F52BAD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903-5BD0-4836-AB85-695CBD112DCB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9693F-3B68-410E-AED5-A710B9AE6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4942A-F955-4BE8-A986-AE66A3AEA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FBCCF-91AE-4576-86F9-44F00AE97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92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15DE-BEEF-4FAC-B1D6-6CB54FCFC5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87B24-B8E1-45F0-8650-97FF7EE91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9430"/>
            <a:ext cx="10668000" cy="194856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GB" b="1" dirty="0"/>
              <a:t>By dr Mona Ahmed </a:t>
            </a:r>
          </a:p>
          <a:p>
            <a:r>
              <a:rPr lang="en-GB" b="1" dirty="0"/>
              <a:t>assisted professor </a:t>
            </a:r>
          </a:p>
          <a:p>
            <a:r>
              <a:rPr lang="en-GB" b="1" dirty="0"/>
              <a:t>Elmareefa university </a:t>
            </a:r>
          </a:p>
          <a:p>
            <a:r>
              <a:rPr lang="en-GB" b="1" dirty="0"/>
              <a:t>SMSB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F9008-EC39-485B-B371-1895D6861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909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5D97F0-7F5A-461D-B68B-C29496B36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09430"/>
            <a:ext cx="3698240" cy="194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8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C76B8-2A1F-454E-BBB6-13849CBB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1999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Polycystic ovarian syndrome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20B86-8B3B-4C1D-B23F-F8B97B24A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60960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PCOS is a syndrome of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ovarian dysfunction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with  features of hyperandrogenism.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and polycystic ovary morphology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Clinical manifestations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Menstrual irregularities.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Signs of androgen excess (e.g. hirsutism).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Obesity.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Elevated serum LH levels.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Insulin resistance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Increased risk of type 2 DM and CVD events.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Affects around 5–10% of women of reproductive age.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 prevalence of PCOS on ultrasound is 25 %.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1811FC-2D24-4504-87FF-EA4C8ED51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1361440"/>
            <a:ext cx="3462337" cy="34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4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01F3C-3BDA-434A-940F-F7FD97A9B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1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3200" b="1" dirty="0">
                <a:solidFill>
                  <a:srgbClr val="C00000"/>
                </a:solidFill>
              </a:rPr>
              <a:t>Aetiology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Aetiology is not completely clear.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There is often a family history</a:t>
            </a:r>
          </a:p>
          <a:p>
            <a:pPr marL="0" indent="0">
              <a:buNone/>
            </a:pPr>
            <a:r>
              <a:rPr lang="en-GB" dirty="0"/>
              <a:t>                  (gene is important in its development).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b="1" dirty="0">
                <a:solidFill>
                  <a:srgbClr val="C00000"/>
                </a:solidFill>
              </a:rPr>
              <a:t>Clinical features: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Oligomenorrhoea/amenorrhoea up to 75%</a:t>
            </a:r>
          </a:p>
          <a:p>
            <a:pPr marL="0" indent="0">
              <a:buNone/>
            </a:pPr>
            <a:r>
              <a:rPr lang="en-GB" dirty="0"/>
              <a:t>               (due to chronic anovulation).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Hirsutism.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Subfertility  (75 %).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Obesity (40 %).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Recurrent miscarriage in around (50–60 %).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Acanthosis nigricans</a:t>
            </a:r>
          </a:p>
          <a:p>
            <a:pPr marL="0" indent="0">
              <a:buNone/>
            </a:pPr>
            <a:r>
              <a:rPr lang="en-GB" dirty="0"/>
              <a:t> (areas of increased velvety skin pigmentation </a:t>
            </a:r>
          </a:p>
          <a:p>
            <a:pPr marL="0" indent="0">
              <a:buNone/>
            </a:pPr>
            <a:r>
              <a:rPr lang="en-GB" dirty="0"/>
              <a:t>  occur in the axillae and other flexures).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May be symptomatic.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97A2F1-7CE6-4F00-BF14-A63FE4846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150" y="233681"/>
            <a:ext cx="3692878" cy="20094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F4FA7C-615C-4DF1-B0BF-B0EAC7FC0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150" y="4838064"/>
            <a:ext cx="3692878" cy="1857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9F2B4F-4669-40E9-9574-67BF927AF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8150" y="2757489"/>
            <a:ext cx="3692878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0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9D03B-16B6-4ECC-87D4-568666C5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7F67F-451D-4C75-A737-00B76B116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40FBA-69C6-42E2-A397-D6CF26B37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79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E107-FF4F-4203-A055-4F03C941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552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Diagnosis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01F3C-3BDA-434A-940F-F7FD97A9B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5521"/>
            <a:ext cx="12192000" cy="5872479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en-GB" dirty="0"/>
              <a:t>Patients must have </a:t>
            </a:r>
            <a:r>
              <a:rPr lang="en-GB" u="sng" dirty="0">
                <a:solidFill>
                  <a:srgbClr val="C00000"/>
                </a:solidFill>
              </a:rPr>
              <a:t>two</a:t>
            </a:r>
            <a:r>
              <a:rPr lang="en-GB" dirty="0"/>
              <a:t> out of the </a:t>
            </a:r>
            <a:r>
              <a:rPr lang="en-GB" u="sng" dirty="0">
                <a:solidFill>
                  <a:srgbClr val="C00000"/>
                </a:solidFill>
              </a:rPr>
              <a:t>three</a:t>
            </a:r>
            <a:r>
              <a:rPr lang="en-GB" dirty="0"/>
              <a:t> features below: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Amenorrhoea/oligomenorrhoea.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Clinical or biochemical hyperandrogenism.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Polycystic ovaries on ultrasound.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The ultrasound criteria for the diagnosis of a polycystic ovary are: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Eight or more subcapsular follicular cysts &lt;10 mm in diameter.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Increased ovarian stroma. </a:t>
            </a:r>
          </a:p>
          <a:p>
            <a:pPr marL="0" indent="0">
              <a:buNone/>
            </a:pPr>
            <a:r>
              <a:rPr lang="en-GB" dirty="0"/>
              <a:t>While these findings support a diagnosis of PCOS,</a:t>
            </a:r>
          </a:p>
          <a:p>
            <a:pPr marL="0" indent="0">
              <a:buNone/>
            </a:pPr>
            <a:r>
              <a:rPr lang="en-GB" dirty="0"/>
              <a:t>they are not by themselves</a:t>
            </a:r>
          </a:p>
          <a:p>
            <a:pPr marL="0" indent="0">
              <a:buNone/>
            </a:pPr>
            <a:r>
              <a:rPr lang="en-GB" dirty="0"/>
              <a:t> sufficient to identify the syndrome.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78386-E75F-4331-B175-73D1594BF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440" y="4104640"/>
            <a:ext cx="4602641" cy="264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3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E107-FF4F-4203-A055-4F03C941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568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Management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01F3C-3BDA-434A-940F-F7FD97A9B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5681"/>
            <a:ext cx="12192000" cy="5862319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u="sng" dirty="0">
                <a:solidFill>
                  <a:srgbClr val="C00000"/>
                </a:solidFill>
              </a:rPr>
              <a:t>Weight reduction.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u="sng" dirty="0">
                <a:solidFill>
                  <a:srgbClr val="C00000"/>
                </a:solidFill>
              </a:rPr>
              <a:t>Lifestyle advice</a:t>
            </a:r>
            <a:r>
              <a:rPr lang="en-GB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en-GB" dirty="0"/>
              <a:t> Dietary modification and exercise because these patients </a:t>
            </a:r>
          </a:p>
          <a:p>
            <a:pPr marL="0" indent="0">
              <a:buNone/>
            </a:pPr>
            <a:r>
              <a:rPr lang="en-GB" dirty="0"/>
              <a:t>are at an increased risk of developing DM and CVS.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u="sng" dirty="0">
                <a:solidFill>
                  <a:srgbClr val="C00000"/>
                </a:solidFill>
              </a:rPr>
              <a:t> Medications: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u="sng" dirty="0"/>
              <a:t>COCP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b="1" dirty="0"/>
              <a:t>Regulate</a:t>
            </a:r>
            <a:r>
              <a:rPr lang="en-GB" dirty="0"/>
              <a:t> menstruation.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u="sng" dirty="0"/>
              <a:t>Cyclical oral progesterone: </a:t>
            </a:r>
          </a:p>
          <a:p>
            <a:pPr marL="0" indent="0">
              <a:buNone/>
            </a:pPr>
            <a:r>
              <a:rPr lang="en-GB" b="1" dirty="0"/>
              <a:t>Regulate</a:t>
            </a:r>
            <a:r>
              <a:rPr lang="en-GB" dirty="0"/>
              <a:t> menstruation.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u="sng" dirty="0"/>
              <a:t>Metformin:</a:t>
            </a:r>
          </a:p>
          <a:p>
            <a:pPr marL="0" indent="0">
              <a:buNone/>
            </a:pPr>
            <a:r>
              <a:rPr lang="en-GB" dirty="0"/>
              <a:t> In patients with PCOS with </a:t>
            </a:r>
            <a:r>
              <a:rPr lang="en-GB" b="1" dirty="0"/>
              <a:t>hyperinsulinemia</a:t>
            </a:r>
            <a:r>
              <a:rPr lang="en-GB" dirty="0"/>
              <a:t> and cardiovascular risk factors.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</a:t>
            </a:r>
            <a:r>
              <a:rPr lang="en-GB" u="sng" dirty="0"/>
              <a:t>Clomiphene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en-GB" dirty="0"/>
              <a:t>To </a:t>
            </a:r>
            <a:r>
              <a:rPr lang="en-GB" b="1" dirty="0"/>
              <a:t>induce</a:t>
            </a:r>
            <a:r>
              <a:rPr lang="en-GB" dirty="0"/>
              <a:t> ovulation where subfertility is a factor.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8291D-9B7E-4F96-AB02-83477AA78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080" y="2151380"/>
            <a:ext cx="371475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70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E107-FF4F-4203-A055-4F03C941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2296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Hirsutism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01F3C-3BDA-434A-940F-F7FD97A9B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2961"/>
            <a:ext cx="12192000" cy="6035039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Medical treatment: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Eflornithine cream topically.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Cyproterone acetate.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Dinette anti-androgen contraceptive pill).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Metformin: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improves insulin resistance,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Hyperandrogenaemia.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anovulation.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 and acne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GnRH analogues with low-dose HRT: </a:t>
            </a:r>
          </a:p>
          <a:p>
            <a:pPr marL="0" indent="0">
              <a:buNone/>
            </a:pPr>
            <a:r>
              <a:rPr lang="en-GB" dirty="0"/>
              <a:t>Reserved for women intolerant of other therapies.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Surgical treatments, e.g. laser or electrolysis.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Physical methods: shaving.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576FE-4996-42D3-9C0C-584E5D342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005" y="1849120"/>
            <a:ext cx="3876195" cy="255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1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01F3C-3BDA-434A-940F-F7FD97A9B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192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611CD9-E15B-4201-9119-3AE0D6A54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712216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E8C758-4893-4DC4-A840-6F100C61A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161" y="381004"/>
            <a:ext cx="2800350" cy="1628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ACAF55-B949-4A1F-8304-C06B960F9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336" y="2614610"/>
            <a:ext cx="2800350" cy="1628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D885B5-E874-4705-95A9-D230F1B11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2415" y="4848221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14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385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 Polycystic ovarian syndrome </vt:lpstr>
      <vt:lpstr>PowerPoint Presentation</vt:lpstr>
      <vt:lpstr>PowerPoint Presentation</vt:lpstr>
      <vt:lpstr> Diagnosis </vt:lpstr>
      <vt:lpstr> Management </vt:lpstr>
      <vt:lpstr> Hirsutism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</cp:revision>
  <dcterms:created xsi:type="dcterms:W3CDTF">2021-03-07T22:31:43Z</dcterms:created>
  <dcterms:modified xsi:type="dcterms:W3CDTF">2021-03-08T00:34:53Z</dcterms:modified>
</cp:coreProperties>
</file>