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309" r:id="rId5"/>
    <p:sldId id="260" r:id="rId6"/>
    <p:sldId id="261" r:id="rId7"/>
    <p:sldId id="263" r:id="rId8"/>
    <p:sldId id="307" r:id="rId9"/>
    <p:sldId id="267" r:id="rId10"/>
    <p:sldId id="270" r:id="rId11"/>
    <p:sldId id="265" r:id="rId12"/>
    <p:sldId id="272" r:id="rId13"/>
    <p:sldId id="281" r:id="rId14"/>
    <p:sldId id="282" r:id="rId15"/>
    <p:sldId id="308" r:id="rId16"/>
    <p:sldId id="284" r:id="rId17"/>
    <p:sldId id="286" r:id="rId18"/>
    <p:sldId id="287" r:id="rId19"/>
    <p:sldId id="289" r:id="rId20"/>
    <p:sldId id="290" r:id="rId21"/>
    <p:sldId id="292" r:id="rId22"/>
    <p:sldId id="293" r:id="rId23"/>
    <p:sldId id="294" r:id="rId24"/>
    <p:sldId id="295" r:id="rId25"/>
    <p:sldId id="297" r:id="rId26"/>
    <p:sldId id="298" r:id="rId27"/>
    <p:sldId id="299" r:id="rId28"/>
    <p:sldId id="300" r:id="rId29"/>
    <p:sldId id="301" r:id="rId30"/>
    <p:sldId id="302" r:id="rId31"/>
    <p:sldId id="30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F252A4-D36F-4D2C-BEC6-AEFE51EBD36A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E964FD9-D1F3-4FD8-8AA5-AAEAF6F7D8AC}">
      <dgm:prSet phldrT="[Text]" custT="1"/>
      <dgm:spPr/>
      <dgm:t>
        <a:bodyPr/>
        <a:lstStyle/>
        <a:p>
          <a:r>
            <a:rPr lang="en-GB" sz="1600" b="1" u="sng">
              <a:solidFill>
                <a:schemeClr val="tx1"/>
              </a:solidFill>
            </a:rPr>
            <a:t>ANTERIOR COMPARTMENT PROLAPSE</a:t>
          </a:r>
          <a:r>
            <a:rPr lang="en-GB" sz="1600" b="1">
              <a:solidFill>
                <a:schemeClr val="tx1"/>
              </a:solidFill>
            </a:rPr>
            <a:t> </a:t>
          </a:r>
        </a:p>
        <a:p>
          <a:r>
            <a:rPr lang="en-GB" sz="1600">
              <a:solidFill>
                <a:schemeClr val="tx1"/>
              </a:solidFill>
            </a:rPr>
            <a:t>Hernia of anterior vaginal wall often associated with descent of the bladder </a:t>
          </a:r>
        </a:p>
        <a:p>
          <a:r>
            <a:rPr lang="en-GB" sz="1600" b="1">
              <a:solidFill>
                <a:schemeClr val="tx1"/>
              </a:solidFill>
            </a:rPr>
            <a:t> (cystocele)</a:t>
          </a:r>
          <a:endParaRPr lang="en-GB" sz="1600" b="1" dirty="0">
            <a:solidFill>
              <a:schemeClr val="tx1"/>
            </a:solidFill>
          </a:endParaRPr>
        </a:p>
      </dgm:t>
    </dgm:pt>
    <dgm:pt modelId="{7A44BCF2-CBE4-4601-B08E-9164B9A323FB}" type="parTrans" cxnId="{7A4A7D45-36EC-43CE-A58E-D79AB9566F11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1FCE699F-31DE-4E9F-A7F5-F0B5018689BD}" type="sibTrans" cxnId="{7A4A7D45-36EC-43CE-A58E-D79AB9566F11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3D874CDF-C074-4BB8-B25E-EF438D8EA3B9}">
      <dgm:prSet phldrT="[Text]" custT="1"/>
      <dgm:spPr/>
      <dgm:t>
        <a:bodyPr/>
        <a:lstStyle/>
        <a:p>
          <a:r>
            <a:rPr lang="en-GB" sz="1600" b="1" u="sng">
              <a:solidFill>
                <a:schemeClr val="tx1"/>
              </a:solidFill>
            </a:rPr>
            <a:t>[POSTERIOR</a:t>
          </a:r>
        </a:p>
        <a:p>
          <a:r>
            <a:rPr lang="en-GB" sz="1600" b="1" u="sng">
              <a:solidFill>
                <a:schemeClr val="tx1"/>
              </a:solidFill>
            </a:rPr>
            <a:t>COMPARTMENT</a:t>
          </a:r>
        </a:p>
        <a:p>
          <a:r>
            <a:rPr lang="en-GB" sz="1600" b="1" u="sng">
              <a:solidFill>
                <a:schemeClr val="tx1"/>
              </a:solidFill>
            </a:rPr>
            <a:t>PROLAPSE</a:t>
          </a:r>
        </a:p>
        <a:p>
          <a:r>
            <a:rPr lang="en-GB" sz="1600">
              <a:solidFill>
                <a:schemeClr val="tx1"/>
              </a:solidFill>
            </a:rPr>
            <a:t>Hernia of the</a:t>
          </a:r>
        </a:p>
        <a:p>
          <a:r>
            <a:rPr lang="en-GB" sz="1600">
              <a:solidFill>
                <a:schemeClr val="tx1"/>
              </a:solidFill>
            </a:rPr>
            <a:t>posterior vaginal</a:t>
          </a:r>
        </a:p>
        <a:p>
          <a:r>
            <a:rPr lang="en-GB" sz="1600">
              <a:solidFill>
                <a:schemeClr val="tx1"/>
              </a:solidFill>
            </a:rPr>
            <a:t>segment often</a:t>
          </a:r>
        </a:p>
        <a:p>
          <a:r>
            <a:rPr lang="en-GB" sz="1600">
              <a:solidFill>
                <a:schemeClr val="tx1"/>
              </a:solidFill>
            </a:rPr>
            <a:t>associated with</a:t>
          </a:r>
        </a:p>
        <a:p>
          <a:r>
            <a:rPr lang="en-GB" sz="1600">
              <a:solidFill>
                <a:schemeClr val="tx1"/>
              </a:solidFill>
            </a:rPr>
            <a:t>descent of the</a:t>
          </a:r>
        </a:p>
        <a:p>
          <a:r>
            <a:rPr lang="en-GB" sz="1600">
              <a:solidFill>
                <a:schemeClr val="tx1"/>
              </a:solidFill>
            </a:rPr>
            <a:t>rectum</a:t>
          </a:r>
        </a:p>
        <a:p>
          <a:r>
            <a:rPr lang="en-GB" sz="1600" b="1">
              <a:solidFill>
                <a:schemeClr val="tx1"/>
              </a:solidFill>
            </a:rPr>
            <a:t>(rectocele) .</a:t>
          </a:r>
          <a:endParaRPr lang="en-GB" sz="1600" b="1" dirty="0">
            <a:solidFill>
              <a:schemeClr val="tx1"/>
            </a:solidFill>
          </a:endParaRPr>
        </a:p>
      </dgm:t>
    </dgm:pt>
    <dgm:pt modelId="{A48B1079-CEC7-4AFE-86AC-0A040F4EBB58}" type="parTrans" cxnId="{C5363154-2CAE-41A9-99CF-A0F42895F8F1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227307AD-C6A3-432E-A758-9C28A7EE6F75}" type="sibTrans" cxnId="{C5363154-2CAE-41A9-99CF-A0F42895F8F1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A3158F87-D35E-45D2-A79D-11DD366E4FC0}">
      <dgm:prSet phldrT="[Text]" custT="1"/>
      <dgm:spPr/>
      <dgm:t>
        <a:bodyPr/>
        <a:lstStyle/>
        <a:p>
          <a:r>
            <a:rPr lang="en-GB" sz="1600" b="1" u="sng">
              <a:solidFill>
                <a:schemeClr val="tx1"/>
              </a:solidFill>
            </a:rPr>
            <a:t>ENTEROCELE</a:t>
          </a:r>
        </a:p>
        <a:p>
          <a:r>
            <a:rPr lang="en-GB" sz="1600">
              <a:solidFill>
                <a:schemeClr val="tx1"/>
              </a:solidFill>
            </a:rPr>
            <a:t>Hernia of the</a:t>
          </a:r>
        </a:p>
        <a:p>
          <a:r>
            <a:rPr lang="en-GB" sz="1600">
              <a:solidFill>
                <a:schemeClr val="tx1"/>
              </a:solidFill>
            </a:rPr>
            <a:t>intestines to or</a:t>
          </a:r>
        </a:p>
        <a:p>
          <a:r>
            <a:rPr lang="en-GB" sz="1600">
              <a:solidFill>
                <a:schemeClr val="tx1"/>
              </a:solidFill>
            </a:rPr>
            <a:t>through the</a:t>
          </a:r>
        </a:p>
        <a:p>
          <a:r>
            <a:rPr lang="en-GB" sz="1600">
              <a:solidFill>
                <a:schemeClr val="tx1"/>
              </a:solidFill>
            </a:rPr>
            <a:t>vaginal wall[[</a:t>
          </a:r>
          <a:endParaRPr lang="en-GB" sz="1600" dirty="0">
            <a:solidFill>
              <a:schemeClr val="tx1"/>
            </a:solidFill>
          </a:endParaRPr>
        </a:p>
      </dgm:t>
    </dgm:pt>
    <dgm:pt modelId="{54E1EDF5-A0F0-445D-B050-717EC529D747}" type="parTrans" cxnId="{EB6A38E2-3435-48D8-AE57-2A9C1533A9FC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6C006992-8B2A-4632-BB28-B81BFC10A9D0}" type="sibTrans" cxnId="{EB6A38E2-3435-48D8-AE57-2A9C1533A9FC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29010AF7-9CF5-4839-A041-CA015B6E857F}">
      <dgm:prSet phldrT="[Text]" custT="1"/>
      <dgm:spPr/>
      <dgm:t>
        <a:bodyPr/>
        <a:lstStyle/>
        <a:p>
          <a:r>
            <a:rPr lang="en-GB" sz="1600" b="1" u="sng">
              <a:solidFill>
                <a:schemeClr val="tx1"/>
              </a:solidFill>
            </a:rPr>
            <a:t>APICAL</a:t>
          </a:r>
        </a:p>
        <a:p>
          <a:r>
            <a:rPr lang="en-GB" sz="1600" b="1" u="sng">
              <a:solidFill>
                <a:schemeClr val="tx1"/>
              </a:solidFill>
            </a:rPr>
            <a:t>COMPARTMENT</a:t>
          </a:r>
        </a:p>
        <a:p>
          <a:r>
            <a:rPr lang="en-GB" sz="1600" b="1" u="sng">
              <a:solidFill>
                <a:schemeClr val="tx1"/>
              </a:solidFill>
            </a:rPr>
            <a:t>PROLAPSE</a:t>
          </a:r>
        </a:p>
        <a:p>
          <a:r>
            <a:rPr lang="en-GB" sz="1600">
              <a:solidFill>
                <a:schemeClr val="tx1"/>
              </a:solidFill>
            </a:rPr>
            <a:t>(uterine prolapse,</a:t>
          </a:r>
        </a:p>
        <a:p>
          <a:r>
            <a:rPr lang="en-GB" sz="1600">
              <a:solidFill>
                <a:schemeClr val="tx1"/>
              </a:solidFill>
            </a:rPr>
            <a:t>vaginal vault</a:t>
          </a:r>
        </a:p>
        <a:p>
          <a:r>
            <a:rPr lang="en-GB" sz="1600">
              <a:solidFill>
                <a:schemeClr val="tx1"/>
              </a:solidFill>
            </a:rPr>
            <a:t>prolapse)‘</a:t>
          </a:r>
          <a:endParaRPr lang="en-GB" sz="1600" dirty="0">
            <a:solidFill>
              <a:schemeClr val="tx1"/>
            </a:solidFill>
          </a:endParaRPr>
        </a:p>
      </dgm:t>
    </dgm:pt>
    <dgm:pt modelId="{5B72855C-464D-42AE-9035-55FEF52B4433}" type="sibTrans" cxnId="{7CB0C115-B17D-45CE-AC2C-A6BABA3B2AA1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6B5773B1-5DBA-4A9F-8230-8AD3780E013A}" type="parTrans" cxnId="{7CB0C115-B17D-45CE-AC2C-A6BABA3B2AA1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F2794570-60AF-48EB-8B1C-14703E228B0F}">
      <dgm:prSet phldrT="[Text]" custT="1"/>
      <dgm:spPr/>
      <dgm:t>
        <a:bodyPr/>
        <a:lstStyle/>
        <a:p>
          <a:r>
            <a:rPr lang="en-GB" sz="1600" b="1" u="sng">
              <a:solidFill>
                <a:schemeClr val="tx1"/>
              </a:solidFill>
            </a:rPr>
            <a:t>PROCIDENTIA</a:t>
          </a:r>
        </a:p>
        <a:p>
          <a:r>
            <a:rPr lang="en-GB" sz="1600">
              <a:solidFill>
                <a:schemeClr val="tx1"/>
              </a:solidFill>
            </a:rPr>
            <a:t>Hernia of all</a:t>
          </a:r>
        </a:p>
        <a:p>
          <a:r>
            <a:rPr lang="en-GB" sz="1600">
              <a:solidFill>
                <a:schemeClr val="tx1"/>
              </a:solidFill>
            </a:rPr>
            <a:t>three</a:t>
          </a:r>
        </a:p>
        <a:p>
          <a:r>
            <a:rPr lang="en-GB" sz="1600">
              <a:solidFill>
                <a:schemeClr val="tx1"/>
              </a:solidFill>
            </a:rPr>
            <a:t>compartments</a:t>
          </a:r>
        </a:p>
        <a:p>
          <a:r>
            <a:rPr lang="en-GB" sz="1600">
              <a:solidFill>
                <a:schemeClr val="tx1"/>
              </a:solidFill>
            </a:rPr>
            <a:t>through the</a:t>
          </a:r>
        </a:p>
        <a:p>
          <a:r>
            <a:rPr lang="en-GB" sz="1600">
              <a:solidFill>
                <a:schemeClr val="tx1"/>
              </a:solidFill>
            </a:rPr>
            <a:t>vaginal introitus.</a:t>
          </a:r>
          <a:endParaRPr lang="en-GB" sz="1600" dirty="0">
            <a:solidFill>
              <a:schemeClr val="tx1"/>
            </a:solidFill>
          </a:endParaRPr>
        </a:p>
      </dgm:t>
    </dgm:pt>
    <dgm:pt modelId="{525A7FE0-D27B-4054-8627-75E67148A5D7}" type="sibTrans" cxnId="{24506205-5E7F-4A80-88F9-664E656B75F0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D569988E-7567-4AC8-8F15-56F9B7442EDC}" type="parTrans" cxnId="{24506205-5E7F-4A80-88F9-664E656B75F0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4413155A-FA32-4E99-BE40-9A958DDEE762}" type="pres">
      <dgm:prSet presAssocID="{E2F252A4-D36F-4D2C-BEC6-AEFE51EBD36A}" presName="Name0" presStyleCnt="0">
        <dgm:presLayoutVars>
          <dgm:dir/>
          <dgm:resizeHandles val="exact"/>
        </dgm:presLayoutVars>
      </dgm:prSet>
      <dgm:spPr/>
    </dgm:pt>
    <dgm:pt modelId="{E1F76758-0D6E-42AD-AB87-9FF2DFDB4B95}" type="pres">
      <dgm:prSet presAssocID="{1E964FD9-D1F3-4FD8-8AA5-AAEAF6F7D8AC}" presName="node" presStyleLbl="node1" presStyleIdx="0" presStyleCnt="5">
        <dgm:presLayoutVars>
          <dgm:bulletEnabled val="1"/>
        </dgm:presLayoutVars>
      </dgm:prSet>
      <dgm:spPr/>
    </dgm:pt>
    <dgm:pt modelId="{06E17481-3D50-4C5D-BF08-A79B3DF28D48}" type="pres">
      <dgm:prSet presAssocID="{1FCE699F-31DE-4E9F-A7F5-F0B5018689BD}" presName="sibTrans" presStyleCnt="0"/>
      <dgm:spPr/>
    </dgm:pt>
    <dgm:pt modelId="{A36D5E08-10EF-4164-A2D6-6B4BD94E72FE}" type="pres">
      <dgm:prSet presAssocID="{3D874CDF-C074-4BB8-B25E-EF438D8EA3B9}" presName="node" presStyleLbl="node1" presStyleIdx="1" presStyleCnt="5">
        <dgm:presLayoutVars>
          <dgm:bulletEnabled val="1"/>
        </dgm:presLayoutVars>
      </dgm:prSet>
      <dgm:spPr/>
    </dgm:pt>
    <dgm:pt modelId="{4A850B22-DD69-4FFE-902F-8653D02AFC90}" type="pres">
      <dgm:prSet presAssocID="{227307AD-C6A3-432E-A758-9C28A7EE6F75}" presName="sibTrans" presStyleCnt="0"/>
      <dgm:spPr/>
    </dgm:pt>
    <dgm:pt modelId="{8CB32091-0634-4EC4-9CCC-EC62DFCAA126}" type="pres">
      <dgm:prSet presAssocID="{A3158F87-D35E-45D2-A79D-11DD366E4FC0}" presName="node" presStyleLbl="node1" presStyleIdx="2" presStyleCnt="5">
        <dgm:presLayoutVars>
          <dgm:bulletEnabled val="1"/>
        </dgm:presLayoutVars>
      </dgm:prSet>
      <dgm:spPr/>
    </dgm:pt>
    <dgm:pt modelId="{F165586A-99BA-421F-AF3E-7A918209B224}" type="pres">
      <dgm:prSet presAssocID="{6C006992-8B2A-4632-BB28-B81BFC10A9D0}" presName="sibTrans" presStyleCnt="0"/>
      <dgm:spPr/>
    </dgm:pt>
    <dgm:pt modelId="{B0CF8572-5EFB-4E6A-B9A6-8C0A3AEB7764}" type="pres">
      <dgm:prSet presAssocID="{29010AF7-9CF5-4839-A041-CA015B6E857F}" presName="node" presStyleLbl="node1" presStyleIdx="3" presStyleCnt="5">
        <dgm:presLayoutVars>
          <dgm:bulletEnabled val="1"/>
        </dgm:presLayoutVars>
      </dgm:prSet>
      <dgm:spPr/>
    </dgm:pt>
    <dgm:pt modelId="{64BCDD1F-9BC6-4613-81DD-C5332C8EC1F6}" type="pres">
      <dgm:prSet presAssocID="{5B72855C-464D-42AE-9035-55FEF52B4433}" presName="sibTrans" presStyleCnt="0"/>
      <dgm:spPr/>
    </dgm:pt>
    <dgm:pt modelId="{EDACA4E3-795E-4766-9AAA-BEEC583C6BE6}" type="pres">
      <dgm:prSet presAssocID="{F2794570-60AF-48EB-8B1C-14703E228B0F}" presName="node" presStyleLbl="node1" presStyleIdx="4" presStyleCnt="5">
        <dgm:presLayoutVars>
          <dgm:bulletEnabled val="1"/>
        </dgm:presLayoutVars>
      </dgm:prSet>
      <dgm:spPr/>
    </dgm:pt>
  </dgm:ptLst>
  <dgm:cxnLst>
    <dgm:cxn modelId="{24506205-5E7F-4A80-88F9-664E656B75F0}" srcId="{E2F252A4-D36F-4D2C-BEC6-AEFE51EBD36A}" destId="{F2794570-60AF-48EB-8B1C-14703E228B0F}" srcOrd="4" destOrd="0" parTransId="{D569988E-7567-4AC8-8F15-56F9B7442EDC}" sibTransId="{525A7FE0-D27B-4054-8627-75E67148A5D7}"/>
    <dgm:cxn modelId="{7CB0C115-B17D-45CE-AC2C-A6BABA3B2AA1}" srcId="{E2F252A4-D36F-4D2C-BEC6-AEFE51EBD36A}" destId="{29010AF7-9CF5-4839-A041-CA015B6E857F}" srcOrd="3" destOrd="0" parTransId="{6B5773B1-5DBA-4A9F-8230-8AD3780E013A}" sibTransId="{5B72855C-464D-42AE-9035-55FEF52B4433}"/>
    <dgm:cxn modelId="{64B18963-9223-4732-930E-A94B48A2C40D}" type="presOf" srcId="{3D874CDF-C074-4BB8-B25E-EF438D8EA3B9}" destId="{A36D5E08-10EF-4164-A2D6-6B4BD94E72FE}" srcOrd="0" destOrd="0" presId="urn:microsoft.com/office/officeart/2005/8/layout/hList6"/>
    <dgm:cxn modelId="{656D7344-3A02-4DFA-8BD5-BFA59FF8D9E2}" type="presOf" srcId="{A3158F87-D35E-45D2-A79D-11DD366E4FC0}" destId="{8CB32091-0634-4EC4-9CCC-EC62DFCAA126}" srcOrd="0" destOrd="0" presId="urn:microsoft.com/office/officeart/2005/8/layout/hList6"/>
    <dgm:cxn modelId="{7A4A7D45-36EC-43CE-A58E-D79AB9566F11}" srcId="{E2F252A4-D36F-4D2C-BEC6-AEFE51EBD36A}" destId="{1E964FD9-D1F3-4FD8-8AA5-AAEAF6F7D8AC}" srcOrd="0" destOrd="0" parTransId="{7A44BCF2-CBE4-4601-B08E-9164B9A323FB}" sibTransId="{1FCE699F-31DE-4E9F-A7F5-F0B5018689BD}"/>
    <dgm:cxn modelId="{C5363154-2CAE-41A9-99CF-A0F42895F8F1}" srcId="{E2F252A4-D36F-4D2C-BEC6-AEFE51EBD36A}" destId="{3D874CDF-C074-4BB8-B25E-EF438D8EA3B9}" srcOrd="1" destOrd="0" parTransId="{A48B1079-CEC7-4AFE-86AC-0A040F4EBB58}" sibTransId="{227307AD-C6A3-432E-A758-9C28A7EE6F75}"/>
    <dgm:cxn modelId="{411D449D-DEFB-4BCC-8A3C-DC86F2A1D73F}" type="presOf" srcId="{F2794570-60AF-48EB-8B1C-14703E228B0F}" destId="{EDACA4E3-795E-4766-9AAA-BEEC583C6BE6}" srcOrd="0" destOrd="0" presId="urn:microsoft.com/office/officeart/2005/8/layout/hList6"/>
    <dgm:cxn modelId="{274C0DD1-3A64-4FB3-BF53-D2699C8958B0}" type="presOf" srcId="{1E964FD9-D1F3-4FD8-8AA5-AAEAF6F7D8AC}" destId="{E1F76758-0D6E-42AD-AB87-9FF2DFDB4B95}" srcOrd="0" destOrd="0" presId="urn:microsoft.com/office/officeart/2005/8/layout/hList6"/>
    <dgm:cxn modelId="{9020FBE0-2575-4FA7-9F9F-43C1A5806F3B}" type="presOf" srcId="{29010AF7-9CF5-4839-A041-CA015B6E857F}" destId="{B0CF8572-5EFB-4E6A-B9A6-8C0A3AEB7764}" srcOrd="0" destOrd="0" presId="urn:microsoft.com/office/officeart/2005/8/layout/hList6"/>
    <dgm:cxn modelId="{EB6A38E2-3435-48D8-AE57-2A9C1533A9FC}" srcId="{E2F252A4-D36F-4D2C-BEC6-AEFE51EBD36A}" destId="{A3158F87-D35E-45D2-A79D-11DD366E4FC0}" srcOrd="2" destOrd="0" parTransId="{54E1EDF5-A0F0-445D-B050-717EC529D747}" sibTransId="{6C006992-8B2A-4632-BB28-B81BFC10A9D0}"/>
    <dgm:cxn modelId="{436491E2-E2C6-4B0A-AB49-EE6DBE42E5E9}" type="presOf" srcId="{E2F252A4-D36F-4D2C-BEC6-AEFE51EBD36A}" destId="{4413155A-FA32-4E99-BE40-9A958DDEE762}" srcOrd="0" destOrd="0" presId="urn:microsoft.com/office/officeart/2005/8/layout/hList6"/>
    <dgm:cxn modelId="{9CEEDD63-EECF-4340-B062-C77729E3D148}" type="presParOf" srcId="{4413155A-FA32-4E99-BE40-9A958DDEE762}" destId="{E1F76758-0D6E-42AD-AB87-9FF2DFDB4B95}" srcOrd="0" destOrd="0" presId="urn:microsoft.com/office/officeart/2005/8/layout/hList6"/>
    <dgm:cxn modelId="{5C544F2B-29C3-4603-B5EC-70ADEEA79394}" type="presParOf" srcId="{4413155A-FA32-4E99-BE40-9A958DDEE762}" destId="{06E17481-3D50-4C5D-BF08-A79B3DF28D48}" srcOrd="1" destOrd="0" presId="urn:microsoft.com/office/officeart/2005/8/layout/hList6"/>
    <dgm:cxn modelId="{BCA6EB1E-E963-4BC2-9D93-F9B9AB4F95DD}" type="presParOf" srcId="{4413155A-FA32-4E99-BE40-9A958DDEE762}" destId="{A36D5E08-10EF-4164-A2D6-6B4BD94E72FE}" srcOrd="2" destOrd="0" presId="urn:microsoft.com/office/officeart/2005/8/layout/hList6"/>
    <dgm:cxn modelId="{061EB720-E621-4DA2-B1A9-9651B88E465C}" type="presParOf" srcId="{4413155A-FA32-4E99-BE40-9A958DDEE762}" destId="{4A850B22-DD69-4FFE-902F-8653D02AFC90}" srcOrd="3" destOrd="0" presId="urn:microsoft.com/office/officeart/2005/8/layout/hList6"/>
    <dgm:cxn modelId="{8A398CD2-2B6E-47E8-99CE-9351D699716D}" type="presParOf" srcId="{4413155A-FA32-4E99-BE40-9A958DDEE762}" destId="{8CB32091-0634-4EC4-9CCC-EC62DFCAA126}" srcOrd="4" destOrd="0" presId="urn:microsoft.com/office/officeart/2005/8/layout/hList6"/>
    <dgm:cxn modelId="{E69223D7-844D-49AE-944E-433C3AF41B1C}" type="presParOf" srcId="{4413155A-FA32-4E99-BE40-9A958DDEE762}" destId="{F165586A-99BA-421F-AF3E-7A918209B224}" srcOrd="5" destOrd="0" presId="urn:microsoft.com/office/officeart/2005/8/layout/hList6"/>
    <dgm:cxn modelId="{077A2AA2-3CC3-4F5D-9C52-639061DEEB83}" type="presParOf" srcId="{4413155A-FA32-4E99-BE40-9A958DDEE762}" destId="{B0CF8572-5EFB-4E6A-B9A6-8C0A3AEB7764}" srcOrd="6" destOrd="0" presId="urn:microsoft.com/office/officeart/2005/8/layout/hList6"/>
    <dgm:cxn modelId="{EA23BBB8-4CA9-4253-B943-EFD5056EDD63}" type="presParOf" srcId="{4413155A-FA32-4E99-BE40-9A958DDEE762}" destId="{64BCDD1F-9BC6-4613-81DD-C5332C8EC1F6}" srcOrd="7" destOrd="0" presId="urn:microsoft.com/office/officeart/2005/8/layout/hList6"/>
    <dgm:cxn modelId="{95AD6D42-DBF2-4F05-8C05-372CB701F8B5}" type="presParOf" srcId="{4413155A-FA32-4E99-BE40-9A958DDEE762}" destId="{EDACA4E3-795E-4766-9AAA-BEEC583C6BE6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EFD2D8-0992-4E38-9AB1-41182FD2004F}" type="doc">
      <dgm:prSet loTypeId="urn:microsoft.com/office/officeart/2005/8/layout/radial5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6284376-D169-4D5E-AC0E-B5040314FE20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Muscles of pelvic diaphragm </a:t>
          </a:r>
        </a:p>
      </dgm:t>
    </dgm:pt>
    <dgm:pt modelId="{92A22264-33A4-460E-931B-FE6776EE978D}" type="parTrans" cxnId="{0A6B330D-EED1-4C6E-A9DA-2BEDA6979194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1E9CE4C-C147-4619-9F99-2307048419EA}" type="sibTrans" cxnId="{0A6B330D-EED1-4C6E-A9DA-2BEDA6979194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2427B8A-EE84-4929-A239-C9DC5457F65A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Levator Ani Ms.</a:t>
          </a:r>
        </a:p>
      </dgm:t>
    </dgm:pt>
    <dgm:pt modelId="{70D8ACE7-7FB8-4D19-B103-81DE635F5FE2}" type="parTrans" cxnId="{1E0EE8C0-A90D-4C96-93E4-6C6102710F2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9D928D7-8FB2-4FB9-98AF-71F351AAAF4C}" type="sibTrans" cxnId="{1E0EE8C0-A90D-4C96-93E4-6C6102710F2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8DFE30E-6C56-449E-B078-A74C25A3A20C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Pyriformis</a:t>
          </a:r>
        </a:p>
      </dgm:t>
    </dgm:pt>
    <dgm:pt modelId="{2C68BC2E-AE84-47F3-AEBE-8BCAB7E84AAE}" type="parTrans" cxnId="{349422AE-0BDD-4A08-81BE-EE7DAB314DC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5AC8D4F-C284-464C-B203-D6C03F4E4E42}" type="sibTrans" cxnId="{349422AE-0BDD-4A08-81BE-EE7DAB314DC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D0EA593-C2C2-42F9-9B55-12EFEA9B4360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Coccygeus</a:t>
          </a:r>
        </a:p>
      </dgm:t>
    </dgm:pt>
    <dgm:pt modelId="{6BD1F95F-1528-4B33-A3E4-BA6E77D47995}" type="parTrans" cxnId="{D5221FD3-1CD4-4087-B70D-ECF54D52A83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1404A3D-19A3-4374-88CD-AA958AD35319}" type="sibTrans" cxnId="{D5221FD3-1CD4-4087-B70D-ECF54D52A83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B625B50-6D45-4C6C-9F50-F4E96D13367A}" type="pres">
      <dgm:prSet presAssocID="{32EFD2D8-0992-4E38-9AB1-41182FD2004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FAF79EC-9FD3-496E-A6A6-964648678E4A}" type="pres">
      <dgm:prSet presAssocID="{E6284376-D169-4D5E-AC0E-B5040314FE20}" presName="centerShape" presStyleLbl="node0" presStyleIdx="0" presStyleCnt="1" custScaleX="190997" custScaleY="115288"/>
      <dgm:spPr/>
    </dgm:pt>
    <dgm:pt modelId="{5C9C50A1-9CF1-4186-AD10-9FA1608F1674}" type="pres">
      <dgm:prSet presAssocID="{70D8ACE7-7FB8-4D19-B103-81DE635F5FE2}" presName="parTrans" presStyleLbl="sibTrans2D1" presStyleIdx="0" presStyleCnt="3"/>
      <dgm:spPr/>
    </dgm:pt>
    <dgm:pt modelId="{B1133E19-3DEB-45A4-B7BF-CA07AE0CC28D}" type="pres">
      <dgm:prSet presAssocID="{70D8ACE7-7FB8-4D19-B103-81DE635F5FE2}" presName="connectorText" presStyleLbl="sibTrans2D1" presStyleIdx="0" presStyleCnt="3"/>
      <dgm:spPr/>
    </dgm:pt>
    <dgm:pt modelId="{19484928-499F-4E07-A778-F1B493F0EDC6}" type="pres">
      <dgm:prSet presAssocID="{62427B8A-EE84-4929-A239-C9DC5457F65A}" presName="node" presStyleLbl="node1" presStyleIdx="0" presStyleCnt="3" custScaleX="149356" custScaleY="104691">
        <dgm:presLayoutVars>
          <dgm:bulletEnabled val="1"/>
        </dgm:presLayoutVars>
      </dgm:prSet>
      <dgm:spPr/>
    </dgm:pt>
    <dgm:pt modelId="{BBE819B9-7FA3-4BB8-9B85-29726CD449E6}" type="pres">
      <dgm:prSet presAssocID="{2C68BC2E-AE84-47F3-AEBE-8BCAB7E84AAE}" presName="parTrans" presStyleLbl="sibTrans2D1" presStyleIdx="1" presStyleCnt="3"/>
      <dgm:spPr/>
    </dgm:pt>
    <dgm:pt modelId="{28EFF8EC-989F-4429-B68A-9544FAED8A48}" type="pres">
      <dgm:prSet presAssocID="{2C68BC2E-AE84-47F3-AEBE-8BCAB7E84AAE}" presName="connectorText" presStyleLbl="sibTrans2D1" presStyleIdx="1" presStyleCnt="3"/>
      <dgm:spPr/>
    </dgm:pt>
    <dgm:pt modelId="{B949437E-A98D-43B5-8404-D14FD8B41CBF}" type="pres">
      <dgm:prSet presAssocID="{B8DFE30E-6C56-449E-B078-A74C25A3A20C}" presName="node" presStyleLbl="node1" presStyleIdx="1" presStyleCnt="3" custScaleX="119091" custRadScaleRad="129093" custRadScaleInc="-12022">
        <dgm:presLayoutVars>
          <dgm:bulletEnabled val="1"/>
        </dgm:presLayoutVars>
      </dgm:prSet>
      <dgm:spPr/>
    </dgm:pt>
    <dgm:pt modelId="{FCAFA18C-59FC-481D-A59F-181BA526BFDA}" type="pres">
      <dgm:prSet presAssocID="{6BD1F95F-1528-4B33-A3E4-BA6E77D47995}" presName="parTrans" presStyleLbl="sibTrans2D1" presStyleIdx="2" presStyleCnt="3"/>
      <dgm:spPr/>
    </dgm:pt>
    <dgm:pt modelId="{F7926B5F-1136-4BF2-A512-E6F24647D6D8}" type="pres">
      <dgm:prSet presAssocID="{6BD1F95F-1528-4B33-A3E4-BA6E77D47995}" presName="connectorText" presStyleLbl="sibTrans2D1" presStyleIdx="2" presStyleCnt="3"/>
      <dgm:spPr/>
    </dgm:pt>
    <dgm:pt modelId="{E6A98D57-E860-42D1-B6F2-2EB6EE6C6726}" type="pres">
      <dgm:prSet presAssocID="{1D0EA593-C2C2-42F9-9B55-12EFEA9B4360}" presName="node" presStyleLbl="node1" presStyleIdx="2" presStyleCnt="3" custScaleX="131758" custRadScaleRad="126749" custRadScaleInc="11280">
        <dgm:presLayoutVars>
          <dgm:bulletEnabled val="1"/>
        </dgm:presLayoutVars>
      </dgm:prSet>
      <dgm:spPr/>
    </dgm:pt>
  </dgm:ptLst>
  <dgm:cxnLst>
    <dgm:cxn modelId="{85D4580A-72A5-4B28-8BED-3DC8F28B3C05}" type="presOf" srcId="{2C68BC2E-AE84-47F3-AEBE-8BCAB7E84AAE}" destId="{BBE819B9-7FA3-4BB8-9B85-29726CD449E6}" srcOrd="0" destOrd="0" presId="urn:microsoft.com/office/officeart/2005/8/layout/radial5"/>
    <dgm:cxn modelId="{0A6B330D-EED1-4C6E-A9DA-2BEDA6979194}" srcId="{32EFD2D8-0992-4E38-9AB1-41182FD2004F}" destId="{E6284376-D169-4D5E-AC0E-B5040314FE20}" srcOrd="0" destOrd="0" parTransId="{92A22264-33A4-460E-931B-FE6776EE978D}" sibTransId="{11E9CE4C-C147-4619-9F99-2307048419EA}"/>
    <dgm:cxn modelId="{2356081D-AA96-470B-BDCB-9804E454591C}" type="presOf" srcId="{6BD1F95F-1528-4B33-A3E4-BA6E77D47995}" destId="{F7926B5F-1136-4BF2-A512-E6F24647D6D8}" srcOrd="1" destOrd="0" presId="urn:microsoft.com/office/officeart/2005/8/layout/radial5"/>
    <dgm:cxn modelId="{A43C762D-95A3-40A4-9138-5AFDF3FF85C4}" type="presOf" srcId="{E6284376-D169-4D5E-AC0E-B5040314FE20}" destId="{EFAF79EC-9FD3-496E-A6A6-964648678E4A}" srcOrd="0" destOrd="0" presId="urn:microsoft.com/office/officeart/2005/8/layout/radial5"/>
    <dgm:cxn modelId="{2EED2735-C71E-42D1-AE6F-FC348C422996}" type="presOf" srcId="{70D8ACE7-7FB8-4D19-B103-81DE635F5FE2}" destId="{B1133E19-3DEB-45A4-B7BF-CA07AE0CC28D}" srcOrd="1" destOrd="0" presId="urn:microsoft.com/office/officeart/2005/8/layout/radial5"/>
    <dgm:cxn modelId="{C714C63E-631D-4BD9-80D6-D5952E3A9C97}" type="presOf" srcId="{62427B8A-EE84-4929-A239-C9DC5457F65A}" destId="{19484928-499F-4E07-A778-F1B493F0EDC6}" srcOrd="0" destOrd="0" presId="urn:microsoft.com/office/officeart/2005/8/layout/radial5"/>
    <dgm:cxn modelId="{9E130E71-F043-4956-B8E0-A6C8F08587BA}" type="presOf" srcId="{70D8ACE7-7FB8-4D19-B103-81DE635F5FE2}" destId="{5C9C50A1-9CF1-4186-AD10-9FA1608F1674}" srcOrd="0" destOrd="0" presId="urn:microsoft.com/office/officeart/2005/8/layout/radial5"/>
    <dgm:cxn modelId="{CCB83775-3031-42E1-B42D-95E647B87276}" type="presOf" srcId="{1D0EA593-C2C2-42F9-9B55-12EFEA9B4360}" destId="{E6A98D57-E860-42D1-B6F2-2EB6EE6C6726}" srcOrd="0" destOrd="0" presId="urn:microsoft.com/office/officeart/2005/8/layout/radial5"/>
    <dgm:cxn modelId="{5825D77E-C2D8-4FFD-91CF-F7B0F68D8AE1}" type="presOf" srcId="{32EFD2D8-0992-4E38-9AB1-41182FD2004F}" destId="{1B625B50-6D45-4C6C-9F50-F4E96D13367A}" srcOrd="0" destOrd="0" presId="urn:microsoft.com/office/officeart/2005/8/layout/radial5"/>
    <dgm:cxn modelId="{0A63AD93-1412-4C77-96FD-B0F43A0A1187}" type="presOf" srcId="{B8DFE30E-6C56-449E-B078-A74C25A3A20C}" destId="{B949437E-A98D-43B5-8404-D14FD8B41CBF}" srcOrd="0" destOrd="0" presId="urn:microsoft.com/office/officeart/2005/8/layout/radial5"/>
    <dgm:cxn modelId="{349422AE-0BDD-4A08-81BE-EE7DAB314DC6}" srcId="{E6284376-D169-4D5E-AC0E-B5040314FE20}" destId="{B8DFE30E-6C56-449E-B078-A74C25A3A20C}" srcOrd="1" destOrd="0" parTransId="{2C68BC2E-AE84-47F3-AEBE-8BCAB7E84AAE}" sibTransId="{35AC8D4F-C284-464C-B203-D6C03F4E4E42}"/>
    <dgm:cxn modelId="{1E0EE8C0-A90D-4C96-93E4-6C6102710F28}" srcId="{E6284376-D169-4D5E-AC0E-B5040314FE20}" destId="{62427B8A-EE84-4929-A239-C9DC5457F65A}" srcOrd="0" destOrd="0" parTransId="{70D8ACE7-7FB8-4D19-B103-81DE635F5FE2}" sibTransId="{09D928D7-8FB2-4FB9-98AF-71F351AAAF4C}"/>
    <dgm:cxn modelId="{D5221FD3-1CD4-4087-B70D-ECF54D52A835}" srcId="{E6284376-D169-4D5E-AC0E-B5040314FE20}" destId="{1D0EA593-C2C2-42F9-9B55-12EFEA9B4360}" srcOrd="2" destOrd="0" parTransId="{6BD1F95F-1528-4B33-A3E4-BA6E77D47995}" sibTransId="{E1404A3D-19A3-4374-88CD-AA958AD35319}"/>
    <dgm:cxn modelId="{A31DABEC-D0BA-4F16-8335-1DE52FD7BAA1}" type="presOf" srcId="{2C68BC2E-AE84-47F3-AEBE-8BCAB7E84AAE}" destId="{28EFF8EC-989F-4429-B68A-9544FAED8A48}" srcOrd="1" destOrd="0" presId="urn:microsoft.com/office/officeart/2005/8/layout/radial5"/>
    <dgm:cxn modelId="{1BCAC9F6-4763-44E9-A14B-66D45F5DCA36}" type="presOf" srcId="{6BD1F95F-1528-4B33-A3E4-BA6E77D47995}" destId="{FCAFA18C-59FC-481D-A59F-181BA526BFDA}" srcOrd="0" destOrd="0" presId="urn:microsoft.com/office/officeart/2005/8/layout/radial5"/>
    <dgm:cxn modelId="{251E6489-4C58-470C-ADAB-18E965AA861E}" type="presParOf" srcId="{1B625B50-6D45-4C6C-9F50-F4E96D13367A}" destId="{EFAF79EC-9FD3-496E-A6A6-964648678E4A}" srcOrd="0" destOrd="0" presId="urn:microsoft.com/office/officeart/2005/8/layout/radial5"/>
    <dgm:cxn modelId="{71CDA0FA-2408-42A8-BF35-D4B7028BE6F1}" type="presParOf" srcId="{1B625B50-6D45-4C6C-9F50-F4E96D13367A}" destId="{5C9C50A1-9CF1-4186-AD10-9FA1608F1674}" srcOrd="1" destOrd="0" presId="urn:microsoft.com/office/officeart/2005/8/layout/radial5"/>
    <dgm:cxn modelId="{36D37B7F-2013-4B93-9B37-5C6631FEB1D2}" type="presParOf" srcId="{5C9C50A1-9CF1-4186-AD10-9FA1608F1674}" destId="{B1133E19-3DEB-45A4-B7BF-CA07AE0CC28D}" srcOrd="0" destOrd="0" presId="urn:microsoft.com/office/officeart/2005/8/layout/radial5"/>
    <dgm:cxn modelId="{CA3BF7E2-0AB8-4089-8C93-4CC1F0E9CFDB}" type="presParOf" srcId="{1B625B50-6D45-4C6C-9F50-F4E96D13367A}" destId="{19484928-499F-4E07-A778-F1B493F0EDC6}" srcOrd="2" destOrd="0" presId="urn:microsoft.com/office/officeart/2005/8/layout/radial5"/>
    <dgm:cxn modelId="{27341FCC-7F19-4248-B861-859DF64D05A7}" type="presParOf" srcId="{1B625B50-6D45-4C6C-9F50-F4E96D13367A}" destId="{BBE819B9-7FA3-4BB8-9B85-29726CD449E6}" srcOrd="3" destOrd="0" presId="urn:microsoft.com/office/officeart/2005/8/layout/radial5"/>
    <dgm:cxn modelId="{3BE668FA-75DE-4D39-9E8E-FFCDC9813130}" type="presParOf" srcId="{BBE819B9-7FA3-4BB8-9B85-29726CD449E6}" destId="{28EFF8EC-989F-4429-B68A-9544FAED8A48}" srcOrd="0" destOrd="0" presId="urn:microsoft.com/office/officeart/2005/8/layout/radial5"/>
    <dgm:cxn modelId="{DDFBDA9F-A8AF-4374-9E52-7EF5F4A472AA}" type="presParOf" srcId="{1B625B50-6D45-4C6C-9F50-F4E96D13367A}" destId="{B949437E-A98D-43B5-8404-D14FD8B41CBF}" srcOrd="4" destOrd="0" presId="urn:microsoft.com/office/officeart/2005/8/layout/radial5"/>
    <dgm:cxn modelId="{AD0DCA24-5BC8-4BCA-934D-7CF1EB2EEDBF}" type="presParOf" srcId="{1B625B50-6D45-4C6C-9F50-F4E96D13367A}" destId="{FCAFA18C-59FC-481D-A59F-181BA526BFDA}" srcOrd="5" destOrd="0" presId="urn:microsoft.com/office/officeart/2005/8/layout/radial5"/>
    <dgm:cxn modelId="{A3C8464D-5529-4DC1-AB37-76DF861606C9}" type="presParOf" srcId="{FCAFA18C-59FC-481D-A59F-181BA526BFDA}" destId="{F7926B5F-1136-4BF2-A512-E6F24647D6D8}" srcOrd="0" destOrd="0" presId="urn:microsoft.com/office/officeart/2005/8/layout/radial5"/>
    <dgm:cxn modelId="{D2BEEBE3-A128-4AA4-9097-718DC65A75D9}" type="presParOf" srcId="{1B625B50-6D45-4C6C-9F50-F4E96D13367A}" destId="{E6A98D57-E860-42D1-B6F2-2EB6EE6C6726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159711-58BA-4E65-8AE6-65CD9921ECEB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B2F6CF3-3AC4-43DA-9431-39CB0AF54C79}">
      <dgm:prSet phldrT="[Text]" custT="1"/>
      <dgm:spPr/>
      <dgm:t>
        <a:bodyPr/>
        <a:lstStyle/>
        <a:p>
          <a:r>
            <a:rPr lang="en-GB" sz="2000" b="1" dirty="0">
              <a:solidFill>
                <a:schemeClr val="tx1"/>
              </a:solidFill>
            </a:rPr>
            <a:t>Abdominal Examination </a:t>
          </a:r>
        </a:p>
      </dgm:t>
    </dgm:pt>
    <dgm:pt modelId="{3CB27CCF-0A0A-4568-8968-DAA8D6365A58}" type="parTrans" cxnId="{0AC6FC1B-0AB4-4CF4-A800-46A5FFF053C1}">
      <dgm:prSet/>
      <dgm:spPr/>
      <dgm:t>
        <a:bodyPr/>
        <a:lstStyle/>
        <a:p>
          <a:endParaRPr lang="en-GB" sz="3200"/>
        </a:p>
      </dgm:t>
    </dgm:pt>
    <dgm:pt modelId="{979BA4D6-642B-4818-B4DE-F59B70AE5A16}" type="sibTrans" cxnId="{0AC6FC1B-0AB4-4CF4-A800-46A5FFF053C1}">
      <dgm:prSet/>
      <dgm:spPr/>
      <dgm:t>
        <a:bodyPr/>
        <a:lstStyle/>
        <a:p>
          <a:endParaRPr lang="en-GB" sz="3200"/>
        </a:p>
      </dgm:t>
    </dgm:pt>
    <dgm:pt modelId="{6DBB23F3-A454-4F3A-AA37-1461E2C761A2}">
      <dgm:prSet phldrT="[Text]" phldr="1" custT="1"/>
      <dgm:spPr/>
      <dgm:t>
        <a:bodyPr/>
        <a:lstStyle/>
        <a:p>
          <a:endParaRPr lang="en-GB" sz="2000"/>
        </a:p>
      </dgm:t>
    </dgm:pt>
    <dgm:pt modelId="{084E8BAF-B364-4CBB-AE8B-223580E2D450}" type="parTrans" cxnId="{22B56B54-4963-4834-89C1-A225508C0D40}">
      <dgm:prSet/>
      <dgm:spPr/>
      <dgm:t>
        <a:bodyPr/>
        <a:lstStyle/>
        <a:p>
          <a:endParaRPr lang="en-GB" sz="3200"/>
        </a:p>
      </dgm:t>
    </dgm:pt>
    <dgm:pt modelId="{26220419-003E-4321-A80A-CE9D1C5BA1FC}" type="sibTrans" cxnId="{22B56B54-4963-4834-89C1-A225508C0D40}">
      <dgm:prSet/>
      <dgm:spPr/>
      <dgm:t>
        <a:bodyPr/>
        <a:lstStyle/>
        <a:p>
          <a:endParaRPr lang="en-GB" sz="3200"/>
        </a:p>
      </dgm:t>
    </dgm:pt>
    <dgm:pt modelId="{9B288BA5-97C4-4102-9767-09114026FDF6}">
      <dgm:prSet phldrT="[Text]" custT="1"/>
      <dgm:spPr/>
      <dgm:t>
        <a:bodyPr/>
        <a:lstStyle/>
        <a:p>
          <a:r>
            <a:rPr lang="en-GB" sz="2400" dirty="0"/>
            <a:t>To exclude organomegaly / Abdominal mass </a:t>
          </a:r>
        </a:p>
      </dgm:t>
    </dgm:pt>
    <dgm:pt modelId="{C034A6E9-332A-4096-A11C-A87D77CA533F}" type="parTrans" cxnId="{1D0081D3-8E50-4A7B-B421-527510048935}">
      <dgm:prSet/>
      <dgm:spPr/>
      <dgm:t>
        <a:bodyPr/>
        <a:lstStyle/>
        <a:p>
          <a:endParaRPr lang="en-GB" sz="3200"/>
        </a:p>
      </dgm:t>
    </dgm:pt>
    <dgm:pt modelId="{A7C03974-9EAC-476D-B4B1-8E953DF10528}" type="sibTrans" cxnId="{1D0081D3-8E50-4A7B-B421-527510048935}">
      <dgm:prSet/>
      <dgm:spPr/>
      <dgm:t>
        <a:bodyPr/>
        <a:lstStyle/>
        <a:p>
          <a:endParaRPr lang="en-GB" sz="3200"/>
        </a:p>
      </dgm:t>
    </dgm:pt>
    <dgm:pt modelId="{516EFE00-9E96-448C-AE2E-7588130254DA}">
      <dgm:prSet phldrT="[Text]" custT="1"/>
      <dgm:spPr/>
      <dgm:t>
        <a:bodyPr/>
        <a:lstStyle/>
        <a:p>
          <a:r>
            <a:rPr lang="en-GB" sz="2000" b="1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Vaginal Examination </a:t>
          </a:r>
        </a:p>
      </dgm:t>
    </dgm:pt>
    <dgm:pt modelId="{AD745FDB-D96A-41D1-BD26-FE23529FD6B8}" type="parTrans" cxnId="{C60AB317-776A-4493-9266-608D4F63874A}">
      <dgm:prSet/>
      <dgm:spPr/>
      <dgm:t>
        <a:bodyPr/>
        <a:lstStyle/>
        <a:p>
          <a:endParaRPr lang="en-GB" sz="3200"/>
        </a:p>
      </dgm:t>
    </dgm:pt>
    <dgm:pt modelId="{8B6FF33D-FB52-44B7-BD46-32373B8568CB}" type="sibTrans" cxnId="{C60AB317-776A-4493-9266-608D4F63874A}">
      <dgm:prSet/>
      <dgm:spPr/>
      <dgm:t>
        <a:bodyPr/>
        <a:lstStyle/>
        <a:p>
          <a:endParaRPr lang="en-GB" sz="3200"/>
        </a:p>
      </dgm:t>
    </dgm:pt>
    <dgm:pt modelId="{252285F7-4F1F-4D85-8A0D-1614961FF3FF}">
      <dgm:prSet phldrT="[Text]" phldr="1" custT="1"/>
      <dgm:spPr/>
      <dgm:t>
        <a:bodyPr/>
        <a:lstStyle/>
        <a:p>
          <a:endParaRPr lang="en-GB" sz="2000"/>
        </a:p>
      </dgm:t>
    </dgm:pt>
    <dgm:pt modelId="{0D35F8F9-DC8A-4D7E-8B50-0AF072FFF767}" type="parTrans" cxnId="{BF5C714F-03E5-40A3-83E6-B8C0D166D7DF}">
      <dgm:prSet/>
      <dgm:spPr/>
      <dgm:t>
        <a:bodyPr/>
        <a:lstStyle/>
        <a:p>
          <a:endParaRPr lang="en-GB" sz="3200"/>
        </a:p>
      </dgm:t>
    </dgm:pt>
    <dgm:pt modelId="{46208597-6A53-42A2-A2C1-AE1FCE0DAF13}" type="sibTrans" cxnId="{BF5C714F-03E5-40A3-83E6-B8C0D166D7DF}">
      <dgm:prSet/>
      <dgm:spPr/>
      <dgm:t>
        <a:bodyPr/>
        <a:lstStyle/>
        <a:p>
          <a:endParaRPr lang="en-GB" sz="3200"/>
        </a:p>
      </dgm:t>
    </dgm:pt>
    <dgm:pt modelId="{8F8CDFC3-2F3B-4894-9B48-F3ED73FF38A6}">
      <dgm:prSet phldrT="[Text]" custT="1"/>
      <dgm:spPr/>
      <dgm:t>
        <a:bodyPr/>
        <a:lstStyle/>
        <a:p>
          <a:r>
            <a:rPr lang="en-GB" sz="2400" dirty="0"/>
            <a:t>Examine in dorsal position ( if protrude beyond introitus )</a:t>
          </a:r>
        </a:p>
      </dgm:t>
    </dgm:pt>
    <dgm:pt modelId="{BD25362A-F546-4BA4-BAF4-30B60988903F}" type="parTrans" cxnId="{3F2B9CAB-319C-48ED-AD1A-32D69E7FA222}">
      <dgm:prSet/>
      <dgm:spPr/>
      <dgm:t>
        <a:bodyPr/>
        <a:lstStyle/>
        <a:p>
          <a:endParaRPr lang="en-GB" sz="3200"/>
        </a:p>
      </dgm:t>
    </dgm:pt>
    <dgm:pt modelId="{78C64128-17E6-4EE5-9CF5-5CD23B46D3A1}" type="sibTrans" cxnId="{3F2B9CAB-319C-48ED-AD1A-32D69E7FA222}">
      <dgm:prSet/>
      <dgm:spPr/>
      <dgm:t>
        <a:bodyPr/>
        <a:lstStyle/>
        <a:p>
          <a:endParaRPr lang="en-GB" sz="3200"/>
        </a:p>
      </dgm:t>
    </dgm:pt>
    <dgm:pt modelId="{E1FF3FD6-EC0E-4FC1-9DFE-757DB6D05DCB}">
      <dgm:prSet phldrT="[Text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Combined Rectal  &amp; Vaginal Examination </a:t>
          </a:r>
        </a:p>
      </dgm:t>
    </dgm:pt>
    <dgm:pt modelId="{61045E73-8479-429F-9932-1D25DF50B090}" type="parTrans" cxnId="{462E9ACC-E33D-4982-BD01-6FDE82581696}">
      <dgm:prSet/>
      <dgm:spPr/>
      <dgm:t>
        <a:bodyPr/>
        <a:lstStyle/>
        <a:p>
          <a:endParaRPr lang="en-GB" sz="3200"/>
        </a:p>
      </dgm:t>
    </dgm:pt>
    <dgm:pt modelId="{B3933C75-53E3-4EE2-8431-6C4B29919C3A}" type="sibTrans" cxnId="{462E9ACC-E33D-4982-BD01-6FDE82581696}">
      <dgm:prSet/>
      <dgm:spPr/>
      <dgm:t>
        <a:bodyPr/>
        <a:lstStyle/>
        <a:p>
          <a:endParaRPr lang="en-GB" sz="3200"/>
        </a:p>
      </dgm:t>
    </dgm:pt>
    <dgm:pt modelId="{A07D4796-C1A8-4466-B6D2-27EB1FF72C54}">
      <dgm:prSet phldrT="[Text]" phldr="1" custT="1"/>
      <dgm:spPr/>
      <dgm:t>
        <a:bodyPr/>
        <a:lstStyle/>
        <a:p>
          <a:endParaRPr lang="en-GB" sz="2000"/>
        </a:p>
      </dgm:t>
    </dgm:pt>
    <dgm:pt modelId="{DFEB781D-A984-4ABF-910E-D747A7CE8200}" type="parTrans" cxnId="{F3DE8684-AA5F-4B1C-BA76-AF17B709FE27}">
      <dgm:prSet/>
      <dgm:spPr/>
      <dgm:t>
        <a:bodyPr/>
        <a:lstStyle/>
        <a:p>
          <a:endParaRPr lang="en-GB" sz="3200"/>
        </a:p>
      </dgm:t>
    </dgm:pt>
    <dgm:pt modelId="{F4C0BA2C-622C-4EC6-9995-296934FDE602}" type="sibTrans" cxnId="{F3DE8684-AA5F-4B1C-BA76-AF17B709FE27}">
      <dgm:prSet/>
      <dgm:spPr/>
      <dgm:t>
        <a:bodyPr/>
        <a:lstStyle/>
        <a:p>
          <a:endParaRPr lang="en-GB" sz="3200"/>
        </a:p>
      </dgm:t>
    </dgm:pt>
    <dgm:pt modelId="{6EBA789A-6D26-4058-B757-989C55F64E02}">
      <dgm:prSet phldrT="[Text]" custT="1"/>
      <dgm:spPr/>
      <dgm:t>
        <a:bodyPr/>
        <a:lstStyle/>
        <a:p>
          <a:r>
            <a:rPr lang="en-GB" sz="2400" dirty="0"/>
            <a:t>To differentiate rectocele from enterocele </a:t>
          </a:r>
        </a:p>
      </dgm:t>
    </dgm:pt>
    <dgm:pt modelId="{C5167C82-CF17-4DB2-93C6-32DD4F1B3538}" type="parTrans" cxnId="{30832123-79EC-4E94-9192-5EC332A3F723}">
      <dgm:prSet/>
      <dgm:spPr/>
      <dgm:t>
        <a:bodyPr/>
        <a:lstStyle/>
        <a:p>
          <a:endParaRPr lang="en-GB" sz="3200"/>
        </a:p>
      </dgm:t>
    </dgm:pt>
    <dgm:pt modelId="{3CAF3282-5DEC-4671-8914-3DB025C3F090}" type="sibTrans" cxnId="{30832123-79EC-4E94-9192-5EC332A3F723}">
      <dgm:prSet/>
      <dgm:spPr/>
      <dgm:t>
        <a:bodyPr/>
        <a:lstStyle/>
        <a:p>
          <a:endParaRPr lang="en-GB" sz="3200"/>
        </a:p>
      </dgm:t>
    </dgm:pt>
    <dgm:pt modelId="{CAA5953E-22FD-48FE-ADD8-468FC25959BC}" type="pres">
      <dgm:prSet presAssocID="{74159711-58BA-4E65-8AE6-65CD9921ECEB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655824A4-A780-4313-B5A8-9E9BDCBB7868}" type="pres">
      <dgm:prSet presAssocID="{5B2F6CF3-3AC4-43DA-9431-39CB0AF54C79}" presName="composite" presStyleCnt="0"/>
      <dgm:spPr/>
    </dgm:pt>
    <dgm:pt modelId="{7FA48382-0660-4970-87C6-07E2DF7AA4CD}" type="pres">
      <dgm:prSet presAssocID="{5B2F6CF3-3AC4-43DA-9431-39CB0AF54C79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C714355F-5721-4BA8-848E-CDB789A0EFA1}" type="pres">
      <dgm:prSet presAssocID="{5B2F6CF3-3AC4-43DA-9431-39CB0AF54C79}" presName="Parent" presStyleLbl="alignNode1" presStyleIdx="0" presStyleCnt="3" custScaleX="132874" custLinFactNeighborX="4110">
        <dgm:presLayoutVars>
          <dgm:chMax val="3"/>
          <dgm:chPref val="3"/>
          <dgm:bulletEnabled val="1"/>
        </dgm:presLayoutVars>
      </dgm:prSet>
      <dgm:spPr/>
    </dgm:pt>
    <dgm:pt modelId="{7EE1A998-B2AE-4407-A4DA-18BC4E6803D2}" type="pres">
      <dgm:prSet presAssocID="{5B2F6CF3-3AC4-43DA-9431-39CB0AF54C79}" presName="Accent" presStyleLbl="parChTrans1D1" presStyleIdx="0" presStyleCnt="3"/>
      <dgm:spPr/>
    </dgm:pt>
    <dgm:pt modelId="{F5E39FA7-B97E-4850-B557-EFAC5798FE3E}" type="pres">
      <dgm:prSet presAssocID="{5B2F6CF3-3AC4-43DA-9431-39CB0AF54C79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CFC60138-5E73-4516-8C27-F7B0A77E3072}" type="pres">
      <dgm:prSet presAssocID="{979BA4D6-642B-4818-B4DE-F59B70AE5A16}" presName="sibTrans" presStyleCnt="0"/>
      <dgm:spPr/>
    </dgm:pt>
    <dgm:pt modelId="{EFC59541-A708-4009-AB4C-30BC18799C6E}" type="pres">
      <dgm:prSet presAssocID="{516EFE00-9E96-448C-AE2E-7588130254DA}" presName="composite" presStyleCnt="0"/>
      <dgm:spPr/>
    </dgm:pt>
    <dgm:pt modelId="{861ED54D-8EF1-40B4-BA51-7AE07FF2479A}" type="pres">
      <dgm:prSet presAssocID="{516EFE00-9E96-448C-AE2E-7588130254DA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2BD66F24-93E5-46E0-9ED4-67B5AF0BCD66}" type="pres">
      <dgm:prSet presAssocID="{516EFE00-9E96-448C-AE2E-7588130254DA}" presName="Parent" presStyleLbl="alignNode1" presStyleIdx="1" presStyleCnt="3" custScaleX="141553" custLinFactNeighborX="19326" custLinFactNeighborY="-15643">
        <dgm:presLayoutVars>
          <dgm:chMax val="3"/>
          <dgm:chPref val="3"/>
          <dgm:bulletEnabled val="1"/>
        </dgm:presLayoutVars>
      </dgm:prSet>
      <dgm:spPr/>
    </dgm:pt>
    <dgm:pt modelId="{44446198-D367-4024-A35E-73BEA3753152}" type="pres">
      <dgm:prSet presAssocID="{516EFE00-9E96-448C-AE2E-7588130254DA}" presName="Accent" presStyleLbl="parChTrans1D1" presStyleIdx="1" presStyleCnt="3"/>
      <dgm:spPr/>
    </dgm:pt>
    <dgm:pt modelId="{1AC0B5A6-3220-4A09-BE86-D37C5E3A65ED}" type="pres">
      <dgm:prSet presAssocID="{516EFE00-9E96-448C-AE2E-7588130254DA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E29A05EE-E18E-4DB6-9E1B-FF973F7BABC2}" type="pres">
      <dgm:prSet presAssocID="{8B6FF33D-FB52-44B7-BD46-32373B8568CB}" presName="sibTrans" presStyleCnt="0"/>
      <dgm:spPr/>
    </dgm:pt>
    <dgm:pt modelId="{D535D7F4-FC4B-4F6C-8D39-AB0192C6F484}" type="pres">
      <dgm:prSet presAssocID="{E1FF3FD6-EC0E-4FC1-9DFE-757DB6D05DCB}" presName="composite" presStyleCnt="0"/>
      <dgm:spPr/>
    </dgm:pt>
    <dgm:pt modelId="{91D22042-72E1-449A-B4B4-019D4AB9CF12}" type="pres">
      <dgm:prSet presAssocID="{E1FF3FD6-EC0E-4FC1-9DFE-757DB6D05DCB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A30CCDBB-123D-48CA-855B-BA05DD4EF3E0}" type="pres">
      <dgm:prSet presAssocID="{E1FF3FD6-EC0E-4FC1-9DFE-757DB6D05DCB}" presName="Parent" presStyleLbl="alignNode1" presStyleIdx="2" presStyleCnt="3" custScaleX="193353" custLinFactNeighborX="44835">
        <dgm:presLayoutVars>
          <dgm:chMax val="3"/>
          <dgm:chPref val="3"/>
          <dgm:bulletEnabled val="1"/>
        </dgm:presLayoutVars>
      </dgm:prSet>
      <dgm:spPr/>
    </dgm:pt>
    <dgm:pt modelId="{A10323CF-D173-40D2-83D6-B69F59B825F6}" type="pres">
      <dgm:prSet presAssocID="{E1FF3FD6-EC0E-4FC1-9DFE-757DB6D05DCB}" presName="Accent" presStyleLbl="parChTrans1D1" presStyleIdx="2" presStyleCnt="3"/>
      <dgm:spPr/>
    </dgm:pt>
    <dgm:pt modelId="{E1667E0A-89B4-4C74-B19F-E7489808775E}" type="pres">
      <dgm:prSet presAssocID="{E1FF3FD6-EC0E-4FC1-9DFE-757DB6D05DCB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218CF601-CB7F-401E-B71F-A575444CE089}" type="presOf" srcId="{9B288BA5-97C4-4102-9767-09114026FDF6}" destId="{F5E39FA7-B97E-4850-B557-EFAC5798FE3E}" srcOrd="0" destOrd="0" presId="urn:microsoft.com/office/officeart/2011/layout/TabList"/>
    <dgm:cxn modelId="{6BE54004-0DF5-4105-B868-DAE8FC52BB42}" type="presOf" srcId="{252285F7-4F1F-4D85-8A0D-1614961FF3FF}" destId="{861ED54D-8EF1-40B4-BA51-7AE07FF2479A}" srcOrd="0" destOrd="0" presId="urn:microsoft.com/office/officeart/2011/layout/TabList"/>
    <dgm:cxn modelId="{C60AB317-776A-4493-9266-608D4F63874A}" srcId="{74159711-58BA-4E65-8AE6-65CD9921ECEB}" destId="{516EFE00-9E96-448C-AE2E-7588130254DA}" srcOrd="1" destOrd="0" parTransId="{AD745FDB-D96A-41D1-BD26-FE23529FD6B8}" sibTransId="{8B6FF33D-FB52-44B7-BD46-32373B8568CB}"/>
    <dgm:cxn modelId="{17BB1419-7D75-4EBD-9B12-B2B4FFBD513C}" type="presOf" srcId="{6EBA789A-6D26-4058-B757-989C55F64E02}" destId="{E1667E0A-89B4-4C74-B19F-E7489808775E}" srcOrd="0" destOrd="0" presId="urn:microsoft.com/office/officeart/2011/layout/TabList"/>
    <dgm:cxn modelId="{0AC6FC1B-0AB4-4CF4-A800-46A5FFF053C1}" srcId="{74159711-58BA-4E65-8AE6-65CD9921ECEB}" destId="{5B2F6CF3-3AC4-43DA-9431-39CB0AF54C79}" srcOrd="0" destOrd="0" parTransId="{3CB27CCF-0A0A-4568-8968-DAA8D6365A58}" sibTransId="{979BA4D6-642B-4818-B4DE-F59B70AE5A16}"/>
    <dgm:cxn modelId="{9EF6601D-EF59-49D6-BC5F-F13526620568}" type="presOf" srcId="{6DBB23F3-A454-4F3A-AA37-1461E2C761A2}" destId="{7FA48382-0660-4970-87C6-07E2DF7AA4CD}" srcOrd="0" destOrd="0" presId="urn:microsoft.com/office/officeart/2011/layout/TabList"/>
    <dgm:cxn modelId="{30832123-79EC-4E94-9192-5EC332A3F723}" srcId="{E1FF3FD6-EC0E-4FC1-9DFE-757DB6D05DCB}" destId="{6EBA789A-6D26-4058-B757-989C55F64E02}" srcOrd="1" destOrd="0" parTransId="{C5167C82-CF17-4DB2-93C6-32DD4F1B3538}" sibTransId="{3CAF3282-5DEC-4671-8914-3DB025C3F090}"/>
    <dgm:cxn modelId="{5F15C735-396B-40CC-A5DD-7005D5286B43}" type="presOf" srcId="{5B2F6CF3-3AC4-43DA-9431-39CB0AF54C79}" destId="{C714355F-5721-4BA8-848E-CDB789A0EFA1}" srcOrd="0" destOrd="0" presId="urn:microsoft.com/office/officeart/2011/layout/TabList"/>
    <dgm:cxn modelId="{85570A6B-EA3A-431D-8046-DCA4C7DFD176}" type="presOf" srcId="{E1FF3FD6-EC0E-4FC1-9DFE-757DB6D05DCB}" destId="{A30CCDBB-123D-48CA-855B-BA05DD4EF3E0}" srcOrd="0" destOrd="0" presId="urn:microsoft.com/office/officeart/2011/layout/TabList"/>
    <dgm:cxn modelId="{9176DD4D-5280-4A7F-AEE9-EA0FB56578D2}" type="presOf" srcId="{8F8CDFC3-2F3B-4894-9B48-F3ED73FF38A6}" destId="{1AC0B5A6-3220-4A09-BE86-D37C5E3A65ED}" srcOrd="0" destOrd="0" presId="urn:microsoft.com/office/officeart/2011/layout/TabList"/>
    <dgm:cxn modelId="{BF5C714F-03E5-40A3-83E6-B8C0D166D7DF}" srcId="{516EFE00-9E96-448C-AE2E-7588130254DA}" destId="{252285F7-4F1F-4D85-8A0D-1614961FF3FF}" srcOrd="0" destOrd="0" parTransId="{0D35F8F9-DC8A-4D7E-8B50-0AF072FFF767}" sibTransId="{46208597-6A53-42A2-A2C1-AE1FCE0DAF13}"/>
    <dgm:cxn modelId="{22B56B54-4963-4834-89C1-A225508C0D40}" srcId="{5B2F6CF3-3AC4-43DA-9431-39CB0AF54C79}" destId="{6DBB23F3-A454-4F3A-AA37-1461E2C761A2}" srcOrd="0" destOrd="0" parTransId="{084E8BAF-B364-4CBB-AE8B-223580E2D450}" sibTransId="{26220419-003E-4321-A80A-CE9D1C5BA1FC}"/>
    <dgm:cxn modelId="{780D1E77-8135-44F1-99A2-35C06061A24D}" type="presOf" srcId="{516EFE00-9E96-448C-AE2E-7588130254DA}" destId="{2BD66F24-93E5-46E0-9ED4-67B5AF0BCD66}" srcOrd="0" destOrd="0" presId="urn:microsoft.com/office/officeart/2011/layout/TabList"/>
    <dgm:cxn modelId="{F3DE8684-AA5F-4B1C-BA76-AF17B709FE27}" srcId="{E1FF3FD6-EC0E-4FC1-9DFE-757DB6D05DCB}" destId="{A07D4796-C1A8-4466-B6D2-27EB1FF72C54}" srcOrd="0" destOrd="0" parTransId="{DFEB781D-A984-4ABF-910E-D747A7CE8200}" sibTransId="{F4C0BA2C-622C-4EC6-9995-296934FDE602}"/>
    <dgm:cxn modelId="{2588F28B-CD1E-47B7-A7E4-BCCBA7967A54}" type="presOf" srcId="{A07D4796-C1A8-4466-B6D2-27EB1FF72C54}" destId="{91D22042-72E1-449A-B4B4-019D4AB9CF12}" srcOrd="0" destOrd="0" presId="urn:microsoft.com/office/officeart/2011/layout/TabList"/>
    <dgm:cxn modelId="{4B185992-DA22-44EC-88EC-B17215E52CFD}" type="presOf" srcId="{74159711-58BA-4E65-8AE6-65CD9921ECEB}" destId="{CAA5953E-22FD-48FE-ADD8-468FC25959BC}" srcOrd="0" destOrd="0" presId="urn:microsoft.com/office/officeart/2011/layout/TabList"/>
    <dgm:cxn modelId="{3F2B9CAB-319C-48ED-AD1A-32D69E7FA222}" srcId="{516EFE00-9E96-448C-AE2E-7588130254DA}" destId="{8F8CDFC3-2F3B-4894-9B48-F3ED73FF38A6}" srcOrd="1" destOrd="0" parTransId="{BD25362A-F546-4BA4-BAF4-30B60988903F}" sibTransId="{78C64128-17E6-4EE5-9CF5-5CD23B46D3A1}"/>
    <dgm:cxn modelId="{462E9ACC-E33D-4982-BD01-6FDE82581696}" srcId="{74159711-58BA-4E65-8AE6-65CD9921ECEB}" destId="{E1FF3FD6-EC0E-4FC1-9DFE-757DB6D05DCB}" srcOrd="2" destOrd="0" parTransId="{61045E73-8479-429F-9932-1D25DF50B090}" sibTransId="{B3933C75-53E3-4EE2-8431-6C4B29919C3A}"/>
    <dgm:cxn modelId="{1D0081D3-8E50-4A7B-B421-527510048935}" srcId="{5B2F6CF3-3AC4-43DA-9431-39CB0AF54C79}" destId="{9B288BA5-97C4-4102-9767-09114026FDF6}" srcOrd="1" destOrd="0" parTransId="{C034A6E9-332A-4096-A11C-A87D77CA533F}" sibTransId="{A7C03974-9EAC-476D-B4B1-8E953DF10528}"/>
    <dgm:cxn modelId="{4C737EB2-CC35-45DA-9ACA-2DA52DA16C7B}" type="presParOf" srcId="{CAA5953E-22FD-48FE-ADD8-468FC25959BC}" destId="{655824A4-A780-4313-B5A8-9E9BDCBB7868}" srcOrd="0" destOrd="0" presId="urn:microsoft.com/office/officeart/2011/layout/TabList"/>
    <dgm:cxn modelId="{0255BC16-5C98-4956-8745-15AD136D2215}" type="presParOf" srcId="{655824A4-A780-4313-B5A8-9E9BDCBB7868}" destId="{7FA48382-0660-4970-87C6-07E2DF7AA4CD}" srcOrd="0" destOrd="0" presId="urn:microsoft.com/office/officeart/2011/layout/TabList"/>
    <dgm:cxn modelId="{06350CF1-9574-4CC0-8773-300C317F39A5}" type="presParOf" srcId="{655824A4-A780-4313-B5A8-9E9BDCBB7868}" destId="{C714355F-5721-4BA8-848E-CDB789A0EFA1}" srcOrd="1" destOrd="0" presId="urn:microsoft.com/office/officeart/2011/layout/TabList"/>
    <dgm:cxn modelId="{F7B58455-FAEE-4142-87C3-FF2354F76A3D}" type="presParOf" srcId="{655824A4-A780-4313-B5A8-9E9BDCBB7868}" destId="{7EE1A998-B2AE-4407-A4DA-18BC4E6803D2}" srcOrd="2" destOrd="0" presId="urn:microsoft.com/office/officeart/2011/layout/TabList"/>
    <dgm:cxn modelId="{9E37724E-5FE8-49A2-A6B0-DD73E19FE81F}" type="presParOf" srcId="{CAA5953E-22FD-48FE-ADD8-468FC25959BC}" destId="{F5E39FA7-B97E-4850-B557-EFAC5798FE3E}" srcOrd="1" destOrd="0" presId="urn:microsoft.com/office/officeart/2011/layout/TabList"/>
    <dgm:cxn modelId="{A3EE4E0A-0EC2-44CA-8F60-6A57CDDF711C}" type="presParOf" srcId="{CAA5953E-22FD-48FE-ADD8-468FC25959BC}" destId="{CFC60138-5E73-4516-8C27-F7B0A77E3072}" srcOrd="2" destOrd="0" presId="urn:microsoft.com/office/officeart/2011/layout/TabList"/>
    <dgm:cxn modelId="{23AA15C4-5848-4F97-8B79-C4D2A03A8E0E}" type="presParOf" srcId="{CAA5953E-22FD-48FE-ADD8-468FC25959BC}" destId="{EFC59541-A708-4009-AB4C-30BC18799C6E}" srcOrd="3" destOrd="0" presId="urn:microsoft.com/office/officeart/2011/layout/TabList"/>
    <dgm:cxn modelId="{A2460D40-2F30-4173-BC35-B10BD1DB453F}" type="presParOf" srcId="{EFC59541-A708-4009-AB4C-30BC18799C6E}" destId="{861ED54D-8EF1-40B4-BA51-7AE07FF2479A}" srcOrd="0" destOrd="0" presId="urn:microsoft.com/office/officeart/2011/layout/TabList"/>
    <dgm:cxn modelId="{0AB4B3E8-2B15-4F0B-BFBD-50C211713313}" type="presParOf" srcId="{EFC59541-A708-4009-AB4C-30BC18799C6E}" destId="{2BD66F24-93E5-46E0-9ED4-67B5AF0BCD66}" srcOrd="1" destOrd="0" presId="urn:microsoft.com/office/officeart/2011/layout/TabList"/>
    <dgm:cxn modelId="{1A1126E5-8EF3-4BF6-8AC5-56126952B0D2}" type="presParOf" srcId="{EFC59541-A708-4009-AB4C-30BC18799C6E}" destId="{44446198-D367-4024-A35E-73BEA3753152}" srcOrd="2" destOrd="0" presId="urn:microsoft.com/office/officeart/2011/layout/TabList"/>
    <dgm:cxn modelId="{83193A32-1515-4674-857A-69163F1B274A}" type="presParOf" srcId="{CAA5953E-22FD-48FE-ADD8-468FC25959BC}" destId="{1AC0B5A6-3220-4A09-BE86-D37C5E3A65ED}" srcOrd="4" destOrd="0" presId="urn:microsoft.com/office/officeart/2011/layout/TabList"/>
    <dgm:cxn modelId="{1A60206C-212A-4DC9-96B1-2A5D0F454011}" type="presParOf" srcId="{CAA5953E-22FD-48FE-ADD8-468FC25959BC}" destId="{E29A05EE-E18E-4DB6-9E1B-FF973F7BABC2}" srcOrd="5" destOrd="0" presId="urn:microsoft.com/office/officeart/2011/layout/TabList"/>
    <dgm:cxn modelId="{2CA53B57-1531-42E1-A131-37825E51EF9B}" type="presParOf" srcId="{CAA5953E-22FD-48FE-ADD8-468FC25959BC}" destId="{D535D7F4-FC4B-4F6C-8D39-AB0192C6F484}" srcOrd="6" destOrd="0" presId="urn:microsoft.com/office/officeart/2011/layout/TabList"/>
    <dgm:cxn modelId="{63AA5A3D-38B0-4E0B-AAC0-A20E2824F891}" type="presParOf" srcId="{D535D7F4-FC4B-4F6C-8D39-AB0192C6F484}" destId="{91D22042-72E1-449A-B4B4-019D4AB9CF12}" srcOrd="0" destOrd="0" presId="urn:microsoft.com/office/officeart/2011/layout/TabList"/>
    <dgm:cxn modelId="{7F8EB54E-7343-4368-9F21-B4469EC4157A}" type="presParOf" srcId="{D535D7F4-FC4B-4F6C-8D39-AB0192C6F484}" destId="{A30CCDBB-123D-48CA-855B-BA05DD4EF3E0}" srcOrd="1" destOrd="0" presId="urn:microsoft.com/office/officeart/2011/layout/TabList"/>
    <dgm:cxn modelId="{A28100EE-4794-40E4-86CE-A4CF7E8AFA29}" type="presParOf" srcId="{D535D7F4-FC4B-4F6C-8D39-AB0192C6F484}" destId="{A10323CF-D173-40D2-83D6-B69F59B825F6}" srcOrd="2" destOrd="0" presId="urn:microsoft.com/office/officeart/2011/layout/TabList"/>
    <dgm:cxn modelId="{7678E91C-9C33-4A25-BE03-08EBEB9D1381}" type="presParOf" srcId="{CAA5953E-22FD-48FE-ADD8-468FC25959BC}" destId="{E1667E0A-89B4-4C74-B19F-E7489808775E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916DD8-79D1-4357-94E8-CE525A01253C}" type="doc">
      <dgm:prSet loTypeId="urn:microsoft.com/office/officeart/2008/layout/RadialCluster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9E537D1-8C5B-4113-A1E7-A26E1642B7AA}">
      <dgm:prSet phldrT="[Text]" custT="1"/>
      <dgm:spPr/>
      <dgm:t>
        <a:bodyPr/>
        <a:lstStyle/>
        <a:p>
          <a:r>
            <a:rPr lang="en-GB" sz="3600" b="1" dirty="0"/>
            <a:t>Management </a:t>
          </a:r>
        </a:p>
      </dgm:t>
    </dgm:pt>
    <dgm:pt modelId="{04C6A023-98D4-4D7D-A798-465309D9E481}" type="parTrans" cxnId="{8939F287-E09D-4872-9EC0-375C121D33BA}">
      <dgm:prSet/>
      <dgm:spPr/>
      <dgm:t>
        <a:bodyPr/>
        <a:lstStyle/>
        <a:p>
          <a:endParaRPr lang="en-GB" sz="2800"/>
        </a:p>
      </dgm:t>
    </dgm:pt>
    <dgm:pt modelId="{0EEFD361-F369-460F-A236-09B8B48072B9}" type="sibTrans" cxnId="{8939F287-E09D-4872-9EC0-375C121D33BA}">
      <dgm:prSet/>
      <dgm:spPr/>
      <dgm:t>
        <a:bodyPr/>
        <a:lstStyle/>
        <a:p>
          <a:endParaRPr lang="en-GB" sz="2800"/>
        </a:p>
      </dgm:t>
    </dgm:pt>
    <dgm:pt modelId="{9393AF12-1A58-4F5E-9400-DFA9C5F5A97A}">
      <dgm:prSet phldrT="[Text]" custT="1"/>
      <dgm:spPr/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Gill Sans MT" panose="020B0502020104020203"/>
              <a:ea typeface="+mn-ea"/>
              <a:cs typeface="+mn-cs"/>
            </a:rPr>
            <a:t>Preventive </a:t>
          </a:r>
        </a:p>
      </dgm:t>
    </dgm:pt>
    <dgm:pt modelId="{A1C45D78-D58F-4C7A-AA26-310C7C0BC533}" type="parTrans" cxnId="{F3A5CA61-9564-4134-A4BE-C6311C58D11F}">
      <dgm:prSet/>
      <dgm:spPr/>
      <dgm:t>
        <a:bodyPr/>
        <a:lstStyle/>
        <a:p>
          <a:endParaRPr lang="en-GB" sz="2800"/>
        </a:p>
      </dgm:t>
    </dgm:pt>
    <dgm:pt modelId="{6C19BD7F-52FB-464D-BD58-F806DD2D128E}" type="sibTrans" cxnId="{F3A5CA61-9564-4134-A4BE-C6311C58D11F}">
      <dgm:prSet/>
      <dgm:spPr/>
      <dgm:t>
        <a:bodyPr/>
        <a:lstStyle/>
        <a:p>
          <a:endParaRPr lang="en-GB" sz="2800"/>
        </a:p>
      </dgm:t>
    </dgm:pt>
    <dgm:pt modelId="{ED86D364-B435-47CA-9C13-65BF220199A1}">
      <dgm:prSet phldrT="[Text]" custT="1"/>
      <dgm:spPr/>
      <dgm:t>
        <a:bodyPr/>
        <a:lstStyle/>
        <a:p>
          <a:r>
            <a:rPr lang="en-GB" sz="2800" kern="1200">
              <a:latin typeface="Gill Sans MT" panose="020B0502020104020203"/>
              <a:ea typeface="+mn-ea"/>
              <a:cs typeface="+mn-cs"/>
            </a:rPr>
            <a:t>Conservative </a:t>
          </a:r>
          <a:endParaRPr lang="en-GB" sz="2800" kern="1200" dirty="0">
            <a:latin typeface="Gill Sans MT" panose="020B0502020104020203"/>
            <a:ea typeface="+mn-ea"/>
            <a:cs typeface="+mn-cs"/>
          </a:endParaRPr>
        </a:p>
      </dgm:t>
    </dgm:pt>
    <dgm:pt modelId="{DCC94E00-BCF8-4BD9-B2BB-AD786C312D93}" type="parTrans" cxnId="{9120B15D-49FC-44E0-9B14-B1CBC256300D}">
      <dgm:prSet/>
      <dgm:spPr/>
      <dgm:t>
        <a:bodyPr/>
        <a:lstStyle/>
        <a:p>
          <a:endParaRPr lang="en-GB" sz="2800"/>
        </a:p>
      </dgm:t>
    </dgm:pt>
    <dgm:pt modelId="{34737BAA-C37D-49AD-B0B5-D5205299ECCE}" type="sibTrans" cxnId="{9120B15D-49FC-44E0-9B14-B1CBC256300D}">
      <dgm:prSet/>
      <dgm:spPr/>
      <dgm:t>
        <a:bodyPr/>
        <a:lstStyle/>
        <a:p>
          <a:endParaRPr lang="en-GB" sz="2800"/>
        </a:p>
      </dgm:t>
    </dgm:pt>
    <dgm:pt modelId="{E0657DA4-0998-4639-9373-936E9928C978}">
      <dgm:prSet phldrT="[Text]"/>
      <dgm:spPr/>
      <dgm:t>
        <a:bodyPr/>
        <a:lstStyle/>
        <a:p>
          <a:endParaRPr lang="en-GB" sz="2800" dirty="0"/>
        </a:p>
      </dgm:t>
    </dgm:pt>
    <dgm:pt modelId="{97EE88C2-C8A0-41AB-A9C6-FBCDB8DC589B}" type="parTrans" cxnId="{E8374FCF-2372-402B-9F34-61FF48B93B42}">
      <dgm:prSet/>
      <dgm:spPr/>
      <dgm:t>
        <a:bodyPr/>
        <a:lstStyle/>
        <a:p>
          <a:endParaRPr lang="en-GB" sz="2800"/>
        </a:p>
      </dgm:t>
    </dgm:pt>
    <dgm:pt modelId="{46B630FD-5C92-4ACA-865F-7C6C881A8C24}" type="sibTrans" cxnId="{E8374FCF-2372-402B-9F34-61FF48B93B42}">
      <dgm:prSet/>
      <dgm:spPr/>
      <dgm:t>
        <a:bodyPr/>
        <a:lstStyle/>
        <a:p>
          <a:endParaRPr lang="en-GB" sz="2800"/>
        </a:p>
      </dgm:t>
    </dgm:pt>
    <dgm:pt modelId="{D00032D9-70BD-4034-BCEE-E5055B155859}">
      <dgm:prSet custT="1"/>
      <dgm:spPr/>
      <dgm:t>
        <a:bodyPr/>
        <a:lstStyle/>
        <a:p>
          <a:r>
            <a:rPr lang="en-GB" sz="2800" dirty="0"/>
            <a:t>Surgical </a:t>
          </a:r>
        </a:p>
      </dgm:t>
    </dgm:pt>
    <dgm:pt modelId="{AF103206-2C15-4274-A37A-401991977C82}" type="parTrans" cxnId="{D253FD04-0D53-4B61-87E0-0B2B78064C84}">
      <dgm:prSet/>
      <dgm:spPr/>
      <dgm:t>
        <a:bodyPr/>
        <a:lstStyle/>
        <a:p>
          <a:endParaRPr lang="en-GB" sz="2800"/>
        </a:p>
      </dgm:t>
    </dgm:pt>
    <dgm:pt modelId="{F233F6A4-C1BF-4EAD-BD64-F27FE0134EC6}" type="sibTrans" cxnId="{D253FD04-0D53-4B61-87E0-0B2B78064C84}">
      <dgm:prSet/>
      <dgm:spPr/>
      <dgm:t>
        <a:bodyPr/>
        <a:lstStyle/>
        <a:p>
          <a:endParaRPr lang="en-GB" sz="2800"/>
        </a:p>
      </dgm:t>
    </dgm:pt>
    <dgm:pt modelId="{63026C8E-FD67-4908-A2CD-CD381560AA01}" type="pres">
      <dgm:prSet presAssocID="{9A916DD8-79D1-4357-94E8-CE525A01253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8E7127FA-1EF0-41EF-8A43-DD9A8BE49D91}" type="pres">
      <dgm:prSet presAssocID="{39E537D1-8C5B-4113-A1E7-A26E1642B7AA}" presName="singleCycle" presStyleCnt="0"/>
      <dgm:spPr/>
    </dgm:pt>
    <dgm:pt modelId="{143B86EB-838A-4886-BB8E-161DB2A3BF28}" type="pres">
      <dgm:prSet presAssocID="{39E537D1-8C5B-4113-A1E7-A26E1642B7AA}" presName="singleCenter" presStyleLbl="node1" presStyleIdx="0" presStyleCnt="4" custScaleX="212461" custLinFactNeighborY="-12418">
        <dgm:presLayoutVars>
          <dgm:chMax val="7"/>
          <dgm:chPref val="7"/>
        </dgm:presLayoutVars>
      </dgm:prSet>
      <dgm:spPr/>
    </dgm:pt>
    <dgm:pt modelId="{44F8CC68-B9ED-4BDA-8AA1-3F981137AFDE}" type="pres">
      <dgm:prSet presAssocID="{A1C45D78-D58F-4C7A-AA26-310C7C0BC533}" presName="Name56" presStyleLbl="parChTrans1D2" presStyleIdx="0" presStyleCnt="3"/>
      <dgm:spPr/>
    </dgm:pt>
    <dgm:pt modelId="{EA17BCB4-1E09-4148-9E5C-B175C77B6540}" type="pres">
      <dgm:prSet presAssocID="{9393AF12-1A58-4F5E-9400-DFA9C5F5A97A}" presName="text0" presStyleLbl="node1" presStyleIdx="1" presStyleCnt="4" custScaleX="231643">
        <dgm:presLayoutVars>
          <dgm:bulletEnabled val="1"/>
        </dgm:presLayoutVars>
      </dgm:prSet>
      <dgm:spPr/>
    </dgm:pt>
    <dgm:pt modelId="{732FAA7A-C04F-4B57-B8AC-B819F2C185BB}" type="pres">
      <dgm:prSet presAssocID="{DCC94E00-BCF8-4BD9-B2BB-AD786C312D93}" presName="Name56" presStyleLbl="parChTrans1D2" presStyleIdx="1" presStyleCnt="3"/>
      <dgm:spPr/>
    </dgm:pt>
    <dgm:pt modelId="{418A1C32-4017-42AD-921E-F5012A9DE8BF}" type="pres">
      <dgm:prSet presAssocID="{ED86D364-B435-47CA-9C13-65BF220199A1}" presName="text0" presStyleLbl="node1" presStyleIdx="2" presStyleCnt="4" custScaleX="209629" custRadScaleRad="133992" custRadScaleInc="-13484">
        <dgm:presLayoutVars>
          <dgm:bulletEnabled val="1"/>
        </dgm:presLayoutVars>
      </dgm:prSet>
      <dgm:spPr/>
    </dgm:pt>
    <dgm:pt modelId="{D9201986-51D0-4262-B7C7-FAFF4F693164}" type="pres">
      <dgm:prSet presAssocID="{AF103206-2C15-4274-A37A-401991977C82}" presName="Name56" presStyleLbl="parChTrans1D2" presStyleIdx="2" presStyleCnt="3"/>
      <dgm:spPr/>
    </dgm:pt>
    <dgm:pt modelId="{FB496957-285B-489A-8CCF-48C8E5198E30}" type="pres">
      <dgm:prSet presAssocID="{D00032D9-70BD-4034-BCEE-E5055B155859}" presName="text0" presStyleLbl="node1" presStyleIdx="3" presStyleCnt="4" custScaleX="170316" custRadScaleRad="128251" custRadScaleInc="11758">
        <dgm:presLayoutVars>
          <dgm:bulletEnabled val="1"/>
        </dgm:presLayoutVars>
      </dgm:prSet>
      <dgm:spPr/>
    </dgm:pt>
  </dgm:ptLst>
  <dgm:cxnLst>
    <dgm:cxn modelId="{D253FD04-0D53-4B61-87E0-0B2B78064C84}" srcId="{39E537D1-8C5B-4113-A1E7-A26E1642B7AA}" destId="{D00032D9-70BD-4034-BCEE-E5055B155859}" srcOrd="2" destOrd="0" parTransId="{AF103206-2C15-4274-A37A-401991977C82}" sibTransId="{F233F6A4-C1BF-4EAD-BD64-F27FE0134EC6}"/>
    <dgm:cxn modelId="{14DB065B-C04A-45A5-8A95-B1E94AE2C6D8}" type="presOf" srcId="{DCC94E00-BCF8-4BD9-B2BB-AD786C312D93}" destId="{732FAA7A-C04F-4B57-B8AC-B819F2C185BB}" srcOrd="0" destOrd="0" presId="urn:microsoft.com/office/officeart/2008/layout/RadialCluster"/>
    <dgm:cxn modelId="{9120B15D-49FC-44E0-9B14-B1CBC256300D}" srcId="{39E537D1-8C5B-4113-A1E7-A26E1642B7AA}" destId="{ED86D364-B435-47CA-9C13-65BF220199A1}" srcOrd="1" destOrd="0" parTransId="{DCC94E00-BCF8-4BD9-B2BB-AD786C312D93}" sibTransId="{34737BAA-C37D-49AD-B0B5-D5205299ECCE}"/>
    <dgm:cxn modelId="{F3A5CA61-9564-4134-A4BE-C6311C58D11F}" srcId="{39E537D1-8C5B-4113-A1E7-A26E1642B7AA}" destId="{9393AF12-1A58-4F5E-9400-DFA9C5F5A97A}" srcOrd="0" destOrd="0" parTransId="{A1C45D78-D58F-4C7A-AA26-310C7C0BC533}" sibTransId="{6C19BD7F-52FB-464D-BD58-F806DD2D128E}"/>
    <dgm:cxn modelId="{EC53B454-0357-42BC-9665-0ED95FAD377B}" type="presOf" srcId="{D00032D9-70BD-4034-BCEE-E5055B155859}" destId="{FB496957-285B-489A-8CCF-48C8E5198E30}" srcOrd="0" destOrd="0" presId="urn:microsoft.com/office/officeart/2008/layout/RadialCluster"/>
    <dgm:cxn modelId="{E9A4EB83-4892-4A85-9EB1-FFAB9B0EB9F9}" type="presOf" srcId="{ED86D364-B435-47CA-9C13-65BF220199A1}" destId="{418A1C32-4017-42AD-921E-F5012A9DE8BF}" srcOrd="0" destOrd="0" presId="urn:microsoft.com/office/officeart/2008/layout/RadialCluster"/>
    <dgm:cxn modelId="{8939F287-E09D-4872-9EC0-375C121D33BA}" srcId="{9A916DD8-79D1-4357-94E8-CE525A01253C}" destId="{39E537D1-8C5B-4113-A1E7-A26E1642B7AA}" srcOrd="0" destOrd="0" parTransId="{04C6A023-98D4-4D7D-A798-465309D9E481}" sibTransId="{0EEFD361-F369-460F-A236-09B8B48072B9}"/>
    <dgm:cxn modelId="{4119778C-C70D-4FBE-86E7-05407D08CE05}" type="presOf" srcId="{9393AF12-1A58-4F5E-9400-DFA9C5F5A97A}" destId="{EA17BCB4-1E09-4148-9E5C-B175C77B6540}" srcOrd="0" destOrd="0" presId="urn:microsoft.com/office/officeart/2008/layout/RadialCluster"/>
    <dgm:cxn modelId="{72031BBD-B773-46C3-9CB0-ED7424DD1D04}" type="presOf" srcId="{9A916DD8-79D1-4357-94E8-CE525A01253C}" destId="{63026C8E-FD67-4908-A2CD-CD381560AA01}" srcOrd="0" destOrd="0" presId="urn:microsoft.com/office/officeart/2008/layout/RadialCluster"/>
    <dgm:cxn modelId="{8701B8C3-8171-412D-912D-3A5B9DBC40DC}" type="presOf" srcId="{39E537D1-8C5B-4113-A1E7-A26E1642B7AA}" destId="{143B86EB-838A-4886-BB8E-161DB2A3BF28}" srcOrd="0" destOrd="0" presId="urn:microsoft.com/office/officeart/2008/layout/RadialCluster"/>
    <dgm:cxn modelId="{E8374FCF-2372-402B-9F34-61FF48B93B42}" srcId="{9A916DD8-79D1-4357-94E8-CE525A01253C}" destId="{E0657DA4-0998-4639-9373-936E9928C978}" srcOrd="1" destOrd="0" parTransId="{97EE88C2-C8A0-41AB-A9C6-FBCDB8DC589B}" sibTransId="{46B630FD-5C92-4ACA-865F-7C6C881A8C24}"/>
    <dgm:cxn modelId="{E283A7EE-9DDD-4C09-9CDC-7F4ADAFFA735}" type="presOf" srcId="{A1C45D78-D58F-4C7A-AA26-310C7C0BC533}" destId="{44F8CC68-B9ED-4BDA-8AA1-3F981137AFDE}" srcOrd="0" destOrd="0" presId="urn:microsoft.com/office/officeart/2008/layout/RadialCluster"/>
    <dgm:cxn modelId="{98D73BF1-21AE-4811-9917-E1B603DAC010}" type="presOf" srcId="{AF103206-2C15-4274-A37A-401991977C82}" destId="{D9201986-51D0-4262-B7C7-FAFF4F693164}" srcOrd="0" destOrd="0" presId="urn:microsoft.com/office/officeart/2008/layout/RadialCluster"/>
    <dgm:cxn modelId="{864F8FA2-0663-4625-AF70-323FBDA3CA84}" type="presParOf" srcId="{63026C8E-FD67-4908-A2CD-CD381560AA01}" destId="{8E7127FA-1EF0-41EF-8A43-DD9A8BE49D91}" srcOrd="0" destOrd="0" presId="urn:microsoft.com/office/officeart/2008/layout/RadialCluster"/>
    <dgm:cxn modelId="{CFF31E1F-317B-4111-9B50-D457331DA043}" type="presParOf" srcId="{8E7127FA-1EF0-41EF-8A43-DD9A8BE49D91}" destId="{143B86EB-838A-4886-BB8E-161DB2A3BF28}" srcOrd="0" destOrd="0" presId="urn:microsoft.com/office/officeart/2008/layout/RadialCluster"/>
    <dgm:cxn modelId="{A895A410-67DC-4B68-AFFA-6D8794A3AF47}" type="presParOf" srcId="{8E7127FA-1EF0-41EF-8A43-DD9A8BE49D91}" destId="{44F8CC68-B9ED-4BDA-8AA1-3F981137AFDE}" srcOrd="1" destOrd="0" presId="urn:microsoft.com/office/officeart/2008/layout/RadialCluster"/>
    <dgm:cxn modelId="{ACB623BD-7970-4A1C-8EAE-C7EC4050335A}" type="presParOf" srcId="{8E7127FA-1EF0-41EF-8A43-DD9A8BE49D91}" destId="{EA17BCB4-1E09-4148-9E5C-B175C77B6540}" srcOrd="2" destOrd="0" presId="urn:microsoft.com/office/officeart/2008/layout/RadialCluster"/>
    <dgm:cxn modelId="{CD87984A-1765-4C6A-9AD6-753D0B5518EC}" type="presParOf" srcId="{8E7127FA-1EF0-41EF-8A43-DD9A8BE49D91}" destId="{732FAA7A-C04F-4B57-B8AC-B819F2C185BB}" srcOrd="3" destOrd="0" presId="urn:microsoft.com/office/officeart/2008/layout/RadialCluster"/>
    <dgm:cxn modelId="{CBB9C5A3-84FF-4FC5-B056-BB78F49B8B88}" type="presParOf" srcId="{8E7127FA-1EF0-41EF-8A43-DD9A8BE49D91}" destId="{418A1C32-4017-42AD-921E-F5012A9DE8BF}" srcOrd="4" destOrd="0" presId="urn:microsoft.com/office/officeart/2008/layout/RadialCluster"/>
    <dgm:cxn modelId="{DAE96E5F-92EA-4950-9DDE-8CF13AE6AE43}" type="presParOf" srcId="{8E7127FA-1EF0-41EF-8A43-DD9A8BE49D91}" destId="{D9201986-51D0-4262-B7C7-FAFF4F693164}" srcOrd="5" destOrd="0" presId="urn:microsoft.com/office/officeart/2008/layout/RadialCluster"/>
    <dgm:cxn modelId="{DB93CE83-7128-43BA-8B4B-02111F9247B6}" type="presParOf" srcId="{8E7127FA-1EF0-41EF-8A43-DD9A8BE49D91}" destId="{FB496957-285B-489A-8CCF-48C8E5198E3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1092FA-865A-473D-99D8-A208E779CD10}" type="doc">
      <dgm:prSet loTypeId="urn:microsoft.com/office/officeart/2005/8/layout/radial3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2CFF800-44BC-4485-8E9C-C8945BD48720}">
      <dgm:prSet phldrT="[Text]"/>
      <dgm:spPr/>
      <dgm:t>
        <a:bodyPr/>
        <a:lstStyle/>
        <a:p>
          <a:r>
            <a:rPr lang="en-GB" dirty="0"/>
            <a:t>SURGICAL MANAGEMENT</a:t>
          </a:r>
        </a:p>
      </dgm:t>
    </dgm:pt>
    <dgm:pt modelId="{24775F54-216B-42F8-B79B-733A9F7841C0}" type="parTrans" cxnId="{86EE2909-C8D3-4385-87DC-550356F8838C}">
      <dgm:prSet/>
      <dgm:spPr/>
      <dgm:t>
        <a:bodyPr/>
        <a:lstStyle/>
        <a:p>
          <a:endParaRPr lang="en-GB"/>
        </a:p>
      </dgm:t>
    </dgm:pt>
    <dgm:pt modelId="{B875C734-650E-46A7-BCBA-C18A46C5D983}" type="sibTrans" cxnId="{86EE2909-C8D3-4385-87DC-550356F8838C}">
      <dgm:prSet/>
      <dgm:spPr/>
      <dgm:t>
        <a:bodyPr/>
        <a:lstStyle/>
        <a:p>
          <a:endParaRPr lang="en-GB"/>
        </a:p>
      </dgm:t>
    </dgm:pt>
    <dgm:pt modelId="{729EF9A2-CBE1-4556-8129-AB4C7BBED0E9}">
      <dgm:prSet phldrT="[Text]" custT="1"/>
      <dgm:spPr/>
      <dgm:t>
        <a:bodyPr/>
        <a:lstStyle/>
        <a:p>
          <a:r>
            <a:rPr lang="en-GB" sz="2800" dirty="0"/>
            <a:t>Preventive </a:t>
          </a:r>
        </a:p>
      </dgm:t>
    </dgm:pt>
    <dgm:pt modelId="{3718CBBA-9495-414A-8724-B4B541944820}" type="parTrans" cxnId="{978107E3-3E69-46FA-A81E-A190E9C89367}">
      <dgm:prSet/>
      <dgm:spPr/>
      <dgm:t>
        <a:bodyPr/>
        <a:lstStyle/>
        <a:p>
          <a:endParaRPr lang="en-GB"/>
        </a:p>
      </dgm:t>
    </dgm:pt>
    <dgm:pt modelId="{8C573F73-A62D-428C-9DF9-9FA2AD516183}" type="sibTrans" cxnId="{978107E3-3E69-46FA-A81E-A190E9C89367}">
      <dgm:prSet/>
      <dgm:spPr/>
      <dgm:t>
        <a:bodyPr/>
        <a:lstStyle/>
        <a:p>
          <a:endParaRPr lang="en-GB"/>
        </a:p>
      </dgm:t>
    </dgm:pt>
    <dgm:pt modelId="{F9286B11-C314-428B-8772-E72964D04E68}">
      <dgm:prSet phldrT="[Text]" custT="1"/>
      <dgm:spPr/>
      <dgm:t>
        <a:bodyPr/>
        <a:lstStyle/>
        <a:p>
          <a:r>
            <a:rPr lang="en-GB" sz="2800" kern="1200">
              <a:latin typeface="Gill Sans MT" panose="020B0502020104020203"/>
              <a:ea typeface="+mn-ea"/>
              <a:cs typeface="+mn-cs"/>
            </a:rPr>
            <a:t>Curative </a:t>
          </a:r>
          <a:endParaRPr lang="en-GB" sz="2800" kern="1200" dirty="0">
            <a:latin typeface="Gill Sans MT" panose="020B0502020104020203"/>
            <a:ea typeface="+mn-ea"/>
            <a:cs typeface="+mn-cs"/>
          </a:endParaRPr>
        </a:p>
      </dgm:t>
    </dgm:pt>
    <dgm:pt modelId="{D292D559-22BC-4215-A543-0AA7BB198153}" type="parTrans" cxnId="{55056694-365A-4FC9-955F-03B41EBD147E}">
      <dgm:prSet/>
      <dgm:spPr/>
      <dgm:t>
        <a:bodyPr/>
        <a:lstStyle/>
        <a:p>
          <a:endParaRPr lang="en-GB"/>
        </a:p>
      </dgm:t>
    </dgm:pt>
    <dgm:pt modelId="{7CA32ECE-331A-41D1-89EB-B6CBC6093403}" type="sibTrans" cxnId="{55056694-365A-4FC9-955F-03B41EBD147E}">
      <dgm:prSet/>
      <dgm:spPr/>
      <dgm:t>
        <a:bodyPr/>
        <a:lstStyle/>
        <a:p>
          <a:endParaRPr lang="en-GB"/>
        </a:p>
      </dgm:t>
    </dgm:pt>
    <dgm:pt modelId="{EF381881-1448-42BE-A871-BAD2E66CB3A3}">
      <dgm:prSet phldrT="[Text]"/>
      <dgm:spPr/>
      <dgm:t>
        <a:bodyPr/>
        <a:lstStyle/>
        <a:p>
          <a:endParaRPr lang="en-GB" dirty="0"/>
        </a:p>
      </dgm:t>
    </dgm:pt>
    <dgm:pt modelId="{F047FA65-0807-453E-A401-5309D373D809}" type="parTrans" cxnId="{6D0CD52E-86EA-48AB-B5D5-24A50C2423C2}">
      <dgm:prSet/>
      <dgm:spPr/>
      <dgm:t>
        <a:bodyPr/>
        <a:lstStyle/>
        <a:p>
          <a:endParaRPr lang="en-GB"/>
        </a:p>
      </dgm:t>
    </dgm:pt>
    <dgm:pt modelId="{B1512632-2A29-478F-9EF1-0F284A819D95}" type="sibTrans" cxnId="{6D0CD52E-86EA-48AB-B5D5-24A50C2423C2}">
      <dgm:prSet/>
      <dgm:spPr/>
      <dgm:t>
        <a:bodyPr/>
        <a:lstStyle/>
        <a:p>
          <a:endParaRPr lang="en-GB"/>
        </a:p>
      </dgm:t>
    </dgm:pt>
    <dgm:pt modelId="{8BAF8C0A-A408-44BE-92F3-23329AF9DB0F}" type="pres">
      <dgm:prSet presAssocID="{731092FA-865A-473D-99D8-A208E779CD10}" presName="composite" presStyleCnt="0">
        <dgm:presLayoutVars>
          <dgm:chMax val="1"/>
          <dgm:dir/>
          <dgm:resizeHandles val="exact"/>
        </dgm:presLayoutVars>
      </dgm:prSet>
      <dgm:spPr/>
    </dgm:pt>
    <dgm:pt modelId="{417977D1-1120-460A-8C2D-A63B047D6F38}" type="pres">
      <dgm:prSet presAssocID="{731092FA-865A-473D-99D8-A208E779CD10}" presName="radial" presStyleCnt="0">
        <dgm:presLayoutVars>
          <dgm:animLvl val="ctr"/>
        </dgm:presLayoutVars>
      </dgm:prSet>
      <dgm:spPr/>
    </dgm:pt>
    <dgm:pt modelId="{7573AE11-0956-46E4-86B6-5394DE062CFA}" type="pres">
      <dgm:prSet presAssocID="{52CFF800-44BC-4485-8E9C-C8945BD48720}" presName="centerShape" presStyleLbl="vennNode1" presStyleIdx="0" presStyleCnt="3" custScaleX="175001"/>
      <dgm:spPr/>
    </dgm:pt>
    <dgm:pt modelId="{693B9EFF-8407-44A7-AC51-0051FE4FDB72}" type="pres">
      <dgm:prSet presAssocID="{729EF9A2-CBE1-4556-8129-AB4C7BBED0E9}" presName="node" presStyleLbl="vennNode1" presStyleIdx="1" presStyleCnt="3" custScaleX="167458">
        <dgm:presLayoutVars>
          <dgm:bulletEnabled val="1"/>
        </dgm:presLayoutVars>
      </dgm:prSet>
      <dgm:spPr/>
    </dgm:pt>
    <dgm:pt modelId="{47F5C935-7ACE-4570-B91D-80454DB375FD}" type="pres">
      <dgm:prSet presAssocID="{F9286B11-C314-428B-8772-E72964D04E68}" presName="node" presStyleLbl="vennNode1" presStyleIdx="2" presStyleCnt="3" custScaleX="143320" custRadScaleRad="101359" custRadScaleInc="2002">
        <dgm:presLayoutVars>
          <dgm:bulletEnabled val="1"/>
        </dgm:presLayoutVars>
      </dgm:prSet>
      <dgm:spPr/>
    </dgm:pt>
  </dgm:ptLst>
  <dgm:cxnLst>
    <dgm:cxn modelId="{86EE2909-C8D3-4385-87DC-550356F8838C}" srcId="{731092FA-865A-473D-99D8-A208E779CD10}" destId="{52CFF800-44BC-4485-8E9C-C8945BD48720}" srcOrd="0" destOrd="0" parTransId="{24775F54-216B-42F8-B79B-733A9F7841C0}" sibTransId="{B875C734-650E-46A7-BCBA-C18A46C5D983}"/>
    <dgm:cxn modelId="{6D0CD52E-86EA-48AB-B5D5-24A50C2423C2}" srcId="{731092FA-865A-473D-99D8-A208E779CD10}" destId="{EF381881-1448-42BE-A871-BAD2E66CB3A3}" srcOrd="1" destOrd="0" parTransId="{F047FA65-0807-453E-A401-5309D373D809}" sibTransId="{B1512632-2A29-478F-9EF1-0F284A819D95}"/>
    <dgm:cxn modelId="{1821334E-DA85-4702-BAE5-9245ADBDFCE6}" type="presOf" srcId="{731092FA-865A-473D-99D8-A208E779CD10}" destId="{8BAF8C0A-A408-44BE-92F3-23329AF9DB0F}" srcOrd="0" destOrd="0" presId="urn:microsoft.com/office/officeart/2005/8/layout/radial3"/>
    <dgm:cxn modelId="{1207CD76-2C35-4434-9A17-DF32E0381E53}" type="presOf" srcId="{F9286B11-C314-428B-8772-E72964D04E68}" destId="{47F5C935-7ACE-4570-B91D-80454DB375FD}" srcOrd="0" destOrd="0" presId="urn:microsoft.com/office/officeart/2005/8/layout/radial3"/>
    <dgm:cxn modelId="{55056694-365A-4FC9-955F-03B41EBD147E}" srcId="{52CFF800-44BC-4485-8E9C-C8945BD48720}" destId="{F9286B11-C314-428B-8772-E72964D04E68}" srcOrd="1" destOrd="0" parTransId="{D292D559-22BC-4215-A543-0AA7BB198153}" sibTransId="{7CA32ECE-331A-41D1-89EB-B6CBC6093403}"/>
    <dgm:cxn modelId="{978107E3-3E69-46FA-A81E-A190E9C89367}" srcId="{52CFF800-44BC-4485-8E9C-C8945BD48720}" destId="{729EF9A2-CBE1-4556-8129-AB4C7BBED0E9}" srcOrd="0" destOrd="0" parTransId="{3718CBBA-9495-414A-8724-B4B541944820}" sibTransId="{8C573F73-A62D-428C-9DF9-9FA2AD516183}"/>
    <dgm:cxn modelId="{453C59F9-DEAF-4CF8-948E-BE2AC374B3E4}" type="presOf" srcId="{729EF9A2-CBE1-4556-8129-AB4C7BBED0E9}" destId="{693B9EFF-8407-44A7-AC51-0051FE4FDB72}" srcOrd="0" destOrd="0" presId="urn:microsoft.com/office/officeart/2005/8/layout/radial3"/>
    <dgm:cxn modelId="{7A3C9AFF-8B76-4FC4-B390-DF5FE16A13A1}" type="presOf" srcId="{52CFF800-44BC-4485-8E9C-C8945BD48720}" destId="{7573AE11-0956-46E4-86B6-5394DE062CFA}" srcOrd="0" destOrd="0" presId="urn:microsoft.com/office/officeart/2005/8/layout/radial3"/>
    <dgm:cxn modelId="{52DF7721-ADAF-439A-981E-5A41994CA48C}" type="presParOf" srcId="{8BAF8C0A-A408-44BE-92F3-23329AF9DB0F}" destId="{417977D1-1120-460A-8C2D-A63B047D6F38}" srcOrd="0" destOrd="0" presId="urn:microsoft.com/office/officeart/2005/8/layout/radial3"/>
    <dgm:cxn modelId="{810BB232-5A93-475F-B0B1-0F973B3FDA01}" type="presParOf" srcId="{417977D1-1120-460A-8C2D-A63B047D6F38}" destId="{7573AE11-0956-46E4-86B6-5394DE062CFA}" srcOrd="0" destOrd="0" presId="urn:microsoft.com/office/officeart/2005/8/layout/radial3"/>
    <dgm:cxn modelId="{26D29CDE-2190-481C-A60F-78A8814F31A5}" type="presParOf" srcId="{417977D1-1120-460A-8C2D-A63B047D6F38}" destId="{693B9EFF-8407-44A7-AC51-0051FE4FDB72}" srcOrd="1" destOrd="0" presId="urn:microsoft.com/office/officeart/2005/8/layout/radial3"/>
    <dgm:cxn modelId="{C9BFA8E0-263A-4DA0-921E-09717CDD781E}" type="presParOf" srcId="{417977D1-1120-460A-8C2D-A63B047D6F38}" destId="{47F5C935-7ACE-4570-B91D-80454DB375FD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76758-0D6E-42AD-AB87-9FF2DFDB4B95}">
      <dsp:nvSpPr>
        <dsp:cNvPr id="0" name=""/>
        <dsp:cNvSpPr/>
      </dsp:nvSpPr>
      <dsp:spPr>
        <a:xfrm rot="16200000">
          <a:off x="-1710364" y="1716094"/>
          <a:ext cx="5442857" cy="201066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u="sng" kern="1200">
              <a:solidFill>
                <a:schemeClr val="tx1"/>
              </a:solidFill>
            </a:rPr>
            <a:t>ANTERIOR COMPARTMENT PROLAPSE</a:t>
          </a:r>
          <a:r>
            <a:rPr lang="en-GB" sz="1600" b="1" kern="1200">
              <a:solidFill>
                <a:schemeClr val="tx1"/>
              </a:solidFill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tx1"/>
              </a:solidFill>
            </a:rPr>
            <a:t>Hernia of anterior vaginal wall often associated with descent of the bladder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solidFill>
                <a:schemeClr val="tx1"/>
              </a:solidFill>
            </a:rPr>
            <a:t> (cystocele)</a:t>
          </a:r>
          <a:endParaRPr lang="en-GB" sz="1600" b="1" kern="1200" dirty="0">
            <a:solidFill>
              <a:schemeClr val="tx1"/>
            </a:solidFill>
          </a:endParaRPr>
        </a:p>
      </dsp:txBody>
      <dsp:txXfrm rot="5400000">
        <a:off x="5731" y="1088570"/>
        <a:ext cx="2010667" cy="3265715"/>
      </dsp:txXfrm>
    </dsp:sp>
    <dsp:sp modelId="{A36D5E08-10EF-4164-A2D6-6B4BD94E72FE}">
      <dsp:nvSpPr>
        <dsp:cNvPr id="0" name=""/>
        <dsp:cNvSpPr/>
      </dsp:nvSpPr>
      <dsp:spPr>
        <a:xfrm rot="16200000">
          <a:off x="451103" y="1716094"/>
          <a:ext cx="5442857" cy="201066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u="sng" kern="1200">
              <a:solidFill>
                <a:schemeClr val="tx1"/>
              </a:solidFill>
            </a:rPr>
            <a:t>[POSTERIOR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u="sng" kern="1200">
              <a:solidFill>
                <a:schemeClr val="tx1"/>
              </a:solidFill>
            </a:rPr>
            <a:t>COMPARTMENT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u="sng" kern="1200">
              <a:solidFill>
                <a:schemeClr val="tx1"/>
              </a:solidFill>
            </a:rPr>
            <a:t>PROLAPSE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tx1"/>
              </a:solidFill>
            </a:rPr>
            <a:t>Hernia of the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tx1"/>
              </a:solidFill>
            </a:rPr>
            <a:t>posterior vaginal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tx1"/>
              </a:solidFill>
            </a:rPr>
            <a:t>segment often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tx1"/>
              </a:solidFill>
            </a:rPr>
            <a:t>associated with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tx1"/>
              </a:solidFill>
            </a:rPr>
            <a:t>descent of the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tx1"/>
              </a:solidFill>
            </a:rPr>
            <a:t>rectum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solidFill>
                <a:schemeClr val="tx1"/>
              </a:solidFill>
            </a:rPr>
            <a:t>(rectocele) .</a:t>
          </a:r>
          <a:endParaRPr lang="en-GB" sz="1600" b="1" kern="1200" dirty="0">
            <a:solidFill>
              <a:schemeClr val="tx1"/>
            </a:solidFill>
          </a:endParaRPr>
        </a:p>
      </dsp:txBody>
      <dsp:txXfrm rot="5400000">
        <a:off x="2167198" y="1088570"/>
        <a:ext cx="2010667" cy="3265715"/>
      </dsp:txXfrm>
    </dsp:sp>
    <dsp:sp modelId="{8CB32091-0634-4EC4-9CCC-EC62DFCAA126}">
      <dsp:nvSpPr>
        <dsp:cNvPr id="0" name=""/>
        <dsp:cNvSpPr/>
      </dsp:nvSpPr>
      <dsp:spPr>
        <a:xfrm rot="16200000">
          <a:off x="2612571" y="1716094"/>
          <a:ext cx="5442857" cy="201066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u="sng" kern="1200">
              <a:solidFill>
                <a:schemeClr val="tx1"/>
              </a:solidFill>
            </a:rPr>
            <a:t>ENTEROCELE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tx1"/>
              </a:solidFill>
            </a:rPr>
            <a:t>Hernia of the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tx1"/>
              </a:solidFill>
            </a:rPr>
            <a:t>intestines to or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tx1"/>
              </a:solidFill>
            </a:rPr>
            <a:t>through the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tx1"/>
              </a:solidFill>
            </a:rPr>
            <a:t>vaginal wall[[</a:t>
          </a:r>
          <a:endParaRPr lang="en-GB" sz="1600" kern="1200" dirty="0">
            <a:solidFill>
              <a:schemeClr val="tx1"/>
            </a:solidFill>
          </a:endParaRPr>
        </a:p>
      </dsp:txBody>
      <dsp:txXfrm rot="5400000">
        <a:off x="4328666" y="1088570"/>
        <a:ext cx="2010667" cy="3265715"/>
      </dsp:txXfrm>
    </dsp:sp>
    <dsp:sp modelId="{B0CF8572-5EFB-4E6A-B9A6-8C0A3AEB7764}">
      <dsp:nvSpPr>
        <dsp:cNvPr id="0" name=""/>
        <dsp:cNvSpPr/>
      </dsp:nvSpPr>
      <dsp:spPr>
        <a:xfrm rot="16200000">
          <a:off x="4774039" y="1716094"/>
          <a:ext cx="5442857" cy="201066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u="sng" kern="1200">
              <a:solidFill>
                <a:schemeClr val="tx1"/>
              </a:solidFill>
            </a:rPr>
            <a:t>APICAL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u="sng" kern="1200">
              <a:solidFill>
                <a:schemeClr val="tx1"/>
              </a:solidFill>
            </a:rPr>
            <a:t>COMPARTMENT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u="sng" kern="1200">
              <a:solidFill>
                <a:schemeClr val="tx1"/>
              </a:solidFill>
            </a:rPr>
            <a:t>PROLAPSE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tx1"/>
              </a:solidFill>
            </a:rPr>
            <a:t>(uterine prolapse,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tx1"/>
              </a:solidFill>
            </a:rPr>
            <a:t>vaginal vault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tx1"/>
              </a:solidFill>
            </a:rPr>
            <a:t>prolapse)‘</a:t>
          </a:r>
          <a:endParaRPr lang="en-GB" sz="1600" kern="1200" dirty="0">
            <a:solidFill>
              <a:schemeClr val="tx1"/>
            </a:solidFill>
          </a:endParaRPr>
        </a:p>
      </dsp:txBody>
      <dsp:txXfrm rot="5400000">
        <a:off x="6490134" y="1088570"/>
        <a:ext cx="2010667" cy="3265715"/>
      </dsp:txXfrm>
    </dsp:sp>
    <dsp:sp modelId="{EDACA4E3-795E-4766-9AAA-BEEC583C6BE6}">
      <dsp:nvSpPr>
        <dsp:cNvPr id="0" name=""/>
        <dsp:cNvSpPr/>
      </dsp:nvSpPr>
      <dsp:spPr>
        <a:xfrm rot="16200000">
          <a:off x="6935507" y="1716094"/>
          <a:ext cx="5442857" cy="201066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u="sng" kern="1200">
              <a:solidFill>
                <a:schemeClr val="tx1"/>
              </a:solidFill>
            </a:rPr>
            <a:t>PROCIDENTIA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tx1"/>
              </a:solidFill>
            </a:rPr>
            <a:t>Hernia of all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tx1"/>
              </a:solidFill>
            </a:rPr>
            <a:t>three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tx1"/>
              </a:solidFill>
            </a:rPr>
            <a:t>compartments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tx1"/>
              </a:solidFill>
            </a:rPr>
            <a:t>through the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tx1"/>
              </a:solidFill>
            </a:rPr>
            <a:t>vaginal introitus.</a:t>
          </a:r>
          <a:endParaRPr lang="en-GB" sz="1600" kern="1200" dirty="0">
            <a:solidFill>
              <a:schemeClr val="tx1"/>
            </a:solidFill>
          </a:endParaRPr>
        </a:p>
      </dsp:txBody>
      <dsp:txXfrm rot="5400000">
        <a:off x="8651602" y="1088570"/>
        <a:ext cx="2010667" cy="32657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F79EC-9FD3-496E-A6A6-964648678E4A}">
      <dsp:nvSpPr>
        <dsp:cNvPr id="0" name=""/>
        <dsp:cNvSpPr/>
      </dsp:nvSpPr>
      <dsp:spPr>
        <a:xfrm>
          <a:off x="3819746" y="2697200"/>
          <a:ext cx="3599258" cy="21725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solidFill>
                <a:schemeClr val="tx1"/>
              </a:solidFill>
            </a:rPr>
            <a:t>Muscles of pelvic diaphragm </a:t>
          </a:r>
        </a:p>
      </dsp:txBody>
      <dsp:txXfrm>
        <a:off x="4346845" y="3015363"/>
        <a:ext cx="2545060" cy="1536227"/>
      </dsp:txXfrm>
    </dsp:sp>
    <dsp:sp modelId="{5C9C50A1-9CF1-4186-AD10-9FA1608F1674}">
      <dsp:nvSpPr>
        <dsp:cNvPr id="0" name=""/>
        <dsp:cNvSpPr/>
      </dsp:nvSpPr>
      <dsp:spPr>
        <a:xfrm rot="16200000">
          <a:off x="5448341" y="2047922"/>
          <a:ext cx="342068" cy="6725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>
            <a:solidFill>
              <a:schemeClr val="tx1"/>
            </a:solidFill>
          </a:endParaRPr>
        </a:p>
      </dsp:txBody>
      <dsp:txXfrm>
        <a:off x="5499651" y="2233733"/>
        <a:ext cx="239448" cy="403504"/>
      </dsp:txXfrm>
    </dsp:sp>
    <dsp:sp modelId="{19484928-499F-4E07-A778-F1B493F0EDC6}">
      <dsp:nvSpPr>
        <dsp:cNvPr id="0" name=""/>
        <dsp:cNvSpPr/>
      </dsp:nvSpPr>
      <dsp:spPr>
        <a:xfrm>
          <a:off x="4142274" y="-18958"/>
          <a:ext cx="2954202" cy="20707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solidFill>
                <a:schemeClr val="tx1"/>
              </a:solidFill>
            </a:rPr>
            <a:t>Levator Ani Ms.</a:t>
          </a:r>
        </a:p>
      </dsp:txBody>
      <dsp:txXfrm>
        <a:off x="4574907" y="284296"/>
        <a:ext cx="2088936" cy="1464238"/>
      </dsp:txXfrm>
    </dsp:sp>
    <dsp:sp modelId="{BBE819B9-7FA3-4BB8-9B85-29726CD449E6}">
      <dsp:nvSpPr>
        <dsp:cNvPr id="0" name=""/>
        <dsp:cNvSpPr/>
      </dsp:nvSpPr>
      <dsp:spPr>
        <a:xfrm rot="1367208">
          <a:off x="7247201" y="4223172"/>
          <a:ext cx="438542" cy="6725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>
            <a:solidFill>
              <a:schemeClr val="tx1"/>
            </a:solidFill>
          </a:endParaRPr>
        </a:p>
      </dsp:txBody>
      <dsp:txXfrm>
        <a:off x="7252335" y="4332196"/>
        <a:ext cx="306979" cy="403504"/>
      </dsp:txXfrm>
    </dsp:sp>
    <dsp:sp modelId="{B949437E-A98D-43B5-8404-D14FD8B41CBF}">
      <dsp:nvSpPr>
        <dsp:cNvPr id="0" name=""/>
        <dsp:cNvSpPr/>
      </dsp:nvSpPr>
      <dsp:spPr>
        <a:xfrm>
          <a:off x="7734881" y="4177977"/>
          <a:ext cx="2355572" cy="19779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solidFill>
                <a:schemeClr val="tx1"/>
              </a:solidFill>
            </a:rPr>
            <a:t>Pyriformis</a:t>
          </a:r>
        </a:p>
      </dsp:txBody>
      <dsp:txXfrm>
        <a:off x="8079847" y="4467643"/>
        <a:ext cx="1665640" cy="1398628"/>
      </dsp:txXfrm>
    </dsp:sp>
    <dsp:sp modelId="{FCAFA18C-59FC-481D-A59F-181BA526BFDA}">
      <dsp:nvSpPr>
        <dsp:cNvPr id="0" name=""/>
        <dsp:cNvSpPr/>
      </dsp:nvSpPr>
      <dsp:spPr>
        <a:xfrm rot="9406080">
          <a:off x="3671714" y="4206277"/>
          <a:ext cx="358771" cy="6725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>
            <a:solidFill>
              <a:schemeClr val="tx1"/>
            </a:solidFill>
          </a:endParaRPr>
        </a:p>
      </dsp:txBody>
      <dsp:txXfrm rot="10800000">
        <a:off x="3774981" y="4319550"/>
        <a:ext cx="251140" cy="403504"/>
      </dsp:txXfrm>
    </dsp:sp>
    <dsp:sp modelId="{E6A98D57-E860-42D1-B6F2-2EB6EE6C6726}">
      <dsp:nvSpPr>
        <dsp:cNvPr id="0" name=""/>
        <dsp:cNvSpPr/>
      </dsp:nvSpPr>
      <dsp:spPr>
        <a:xfrm>
          <a:off x="1093473" y="4177940"/>
          <a:ext cx="2606120" cy="19779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tx1"/>
              </a:solidFill>
            </a:rPr>
            <a:t>Coccygeus</a:t>
          </a:r>
        </a:p>
      </dsp:txBody>
      <dsp:txXfrm>
        <a:off x="1475130" y="4467606"/>
        <a:ext cx="1842806" cy="13986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323CF-D173-40D2-83D6-B69F59B825F6}">
      <dsp:nvSpPr>
        <dsp:cNvPr id="0" name=""/>
        <dsp:cNvSpPr/>
      </dsp:nvSpPr>
      <dsp:spPr>
        <a:xfrm>
          <a:off x="617659" y="2803900"/>
          <a:ext cx="10179050" cy="0"/>
        </a:xfrm>
        <a:prstGeom prst="line">
          <a:avLst/>
        </a:pr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46198-D367-4024-A35E-73BEA3753152}">
      <dsp:nvSpPr>
        <dsp:cNvPr id="0" name=""/>
        <dsp:cNvSpPr/>
      </dsp:nvSpPr>
      <dsp:spPr>
        <a:xfrm>
          <a:off x="274930" y="1599580"/>
          <a:ext cx="10179050" cy="0"/>
        </a:xfrm>
        <a:prstGeom prst="line">
          <a:avLst/>
        </a:pr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1A998-B2AE-4407-A4DA-18BC4E6803D2}">
      <dsp:nvSpPr>
        <dsp:cNvPr id="0" name=""/>
        <dsp:cNvSpPr/>
      </dsp:nvSpPr>
      <dsp:spPr>
        <a:xfrm>
          <a:off x="217506" y="395260"/>
          <a:ext cx="10179050" cy="0"/>
        </a:xfrm>
        <a:prstGeom prst="line">
          <a:avLst/>
        </a:pr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A48382-0660-4970-87C6-07E2DF7AA4CD}">
      <dsp:nvSpPr>
        <dsp:cNvPr id="0" name=""/>
        <dsp:cNvSpPr/>
      </dsp:nvSpPr>
      <dsp:spPr>
        <a:xfrm>
          <a:off x="2864059" y="440"/>
          <a:ext cx="7532497" cy="394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2864059" y="440"/>
        <a:ext cx="7532497" cy="394820"/>
      </dsp:txXfrm>
    </dsp:sp>
    <dsp:sp modelId="{C714355F-5721-4BA8-848E-CDB789A0EFA1}">
      <dsp:nvSpPr>
        <dsp:cNvPr id="0" name=""/>
        <dsp:cNvSpPr/>
      </dsp:nvSpPr>
      <dsp:spPr>
        <a:xfrm>
          <a:off x="-108733" y="440"/>
          <a:ext cx="3516580" cy="39482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</a:rPr>
            <a:t>Abdominal Examination </a:t>
          </a:r>
        </a:p>
      </dsp:txBody>
      <dsp:txXfrm>
        <a:off x="-89456" y="19717"/>
        <a:ext cx="3478026" cy="375543"/>
      </dsp:txXfrm>
    </dsp:sp>
    <dsp:sp modelId="{F5E39FA7-B97E-4850-B557-EFAC5798FE3E}">
      <dsp:nvSpPr>
        <dsp:cNvPr id="0" name=""/>
        <dsp:cNvSpPr/>
      </dsp:nvSpPr>
      <dsp:spPr>
        <a:xfrm>
          <a:off x="0" y="395260"/>
          <a:ext cx="10179050" cy="789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To exclude organomegaly / Abdominal mass </a:t>
          </a:r>
        </a:p>
      </dsp:txBody>
      <dsp:txXfrm>
        <a:off x="0" y="395260"/>
        <a:ext cx="10179050" cy="789758"/>
      </dsp:txXfrm>
    </dsp:sp>
    <dsp:sp modelId="{861ED54D-8EF1-40B4-BA51-7AE07FF2479A}">
      <dsp:nvSpPr>
        <dsp:cNvPr id="0" name=""/>
        <dsp:cNvSpPr/>
      </dsp:nvSpPr>
      <dsp:spPr>
        <a:xfrm>
          <a:off x="2921483" y="1204760"/>
          <a:ext cx="7532497" cy="394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2921483" y="1204760"/>
        <a:ext cx="7532497" cy="394820"/>
      </dsp:txXfrm>
    </dsp:sp>
    <dsp:sp modelId="{2BD66F24-93E5-46E0-9ED4-67B5AF0BCD66}">
      <dsp:nvSpPr>
        <dsp:cNvPr id="0" name=""/>
        <dsp:cNvSpPr/>
      </dsp:nvSpPr>
      <dsp:spPr>
        <a:xfrm>
          <a:off x="236542" y="1142998"/>
          <a:ext cx="3746275" cy="39482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Vaginal Examination </a:t>
          </a:r>
        </a:p>
      </dsp:txBody>
      <dsp:txXfrm>
        <a:off x="255819" y="1162275"/>
        <a:ext cx="3707721" cy="375543"/>
      </dsp:txXfrm>
    </dsp:sp>
    <dsp:sp modelId="{1AC0B5A6-3220-4A09-BE86-D37C5E3A65ED}">
      <dsp:nvSpPr>
        <dsp:cNvPr id="0" name=""/>
        <dsp:cNvSpPr/>
      </dsp:nvSpPr>
      <dsp:spPr>
        <a:xfrm>
          <a:off x="0" y="1599580"/>
          <a:ext cx="10179050" cy="789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Examine in dorsal position ( if protrude beyond introitus )</a:t>
          </a:r>
        </a:p>
      </dsp:txBody>
      <dsp:txXfrm>
        <a:off x="0" y="1599580"/>
        <a:ext cx="10179050" cy="789758"/>
      </dsp:txXfrm>
    </dsp:sp>
    <dsp:sp modelId="{91D22042-72E1-449A-B4B4-019D4AB9CF12}">
      <dsp:nvSpPr>
        <dsp:cNvPr id="0" name=""/>
        <dsp:cNvSpPr/>
      </dsp:nvSpPr>
      <dsp:spPr>
        <a:xfrm>
          <a:off x="3264212" y="2409080"/>
          <a:ext cx="7532497" cy="394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3264212" y="2409080"/>
        <a:ext cx="7532497" cy="394820"/>
      </dsp:txXfrm>
    </dsp:sp>
    <dsp:sp modelId="{A30CCDBB-123D-48CA-855B-BA05DD4EF3E0}">
      <dsp:nvSpPr>
        <dsp:cNvPr id="0" name=""/>
        <dsp:cNvSpPr/>
      </dsp:nvSpPr>
      <dsp:spPr>
        <a:xfrm>
          <a:off x="568922" y="2409080"/>
          <a:ext cx="5117189" cy="39482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Combined Rectal  &amp; Vaginal Examination </a:t>
          </a:r>
        </a:p>
      </dsp:txBody>
      <dsp:txXfrm>
        <a:off x="588199" y="2428357"/>
        <a:ext cx="5078635" cy="375543"/>
      </dsp:txXfrm>
    </dsp:sp>
    <dsp:sp modelId="{E1667E0A-89B4-4C74-B19F-E7489808775E}">
      <dsp:nvSpPr>
        <dsp:cNvPr id="0" name=""/>
        <dsp:cNvSpPr/>
      </dsp:nvSpPr>
      <dsp:spPr>
        <a:xfrm>
          <a:off x="0" y="2803900"/>
          <a:ext cx="10179050" cy="789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To differentiate rectocele from enterocele </a:t>
          </a:r>
        </a:p>
      </dsp:txBody>
      <dsp:txXfrm>
        <a:off x="0" y="2803900"/>
        <a:ext cx="10179050" cy="789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B86EB-838A-4886-BB8E-161DB2A3BF28}">
      <dsp:nvSpPr>
        <dsp:cNvPr id="0" name=""/>
        <dsp:cNvSpPr/>
      </dsp:nvSpPr>
      <dsp:spPr>
        <a:xfrm>
          <a:off x="3374568" y="1867114"/>
          <a:ext cx="3392863" cy="15969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/>
            <a:t>Management </a:t>
          </a:r>
        </a:p>
      </dsp:txBody>
      <dsp:txXfrm>
        <a:off x="3452524" y="1945070"/>
        <a:ext cx="3236951" cy="1441022"/>
      </dsp:txXfrm>
    </dsp:sp>
    <dsp:sp modelId="{44F8CC68-B9ED-4BDA-8AA1-3F981137AFDE}">
      <dsp:nvSpPr>
        <dsp:cNvPr id="0" name=""/>
        <dsp:cNvSpPr/>
      </dsp:nvSpPr>
      <dsp:spPr>
        <a:xfrm rot="16200000">
          <a:off x="4815599" y="1611713"/>
          <a:ext cx="5108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0801" y="0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7BCB4-1E09-4148-9E5C-B175C77B6540}">
      <dsp:nvSpPr>
        <dsp:cNvPr id="0" name=""/>
        <dsp:cNvSpPr/>
      </dsp:nvSpPr>
      <dsp:spPr>
        <a:xfrm>
          <a:off x="3831772" y="286366"/>
          <a:ext cx="2478455" cy="10699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Gill Sans MT" panose="020B0502020104020203"/>
              <a:ea typeface="+mn-ea"/>
              <a:cs typeface="+mn-cs"/>
            </a:rPr>
            <a:t>Preventive </a:t>
          </a:r>
        </a:p>
      </dsp:txBody>
      <dsp:txXfrm>
        <a:off x="3884002" y="338596"/>
        <a:ext cx="2373995" cy="965486"/>
      </dsp:txXfrm>
    </dsp:sp>
    <dsp:sp modelId="{732FAA7A-C04F-4B57-B8AC-B819F2C185BB}">
      <dsp:nvSpPr>
        <dsp:cNvPr id="0" name=""/>
        <dsp:cNvSpPr/>
      </dsp:nvSpPr>
      <dsp:spPr>
        <a:xfrm rot="1862816">
          <a:off x="6327592" y="3715403"/>
          <a:ext cx="9747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4733" y="0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A1C32-4017-42AD-921E-F5012A9DE8BF}">
      <dsp:nvSpPr>
        <dsp:cNvPr id="0" name=""/>
        <dsp:cNvSpPr/>
      </dsp:nvSpPr>
      <dsp:spPr>
        <a:xfrm>
          <a:off x="6999745" y="3966757"/>
          <a:ext cx="2242917" cy="10699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latin typeface="Gill Sans MT" panose="020B0502020104020203"/>
              <a:ea typeface="+mn-ea"/>
              <a:cs typeface="+mn-cs"/>
            </a:rPr>
            <a:t>Conservative </a:t>
          </a:r>
          <a:endParaRPr lang="en-GB" sz="2800" kern="1200" dirty="0">
            <a:latin typeface="Gill Sans MT" panose="020B0502020104020203"/>
            <a:ea typeface="+mn-ea"/>
            <a:cs typeface="+mn-cs"/>
          </a:endParaRPr>
        </a:p>
      </dsp:txBody>
      <dsp:txXfrm>
        <a:off x="7051975" y="4018987"/>
        <a:ext cx="2138457" cy="965486"/>
      </dsp:txXfrm>
    </dsp:sp>
    <dsp:sp modelId="{D9201986-51D0-4262-B7C7-FAFF4F693164}">
      <dsp:nvSpPr>
        <dsp:cNvPr id="0" name=""/>
        <dsp:cNvSpPr/>
      </dsp:nvSpPr>
      <dsp:spPr>
        <a:xfrm rot="8858410">
          <a:off x="2944542" y="3715409"/>
          <a:ext cx="9392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9254" y="0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496957-285B-489A-8CCF-48C8E5198E30}">
      <dsp:nvSpPr>
        <dsp:cNvPr id="0" name=""/>
        <dsp:cNvSpPr/>
      </dsp:nvSpPr>
      <dsp:spPr>
        <a:xfrm>
          <a:off x="1262039" y="3966770"/>
          <a:ext cx="1822289" cy="10699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Surgical </a:t>
          </a:r>
        </a:p>
      </dsp:txBody>
      <dsp:txXfrm>
        <a:off x="1314269" y="4019000"/>
        <a:ext cx="1717829" cy="9654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3AE11-0956-46E4-86B6-5394DE062CFA}">
      <dsp:nvSpPr>
        <dsp:cNvPr id="0" name=""/>
        <dsp:cNvSpPr/>
      </dsp:nvSpPr>
      <dsp:spPr>
        <a:xfrm>
          <a:off x="2743207" y="1158563"/>
          <a:ext cx="5050957" cy="288624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SURGICAL MANAGEMENT</a:t>
          </a:r>
        </a:p>
      </dsp:txBody>
      <dsp:txXfrm>
        <a:off x="3482903" y="1581244"/>
        <a:ext cx="3571565" cy="2040882"/>
      </dsp:txXfrm>
    </dsp:sp>
    <dsp:sp modelId="{693B9EFF-8407-44A7-AC51-0051FE4FDB72}">
      <dsp:nvSpPr>
        <dsp:cNvPr id="0" name=""/>
        <dsp:cNvSpPr/>
      </dsp:nvSpPr>
      <dsp:spPr>
        <a:xfrm>
          <a:off x="4060374" y="515"/>
          <a:ext cx="2416623" cy="144312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Preventive </a:t>
          </a:r>
        </a:p>
      </dsp:txBody>
      <dsp:txXfrm>
        <a:off x="4414280" y="211855"/>
        <a:ext cx="1708811" cy="1020442"/>
      </dsp:txXfrm>
    </dsp:sp>
    <dsp:sp modelId="{47F5C935-7ACE-4570-B91D-80454DB375FD}">
      <dsp:nvSpPr>
        <dsp:cNvPr id="0" name=""/>
        <dsp:cNvSpPr/>
      </dsp:nvSpPr>
      <dsp:spPr>
        <a:xfrm>
          <a:off x="4114799" y="3760248"/>
          <a:ext cx="2068283" cy="144312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latin typeface="Gill Sans MT" panose="020B0502020104020203"/>
              <a:ea typeface="+mn-ea"/>
              <a:cs typeface="+mn-cs"/>
            </a:rPr>
            <a:t>Curative </a:t>
          </a:r>
          <a:endParaRPr lang="en-GB" sz="2800" kern="1200" dirty="0">
            <a:latin typeface="Gill Sans MT" panose="020B0502020104020203"/>
            <a:ea typeface="+mn-ea"/>
            <a:cs typeface="+mn-cs"/>
          </a:endParaRPr>
        </a:p>
      </dsp:txBody>
      <dsp:txXfrm>
        <a:off x="4417692" y="3971588"/>
        <a:ext cx="1462497" cy="1020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BDA010C-8CF9-460B-A9C2-60AC5DDD67FC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0777792-0CE4-4FC8-BEFE-F24A9A7F4F6B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445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010C-8CF9-460B-A9C2-60AC5DDD67FC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7792-0CE4-4FC8-BEFE-F24A9A7F4F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36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010C-8CF9-460B-A9C2-60AC5DDD67FC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7792-0CE4-4FC8-BEFE-F24A9A7F4F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79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010C-8CF9-460B-A9C2-60AC5DDD67FC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7792-0CE4-4FC8-BEFE-F24A9A7F4F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018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BDA010C-8CF9-460B-A9C2-60AC5DDD67FC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0777792-0CE4-4FC8-BEFE-F24A9A7F4F6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8472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010C-8CF9-460B-A9C2-60AC5DDD67FC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7792-0CE4-4FC8-BEFE-F24A9A7F4F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5526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010C-8CF9-460B-A9C2-60AC5DDD67FC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7792-0CE4-4FC8-BEFE-F24A9A7F4F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903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010C-8CF9-460B-A9C2-60AC5DDD67FC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7792-0CE4-4FC8-BEFE-F24A9A7F4F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36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010C-8CF9-460B-A9C2-60AC5DDD67FC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7792-0CE4-4FC8-BEFE-F24A9A7F4F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742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BDA010C-8CF9-460B-A9C2-60AC5DDD67FC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0777792-0CE4-4FC8-BEFE-F24A9A7F4F6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4556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BDA010C-8CF9-460B-A9C2-60AC5DDD67FC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0777792-0CE4-4FC8-BEFE-F24A9A7F4F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9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BDA010C-8CF9-460B-A9C2-60AC5DDD67FC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0777792-0CE4-4FC8-BEFE-F24A9A7F4F6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010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3E6DF-D8C0-4F16-AF8B-5DEBDBF345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PELVIC ORGAN PROLAPSE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723558-E7C1-4B7A-9D02-4DD49A5D8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2959" y="5405120"/>
            <a:ext cx="4084321" cy="1316355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latin typeface="Arial Black" panose="020B0A04020102020204" pitchFamily="34" charset="0"/>
              </a:rPr>
              <a:t>Dr: Mona Ahmed</a:t>
            </a:r>
          </a:p>
          <a:p>
            <a:r>
              <a:rPr lang="en-GB" dirty="0">
                <a:latin typeface="Arial Black" panose="020B0A04020102020204" pitchFamily="34" charset="0"/>
              </a:rPr>
              <a:t>Associated professor </a:t>
            </a:r>
          </a:p>
          <a:p>
            <a:r>
              <a:rPr lang="en-GB" dirty="0">
                <a:latin typeface="Arial Black" panose="020B0A04020102020204" pitchFamily="34" charset="0"/>
              </a:rPr>
              <a:t>El Mareefa university</a:t>
            </a:r>
          </a:p>
          <a:p>
            <a:r>
              <a:rPr lang="en-GB" dirty="0">
                <a:latin typeface="Arial Black" panose="020B0A04020102020204" pitchFamily="34" charset="0"/>
              </a:rPr>
              <a:t>SMSB </a:t>
            </a:r>
          </a:p>
        </p:txBody>
      </p:sp>
    </p:spTree>
    <p:extLst>
      <p:ext uri="{BB962C8B-B14F-4D97-AF65-F5344CB8AC3E}">
        <p14:creationId xmlns:p14="http://schemas.microsoft.com/office/powerpoint/2010/main" val="4106465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0D0CB-8D2D-4849-9485-370D5C7FD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Normal axis of uterus/vagina and the levator plate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56DFAE-87A4-4A15-B9BE-214F92795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4459" y="1992084"/>
            <a:ext cx="5890094" cy="43873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000E62-7B80-45ED-A27C-61455533F72B}"/>
              </a:ext>
            </a:extLst>
          </p:cNvPr>
          <p:cNvSpPr/>
          <p:nvPr/>
        </p:nvSpPr>
        <p:spPr>
          <a:xfrm>
            <a:off x="7420708" y="5835469"/>
            <a:ext cx="3609046" cy="77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Levator plate</a:t>
            </a:r>
          </a:p>
        </p:txBody>
      </p:sp>
    </p:spTree>
    <p:extLst>
      <p:ext uri="{BB962C8B-B14F-4D97-AF65-F5344CB8AC3E}">
        <p14:creationId xmlns:p14="http://schemas.microsoft.com/office/powerpoint/2010/main" val="2989376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9B029-0BA2-4BBF-A4F9-D90EFBF0A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ETIOLOGY</a:t>
            </a:r>
            <a:br>
              <a:rPr lang="en-GB" dirty="0"/>
            </a:br>
            <a:r>
              <a:rPr lang="en-GB" dirty="0"/>
              <a:t>MAIN CAUSE OF POP ARE: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4B94B0-8CAF-4D5D-A435-7964E3DFDF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Acquired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811A5D-BDC1-4258-AB53-018B1340FD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1800" b="0" i="0" u="none" strike="noStrike" baseline="0" dirty="0">
                <a:solidFill>
                  <a:srgbClr val="FF8637"/>
                </a:solidFill>
                <a:latin typeface="Wingdings" panose="05000000000000000000" pitchFamily="2" charset="2"/>
              </a:rPr>
              <a:t>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Levator muscle weakness</a:t>
            </a:r>
          </a:p>
          <a:p>
            <a:pPr marL="0" indent="0" algn="l">
              <a:buNone/>
            </a:pPr>
            <a:r>
              <a:rPr lang="en-GB" sz="1800" b="0" i="0" u="none" strike="noStrike" baseline="0" dirty="0">
                <a:solidFill>
                  <a:srgbClr val="FF8637"/>
                </a:solidFill>
                <a:latin typeface="Wingdings" panose="05000000000000000000" pitchFamily="2" charset="2"/>
              </a:rPr>
              <a:t>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Ligaments injury</a:t>
            </a:r>
          </a:p>
          <a:p>
            <a:pPr marL="0" indent="0" algn="l">
              <a:buNone/>
            </a:pPr>
            <a:r>
              <a:rPr lang="en-GB" sz="1800" b="0" i="0" u="none" strike="noStrike" baseline="0" dirty="0">
                <a:solidFill>
                  <a:srgbClr val="FF8637"/>
                </a:solidFill>
                <a:latin typeface="Wingdings" panose="05000000000000000000" pitchFamily="2" charset="2"/>
              </a:rPr>
              <a:t>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Nerve injury (Pudendal nerve)</a:t>
            </a:r>
          </a:p>
          <a:p>
            <a:pPr marL="0" indent="0" algn="l">
              <a:buNone/>
            </a:pPr>
            <a:r>
              <a:rPr lang="en-GB" sz="1800" b="0" i="0" u="none" strike="noStrike" baseline="0" dirty="0">
                <a:solidFill>
                  <a:srgbClr val="FF8637"/>
                </a:solidFill>
                <a:latin typeface="Wingdings" panose="05000000000000000000" pitchFamily="2" charset="2"/>
              </a:rPr>
              <a:t>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Endopelvic fascial weakness</a:t>
            </a:r>
          </a:p>
          <a:p>
            <a:pPr marL="0" indent="0" algn="l">
              <a:buNone/>
            </a:pPr>
            <a:r>
              <a:rPr lang="en-GB" sz="1800" b="0" i="0" u="none" strike="noStrike" baseline="0" dirty="0">
                <a:solidFill>
                  <a:srgbClr val="FF8637"/>
                </a:solidFill>
                <a:latin typeface="Wingdings" panose="05000000000000000000" pitchFamily="2" charset="2"/>
              </a:rPr>
              <a:t>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Perineal body weakness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F25CE9-243E-43CA-A398-08AA28609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Congenital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90DB14-2725-46F7-8082-D5499DE37F5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1800" b="0" i="0" u="none" strike="noStrike" baseline="0" dirty="0">
                <a:solidFill>
                  <a:srgbClr val="FF8637"/>
                </a:solidFill>
                <a:latin typeface="Wingdings" panose="05000000000000000000" pitchFamily="2" charset="2"/>
              </a:rPr>
              <a:t>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Inborn weakness of support system.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944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83C2861A-EC92-4EFA-8B4F-C005DE6AE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 FACTORS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0393389-6BA1-446E-8C1A-2097462B6D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b="0" i="0" u="none" strike="noStrike" baseline="0" dirty="0">
                <a:solidFill>
                  <a:srgbClr val="FF8637"/>
                </a:solidFill>
                <a:latin typeface="Wingdings" panose="05000000000000000000" pitchFamily="2" charset="2"/>
              </a:rPr>
              <a:t> </a:t>
            </a:r>
            <a:r>
              <a:rPr lang="en-GB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Genetic predisposition.</a:t>
            </a:r>
          </a:p>
          <a:p>
            <a:pPr marL="0" indent="0" algn="l">
              <a:buNone/>
            </a:pPr>
            <a:r>
              <a:rPr lang="en-GB" b="0" i="0" u="none" strike="noStrike" baseline="0" dirty="0">
                <a:solidFill>
                  <a:srgbClr val="FF8637"/>
                </a:solidFill>
                <a:latin typeface="Wingdings" panose="05000000000000000000" pitchFamily="2" charset="2"/>
              </a:rPr>
              <a:t> </a:t>
            </a:r>
            <a:r>
              <a:rPr lang="en-GB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Vaginal birth</a:t>
            </a:r>
          </a:p>
          <a:p>
            <a:pPr marL="0" indent="0" algn="l">
              <a:buNone/>
            </a:pPr>
            <a:r>
              <a:rPr lang="en-GB" b="0" i="0" u="none" strike="noStrike" baseline="0" dirty="0">
                <a:solidFill>
                  <a:srgbClr val="FF8637"/>
                </a:solidFill>
                <a:latin typeface="Wingdings" panose="05000000000000000000" pitchFamily="2" charset="2"/>
              </a:rPr>
              <a:t> </a:t>
            </a:r>
            <a:r>
              <a:rPr lang="en-GB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Parity</a:t>
            </a:r>
          </a:p>
          <a:p>
            <a:pPr marL="0" indent="0" algn="l">
              <a:buNone/>
            </a:pPr>
            <a:r>
              <a:rPr lang="en-GB" b="0" i="0" u="none" strike="noStrike" baseline="0" dirty="0">
                <a:solidFill>
                  <a:srgbClr val="FF8637"/>
                </a:solidFill>
                <a:latin typeface="Wingdings" panose="05000000000000000000" pitchFamily="2" charset="2"/>
              </a:rPr>
              <a:t> </a:t>
            </a:r>
            <a:r>
              <a:rPr lang="en-GB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Menopause</a:t>
            </a:r>
          </a:p>
          <a:p>
            <a:pPr marL="0" indent="0" algn="l">
              <a:buNone/>
            </a:pPr>
            <a:r>
              <a:rPr lang="en-GB" b="0" i="0" u="none" strike="noStrike" baseline="0" dirty="0">
                <a:solidFill>
                  <a:srgbClr val="FF8637"/>
                </a:solidFill>
                <a:latin typeface="Wingdings" panose="05000000000000000000" pitchFamily="2" charset="2"/>
              </a:rPr>
              <a:t> </a:t>
            </a:r>
            <a:r>
              <a:rPr lang="en-GB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Advancing age</a:t>
            </a:r>
          </a:p>
          <a:p>
            <a:pPr marL="0" indent="0" algn="l">
              <a:buNone/>
            </a:pPr>
            <a:r>
              <a:rPr lang="en-GB" b="0" i="0" u="none" strike="noStrike" baseline="0" dirty="0">
                <a:solidFill>
                  <a:srgbClr val="FF8637"/>
                </a:solidFill>
                <a:latin typeface="Wingdings" panose="05000000000000000000" pitchFamily="2" charset="2"/>
              </a:rPr>
              <a:t> </a:t>
            </a:r>
            <a:r>
              <a:rPr lang="en-GB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Prior pelvic surgery</a:t>
            </a:r>
          </a:p>
          <a:p>
            <a:pPr marL="0" indent="0" algn="l">
              <a:buNone/>
            </a:pPr>
            <a:r>
              <a:rPr lang="en-GB" b="0" i="0" u="none" strike="noStrike" baseline="0" dirty="0">
                <a:solidFill>
                  <a:srgbClr val="FF8637"/>
                </a:solidFill>
                <a:latin typeface="Wingdings" panose="05000000000000000000" pitchFamily="2" charset="2"/>
              </a:rPr>
              <a:t> </a:t>
            </a:r>
            <a:r>
              <a:rPr lang="en-GB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Connective tissue dis.</a:t>
            </a:r>
            <a:endParaRPr lang="en-GB" sz="2400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7EF7523-94DB-40F6-B485-021DB1734B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b="0" i="0" u="none" strike="noStrike" baseline="0" dirty="0">
                <a:solidFill>
                  <a:srgbClr val="FF8637"/>
                </a:solidFill>
                <a:latin typeface="Wingdings" panose="05000000000000000000" pitchFamily="2" charset="2"/>
              </a:rPr>
              <a:t> </a:t>
            </a:r>
            <a:r>
              <a:rPr lang="en-GB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↑ IA pressure</a:t>
            </a:r>
          </a:p>
          <a:p>
            <a:pPr marL="0" indent="0" algn="l">
              <a:buNone/>
            </a:pPr>
            <a:r>
              <a:rPr lang="en-GB" b="0" i="0" u="none" strike="noStrike" baseline="0" dirty="0">
                <a:solidFill>
                  <a:srgbClr val="FF8637"/>
                </a:solidFill>
                <a:latin typeface="Wingdings" panose="05000000000000000000" pitchFamily="2" charset="2"/>
              </a:rPr>
              <a:t> </a:t>
            </a:r>
            <a:r>
              <a:rPr lang="en-GB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Obesity</a:t>
            </a:r>
          </a:p>
          <a:p>
            <a:pPr marL="0" indent="0" algn="l">
              <a:buNone/>
            </a:pPr>
            <a:r>
              <a:rPr lang="en-GB" b="0" i="0" u="none" strike="noStrike" baseline="0" dirty="0">
                <a:solidFill>
                  <a:srgbClr val="FF8637"/>
                </a:solidFill>
                <a:latin typeface="Wingdings" panose="05000000000000000000" pitchFamily="2" charset="2"/>
              </a:rPr>
              <a:t> </a:t>
            </a:r>
            <a:r>
              <a:rPr lang="en-GB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Chronic constipation</a:t>
            </a:r>
          </a:p>
          <a:p>
            <a:pPr marL="0" indent="0" algn="l">
              <a:buNone/>
            </a:pPr>
            <a:r>
              <a:rPr lang="en-GB" b="0" i="0" u="none" strike="noStrike" baseline="0" dirty="0">
                <a:solidFill>
                  <a:srgbClr val="FF8637"/>
                </a:solidFill>
                <a:latin typeface="Wingdings" panose="05000000000000000000" pitchFamily="2" charset="2"/>
              </a:rPr>
              <a:t> </a:t>
            </a:r>
            <a:r>
              <a:rPr lang="en-GB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↑ Straining</a:t>
            </a:r>
            <a:endParaRPr lang="en-GB" sz="2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56CB3DD-822D-4FCE-89B3-05BF1A5FB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096" y="4095750"/>
            <a:ext cx="1929596" cy="190420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B04EC67-BE44-49E0-899B-B0AEE0AF9822}"/>
              </a:ext>
            </a:extLst>
          </p:cNvPr>
          <p:cNvSpPr/>
          <p:nvPr/>
        </p:nvSpPr>
        <p:spPr>
          <a:xfrm>
            <a:off x="8763000" y="5923128"/>
            <a:ext cx="2414516" cy="388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ACOG 2007</a:t>
            </a:r>
          </a:p>
        </p:txBody>
      </p:sp>
    </p:spTree>
    <p:extLst>
      <p:ext uri="{BB962C8B-B14F-4D97-AF65-F5344CB8AC3E}">
        <p14:creationId xmlns:p14="http://schemas.microsoft.com/office/powerpoint/2010/main" val="1133586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21FF-D733-4BF6-8DC6-4D1E2EA9C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MOST IMPORTANT ESTABLISHED RF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49C78-A675-423B-999D-81DA92662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2800" b="0" i="0" u="none" strike="noStrike" baseline="0" dirty="0">
                <a:solidFill>
                  <a:srgbClr val="FF8637"/>
                </a:solidFill>
                <a:latin typeface="Arial" panose="020B0604020202020204" pitchFamily="34" charset="0"/>
              </a:rPr>
              <a:t>1. 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Vaginal delivery</a:t>
            </a:r>
          </a:p>
          <a:p>
            <a:pPr marL="0" indent="0" algn="l">
              <a:buNone/>
            </a:pPr>
            <a:r>
              <a:rPr lang="en-GB" sz="2800" b="0" i="0" u="none" strike="noStrike" baseline="0" dirty="0">
                <a:solidFill>
                  <a:srgbClr val="FF8637"/>
                </a:solidFill>
                <a:latin typeface="Arial" panose="020B0604020202020204" pitchFamily="34" charset="0"/>
              </a:rPr>
              <a:t>2. 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Advancing age</a:t>
            </a:r>
          </a:p>
          <a:p>
            <a:pPr marL="0" indent="0" algn="l">
              <a:buNone/>
            </a:pPr>
            <a:r>
              <a:rPr lang="en-GB" sz="2800" b="0" i="0" u="none" strike="noStrike" baseline="0" dirty="0">
                <a:solidFill>
                  <a:srgbClr val="FF8637"/>
                </a:solidFill>
                <a:latin typeface="Arial" panose="020B0604020202020204" pitchFamily="34" charset="0"/>
              </a:rPr>
              <a:t>3. 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Obesity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26566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77614-F29F-47DD-A6ED-7704AFD99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1" y="382385"/>
            <a:ext cx="7833360" cy="1492132"/>
          </a:xfrm>
        </p:spPr>
        <p:txBody>
          <a:bodyPr/>
          <a:lstStyle/>
          <a:p>
            <a:r>
              <a:rPr lang="en-GB" dirty="0"/>
              <a:t>STAGING OF POP</a:t>
            </a:r>
            <a:br>
              <a:rPr lang="en-GB" dirty="0"/>
            </a:br>
            <a:r>
              <a:rPr lang="en-GB" sz="4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POP</a:t>
            </a:r>
            <a:r>
              <a:rPr lang="en-GB" sz="4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QUANTITATIVE SCORING</a:t>
            </a:r>
            <a:endParaRPr lang="en-GB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C668415-0670-49D1-B361-302EAAF83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88433"/>
              </p:ext>
            </p:extLst>
          </p:nvPr>
        </p:nvGraphicFramePr>
        <p:xfrm>
          <a:off x="1515345" y="2196867"/>
          <a:ext cx="8869625" cy="3931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850">
                  <a:extLst>
                    <a:ext uri="{9D8B030D-6E8A-4147-A177-3AD203B41FA5}">
                      <a16:colId xmlns:a16="http://schemas.microsoft.com/office/drawing/2014/main" val="3344101715"/>
                    </a:ext>
                  </a:extLst>
                </a:gridCol>
                <a:gridCol w="8016775">
                  <a:extLst>
                    <a:ext uri="{9D8B030D-6E8A-4147-A177-3AD203B41FA5}">
                      <a16:colId xmlns:a16="http://schemas.microsoft.com/office/drawing/2014/main" val="1882998025"/>
                    </a:ext>
                  </a:extLst>
                </a:gridCol>
              </a:tblGrid>
              <a:tr h="441570">
                <a:tc>
                  <a:txBody>
                    <a:bodyPr/>
                    <a:lstStyle/>
                    <a:p>
                      <a:r>
                        <a:rPr lang="en-GB" dirty="0"/>
                        <a:t>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095788"/>
                  </a:ext>
                </a:extLst>
              </a:tr>
              <a:tr h="762162"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 descent of Pelvic Organs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229699"/>
                  </a:ext>
                </a:extLst>
              </a:tr>
              <a:tr h="762162">
                <a:tc>
                  <a:txBody>
                    <a:bodyPr/>
                    <a:lstStyle/>
                    <a:p>
                      <a:r>
                        <a:rPr lang="en-GB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Leading edge of Prolapse remaing≥1cm above the</a:t>
                      </a:r>
                    </a:p>
                    <a:p>
                      <a:r>
                        <a:rPr lang="en-GB" dirty="0"/>
                        <a:t>hymenal 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596219"/>
                  </a:ext>
                </a:extLst>
              </a:tr>
              <a:tr h="762162">
                <a:tc>
                  <a:txBody>
                    <a:bodyPr/>
                    <a:lstStyle/>
                    <a:p>
                      <a:r>
                        <a:rPr lang="en-GB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Leading edge of Prolapse extends from 1cm above or 1cm</a:t>
                      </a:r>
                    </a:p>
                    <a:p>
                      <a:r>
                        <a:rPr lang="en-GB" dirty="0"/>
                        <a:t>below the hymenal 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569814"/>
                  </a:ext>
                </a:extLst>
              </a:tr>
              <a:tr h="762162">
                <a:tc>
                  <a:txBody>
                    <a:bodyPr/>
                    <a:lstStyle/>
                    <a:p>
                      <a:r>
                        <a:rPr lang="en-GB" dirty="0"/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From 1cm beyond the hymenal ring but without complete</a:t>
                      </a:r>
                    </a:p>
                    <a:p>
                      <a:r>
                        <a:rPr lang="en-GB" dirty="0"/>
                        <a:t>eversion of vagina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425330"/>
                  </a:ext>
                </a:extLst>
              </a:tr>
              <a:tr h="441570">
                <a:tc>
                  <a:txBody>
                    <a:bodyPr/>
                    <a:lstStyle/>
                    <a:p>
                      <a:r>
                        <a:rPr lang="en-GB" dirty="0"/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Essentially complete eversion of vagina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934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905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F397C-F34A-4A77-A2AB-D40E5B7D4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78329"/>
          </a:xfrm>
        </p:spPr>
        <p:txBody>
          <a:bodyPr/>
          <a:lstStyle/>
          <a:p>
            <a:r>
              <a:rPr lang="en-GB" dirty="0"/>
              <a:t>STAGING OF POP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9EE3A-DB7B-48EB-ABB1-FEEE596DA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6AAC44-0316-4467-A23D-4101C271B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2" y="1666875"/>
            <a:ext cx="1143000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87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519DC-7DAF-4A24-B890-4240F2ADE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STAGING OF POP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4C40E-EA53-4F03-81BE-A5BC3F9D5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B35502-5E3F-4B8C-82DE-531A67BBF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57363"/>
            <a:ext cx="10276113" cy="539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69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019E0-492F-4767-BDD9-065586896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FEATURES: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A46B5-EB88-4A8F-98BD-AE40B49A6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8"/>
            <a:ext cx="10178322" cy="4601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CLINICAL MANIFESTATION</a:t>
            </a:r>
            <a:r>
              <a:rPr lang="en-GB" dirty="0"/>
              <a:t>:</a:t>
            </a:r>
          </a:p>
          <a:p>
            <a:pPr marL="0" indent="0" algn="l">
              <a:buNone/>
            </a:pPr>
            <a:r>
              <a:rPr lang="en-GB" sz="1800" b="0" i="0" u="none" strike="noStrike" baseline="0" dirty="0">
                <a:solidFill>
                  <a:srgbClr val="FF8637"/>
                </a:solidFill>
                <a:latin typeface="Wingdings" panose="05000000000000000000" pitchFamily="2" charset="2"/>
              </a:rPr>
              <a:t>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Feeling like sitting on a small ball</a:t>
            </a:r>
          </a:p>
          <a:p>
            <a:pPr marL="0" indent="0" algn="l">
              <a:buNone/>
            </a:pPr>
            <a:r>
              <a:rPr lang="en-GB" sz="1800" b="0" i="0" u="none" strike="noStrike" baseline="0" dirty="0">
                <a:solidFill>
                  <a:srgbClr val="FF8637"/>
                </a:solidFill>
                <a:latin typeface="Wingdings" panose="05000000000000000000" pitchFamily="2" charset="2"/>
              </a:rPr>
              <a:t>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Dyspareunia.</a:t>
            </a:r>
          </a:p>
          <a:p>
            <a:pPr marL="0" indent="0" algn="l">
              <a:buNone/>
            </a:pPr>
            <a:r>
              <a:rPr lang="en-GB" sz="1800" b="0" i="0" u="none" strike="noStrike" baseline="0" dirty="0">
                <a:solidFill>
                  <a:srgbClr val="FF8637"/>
                </a:solidFill>
                <a:latin typeface="Wingdings" panose="05000000000000000000" pitchFamily="2" charset="2"/>
              </a:rPr>
              <a:t>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Frequent urination or a sudden urge to empty the bladder</a:t>
            </a:r>
          </a:p>
          <a:p>
            <a:pPr marL="0" indent="0" algn="l">
              <a:buNone/>
            </a:pPr>
            <a:r>
              <a:rPr lang="en-GB" sz="1800" b="0" i="0" u="none" strike="noStrike" baseline="0" dirty="0">
                <a:solidFill>
                  <a:srgbClr val="FF8637"/>
                </a:solidFill>
                <a:latin typeface="Wingdings" panose="05000000000000000000" pitchFamily="2" charset="2"/>
              </a:rPr>
              <a:t>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Low backache</a:t>
            </a:r>
          </a:p>
          <a:p>
            <a:pPr marL="0" indent="0" algn="l">
              <a:buNone/>
            </a:pPr>
            <a:r>
              <a:rPr lang="en-GB" sz="1800" b="0" i="0" u="none" strike="noStrike" baseline="0" dirty="0">
                <a:solidFill>
                  <a:srgbClr val="FF8637"/>
                </a:solidFill>
                <a:latin typeface="Wingdings" panose="05000000000000000000" pitchFamily="2" charset="2"/>
              </a:rPr>
              <a:t>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Uterus and cervix that stick out through the vaginal opening</a:t>
            </a:r>
          </a:p>
          <a:p>
            <a:pPr marL="0" indent="0" algn="l">
              <a:buNone/>
            </a:pPr>
            <a:r>
              <a:rPr lang="en-GB" sz="1800" b="0" i="0" u="none" strike="noStrike" baseline="0" dirty="0">
                <a:solidFill>
                  <a:srgbClr val="FF8637"/>
                </a:solidFill>
                <a:latin typeface="Wingdings" panose="05000000000000000000" pitchFamily="2" charset="2"/>
              </a:rPr>
              <a:t>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Repeated bladder infections</a:t>
            </a:r>
          </a:p>
          <a:p>
            <a:pPr marL="0" indent="0" algn="l">
              <a:buNone/>
            </a:pPr>
            <a:r>
              <a:rPr lang="en-GB" sz="1800" b="0" i="0" u="none" strike="noStrike" baseline="0" dirty="0">
                <a:solidFill>
                  <a:srgbClr val="FF8637"/>
                </a:solidFill>
                <a:latin typeface="Wingdings" panose="05000000000000000000" pitchFamily="2" charset="2"/>
              </a:rPr>
              <a:t>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Feeling of heaviness or pulling in the pelvis</a:t>
            </a:r>
          </a:p>
          <a:p>
            <a:pPr marL="0" indent="0" algn="l">
              <a:buNone/>
            </a:pPr>
            <a:r>
              <a:rPr lang="en-GB" sz="1800" b="0" i="0" u="none" strike="noStrike" baseline="0" dirty="0">
                <a:solidFill>
                  <a:srgbClr val="FF8637"/>
                </a:solidFill>
                <a:latin typeface="Wingdings" panose="05000000000000000000" pitchFamily="2" charset="2"/>
              </a:rPr>
              <a:t>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Vaginal bleeding</a:t>
            </a:r>
          </a:p>
          <a:p>
            <a:pPr marL="0" indent="0" algn="l">
              <a:buNone/>
            </a:pPr>
            <a:r>
              <a:rPr lang="en-GB" sz="1800" b="0" i="0" u="none" strike="noStrike" baseline="0" dirty="0">
                <a:solidFill>
                  <a:srgbClr val="FF8637"/>
                </a:solidFill>
                <a:latin typeface="Wingdings" panose="05000000000000000000" pitchFamily="2" charset="2"/>
              </a:rPr>
              <a:t>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Increased vaginal discharge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805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02225-1716-4220-95FC-E80746832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EXAMINATION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CDC88B3-0A71-4EA3-BA88-D0B3829FBB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267145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5536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14F66C-3078-45D8-9ED2-F38E0E6FD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1678" y="1056640"/>
            <a:ext cx="4800600" cy="1144151"/>
          </a:xfrm>
        </p:spPr>
        <p:txBody>
          <a:bodyPr/>
          <a:lstStyle/>
          <a:p>
            <a:r>
              <a:rPr lang="en-GB" sz="2800" dirty="0">
                <a:latin typeface="Calibri,Bold"/>
              </a:rPr>
              <a:t>DD of cystocele</a:t>
            </a:r>
          </a:p>
          <a:p>
            <a:r>
              <a:rPr lang="en-GB" sz="2800" dirty="0">
                <a:latin typeface="Calibri,Bold"/>
              </a:rPr>
              <a:t>Gartner Duct Cyst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5A17D4C-4F68-4720-94D5-60D9499277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34143" y="2296886"/>
            <a:ext cx="4526844" cy="4245427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F159A94-AFDB-43F3-B2B2-FC10F5BEFF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33864" y="1557374"/>
            <a:ext cx="4800600" cy="632529"/>
          </a:xfrm>
        </p:spPr>
        <p:txBody>
          <a:bodyPr/>
          <a:lstStyle/>
          <a:p>
            <a:r>
              <a:rPr lang="en-GB" sz="2800" i="0" u="none" strike="noStrike" baseline="0" dirty="0">
                <a:latin typeface="Calibri,Bold"/>
              </a:rPr>
              <a:t>Cystocele</a:t>
            </a:r>
            <a:endParaRPr lang="en-GB" sz="28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36FD9FC-DBEF-4376-B773-8EE5937DD8A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633864" y="2296887"/>
            <a:ext cx="4523993" cy="424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5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180A1-9590-4047-BA37-C3F41FA26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3FDC6-68DC-4FD2-9DC3-604CCC4CD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0" y="2275115"/>
            <a:ext cx="11115040" cy="3604478"/>
          </a:xfrm>
        </p:spPr>
        <p:txBody>
          <a:bodyPr>
            <a:normAutofit/>
          </a:bodyPr>
          <a:lstStyle/>
          <a:p>
            <a:pPr lvl="3">
              <a:buFont typeface="Wingdings" panose="05000000000000000000" pitchFamily="2" charset="2"/>
              <a:buChar char="q"/>
            </a:pPr>
            <a:r>
              <a:rPr lang="en-GB" sz="32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Prolapse: </a:t>
            </a:r>
          </a:p>
          <a:p>
            <a:pPr marL="1371600" lvl="3" indent="0">
              <a:buNone/>
            </a:pP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       </a:t>
            </a:r>
            <a:r>
              <a:rPr lang="en-GB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Latin word– </a:t>
            </a:r>
            <a:r>
              <a:rPr lang="en-GB" sz="32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procedere</a:t>
            </a:r>
            <a:r>
              <a:rPr lang="en-GB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en-GB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to fall.</a:t>
            </a:r>
          </a:p>
          <a:p>
            <a:pPr lvl="3">
              <a:buFont typeface="Wingdings" panose="05000000000000000000" pitchFamily="2" charset="2"/>
              <a:buChar char="q"/>
            </a:pPr>
            <a:endParaRPr lang="en-GB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3">
              <a:buFont typeface="Wingdings" panose="05000000000000000000" pitchFamily="2" charset="2"/>
              <a:buChar char="q"/>
            </a:pPr>
            <a:r>
              <a:rPr lang="en-GB" sz="2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POP:</a:t>
            </a:r>
          </a:p>
          <a:p>
            <a:pPr marL="0" indent="0" algn="l">
              <a:buNone/>
            </a:pPr>
            <a:r>
              <a:rPr lang="en-GB" sz="2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       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 herniation of the pelvic organs to or beyond the vaginal  walls.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92732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2AF6E-7634-4CFB-85E9-87F38E944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D/D UTERINE PROLAPSE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3D542-4148-43B7-B4F2-DFCBE6295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3200" b="0" i="0" u="none" strike="noStrike" baseline="0" dirty="0">
                <a:solidFill>
                  <a:srgbClr val="FF8637"/>
                </a:solidFill>
                <a:latin typeface="Calibri" panose="020F0502020204030204" pitchFamily="34" charset="0"/>
              </a:rPr>
              <a:t>1. </a:t>
            </a:r>
            <a:r>
              <a:rPr lang="en-GB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Congenital elongation of cervix</a:t>
            </a:r>
          </a:p>
          <a:p>
            <a:pPr marL="0" indent="0" algn="l">
              <a:buNone/>
            </a:pPr>
            <a:r>
              <a:rPr lang="en-GB" sz="3200" b="0" i="0" u="none" strike="noStrike" baseline="0" dirty="0">
                <a:solidFill>
                  <a:srgbClr val="FF8637"/>
                </a:solidFill>
                <a:latin typeface="Calibri" panose="020F0502020204030204" pitchFamily="34" charset="0"/>
              </a:rPr>
              <a:t>2. </a:t>
            </a:r>
            <a:r>
              <a:rPr lang="en-GB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Chronic inversion</a:t>
            </a:r>
          </a:p>
          <a:p>
            <a:pPr marL="0" indent="0" algn="l">
              <a:buNone/>
            </a:pPr>
            <a:r>
              <a:rPr lang="en-GB" sz="3200" b="0" i="0" u="none" strike="noStrike" baseline="0" dirty="0">
                <a:solidFill>
                  <a:srgbClr val="FF8637"/>
                </a:solidFill>
                <a:latin typeface="Calibri" panose="020F0502020204030204" pitchFamily="34" charset="0"/>
              </a:rPr>
              <a:t>3. </a:t>
            </a:r>
            <a:r>
              <a:rPr lang="en-GB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Fibroid polyp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053480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0CC81-85DF-4401-986D-29E69055D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D6A33F-C9E4-4EE0-8A16-5285EFA71D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5851" y="873457"/>
            <a:ext cx="4925286" cy="53035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9304F2-BCCF-4254-9615-0BE51AE4C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84" y="365125"/>
            <a:ext cx="4925286" cy="58118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C6FEE8-2491-42CE-81EC-3E3D3F3A5C71}"/>
              </a:ext>
            </a:extLst>
          </p:cNvPr>
          <p:cNvSpPr/>
          <p:nvPr/>
        </p:nvSpPr>
        <p:spPr>
          <a:xfrm>
            <a:off x="6176964" y="365124"/>
            <a:ext cx="4495585" cy="508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Rectocele</a:t>
            </a:r>
          </a:p>
        </p:txBody>
      </p:sp>
    </p:spTree>
    <p:extLst>
      <p:ext uri="{BB962C8B-B14F-4D97-AF65-F5344CB8AC3E}">
        <p14:creationId xmlns:p14="http://schemas.microsoft.com/office/powerpoint/2010/main" val="1164535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425B1-53FA-47AF-AA05-819C973E9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INVESTIGATION: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BD64C-A5B9-4497-B605-525DDB08A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Routine pre operative investigations</a:t>
            </a:r>
          </a:p>
          <a:p>
            <a:r>
              <a:rPr lang="en-GB" sz="2800" dirty="0"/>
              <a:t> Urine for C/S if any symptoms suggestive if UTI</a:t>
            </a:r>
          </a:p>
          <a:p>
            <a:r>
              <a:rPr lang="en-GB" sz="2800" dirty="0"/>
              <a:t> Urodynamic studies:</a:t>
            </a:r>
          </a:p>
          <a:p>
            <a:r>
              <a:rPr lang="en-GB" sz="2800" dirty="0"/>
              <a:t> No urinary symptoms – not justified.</a:t>
            </a:r>
          </a:p>
          <a:p>
            <a:r>
              <a:rPr lang="en-GB" sz="2800" dirty="0"/>
              <a:t> Do only if significant urinary symptoms.</a:t>
            </a:r>
          </a:p>
        </p:txBody>
      </p:sp>
    </p:spTree>
    <p:extLst>
      <p:ext uri="{BB962C8B-B14F-4D97-AF65-F5344CB8AC3E}">
        <p14:creationId xmlns:p14="http://schemas.microsoft.com/office/powerpoint/2010/main" val="3896824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25373-94EA-4B95-920D-82206FF1E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MANAGEMENT: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E9D4128-C1ED-4028-9279-320AFE5326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3589982"/>
              </p:ext>
            </p:extLst>
          </p:nvPr>
        </p:nvGraphicFramePr>
        <p:xfrm>
          <a:off x="1077686" y="1436913"/>
          <a:ext cx="10352314" cy="5323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124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D393-DD36-4D7B-BD0B-4D8C10C59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PREVENTIVE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BEB2C-CFD2-43DB-B82B-26979FAE3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189614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GB" sz="3000" b="1" i="0" u="none" strike="noStrike" baseline="0" dirty="0">
                <a:solidFill>
                  <a:srgbClr val="FF8637"/>
                </a:solidFill>
                <a:latin typeface="Calibri,Bold"/>
              </a:rPr>
              <a:t>1. </a:t>
            </a:r>
            <a:r>
              <a:rPr lang="en-GB" sz="3000" b="1" i="0" u="none" strike="noStrike" baseline="0" dirty="0">
                <a:solidFill>
                  <a:srgbClr val="000000"/>
                </a:solidFill>
                <a:latin typeface="Calibri,Bold"/>
              </a:rPr>
              <a:t>Adequate ANC &amp; intra-natal care</a:t>
            </a:r>
            <a:r>
              <a:rPr lang="en-GB" sz="3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avoid injury to</a:t>
            </a:r>
          </a:p>
          <a:p>
            <a:pPr marL="0" indent="0" algn="l">
              <a:buNone/>
            </a:pPr>
            <a:r>
              <a:rPr lang="en-GB" sz="3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supporting structure, correct anaemia, avoid prolong</a:t>
            </a:r>
          </a:p>
          <a:p>
            <a:pPr marL="0" indent="0" algn="l">
              <a:buNone/>
            </a:pPr>
            <a:r>
              <a:rPr lang="en-GB" sz="3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labour, careful instrumental delivery.</a:t>
            </a:r>
          </a:p>
          <a:p>
            <a:pPr marL="0" indent="0" algn="l">
              <a:buNone/>
            </a:pPr>
            <a:r>
              <a:rPr lang="en-GB" sz="3000" b="1" i="0" u="none" strike="noStrike" baseline="0" dirty="0">
                <a:solidFill>
                  <a:srgbClr val="FF8637"/>
                </a:solidFill>
                <a:latin typeface="Calibri,Bold"/>
              </a:rPr>
              <a:t>2. </a:t>
            </a:r>
            <a:r>
              <a:rPr lang="en-GB" sz="3000" b="1" i="0" u="none" strike="noStrike" baseline="0" dirty="0">
                <a:solidFill>
                  <a:srgbClr val="000000"/>
                </a:solidFill>
                <a:latin typeface="Calibri,Bold"/>
              </a:rPr>
              <a:t>Adequate post-natal care</a:t>
            </a:r>
            <a:r>
              <a:rPr lang="en-GB" sz="3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Early ambulation, Pelvic floor</a:t>
            </a:r>
          </a:p>
          <a:p>
            <a:pPr marL="0" indent="0" algn="l">
              <a:buNone/>
            </a:pPr>
            <a:r>
              <a:rPr lang="en-GB" sz="3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exercise.</a:t>
            </a:r>
          </a:p>
          <a:p>
            <a:pPr marL="0" indent="0" algn="l">
              <a:buNone/>
            </a:pPr>
            <a:r>
              <a:rPr lang="en-GB" sz="3000" b="1" i="0" u="none" strike="noStrike" baseline="0" dirty="0">
                <a:solidFill>
                  <a:srgbClr val="FF8637"/>
                </a:solidFill>
                <a:latin typeface="Calibri,Bold"/>
              </a:rPr>
              <a:t>3. </a:t>
            </a:r>
            <a:r>
              <a:rPr lang="en-GB" sz="3000" b="1" i="0" u="none" strike="noStrike" baseline="0" dirty="0">
                <a:solidFill>
                  <a:srgbClr val="000000"/>
                </a:solidFill>
                <a:latin typeface="Calibri,Bold"/>
              </a:rPr>
              <a:t>Contraceptives</a:t>
            </a:r>
            <a:r>
              <a:rPr lang="en-GB" sz="3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avoid too many &amp; too frequent birth.</a:t>
            </a:r>
          </a:p>
          <a:p>
            <a:pPr marL="0" indent="0" algn="l">
              <a:buNone/>
            </a:pPr>
            <a:r>
              <a:rPr lang="en-GB" sz="3000" b="1" i="0" u="none" strike="noStrike" baseline="0" dirty="0">
                <a:solidFill>
                  <a:srgbClr val="FF8637"/>
                </a:solidFill>
                <a:latin typeface="Calibri,Bold"/>
              </a:rPr>
              <a:t>4. </a:t>
            </a:r>
            <a:r>
              <a:rPr lang="en-GB" sz="3000" b="1" i="0" u="none" strike="noStrike" baseline="0" dirty="0">
                <a:solidFill>
                  <a:srgbClr val="000000"/>
                </a:solidFill>
                <a:latin typeface="Calibri,Bold"/>
              </a:rPr>
              <a:t>General measures</a:t>
            </a:r>
            <a:r>
              <a:rPr lang="en-GB" sz="3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avoid strenuous exercise, chronic</a:t>
            </a:r>
          </a:p>
          <a:p>
            <a:pPr marL="0" indent="0" algn="l">
              <a:buNone/>
            </a:pPr>
            <a:r>
              <a:rPr lang="en-GB" sz="3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cough, constipation, heavy wt lifting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5418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61190-9437-4D67-AC3F-7CC379C01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CONSERVATIVE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21558-9259-421E-A9A4-1603B53CB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3600" b="1" i="0" u="none" strike="noStrike" baseline="0" dirty="0">
                <a:solidFill>
                  <a:srgbClr val="CD0066"/>
                </a:solidFill>
                <a:latin typeface="Calibri,Bold"/>
              </a:rPr>
              <a:t>Indications:</a:t>
            </a:r>
          </a:p>
          <a:p>
            <a:pPr marL="0" indent="0" algn="l">
              <a:buNone/>
            </a:pPr>
            <a:r>
              <a:rPr lang="en-GB" sz="3600" b="0" i="0" u="none" strike="noStrike" baseline="0" dirty="0">
                <a:solidFill>
                  <a:srgbClr val="FF8637"/>
                </a:solidFill>
                <a:latin typeface="Calibri" panose="020F0502020204030204" pitchFamily="34" charset="0"/>
              </a:rPr>
              <a:t>1. </a:t>
            </a:r>
            <a:r>
              <a:rPr lang="en-GB" sz="3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Asymptomatic women</a:t>
            </a:r>
          </a:p>
          <a:p>
            <a:pPr marL="0" indent="0" algn="l">
              <a:buNone/>
            </a:pPr>
            <a:r>
              <a:rPr lang="en-GB" sz="3600" b="0" i="0" u="none" strike="noStrike" baseline="0" dirty="0">
                <a:solidFill>
                  <a:srgbClr val="FF8637"/>
                </a:solidFill>
                <a:latin typeface="Calibri" panose="020F0502020204030204" pitchFamily="34" charset="0"/>
              </a:rPr>
              <a:t>2. </a:t>
            </a:r>
            <a:r>
              <a:rPr lang="en-GB" sz="3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Mild degree of prolapse</a:t>
            </a:r>
          </a:p>
          <a:p>
            <a:pPr marL="0" indent="0" algn="l">
              <a:buNone/>
            </a:pPr>
            <a:r>
              <a:rPr lang="en-GB" sz="3600" b="0" i="0" u="none" strike="noStrike" baseline="0" dirty="0">
                <a:solidFill>
                  <a:srgbClr val="FF8637"/>
                </a:solidFill>
                <a:latin typeface="Calibri" panose="020F0502020204030204" pitchFamily="34" charset="0"/>
              </a:rPr>
              <a:t>3. </a:t>
            </a:r>
            <a:r>
              <a:rPr lang="en-GB" sz="3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POP in early pregnancy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042987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67536-FBAF-497F-BC97-886099C05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CONSERVATIVE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111E8-BB13-4436-AFD9-544559AA5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280" y="2296161"/>
            <a:ext cx="10586720" cy="359359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3200" b="0" i="0" u="none" strike="noStrike" baseline="0" dirty="0">
                <a:solidFill>
                  <a:srgbClr val="FF8637"/>
                </a:solidFill>
                <a:latin typeface="Calibri" panose="020F0502020204030204" pitchFamily="34" charset="0"/>
              </a:rPr>
              <a:t>1. </a:t>
            </a:r>
            <a:r>
              <a:rPr lang="en-GB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Improvement of general health</a:t>
            </a:r>
          </a:p>
          <a:p>
            <a:pPr marL="0" indent="0" algn="l">
              <a:buNone/>
            </a:pPr>
            <a:r>
              <a:rPr lang="en-GB" sz="3200" b="1" i="0" u="none" strike="noStrike" baseline="0" dirty="0">
                <a:solidFill>
                  <a:srgbClr val="FF8637"/>
                </a:solidFill>
                <a:latin typeface="Calibri,Bold"/>
              </a:rPr>
              <a:t>2. </a:t>
            </a:r>
            <a:r>
              <a:rPr lang="en-GB" sz="3200" b="1" i="0" u="none" strike="noStrike" baseline="0" dirty="0">
                <a:solidFill>
                  <a:srgbClr val="000000"/>
                </a:solidFill>
                <a:latin typeface="Calibri,Bold"/>
              </a:rPr>
              <a:t>Oestrogen replacement therapy </a:t>
            </a:r>
            <a:r>
              <a:rPr lang="en-GB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may improve</a:t>
            </a:r>
          </a:p>
          <a:p>
            <a:pPr marL="0" indent="0" algn="l">
              <a:buNone/>
            </a:pPr>
            <a:r>
              <a:rPr lang="en-GB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minor degree prolapse in post menopausal women.</a:t>
            </a:r>
          </a:p>
          <a:p>
            <a:pPr marL="0" indent="0" algn="l">
              <a:buNone/>
            </a:pPr>
            <a:r>
              <a:rPr lang="en-GB" sz="3200" b="0" i="0" u="none" strike="noStrike" baseline="0" dirty="0">
                <a:solidFill>
                  <a:srgbClr val="FF8637"/>
                </a:solidFill>
                <a:latin typeface="Calibri" panose="020F0502020204030204" pitchFamily="34" charset="0"/>
              </a:rPr>
              <a:t>3. </a:t>
            </a:r>
            <a:r>
              <a:rPr lang="en-GB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Pelvic floor exercise- </a:t>
            </a:r>
            <a:r>
              <a:rPr lang="en-GB" sz="3200" b="1" i="0" u="none" strike="noStrike" baseline="0" dirty="0">
                <a:solidFill>
                  <a:srgbClr val="000000"/>
                </a:solidFill>
                <a:latin typeface="Calibri,Bold"/>
              </a:rPr>
              <a:t>Kegel’s </a:t>
            </a:r>
            <a:r>
              <a:rPr lang="en-GB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exercise.</a:t>
            </a:r>
          </a:p>
          <a:p>
            <a:pPr marL="0" indent="0" algn="l">
              <a:buNone/>
            </a:pPr>
            <a:r>
              <a:rPr lang="en-GB" sz="3200" b="1" i="0" u="none" strike="noStrike" baseline="0" dirty="0">
                <a:solidFill>
                  <a:srgbClr val="FF8637"/>
                </a:solidFill>
                <a:latin typeface="Calibri,Bold"/>
              </a:rPr>
              <a:t>4. </a:t>
            </a:r>
            <a:r>
              <a:rPr lang="en-GB" sz="3200" b="1" i="0" u="none" strike="noStrike" baseline="0" dirty="0">
                <a:solidFill>
                  <a:srgbClr val="000000"/>
                </a:solidFill>
                <a:latin typeface="Calibri,Bold"/>
              </a:rPr>
              <a:t>Pessary </a:t>
            </a:r>
            <a:r>
              <a:rPr lang="en-GB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treatment.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515809-C316-465B-9FAD-0ED53A115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361" y="0"/>
            <a:ext cx="2580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85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74AF3-9D8E-4D72-A8D3-6EE757013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PESSARY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C1734-80AB-4B7B-B1A1-2EF0B4173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DCE020-03D1-42DD-A1C4-48ED5A5C0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754" y="1690688"/>
            <a:ext cx="9777046" cy="473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56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D80F33B-E23B-482F-953E-86E1E17BEC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497052"/>
              </p:ext>
            </p:extLst>
          </p:nvPr>
        </p:nvGraphicFramePr>
        <p:xfrm>
          <a:off x="1284514" y="1121229"/>
          <a:ext cx="10537372" cy="5203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1682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8E338-6F49-4A39-8EC7-58CF13E2D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PREVENTIVE SURGERIES TO PREVENT VAULT</a:t>
            </a:r>
            <a:br>
              <a:rPr lang="en-GB" sz="4000" dirty="0"/>
            </a:br>
            <a:r>
              <a:rPr lang="en-GB" sz="4000" dirty="0"/>
              <a:t>PROLAPSE AFTER HYSTERECTOMY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E3FC1-C302-47EF-BB48-232901DC2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1. Utero-sacral ligament fixation with the vault</a:t>
            </a:r>
          </a:p>
          <a:p>
            <a:pPr marL="0" indent="0">
              <a:buNone/>
            </a:pPr>
            <a:r>
              <a:rPr lang="en-GB" sz="3600" dirty="0"/>
              <a:t>2. Sacro-spinous fixation</a:t>
            </a:r>
          </a:p>
        </p:txBody>
      </p:sp>
    </p:spTree>
    <p:extLst>
      <p:ext uri="{BB962C8B-B14F-4D97-AF65-F5344CB8AC3E}">
        <p14:creationId xmlns:p14="http://schemas.microsoft.com/office/powerpoint/2010/main" val="117525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C0C00-D758-40A8-A4A8-F4BD3EF34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b="1" i="0" u="none" strike="noStrike" baseline="0" dirty="0">
                <a:latin typeface="Arial" panose="020B0604020202020204" pitchFamily="34" charset="0"/>
              </a:rPr>
              <a:t>PELVIC ORGAN PROLAPSE</a:t>
            </a:r>
            <a:endParaRPr lang="en-GB" sz="54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6A1B98B-E832-4AFC-ABFF-82634D6196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393196"/>
              </p:ext>
            </p:extLst>
          </p:nvPr>
        </p:nvGraphicFramePr>
        <p:xfrm>
          <a:off x="990599" y="1175656"/>
          <a:ext cx="10668000" cy="544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2014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B345F-2E63-404E-8688-2D012E774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Vaginal Wall prolapse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6B21530-20F2-45BF-9E4C-1D31825665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268199"/>
              </p:ext>
            </p:extLst>
          </p:nvPr>
        </p:nvGraphicFramePr>
        <p:xfrm>
          <a:off x="1251676" y="1825625"/>
          <a:ext cx="10483122" cy="3946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8689">
                  <a:extLst>
                    <a:ext uri="{9D8B030D-6E8A-4147-A177-3AD203B41FA5}">
                      <a16:colId xmlns:a16="http://schemas.microsoft.com/office/drawing/2014/main" val="2697948370"/>
                    </a:ext>
                  </a:extLst>
                </a:gridCol>
                <a:gridCol w="2990059">
                  <a:extLst>
                    <a:ext uri="{9D8B030D-6E8A-4147-A177-3AD203B41FA5}">
                      <a16:colId xmlns:a16="http://schemas.microsoft.com/office/drawing/2014/main" val="2017830131"/>
                    </a:ext>
                  </a:extLst>
                </a:gridCol>
                <a:gridCol w="3494374">
                  <a:extLst>
                    <a:ext uri="{9D8B030D-6E8A-4147-A177-3AD203B41FA5}">
                      <a16:colId xmlns:a16="http://schemas.microsoft.com/office/drawing/2014/main" val="2069059310"/>
                    </a:ext>
                  </a:extLst>
                </a:gridCol>
              </a:tblGrid>
              <a:tr h="989706">
                <a:tc>
                  <a:txBody>
                    <a:bodyPr/>
                    <a:lstStyle/>
                    <a:p>
                      <a:r>
                        <a:rPr lang="en-GB" sz="2400" dirty="0"/>
                        <a:t>Anterior vaginal wall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Cystocele, </a:t>
                      </a:r>
                    </a:p>
                    <a:p>
                      <a:r>
                        <a:rPr lang="en-GB" sz="2400" dirty="0"/>
                        <a:t>&amp; paravaginal defect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1- Anterior colporrhaphy 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578582"/>
                  </a:ext>
                </a:extLst>
              </a:tr>
              <a:tr h="839439">
                <a:tc>
                  <a:txBody>
                    <a:bodyPr/>
                    <a:lstStyle/>
                    <a:p>
                      <a:r>
                        <a:rPr lang="en-GB" sz="2400" dirty="0"/>
                        <a:t>Posterior vaginal wall ( lower 2/3</a:t>
                      </a:r>
                      <a:r>
                        <a:rPr lang="en-GB" sz="2400" baseline="30000" dirty="0"/>
                        <a:t>rd</a:t>
                      </a:r>
                      <a:r>
                        <a:rPr lang="en-GB" sz="2400" dirty="0"/>
                        <a:t>  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Retrocele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perineorrhaphy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133506"/>
                  </a:ext>
                </a:extLst>
              </a:tr>
              <a:tr h="1918717">
                <a:tc>
                  <a:txBody>
                    <a:bodyPr/>
                    <a:lstStyle/>
                    <a:p>
                      <a:r>
                        <a:rPr lang="en-GB" sz="2400" dirty="0"/>
                        <a:t>Posterior vaginal wall ( Upper 1/3</a:t>
                      </a:r>
                      <a:r>
                        <a:rPr lang="en-GB" sz="2400" baseline="30000" dirty="0"/>
                        <a:t>rd</a:t>
                      </a:r>
                      <a:r>
                        <a:rPr lang="en-GB" sz="2400" dirty="0"/>
                        <a:t> 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Enterocele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1- Repair of enterocele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729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042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29BA0-9CAD-48C5-9745-C888EDDF8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239845">
            <a:off x="1078523" y="1098388"/>
            <a:ext cx="10318418" cy="4394988"/>
          </a:xfrm>
        </p:spPr>
        <p:txBody>
          <a:bodyPr/>
          <a:lstStyle/>
          <a:p>
            <a:r>
              <a:rPr lang="en-GB" sz="5400" dirty="0"/>
              <a:t>Any questions ???</a:t>
            </a:r>
            <a:br>
              <a:rPr lang="en-GB" sz="5400" dirty="0"/>
            </a:br>
            <a:br>
              <a:rPr lang="en-GB" sz="5400" dirty="0"/>
            </a:br>
            <a:r>
              <a:rPr lang="en-GB" sz="5400" dirty="0"/>
              <a:t>Thank you ….</a:t>
            </a:r>
          </a:p>
        </p:txBody>
      </p:sp>
    </p:spTree>
    <p:extLst>
      <p:ext uri="{BB962C8B-B14F-4D97-AF65-F5344CB8AC3E}">
        <p14:creationId xmlns:p14="http://schemas.microsoft.com/office/powerpoint/2010/main" val="131122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AD6B9-931B-44D6-AC4B-0DE5EB973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F60445-3337-45DF-ADD0-BA2562A21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62" y="39369"/>
            <a:ext cx="2476818" cy="2327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7AD438-688A-4DBE-A804-032764CED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841" y="56199"/>
            <a:ext cx="2245519" cy="23107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4B79CB-B87D-4D00-ADC2-81B234AFF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62" y="3469640"/>
            <a:ext cx="2386964" cy="2646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B37C59-6433-48C4-9F3A-63BF5E7C4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5889" y="3429000"/>
            <a:ext cx="2245520" cy="2687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B8F648-392C-480E-9095-E996A886D8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9688" y="182881"/>
            <a:ext cx="2847975" cy="22247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F6EC61-6A11-48F4-AEAA-BA9E74742C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7402" y="182881"/>
            <a:ext cx="2647950" cy="22247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A80369-4D7F-45BF-B7C5-B4490FC0D5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9359" y="2919095"/>
            <a:ext cx="2515869" cy="29006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61C21B-9D59-4B21-9780-CC1EFEB165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8305" y="3046094"/>
            <a:ext cx="395287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97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5D695-2939-469D-BF62-434A7022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PREVALANCE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CBC52-CB1C-470C-9194-F13F799ED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en-GB" sz="2400" b="0" i="0" u="none" strike="noStrike" baseline="0" dirty="0">
                <a:solidFill>
                  <a:srgbClr val="000000"/>
                </a:solidFill>
                <a:latin typeface="Arial Black" panose="020B0A04020102020204" pitchFamily="34" charset="0"/>
              </a:rPr>
              <a:t>One of the most common gynaecological disorder</a:t>
            </a:r>
          </a:p>
          <a:p>
            <a:pPr algn="l">
              <a:buFont typeface="Wingdings" panose="05000000000000000000" pitchFamily="2" charset="2"/>
              <a:buChar char="Ø"/>
            </a:pPr>
            <a:endParaRPr lang="en-GB" sz="2400" b="0" i="0" u="none" strike="noStrike" baseline="0" dirty="0">
              <a:solidFill>
                <a:srgbClr val="FF8637"/>
              </a:solidFill>
              <a:latin typeface="Arial Black" panose="020B0A04020102020204" pitchFamily="34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GB" sz="2400" b="0" i="0" u="none" strike="noStrike" baseline="0" dirty="0">
                <a:solidFill>
                  <a:srgbClr val="FF8637"/>
                </a:solidFill>
                <a:latin typeface="Arial Black" panose="020B0A04020102020204" pitchFamily="34" charset="0"/>
              </a:rPr>
              <a:t> 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Arial Black" panose="020B0A04020102020204" pitchFamily="34" charset="0"/>
              </a:rPr>
              <a:t>3rd most common cause of gynaecological surgery.</a:t>
            </a:r>
            <a:endParaRPr lang="en-GB" sz="2400" dirty="0">
              <a:solidFill>
                <a:srgbClr val="FF8637"/>
              </a:solidFill>
              <a:latin typeface="Arial Black" panose="020B0A04020102020204" pitchFamily="34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endParaRPr lang="en-GB" sz="2400" b="0" i="0" u="none" strike="noStrike" baseline="0" dirty="0">
              <a:solidFill>
                <a:srgbClr val="FF8637"/>
              </a:solidFill>
              <a:latin typeface="Arial Black" panose="020B0A04020102020204" pitchFamily="34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GB" sz="2400" b="0" i="0" u="none" strike="noStrike" baseline="0" dirty="0">
                <a:solidFill>
                  <a:srgbClr val="000000"/>
                </a:solidFill>
                <a:latin typeface="Arial Black" panose="020B0A04020102020204" pitchFamily="34" charset="0"/>
              </a:rPr>
              <a:t>Lifetime risk for age 80yrs &gt;10%</a:t>
            </a:r>
            <a:endParaRPr lang="en-GB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221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4C556-B4ED-4346-81FD-5372D1967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SUPPORTS OF PELVIC ORGAN: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20DEE-0416-4D2C-B718-FE3AFC3FA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0050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3600" b="1" dirty="0"/>
              <a:t>ENDOPELVIC CONNECTIVE TISSUE .</a:t>
            </a:r>
          </a:p>
          <a:p>
            <a:pPr marL="0" indent="0">
              <a:buNone/>
            </a:pPr>
            <a:endParaRPr lang="en-GB" sz="3600" b="1" dirty="0"/>
          </a:p>
          <a:p>
            <a:pPr marL="0" indent="0">
              <a:buNone/>
            </a:pPr>
            <a:r>
              <a:rPr lang="en-GB" sz="3600" b="1" dirty="0"/>
              <a:t>                           AND</a:t>
            </a:r>
          </a:p>
          <a:p>
            <a:pPr marL="0" indent="0">
              <a:buNone/>
            </a:pPr>
            <a:endParaRPr lang="en-GB" sz="36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3600" b="1" dirty="0"/>
              <a:t> PELVIC DIAPHRAGM.</a:t>
            </a:r>
          </a:p>
        </p:txBody>
      </p:sp>
    </p:spTree>
    <p:extLst>
      <p:ext uri="{BB962C8B-B14F-4D97-AF65-F5344CB8AC3E}">
        <p14:creationId xmlns:p14="http://schemas.microsoft.com/office/powerpoint/2010/main" val="4211659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22692-180F-4A5E-A219-8C7853753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DEEP ENDOPELVIC CONNECTIVE TISSUE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7DFBE-92FF-4541-A394-1AA34834B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093C5C-3CD0-4E8E-A6BA-9639884F7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52" y="1477109"/>
            <a:ext cx="5282687" cy="46998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251E36-E1CC-42DE-9E35-BEB740F50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839" y="1641293"/>
            <a:ext cx="5470715" cy="453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61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2E65F90-D952-4494-9E72-4C6B2933B8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557167"/>
              </p:ext>
            </p:extLst>
          </p:nvPr>
        </p:nvGraphicFramePr>
        <p:xfrm>
          <a:off x="351691" y="492368"/>
          <a:ext cx="11113477" cy="6137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1929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9B483-7401-40E3-9A00-76220CB41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LEVATOR ANI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DED89-DC5F-444D-85C2-AD43B2A04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01425"/>
            <a:ext cx="10515600" cy="775537"/>
          </a:xfrm>
        </p:spPr>
        <p:txBody>
          <a:bodyPr/>
          <a:lstStyle/>
          <a:p>
            <a:r>
              <a:rPr lang="en-GB" dirty="0"/>
              <a:t>Levator support prevents excessive tension or stretching of connective tissue ligaments &amp; fascia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05A33A-2832-4304-B9FC-9E36AE2EE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659" y="1456574"/>
            <a:ext cx="8652681" cy="381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6662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171</TotalTime>
  <Words>716</Words>
  <Application>Microsoft Office PowerPoint</Application>
  <PresentationFormat>Widescreen</PresentationFormat>
  <Paragraphs>184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Arial Black</vt:lpstr>
      <vt:lpstr>Calibri</vt:lpstr>
      <vt:lpstr>Calibri,Bold</vt:lpstr>
      <vt:lpstr>Gill Sans MT</vt:lpstr>
      <vt:lpstr>Impact</vt:lpstr>
      <vt:lpstr>Wingdings</vt:lpstr>
      <vt:lpstr>Badge</vt:lpstr>
      <vt:lpstr>PELVIC ORGAN PROLAPSE</vt:lpstr>
      <vt:lpstr>Definition </vt:lpstr>
      <vt:lpstr>PELVIC ORGAN PROLAPSE</vt:lpstr>
      <vt:lpstr>PowerPoint Presentation</vt:lpstr>
      <vt:lpstr>PREVALANCE</vt:lpstr>
      <vt:lpstr>SUPPORTS OF PELVIC ORGAN:</vt:lpstr>
      <vt:lpstr>DEEP ENDOPELVIC CONNECTIVE TISSUE</vt:lpstr>
      <vt:lpstr>PowerPoint Presentation</vt:lpstr>
      <vt:lpstr>LEVATOR ANI </vt:lpstr>
      <vt:lpstr>Normal axis of uterus/vagina and the levator plate</vt:lpstr>
      <vt:lpstr>ETIOLOGY MAIN CAUSE OF POP ARE:</vt:lpstr>
      <vt:lpstr>RISK FACTORS</vt:lpstr>
      <vt:lpstr>3 MOST IMPORTANT ESTABLISHED RF</vt:lpstr>
      <vt:lpstr>STAGING OF POP POP QUANTITATIVE SCORING</vt:lpstr>
      <vt:lpstr>STAGING OF POP</vt:lpstr>
      <vt:lpstr>STAGING OF POP</vt:lpstr>
      <vt:lpstr>CLINICAL FEATURES:</vt:lpstr>
      <vt:lpstr>EXAMINATION</vt:lpstr>
      <vt:lpstr>PowerPoint Presentation</vt:lpstr>
      <vt:lpstr>D/D UTERINE PROLAPSE</vt:lpstr>
      <vt:lpstr>PowerPoint Presentation</vt:lpstr>
      <vt:lpstr>INVESTIGATION:</vt:lpstr>
      <vt:lpstr>MANAGEMENT:</vt:lpstr>
      <vt:lpstr>PREVENTIVE</vt:lpstr>
      <vt:lpstr>CONSERVATIVE</vt:lpstr>
      <vt:lpstr>CONSERVATIVE</vt:lpstr>
      <vt:lpstr>PESSARY</vt:lpstr>
      <vt:lpstr>PowerPoint Presentation</vt:lpstr>
      <vt:lpstr>PREVENTIVE SURGERIES TO PREVENT VAULT PROLAPSE AFTER HYSTERECTOMY</vt:lpstr>
      <vt:lpstr>Vaginal Wall prolapse </vt:lpstr>
      <vt:lpstr>Any questions ???  Thank you 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PELVIC ORGAN PROLAPSE</dc:title>
  <dc:creator>منال الإمام</dc:creator>
  <cp:lastModifiedBy>HP</cp:lastModifiedBy>
  <cp:revision>20</cp:revision>
  <dcterms:created xsi:type="dcterms:W3CDTF">2020-09-07T07:53:03Z</dcterms:created>
  <dcterms:modified xsi:type="dcterms:W3CDTF">2020-09-21T00:02:26Z</dcterms:modified>
</cp:coreProperties>
</file>