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30" r:id="rId2"/>
    <p:sldId id="256" r:id="rId3"/>
    <p:sldId id="336" r:id="rId4"/>
    <p:sldId id="337" r:id="rId5"/>
    <p:sldId id="338" r:id="rId6"/>
    <p:sldId id="310" r:id="rId7"/>
    <p:sldId id="309" r:id="rId8"/>
    <p:sldId id="316" r:id="rId9"/>
    <p:sldId id="317" r:id="rId10"/>
    <p:sldId id="315" r:id="rId11"/>
    <p:sldId id="318" r:id="rId12"/>
    <p:sldId id="319" r:id="rId13"/>
    <p:sldId id="345" r:id="rId14"/>
    <p:sldId id="344" r:id="rId15"/>
    <p:sldId id="313" r:id="rId16"/>
    <p:sldId id="334" r:id="rId17"/>
    <p:sldId id="335" r:id="rId18"/>
    <p:sldId id="312" r:id="rId19"/>
    <p:sldId id="339" r:id="rId20"/>
    <p:sldId id="340" r:id="rId21"/>
    <p:sldId id="341" r:id="rId22"/>
    <p:sldId id="324" r:id="rId23"/>
    <p:sldId id="326" r:id="rId24"/>
    <p:sldId id="343" r:id="rId25"/>
    <p:sldId id="325" r:id="rId26"/>
    <p:sldId id="329" r:id="rId27"/>
    <p:sldId id="33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66"/>
    <a:srgbClr val="CC0099"/>
    <a:srgbClr val="00FFFF"/>
    <a:srgbClr val="FF99FF"/>
    <a:srgbClr val="FFFF66"/>
    <a:srgbClr val="FF0000"/>
    <a:srgbClr val="66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EC443-DB89-4861-9955-D26DDCEE3AC2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3B007-B4B7-4D07-B548-846E27230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1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3B007-B4B7-4D07-B548-846E27230BB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609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563A-A453-422F-AE4A-750039F2B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CB2E1-9F44-4684-997E-4F789A6B8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B955F-1626-400D-AAD5-C87BFB427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9CF8E-9130-49E9-A9BE-285FD1BA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4C66-E70B-47EE-9A38-6538BAC3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3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D50D-F9EC-467A-B8F5-01AF15DA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69FE9-B946-446A-96DD-90D584AD9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CE41E-7E43-434D-9CCB-4037992E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B1293-CD45-464B-8DFE-74A60182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19C86-601F-4F51-B9CE-F5F843AB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15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6516A-B8DE-42D3-BB3A-2E321F41F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3713A-59F3-4353-9E0C-12D24B3C9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6775A-83CA-4614-BC15-223D8ACC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726D-8A2E-4CCB-A1DC-88630B69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AE41-E0A1-4CD5-A8AF-3FA80879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4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6999-5010-4EC2-BE0D-2D6260D8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5F345-73B1-4020-BCA5-C5A5C8B20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2F072-8F72-446A-9450-8ADE1F33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D7EE7-0245-4BEC-9BC9-BCA1B4DD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117CA-03C2-43E1-A470-B5BFB8BE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65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9A427-28DB-403C-9A2D-F74822B5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52548-2643-445E-8009-5BDED330A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D208A-FFB6-48F6-B315-46CDDAE6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8CE89-5640-42C7-ADE4-19E72A24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AFC3B-1002-48A1-BB1D-D6F98BA9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8012-E571-4956-A456-12DA1C22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402A7-A303-4BB9-8B49-97EFD8B85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0BB5B-2067-4C92-A58E-46428703F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A2168-C65E-4B0E-9873-6633983D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18B2F-C164-432F-BBBB-26851DD7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AE893-7D5F-4E43-9F68-052F3920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1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7EA9-0668-43B3-B581-C17FCD07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727E7-B519-4E2E-9E65-29EF7BC3B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E2A4E-753F-468B-93FD-9EA843FF1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731F5E-ABE1-4FBC-BAE3-71ACBF509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C5B66-6210-49F8-B487-B5C627CD6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60A82-F95A-4382-AF19-F7DB6213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AA69D5-74CB-410C-8DAB-CD3E843D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2D8AB3-36D8-4B39-9F6F-9DA92EDC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42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E2C3-42C6-4E61-811E-04950C5E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BBC08-6024-4F78-A412-81CBAC39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83DE0-4E7A-444D-85F6-BA1EDBE7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40C2B-4AD6-4010-AB12-E3B4DB5C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19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BD753-E1E6-48F0-8527-6182FFB2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A0962-18C2-4D23-BECF-BA8FA9C8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803C4-E216-42FF-9902-1081962B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3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C90EC-8352-4B97-873E-FD225936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AE46-AFD8-43C3-9ED1-69F5BA9B5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F49D7-DD33-4F70-93E4-C91CFEF70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67FB4-5561-4BC6-95F4-E08B78E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C368D-585F-480C-B2B7-EF0D9DF7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87111-D475-4A32-9C21-C9340B33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21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6AE2-CF49-4CCB-9551-83717286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B695E-E7A4-4DD7-919B-295F1ADC2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67504-BCD3-4CD9-A8F5-FB5C90F08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372C7-3333-4A6E-A7AF-9E559D62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92F83-4203-44FC-9D97-E5FACDC9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F12EB-E3FA-4BD9-8437-001E093F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92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FA176F-C74B-4C42-B9A1-6381D2DED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652C9-D8A1-4586-ADD0-A106C374A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C049F-6A8D-451E-95C3-2AF10EBFC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33EB-298D-4BB1-A0EB-42626D3A062F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4E8CF-DE64-42E9-BF10-ABD72A58A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A8C22-E9BE-47BA-BD4F-65182AB91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8215A-FD8F-4FDC-9BCF-2E5E1FFE1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7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CFB05-DAB7-4EA7-81C1-C1467AE4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20" y="1188721"/>
            <a:ext cx="10129520" cy="251714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1C2A13A-066E-42A0-8009-4A72E2999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157508"/>
              </p:ext>
            </p:extLst>
          </p:nvPr>
        </p:nvGraphicFramePr>
        <p:xfrm>
          <a:off x="1198880" y="4632961"/>
          <a:ext cx="991616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6160">
                  <a:extLst>
                    <a:ext uri="{9D8B030D-6E8A-4147-A177-3AD203B41FA5}">
                      <a16:colId xmlns:a16="http://schemas.microsoft.com/office/drawing/2014/main" val="135580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Mona Ahmed</a:t>
                      </a:r>
                    </a:p>
                    <a:p>
                      <a:r>
                        <a:rPr lang="en-GB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Associated professor </a:t>
                      </a:r>
                    </a:p>
                    <a:p>
                      <a:r>
                        <a:rPr lang="en-GB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Elmareefa  University</a:t>
                      </a:r>
                    </a:p>
                    <a:p>
                      <a:r>
                        <a:rPr lang="en-GB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SMSB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00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66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5499FF-ED68-4C9C-ACBE-5BCAAA618698}"/>
              </a:ext>
            </a:extLst>
          </p:cNvPr>
          <p:cNvSpPr txBox="1"/>
          <p:nvPr/>
        </p:nvSpPr>
        <p:spPr>
          <a:xfrm>
            <a:off x="436880" y="318205"/>
            <a:ext cx="6959600" cy="6001643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Vaginal and cervical flora:  </a:t>
            </a:r>
          </a:p>
          <a:p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A:</a:t>
            </a:r>
            <a:r>
              <a:rPr lang="en-GB" sz="2400" dirty="0">
                <a:latin typeface="Baskerville Old Face" panose="02020602080505020303" pitchFamily="18" charset="0"/>
              </a:rPr>
              <a:t> </a:t>
            </a:r>
            <a:r>
              <a:rPr lang="en-GB" sz="2400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Normal</a:t>
            </a:r>
            <a:r>
              <a:rPr lang="en-GB" sz="2400" dirty="0">
                <a:latin typeface="Baskerville Old Face" panose="02020602080505020303" pitchFamily="18" charset="0"/>
              </a:rPr>
              <a:t>: lactobacilli – seen as large gram-positive rods – 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predominate.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r>
              <a:rPr lang="en-GB" sz="2400" dirty="0">
                <a:latin typeface="Baskerville Old Face" panose="02020602080505020303" pitchFamily="18" charset="0"/>
              </a:rPr>
              <a:t> </a:t>
            </a:r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B:</a:t>
            </a:r>
            <a:r>
              <a:rPr lang="en-GB" sz="2400" dirty="0">
                <a:latin typeface="Baskerville Old Face" panose="02020602080505020303" pitchFamily="18" charset="0"/>
              </a:rPr>
              <a:t> </a:t>
            </a:r>
            <a:r>
              <a:rPr lang="en-GB" sz="2400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Candidiasis</a:t>
            </a:r>
            <a:r>
              <a:rPr lang="en-GB" sz="2400" dirty="0">
                <a:latin typeface="Baskerville Old Face" panose="02020602080505020303" pitchFamily="18" charset="0"/>
              </a:rPr>
              <a:t>: there are gram-positive spores 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and long </a:t>
            </a:r>
            <a:r>
              <a:rPr lang="en-GB" sz="2400" dirty="0" err="1">
                <a:latin typeface="Baskerville Old Face" panose="02020602080505020303" pitchFamily="18" charset="0"/>
              </a:rPr>
              <a:t>pseudohyphae</a:t>
            </a:r>
            <a:r>
              <a:rPr lang="en-GB" sz="2400" dirty="0">
                <a:latin typeface="Baskerville Old Face" panose="02020602080505020303" pitchFamily="18" charset="0"/>
              </a:rPr>
              <a:t> visible. There are  polymorphs . </a:t>
            </a:r>
          </a:p>
          <a:p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C: </a:t>
            </a:r>
            <a:r>
              <a:rPr lang="en-GB" sz="2400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Bacterial</a:t>
            </a:r>
            <a:r>
              <a:rPr lang="en-GB" sz="2400" u="sng" dirty="0">
                <a:latin typeface="Baskerville Old Face" panose="02020602080505020303" pitchFamily="18" charset="0"/>
              </a:rPr>
              <a:t> </a:t>
            </a:r>
            <a:r>
              <a:rPr lang="en-GB" sz="2400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vaginosis</a:t>
            </a:r>
            <a:r>
              <a:rPr lang="en-GB" sz="2400" dirty="0">
                <a:latin typeface="Baskerville Old Face" panose="02020602080505020303" pitchFamily="18" charset="0"/>
              </a:rPr>
              <a:t>: there is an overgrowth of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anaerobic Gardnerella vaginalis  and a decrease in the numbers of lactobacilli. A ‘clue cell’ is seen.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D: </a:t>
            </a:r>
            <a:r>
              <a:rPr lang="en-GB" sz="2400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Trichomoniasis</a:t>
            </a:r>
            <a:r>
              <a:rPr lang="en-GB" sz="2400" dirty="0">
                <a:latin typeface="Baskerville Old Face" panose="02020602080505020303" pitchFamily="18" charset="0"/>
              </a:rPr>
              <a:t>: ‘wet mount’ of vaginal fluid  with Trichomonas vaginalis infection. 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In practice, the organism is identified under the microscope by amoeboid motion and its flagella waving</a:t>
            </a:r>
            <a:r>
              <a:rPr lang="en-GB" sz="2400" dirty="0"/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6D476A8-4701-4833-B33C-F90E856A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60" y="365125"/>
            <a:ext cx="4378960" cy="59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56AABF-5E92-4B6F-BC20-23837B53163E}"/>
              </a:ext>
            </a:extLst>
          </p:cNvPr>
          <p:cNvSpPr txBox="1"/>
          <p:nvPr/>
        </p:nvSpPr>
        <p:spPr>
          <a:xfrm>
            <a:off x="467360" y="213361"/>
            <a:ext cx="11135360" cy="686341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Vulvovaginal candidiasis </a:t>
            </a:r>
          </a:p>
          <a:p>
            <a:endParaRPr lang="en-GB" sz="28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Causative organism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Candida species( C. albicans)cause vulval and vaginal inflammation.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The vagina is colonized with Candida sp. in up to 20% of women in their reproductive years, rising to 40% in pregnancy.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Symptoms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most asymptomatic.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itching.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Irritation.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Typically white, curdy vaginal discharge.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Dysuria.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Symptoms  more frequent and persistent when the woman is: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diabetic.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Immunocompromised.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Pregnancy.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B2129A-BCF5-4675-8394-F6C4F1F1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2409826"/>
            <a:ext cx="330644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6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56AABF-5E92-4B6F-BC20-23837B53163E}"/>
              </a:ext>
            </a:extLst>
          </p:cNvPr>
          <p:cNvSpPr txBox="1"/>
          <p:nvPr/>
        </p:nvSpPr>
        <p:spPr>
          <a:xfrm>
            <a:off x="396240" y="213360"/>
            <a:ext cx="11389360" cy="649408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On examination: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signs of inflammation, including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erythema.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Oedema.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Fissuring of the vulva and vagina.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Discharge (whitish -yoghourt like ).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Diagnosis:</a:t>
            </a:r>
            <a:endParaRPr lang="en-GB" sz="24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Bacterial swab for microscopy and culture.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Treatment: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Topical intravaginal pessaries 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Or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Oral  Imidazole 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Topical Vulval antifungals and the use of aqueous cream as an emollient and cleansing agent provide symptomatic relief. 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                  </a:t>
            </a:r>
            <a:r>
              <a:rPr lang="en-GB" sz="3200" dirty="0">
                <a:latin typeface="Gabriola" panose="04040605051002020D02" pitchFamily="82" charset="0"/>
              </a:rPr>
              <a:t>This is not an STI and partners without symptoms do not require treatment.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C694C-A7AC-4D38-8D5D-EDD1E1F8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6193145"/>
            <a:ext cx="1290320" cy="451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6EABC-68EE-463E-80E2-4994169CA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160" y="1493520"/>
            <a:ext cx="3820160" cy="18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9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48463-F418-4423-898C-7D9975F33049}"/>
              </a:ext>
            </a:extLst>
          </p:cNvPr>
          <p:cNvSpPr txBox="1"/>
          <p:nvPr/>
        </p:nvSpPr>
        <p:spPr>
          <a:xfrm>
            <a:off x="162560" y="121921"/>
            <a:ext cx="11572240" cy="661719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Baskerville Old Face" panose="02020602080505020303" pitchFamily="18" charset="0"/>
              </a:rPr>
              <a:t>Trichomoniasis Vaginalis  </a:t>
            </a:r>
          </a:p>
          <a:p>
            <a:endParaRPr lang="en-GB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FF0066"/>
                </a:solidFill>
                <a:latin typeface="Baskerville Old Face" panose="02020602080505020303" pitchFamily="18" charset="0"/>
              </a:rPr>
              <a:t>Causative organism :</a:t>
            </a:r>
          </a:p>
          <a:p>
            <a:endParaRPr lang="en-GB" dirty="0">
              <a:solidFill>
                <a:srgbClr val="FF0066"/>
              </a:solidFill>
              <a:latin typeface="Baskerville Old Face" panose="02020602080505020303" pitchFamily="18" charset="0"/>
            </a:endParaRPr>
          </a:p>
          <a:p>
            <a:r>
              <a:rPr lang="en-GB" dirty="0">
                <a:latin typeface="Baskerville Old Face" panose="02020602080505020303" pitchFamily="18" charset="0"/>
              </a:rPr>
              <a:t>Flagellate protozoan Trichomonas vaginalis (TV).</a:t>
            </a:r>
          </a:p>
          <a:p>
            <a:endParaRPr lang="en-GB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FF0066"/>
                </a:solidFill>
                <a:latin typeface="Baskerville Old Face" panose="02020602080505020303" pitchFamily="18" charset="0"/>
              </a:rPr>
              <a:t>Symptoms</a:t>
            </a:r>
            <a:r>
              <a:rPr lang="en-GB" dirty="0">
                <a:solidFill>
                  <a:srgbClr val="C00000"/>
                </a:solidFill>
                <a:latin typeface="Baskerville Old Face" panose="02020602080505020303" pitchFamily="18" charset="0"/>
              </a:rPr>
              <a:t>:</a:t>
            </a:r>
          </a:p>
          <a:p>
            <a:r>
              <a:rPr lang="en-GB" dirty="0">
                <a:latin typeface="Baskerville Old Face" panose="020206020805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Asymptomatic in up to 50% of women 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Vaginal discharge with (vulvovaginitis).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TV is sexually transmitted and  treatment of partners is required.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Yellow-green, frothy discharge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Bad  odour. </a:t>
            </a:r>
          </a:p>
          <a:p>
            <a:endParaRPr lang="en-GB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latin typeface="Baskerville Old Face" panose="02020602080505020303" pitchFamily="18" charset="0"/>
              </a:rPr>
              <a:t>There is association with </a:t>
            </a:r>
            <a:r>
              <a:rPr lang="en-GB" dirty="0">
                <a:solidFill>
                  <a:srgbClr val="FF0066"/>
                </a:solidFill>
                <a:latin typeface="Baskerville Old Face" panose="02020602080505020303" pitchFamily="18" charset="0"/>
              </a:rPr>
              <a:t>pregnancy outcome</a:t>
            </a:r>
            <a:r>
              <a:rPr lang="en-GB" dirty="0">
                <a:latin typeface="Baskerville Old Face" panose="02020602080505020303" pitchFamily="18" charset="0"/>
              </a:rPr>
              <a:t>: </a:t>
            </a:r>
          </a:p>
          <a:p>
            <a:endParaRPr lang="en-GB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preterm birth.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 low birthweight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Baskerville Old Face" panose="02020602080505020303" pitchFamily="18" charset="0"/>
              </a:rPr>
              <a:t>Maternal postpartum sepsis. </a:t>
            </a:r>
          </a:p>
          <a:p>
            <a:endParaRPr lang="en-GB" dirty="0">
              <a:latin typeface="Baskerville Old Face" panose="02020602080505020303" pitchFamily="18" charset="0"/>
            </a:endParaRP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endParaRPr lang="en-GB" sz="2000" dirty="0">
              <a:latin typeface="Baskerville Old Face" panose="020206020805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23107-0F2E-409F-915E-BD3562236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5" y="379730"/>
            <a:ext cx="2790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9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48463-F418-4423-898C-7D9975F33049}"/>
              </a:ext>
            </a:extLst>
          </p:cNvPr>
          <p:cNvSpPr txBox="1"/>
          <p:nvPr/>
        </p:nvSpPr>
        <p:spPr>
          <a:xfrm>
            <a:off x="243840" y="89623"/>
            <a:ext cx="11704320" cy="67403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On examination :</a:t>
            </a:r>
          </a:p>
          <a:p>
            <a:r>
              <a:rPr lang="en-GB" sz="2800" dirty="0">
                <a:latin typeface="Baskerville Old Face" panose="02020602080505020303" pitchFamily="18" charset="0"/>
              </a:rPr>
              <a:t> strawberry appearance of the cervix. </a:t>
            </a:r>
            <a:endParaRPr lang="en-GB" sz="2000" dirty="0">
              <a:latin typeface="Baskerville Old Face" panose="02020602080505020303" pitchFamily="18" charset="0"/>
            </a:endParaRP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Teste:</a:t>
            </a:r>
          </a:p>
          <a:p>
            <a:endParaRPr lang="en-GB" sz="28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>
                <a:latin typeface="Baskerville Old Face" panose="02020602080505020303" pitchFamily="18" charset="0"/>
              </a:rPr>
              <a:t>Nucleic acid amplification test (NAAT) preferably on a vaginal or endocervical swab or on urine.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>
                <a:latin typeface="Baskerville Old Face" panose="02020602080505020303" pitchFamily="18" charset="0"/>
              </a:rPr>
              <a:t>Some NAATs also detect Neisseria gonorrhoea and Chlamydia trachomatis on the same sample.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>
                <a:latin typeface="Baskerville Old Face" panose="02020602080505020303" pitchFamily="18" charset="0"/>
              </a:rPr>
              <a:t>Culture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>
                <a:latin typeface="Baskerville Old Face" panose="02020602080505020303" pitchFamily="18" charset="0"/>
              </a:rPr>
              <a:t>  PCR.</a:t>
            </a:r>
          </a:p>
          <a:p>
            <a:endParaRPr lang="en-GB" sz="2800" dirty="0">
              <a:latin typeface="Baskerville Old Face" panose="020206020805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 Treatment:</a:t>
            </a:r>
          </a:p>
          <a:p>
            <a:endParaRPr lang="en-GB" sz="28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GB" sz="2800" dirty="0">
                <a:latin typeface="Baskerville Old Face" panose="02020602080505020303" pitchFamily="18" charset="0"/>
              </a:rPr>
              <a:t>is with a systemic metronidazole regime</a:t>
            </a:r>
            <a:r>
              <a:rPr lang="en-GB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0EF6E-61E5-49F6-BB47-7AAE01B5D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00" y="236855"/>
            <a:ext cx="351536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9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0618C-EB08-45A2-B359-6C4243DF6757}"/>
              </a:ext>
            </a:extLst>
          </p:cNvPr>
          <p:cNvSpPr txBox="1"/>
          <p:nvPr/>
        </p:nvSpPr>
        <p:spPr>
          <a:xfrm>
            <a:off x="838200" y="55274"/>
            <a:ext cx="10596880" cy="674745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Gonorrhoea </a:t>
            </a:r>
          </a:p>
          <a:p>
            <a:endParaRPr lang="en-GB" sz="28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Caused</a:t>
            </a:r>
            <a:r>
              <a:rPr lang="en-GB" sz="2000" dirty="0">
                <a:latin typeface="Baskerville Old Face" panose="02020602080505020303" pitchFamily="18" charset="0"/>
              </a:rPr>
              <a:t> by infection with the bacteria </a:t>
            </a:r>
            <a:r>
              <a:rPr lang="en-GB" sz="2000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Neisseria gonorrhoea</a:t>
            </a:r>
            <a:r>
              <a:rPr lang="en-GB" sz="2000" dirty="0">
                <a:latin typeface="Baskerville Old Face" panose="02020602080505020303" pitchFamily="18" charset="0"/>
              </a:rPr>
              <a:t>. </a:t>
            </a:r>
          </a:p>
          <a:p>
            <a:r>
              <a:rPr lang="en-GB" sz="2000" dirty="0">
                <a:latin typeface="Baskerville Old Face" panose="02020602080505020303" pitchFamily="18" charset="0"/>
              </a:rPr>
              <a:t>Its STI,  treatment of partners is required. 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Symptoms</a:t>
            </a:r>
            <a:r>
              <a:rPr lang="en-GB" sz="2000" dirty="0">
                <a:latin typeface="Baskerville Old Face" panose="02020602080505020303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Asymptomatic in up to 50% of cases.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Vaginal discharge the most common symptom.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Lower abdominal pain in up to 25%.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Examination: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 is often normal.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cervicitis with or without a mucopurulent discharge may be seen.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Complications</a:t>
            </a:r>
            <a:r>
              <a:rPr lang="en-GB" sz="2000" dirty="0">
                <a:latin typeface="Baskerville Old Face" panose="02020602080505020303" pitchFamily="18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Ascending infection may result in PID and.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Haematogenous spread can cause disseminated gonococcal infection with  arthritis that is typically (monoarticular).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Ophthalmic infection occurs due to inoculation from infected genital secretions.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Neonatal infection occurs when the mother has endocervical infection at the time of delivery 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BAEBE-7E27-4367-83ED-0039373D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697" y="122141"/>
            <a:ext cx="3962743" cy="1848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E3B0EB-3756-4A3D-9126-E0D46EF3C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872" y="221402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69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0618C-EB08-45A2-B359-6C4243DF6757}"/>
              </a:ext>
            </a:extLst>
          </p:cNvPr>
          <p:cNvSpPr txBox="1"/>
          <p:nvPr/>
        </p:nvSpPr>
        <p:spPr>
          <a:xfrm>
            <a:off x="756920" y="365125"/>
            <a:ext cx="10678160" cy="526297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Tests: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 NAAT tests are highly sensitive and specific.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 Culture and sensitivity testing (antimicrobiological resistance).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 Screening for other STIs , particularly for( C. trachomatis).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Treatment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r>
              <a:rPr lang="en-GB" sz="2400" dirty="0">
                <a:latin typeface="Baskerville Old Face" panose="02020602080505020303" pitchFamily="18" charset="0"/>
              </a:rPr>
              <a:t>Third generation cephalosporin plus azithromycin.( to  reduce drug resistance).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endParaRPr lang="en-GB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77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08182-A2D7-49F2-B1B4-C16816BCADDA}"/>
              </a:ext>
            </a:extLst>
          </p:cNvPr>
          <p:cNvSpPr txBox="1"/>
          <p:nvPr/>
        </p:nvSpPr>
        <p:spPr>
          <a:xfrm>
            <a:off x="1442720" y="74234"/>
            <a:ext cx="9408160" cy="670952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Chlamydia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r>
              <a:rPr lang="en-GB" sz="2400" dirty="0">
                <a:latin typeface="Baskerville Old Face" panose="02020602080505020303" pitchFamily="18" charset="0"/>
              </a:rPr>
              <a:t> Chlamydial infection is the most common 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bacterial STI, with women under 25 years.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</a:t>
            </a:r>
          </a:p>
          <a:p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Symptoms: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Infection with C. trachomatis is often asymptomatic.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mucopurulent discharge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Baskerville Old Face" panose="02020602080505020303" pitchFamily="18" charset="0"/>
              </a:rPr>
              <a:t>Testing is also indicated in women with  </a:t>
            </a:r>
            <a:r>
              <a:rPr lang="en-GB" sz="2400" u="sng" dirty="0">
                <a:solidFill>
                  <a:srgbClr val="FF0066"/>
                </a:solidFill>
                <a:latin typeface="Baskerville Old Face" panose="02020602080505020303" pitchFamily="18" charset="0"/>
              </a:rPr>
              <a:t>risk factors: </a:t>
            </a:r>
          </a:p>
          <a:p>
            <a:endParaRPr lang="en-GB" sz="2400" u="sng" dirty="0">
              <a:solidFill>
                <a:srgbClr val="FF0066"/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New  partner.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Altered vaginal discharge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Intermenstrual bleeding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Postcoital bleeding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Abdominal pain. 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E4E30-72AA-4C95-A994-1193796B4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0" y="365125"/>
            <a:ext cx="2848927" cy="18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80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08182-A2D7-49F2-B1B4-C16816BCADDA}"/>
              </a:ext>
            </a:extLst>
          </p:cNvPr>
          <p:cNvSpPr txBox="1"/>
          <p:nvPr/>
        </p:nvSpPr>
        <p:spPr>
          <a:xfrm>
            <a:off x="1300480" y="365125"/>
            <a:ext cx="9011920" cy="563231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On Examination </a:t>
            </a:r>
          </a:p>
          <a:p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                              </a:t>
            </a:r>
            <a:r>
              <a:rPr lang="en-GB" sz="2400" dirty="0">
                <a:latin typeface="Baskerville Old Face" panose="02020602080505020303" pitchFamily="18" charset="0"/>
              </a:rPr>
              <a:t>cervicitis.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Neonates born to mothers with cervical infection may develop conjunctivitis.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A reactive arthritis that is typically( monoarticular) in men.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NAAT tests are widely available for C.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Treatment :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r>
              <a:rPr lang="en-GB" sz="2400" dirty="0">
                <a:latin typeface="Baskerville Old Face" panose="02020602080505020303" pitchFamily="18" charset="0"/>
              </a:rPr>
              <a:t>Regimens include azithromycin or doxycycline; the benefit of the former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r>
              <a:rPr lang="en-GB" sz="2400" dirty="0">
                <a:latin typeface="Baskerville Old Face" panose="02020602080505020303" pitchFamily="18" charset="0"/>
              </a:rPr>
              <a:t> is that it is single dose and well tolerated. </a:t>
            </a:r>
          </a:p>
        </p:txBody>
      </p:sp>
    </p:spTree>
    <p:extLst>
      <p:ext uri="{BB962C8B-B14F-4D97-AF65-F5344CB8AC3E}">
        <p14:creationId xmlns:p14="http://schemas.microsoft.com/office/powerpoint/2010/main" val="89062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781CFA-2048-4321-81D2-CC37817E44D9}"/>
              </a:ext>
            </a:extLst>
          </p:cNvPr>
          <p:cNvSpPr txBox="1"/>
          <p:nvPr/>
        </p:nvSpPr>
        <p:spPr>
          <a:xfrm>
            <a:off x="1534160" y="230188"/>
            <a:ext cx="851916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Pelvic inflammatory disease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32590-9E46-49D6-A27B-6401CD952F81}"/>
              </a:ext>
            </a:extLst>
          </p:cNvPr>
          <p:cNvSpPr txBox="1"/>
          <p:nvPr/>
        </p:nvSpPr>
        <p:spPr>
          <a:xfrm>
            <a:off x="1534160" y="1118532"/>
            <a:ext cx="8519160" cy="563231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This occurs when there is ascending infection from the endocervix to the higher reproductive tract.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It is a recognized complication of chlamydia and less frequently of gonorrhoea.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The </a:t>
            </a:r>
            <a:r>
              <a:rPr lang="en-GB" sz="2400" u="sng" dirty="0">
                <a:solidFill>
                  <a:srgbClr val="FF0066"/>
                </a:solidFill>
                <a:latin typeface="Baskerville Old Face" panose="02020602080505020303" pitchFamily="18" charset="0"/>
              </a:rPr>
              <a:t>diagnosis</a:t>
            </a:r>
            <a:r>
              <a:rPr lang="en-GB" sz="2400" dirty="0">
                <a:latin typeface="Baskerville Old Face" panose="02020602080505020303" pitchFamily="18" charset="0"/>
              </a:rPr>
              <a:t> of PID is usually made clinically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u="sng" dirty="0">
                <a:solidFill>
                  <a:srgbClr val="FF0066"/>
                </a:solidFill>
                <a:latin typeface="Baskerville Old Face" panose="02020602080505020303" pitchFamily="18" charset="0"/>
              </a:rPr>
              <a:t>symptoms</a:t>
            </a:r>
            <a:r>
              <a:rPr lang="en-GB" sz="2400" dirty="0">
                <a:latin typeface="Baskerville Old Face" panose="02020602080505020303" pitchFamily="18" charset="0"/>
              </a:rPr>
              <a:t> typically include: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lower bilateral abdominal pain.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Dyspareunia.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altered vaginal discharge.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IMB.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PCB.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D01EA-525F-495B-9B0B-746A0EED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02" y="5121910"/>
            <a:ext cx="34956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8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2FEE-D276-437E-BC06-6BAFC73A21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F4CE9-8334-44CE-8AED-AF0BCF9D4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CBEBB-4432-45B1-832F-B68047D53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AE24E-FE93-43C4-8991-2C6E0220BB64}"/>
              </a:ext>
            </a:extLst>
          </p:cNvPr>
          <p:cNvSpPr txBox="1"/>
          <p:nvPr/>
        </p:nvSpPr>
        <p:spPr>
          <a:xfrm>
            <a:off x="2763520" y="376516"/>
            <a:ext cx="631952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 Vaginal Discharge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5538E-8527-46DB-BA8A-78C8FE96EDEC}"/>
              </a:ext>
            </a:extLst>
          </p:cNvPr>
          <p:cNvSpPr txBox="1"/>
          <p:nvPr/>
        </p:nvSpPr>
        <p:spPr>
          <a:xfrm>
            <a:off x="2763520" y="1355507"/>
            <a:ext cx="6319520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latin typeface="Baskerville Old Face" panose="02020602080505020303" pitchFamily="18" charset="0"/>
              </a:rPr>
              <a:t>Types of venial discharge: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*Physiological                          * pathological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5A971-8DED-4F93-AA94-E964D76C967B}"/>
              </a:ext>
            </a:extLst>
          </p:cNvPr>
          <p:cNvSpPr txBox="1"/>
          <p:nvPr/>
        </p:nvSpPr>
        <p:spPr>
          <a:xfrm>
            <a:off x="2763520" y="2419648"/>
            <a:ext cx="6319520" cy="415498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latin typeface="Baskerville Old Face" panose="02020602080505020303" pitchFamily="18" charset="0"/>
              </a:rPr>
              <a:t>Physiological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Normal physiological vaginal discharge characteristics: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clear (colourless).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 non-offensive(odourless).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 not itchy.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increase in amount: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around the time of ovulation.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during pregnancy.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 with contraceptive use.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44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32590-9E46-49D6-A27B-6401CD952F81}"/>
              </a:ext>
            </a:extLst>
          </p:cNvPr>
          <p:cNvSpPr txBox="1"/>
          <p:nvPr/>
        </p:nvSpPr>
        <p:spPr>
          <a:xfrm>
            <a:off x="838200" y="365124"/>
            <a:ext cx="10515600" cy="612475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Systemic symptoms of infection :</a:t>
            </a:r>
          </a:p>
          <a:p>
            <a:endParaRPr lang="en-GB" sz="2400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 lower abdominal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 cervical motion tenderness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cervicitis. Testing for all STIs is required, as is exclusion of pregnancy.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Treatment :</a:t>
            </a:r>
          </a:p>
          <a:p>
            <a:r>
              <a:rPr lang="en-GB" sz="2000" dirty="0">
                <a:latin typeface="Baskerville Old Face" panose="02020602080505020303" pitchFamily="18" charset="0"/>
              </a:rPr>
              <a:t>Where PID is suspected empirical treatment should be started immediately, as delay increases the risk of complications.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Complication</a:t>
            </a:r>
            <a:r>
              <a:rPr lang="en-GB" sz="2000" dirty="0">
                <a:latin typeface="Baskerville Old Face" panose="02020602080505020303" pitchFamily="18" charset="0"/>
              </a:rPr>
              <a:t> :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 endometritis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 Fallopian tube inflammation(salpingitis)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Subfertility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ectopic pregnancy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 chronic pelvic pain.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Baskerville Old Face" panose="02020602080505020303" pitchFamily="18" charset="0"/>
              </a:rPr>
              <a:t>Right upper quadrant pain due to perihepatitis</a:t>
            </a:r>
          </a:p>
          <a:p>
            <a:r>
              <a:rPr lang="en-GB" sz="2000" dirty="0">
                <a:latin typeface="Baskerville Old Face" panose="02020602080505020303" pitchFamily="18" charset="0"/>
              </a:rPr>
              <a:t> (called Fitz-Hugh–Curtis syndrome 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09687-E58F-41A2-810D-F85758447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217" y="481965"/>
            <a:ext cx="2676525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9F301-425B-4DCB-8853-F1B681C31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217" y="4185921"/>
            <a:ext cx="2831782" cy="17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05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32590-9E46-49D6-A27B-6401CD952F81}"/>
              </a:ext>
            </a:extLst>
          </p:cNvPr>
          <p:cNvSpPr txBox="1"/>
          <p:nvPr/>
        </p:nvSpPr>
        <p:spPr>
          <a:xfrm>
            <a:off x="1036320" y="264160"/>
            <a:ext cx="9113520" cy="622871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 Management :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Laparoscopy in women with PID may reveal scarring and adhesion formation.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Intrauterine device (IUD) should be  remove.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Treatment: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Regimes should cover all common pathogens and are 2 weeks in duration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they include a macrolide or tetracycline plus metronidazole with a parenteral third-generation cephalosporin at the start.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Partners require screening and empirical treatment, usually with azithromycin.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Women require clear information regarding possible sequelae from their infection.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7635D-FA6A-4667-8886-43E57A9DB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190" y="1551622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36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"/>
            <a:ext cx="12192000" cy="683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16C23-9D43-4A17-A2CD-72A46DA68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7" y="66716"/>
            <a:ext cx="3962743" cy="2956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22E3E5-BCA4-4D82-9A1D-081D18D45CF2}"/>
              </a:ext>
            </a:extLst>
          </p:cNvPr>
          <p:cNvSpPr txBox="1"/>
          <p:nvPr/>
        </p:nvSpPr>
        <p:spPr>
          <a:xfrm>
            <a:off x="4216401" y="1337458"/>
            <a:ext cx="7884502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latin typeface="Baskerville Old Face" panose="02020602080505020303" pitchFamily="18" charset="0"/>
              </a:rPr>
              <a:t>Fitz-Hugh–Curtis syndrome showing perihepatic adhesions (typical violin string appearance</a:t>
            </a:r>
            <a:r>
              <a:rPr lang="en-GB" dirty="0"/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B2B7D7-F9E0-4A05-94A4-D6E08E944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975" y="2336800"/>
            <a:ext cx="4376928" cy="4500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9B158E-7654-4800-8269-FB1D6B330970}"/>
              </a:ext>
            </a:extLst>
          </p:cNvPr>
          <p:cNvSpPr txBox="1"/>
          <p:nvPr/>
        </p:nvSpPr>
        <p:spPr>
          <a:xfrm>
            <a:off x="243840" y="3925103"/>
            <a:ext cx="6898640" cy="230832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latin typeface="Baskerville Old Face" panose="02020602080505020303" pitchFamily="18" charset="0"/>
              </a:rPr>
              <a:t>A</a:t>
            </a:r>
            <a:r>
              <a:rPr lang="en-GB" dirty="0"/>
              <a:t> </a:t>
            </a:r>
            <a:r>
              <a:rPr lang="en-GB" sz="2400" dirty="0">
                <a:latin typeface="Baskerville Old Face" panose="02020602080505020303" pitchFamily="18" charset="0"/>
              </a:rPr>
              <a:t>Peri tubal adhesions of the left Fallopian tube;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B: ectopic pregnancy within hydrosalpinx; 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C: left Fallopian tube hydrosalpinx;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D: large hydrosalpinx of the left Fallopian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tube with a smaller hydrosalpinx on the</a:t>
            </a:r>
          </a:p>
          <a:p>
            <a:r>
              <a:rPr lang="en-GB" sz="2400" dirty="0">
                <a:latin typeface="Baskerville Old Face" panose="02020602080505020303" pitchFamily="18" charset="0"/>
              </a:rPr>
              <a:t> right side</a:t>
            </a:r>
          </a:p>
        </p:txBody>
      </p:sp>
    </p:spTree>
    <p:extLst>
      <p:ext uri="{BB962C8B-B14F-4D97-AF65-F5344CB8AC3E}">
        <p14:creationId xmlns:p14="http://schemas.microsoft.com/office/powerpoint/2010/main" val="3090755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0057B-EEA4-457C-9646-4AD28F04A5F3}"/>
              </a:ext>
            </a:extLst>
          </p:cNvPr>
          <p:cNvSpPr txBox="1"/>
          <p:nvPr/>
        </p:nvSpPr>
        <p:spPr>
          <a:xfrm>
            <a:off x="264160" y="365125"/>
            <a:ext cx="11623040" cy="572464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Syphilis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Baskerville Old Face" panose="02020602080505020303" pitchFamily="18" charset="0"/>
              </a:rPr>
              <a:t>  caused by infection with the bacterium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Treponema pallidum </a:t>
            </a:r>
            <a:r>
              <a:rPr lang="en-GB" sz="2000" dirty="0">
                <a:latin typeface="Baskerville Old Face" panose="02020602080505020303" pitchFamily="18" charset="0"/>
              </a:rPr>
              <a:t>. 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Baskerville Old Face" panose="02020602080505020303" pitchFamily="18" charset="0"/>
              </a:rPr>
              <a:t>This infection is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multisystem</a:t>
            </a:r>
            <a:r>
              <a:rPr lang="en-GB" sz="2000" dirty="0">
                <a:latin typeface="Baskerville Old Face" panose="02020602080505020303" pitchFamily="18" charset="0"/>
              </a:rPr>
              <a:t> and has many clinical features that may mimic other</a:t>
            </a:r>
          </a:p>
          <a:p>
            <a:r>
              <a:rPr lang="en-GB" sz="2000" dirty="0">
                <a:latin typeface="Baskerville Old Face" panose="02020602080505020303" pitchFamily="18" charset="0"/>
              </a:rPr>
              <a:t> conditions. late complications can present many years after the original infection.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Baskerville Old Face" panose="02020602080505020303" pitchFamily="18" charset="0"/>
              </a:rPr>
              <a:t> The infection is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classified</a:t>
            </a:r>
            <a:r>
              <a:rPr lang="en-GB" sz="2000" dirty="0">
                <a:latin typeface="Baskerville Old Face" panose="02020602080505020303" pitchFamily="18" charset="0"/>
              </a:rPr>
              <a:t> as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congenital</a:t>
            </a:r>
            <a:r>
              <a:rPr lang="en-GB" sz="2000" dirty="0">
                <a:latin typeface="Baskerville Old Face" panose="02020602080505020303" pitchFamily="18" charset="0"/>
              </a:rPr>
              <a:t> or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acquired</a:t>
            </a:r>
            <a:r>
              <a:rPr lang="en-GB" sz="2000" dirty="0">
                <a:latin typeface="Baskerville Old Face" panose="02020602080505020303" pitchFamily="18" charset="0"/>
              </a:rPr>
              <a:t>, and each of these as late or early. 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Baskerville Old Face" panose="02020602080505020303" pitchFamily="18" charset="0"/>
              </a:rPr>
              <a:t>In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acquired</a:t>
            </a:r>
            <a:r>
              <a:rPr lang="en-GB" sz="2000" dirty="0">
                <a:latin typeface="Baskerville Old Face" panose="02020602080505020303" pitchFamily="18" charset="0"/>
              </a:rPr>
              <a:t> early syphilis the initial manifestation is the ‘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chancre</a:t>
            </a:r>
            <a:r>
              <a:rPr lang="en-GB" sz="2000" dirty="0">
                <a:latin typeface="Baskerville Old Face" panose="02020602080505020303" pitchFamily="18" charset="0"/>
              </a:rPr>
              <a:t>’, which develops at the site of exposure. 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Baskerville Old Face" panose="02020602080505020303" pitchFamily="18" charset="0"/>
              </a:rPr>
              <a:t>The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lesion</a:t>
            </a:r>
            <a:r>
              <a:rPr lang="en-GB" sz="2000" dirty="0">
                <a:latin typeface="Baskerville Old Face" panose="02020602080505020303" pitchFamily="18" charset="0"/>
              </a:rPr>
              <a:t> is painless, indurated and exudes serous fluid containing T. pallidum, and there is regional lymphadenopathy. </a:t>
            </a:r>
          </a:p>
          <a:p>
            <a:endParaRPr lang="en-GB" sz="20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Baskerville Old Face" panose="02020602080505020303" pitchFamily="18" charset="0"/>
              </a:rPr>
              <a:t>This </a:t>
            </a:r>
            <a:r>
              <a:rPr lang="en-GB" sz="20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resolves</a:t>
            </a:r>
            <a:r>
              <a:rPr lang="en-GB" sz="2000" dirty="0">
                <a:latin typeface="Baskerville Old Face" panose="02020602080505020303" pitchFamily="18" charset="0"/>
              </a:rPr>
              <a:t> within a few weeks and followed by   bacteria disseminate  of  clinical symptoms and signs.</a:t>
            </a:r>
          </a:p>
          <a:p>
            <a:r>
              <a:rPr lang="en-GB" sz="2000" dirty="0">
                <a:latin typeface="Baskerville Old Face" panose="02020602080505020303" pitchFamily="18" charset="0"/>
              </a:rPr>
              <a:t> </a:t>
            </a:r>
          </a:p>
          <a:p>
            <a:r>
              <a:rPr lang="en-GB" sz="2000" dirty="0">
                <a:latin typeface="Baskerville Old Face" panose="02020602080505020303" pitchFamily="18" charset="0"/>
              </a:rPr>
              <a:t>These include a widespread erythematous rash, genital mucous lesions and raised lesions, termed ‘</a:t>
            </a:r>
            <a:r>
              <a:rPr lang="en-GB" sz="2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condylomata</a:t>
            </a:r>
            <a:r>
              <a:rPr lang="en-GB" sz="2000" dirty="0">
                <a:latin typeface="Baskerville Old Face" panose="02020602080505020303" pitchFamily="18" charset="0"/>
              </a:rPr>
              <a:t> </a:t>
            </a:r>
            <a:r>
              <a:rPr lang="en-GB" sz="2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Lata</a:t>
            </a:r>
            <a:r>
              <a:rPr lang="en-GB" sz="2000" dirty="0">
                <a:latin typeface="Baskerville Old Face" panose="02020602080505020303" pitchFamily="18" charset="0"/>
              </a:rPr>
              <a:t>’.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D1B01-EEFF-4888-BF8D-6ECF93A3E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480" y="664845"/>
            <a:ext cx="2607310" cy="16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20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0057B-EEA4-457C-9646-4AD28F04A5F3}"/>
              </a:ext>
            </a:extLst>
          </p:cNvPr>
          <p:cNvSpPr txBox="1"/>
          <p:nvPr/>
        </p:nvSpPr>
        <p:spPr>
          <a:xfrm>
            <a:off x="741680" y="365125"/>
            <a:ext cx="10612120" cy="59093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Complications :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 neurological involvement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 meningitis.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Eighth nerve palsy and consequent deafness.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Tinnitus 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Ophthalmic( most often uveitis).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/>
              <a:t> This stage also spontaneously resolves.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/>
              <a:t>Relapse may occur for up to 2 years, the accepted time limit of early infection.</a:t>
            </a:r>
          </a:p>
        </p:txBody>
      </p:sp>
    </p:spTree>
    <p:extLst>
      <p:ext uri="{BB962C8B-B14F-4D97-AF65-F5344CB8AC3E}">
        <p14:creationId xmlns:p14="http://schemas.microsoft.com/office/powerpoint/2010/main" val="574014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5CEAA-05B3-4160-890B-E4882DF98498}"/>
              </a:ext>
            </a:extLst>
          </p:cNvPr>
          <p:cNvSpPr txBox="1"/>
          <p:nvPr/>
        </p:nvSpPr>
        <p:spPr>
          <a:xfrm>
            <a:off x="1605280" y="45522"/>
            <a:ext cx="861568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HIV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C3166-744A-4D7A-8EA6-1FE85B064965}"/>
              </a:ext>
            </a:extLst>
          </p:cNvPr>
          <p:cNvSpPr txBox="1"/>
          <p:nvPr/>
        </p:nvSpPr>
        <p:spPr>
          <a:xfrm>
            <a:off x="1605280" y="1028342"/>
            <a:ext cx="8595360" cy="452431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Natural history, epidemiology, testing and treatment Infection with HIV results in an initial acute viral illness followed by a chronic decline in cellular immunity due to progressive depletion of CD4-positive T-lymphocytes, and eventually resulting in one or more illnesses defined as the acquired immune deficiency syndrome (AIDS)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In gynaecological practice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include cervical cancer (cervical cytology is recommended)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cervical intraepithelial neoplasia (CIN) 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vaginal intraepithelial neoplasia.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The notification of partner  and children, is crucial as  improves outcomes and prevents onward transmission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482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97CC3F-B905-47AE-A0C3-3B6BE9ED18AC}"/>
              </a:ext>
            </a:extLst>
          </p:cNvPr>
          <p:cNvSpPr txBox="1"/>
          <p:nvPr/>
        </p:nvSpPr>
        <p:spPr>
          <a:xfrm>
            <a:off x="548640" y="243511"/>
            <a:ext cx="10515600" cy="63709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Management of the HIV-positive mother and her child: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Effective antiretroviral therapy.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Transmission (MTCT) occurs during birth or breastfeeding. Intrauterine infection is unusual and  due to  intervention  (for example, amniocentesis).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Delivery by prelabour caesarean section further reduces MTCT rates when the HIV viral load is detectable.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Obstetric </a:t>
            </a:r>
            <a:r>
              <a:rPr lang="en-GB" sz="2400" dirty="0">
                <a:solidFill>
                  <a:srgbClr val="FF0066"/>
                </a:solidFill>
                <a:latin typeface="Baskerville Old Face" panose="02020602080505020303" pitchFamily="18" charset="0"/>
              </a:rPr>
              <a:t>risk factors </a:t>
            </a:r>
            <a:r>
              <a:rPr lang="en-GB" sz="2400" dirty="0">
                <a:latin typeface="Baskerville Old Face" panose="02020602080505020303" pitchFamily="18" charset="0"/>
              </a:rPr>
              <a:t>that increase the transmission include: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prolonged rupture of membranes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procedures that breach the infant’s skin (such as </a:t>
            </a:r>
            <a:r>
              <a:rPr lang="en-GB" sz="2400" dirty="0" err="1">
                <a:latin typeface="Baskerville Old Face" panose="02020602080505020303" pitchFamily="18" charset="0"/>
              </a:rPr>
              <a:t>fetal</a:t>
            </a:r>
            <a:r>
              <a:rPr lang="en-GB" sz="2400" dirty="0">
                <a:latin typeface="Baskerville Old Face" panose="02020602080505020303" pitchFamily="18" charset="0"/>
              </a:rPr>
              <a:t> scalp electrodes)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increase maternal blood in the birth canal.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these risks are reduced by effective control of maternal HIV 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 formula feeding is safe, this is preferable.</a:t>
            </a:r>
          </a:p>
        </p:txBody>
      </p:sp>
    </p:spTree>
    <p:extLst>
      <p:ext uri="{BB962C8B-B14F-4D97-AF65-F5344CB8AC3E}">
        <p14:creationId xmlns:p14="http://schemas.microsoft.com/office/powerpoint/2010/main" val="4285521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D71636-1128-4703-A5BA-52E917972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515" y="286702"/>
            <a:ext cx="4286250" cy="4286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DF786-7D0B-4A42-A1A6-0FDCD9340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73955"/>
            <a:ext cx="549338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6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A97B8-C662-4F7B-A319-D770974ECF41}"/>
              </a:ext>
            </a:extLst>
          </p:cNvPr>
          <p:cNvSpPr txBox="1"/>
          <p:nvPr/>
        </p:nvSpPr>
        <p:spPr>
          <a:xfrm>
            <a:off x="2296160" y="365125"/>
            <a:ext cx="8321040" cy="6001643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Baskerville Old Face" panose="02020602080505020303" pitchFamily="18" charset="0"/>
              </a:rPr>
              <a:t>Abnormal vaginal discharge is characterized by change in: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colour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consistency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volume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       odour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Baskerville Old Face" panose="02020602080505020303" pitchFamily="18" charset="0"/>
              </a:rPr>
              <a:t>May be associated with symptoms :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Itching.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Soreness.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Dysuria.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pelvic pain.</a:t>
            </a:r>
          </a:p>
        </p:txBody>
      </p:sp>
    </p:spTree>
    <p:extLst>
      <p:ext uri="{BB962C8B-B14F-4D97-AF65-F5344CB8AC3E}">
        <p14:creationId xmlns:p14="http://schemas.microsoft.com/office/powerpoint/2010/main" val="77693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3D22A4-F353-4773-BA94-4480BE136888}"/>
              </a:ext>
            </a:extLst>
          </p:cNvPr>
          <p:cNvSpPr txBox="1"/>
          <p:nvPr/>
        </p:nvSpPr>
        <p:spPr>
          <a:xfrm>
            <a:off x="1198880" y="365125"/>
            <a:ext cx="9509760" cy="612475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Features of vaginal discharge to be elicited include:</a:t>
            </a:r>
          </a:p>
          <a:p>
            <a:endParaRPr lang="en-GB" sz="28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its onset,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duration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timing related to menstrual cycle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 odour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Colour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consistency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and any exacerbating factors.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skerville Old Face" panose="02020602080505020303" pitchFamily="18" charset="0"/>
              </a:rPr>
              <a:t>	Associated symptoms</a:t>
            </a:r>
          </a:p>
          <a:p>
            <a:r>
              <a:rPr lang="en-GB" sz="2800" dirty="0">
                <a:latin typeface="Baskerville Old Face" panose="02020602080505020303" pitchFamily="18" charset="0"/>
              </a:rPr>
              <a:t>(itching, pain, dysuria, dyspareunia and</a:t>
            </a:r>
          </a:p>
          <a:p>
            <a:r>
              <a:rPr lang="en-GB" sz="2800" dirty="0">
                <a:latin typeface="Baskerville Old Face" panose="02020602080505020303" pitchFamily="18" charset="0"/>
              </a:rPr>
              <a:t>irregular bleeding). </a:t>
            </a:r>
          </a:p>
          <a:p>
            <a:endParaRPr lang="en-GB" sz="2800" dirty="0">
              <a:latin typeface="Baskerville Old Face" panose="02020602080505020303" pitchFamily="18" charset="0"/>
            </a:endParaRPr>
          </a:p>
          <a:p>
            <a:endParaRPr lang="en-GB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0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345BA-85E2-4504-A811-47E51475C05C}"/>
              </a:ext>
            </a:extLst>
          </p:cNvPr>
          <p:cNvSpPr txBox="1"/>
          <p:nvPr/>
        </p:nvSpPr>
        <p:spPr>
          <a:xfrm>
            <a:off x="838200" y="34133"/>
            <a:ext cx="10104120" cy="664797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latin typeface="Baskerville Old Face" panose="02020602080505020303" pitchFamily="18" charset="0"/>
              </a:rPr>
              <a:t>Causes of vaginal discharge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Physiological    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 Pathological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.Non infective: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Bacterial vaginosis (BV)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Vulvovaginal candidiasis.</a:t>
            </a:r>
          </a:p>
          <a:p>
            <a:endParaRPr lang="en-GB" sz="2400" dirty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>
                <a:latin typeface="Baskerville Old Face" panose="02020602080505020303" pitchFamily="18" charset="0"/>
              </a:rPr>
              <a:t>Infective STIs: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Trichomonas vaginalis.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Chlamydia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Gonorrhoea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Baskerville Old Face" panose="02020602080505020303" pitchFamily="18" charset="0"/>
              </a:rPr>
              <a:t>Others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	 Irritants: perfumes.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Atrophic vaginitis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Cervical ectropion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Tumours of vulva, vagina, cervix and endometrium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Baskerville Old Face" panose="02020602080505020303" pitchFamily="18" charset="0"/>
              </a:rPr>
              <a:t> Trauma.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11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FFCCFF"/>
          </a:solidFill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0544D1DC-AF0F-4C18-B787-7F5475079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558151"/>
              </p:ext>
            </p:extLst>
          </p:nvPr>
        </p:nvGraphicFramePr>
        <p:xfrm>
          <a:off x="660400" y="721360"/>
          <a:ext cx="10693400" cy="547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>
                  <a:extLst>
                    <a:ext uri="{9D8B030D-6E8A-4147-A177-3AD203B41FA5}">
                      <a16:colId xmlns:a16="http://schemas.microsoft.com/office/drawing/2014/main" val="1599615380"/>
                    </a:ext>
                  </a:extLst>
                </a:gridCol>
              </a:tblGrid>
              <a:tr h="54762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STIs are often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asymptomatic.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can cause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significant problems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at the time of infection or in the future; for example, human papillomavirus (</a:t>
                      </a:r>
                      <a:r>
                        <a:rPr lang="en-GB" sz="2400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HPV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) infection and </a:t>
                      </a:r>
                      <a:r>
                        <a:rPr lang="en-GB" sz="2400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cervical cancer.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STIs often coexist and when one is found,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screening for others is required.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u="sng" dirty="0">
                        <a:solidFill>
                          <a:srgbClr val="C00000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Tests for STIs have  improved with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highly sensitive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and tests that are very easy to use and can detect several infections on a single swab or urine sample.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Children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may also require testing and treatment if they have been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exposed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during pregnancy, birth or breastfeeding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584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27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817598"/>
              </p:ext>
            </p:extLst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00DC1F2-043F-4CFC-A89C-149AB7F7B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300487"/>
              </p:ext>
            </p:extLst>
          </p:nvPr>
        </p:nvGraphicFramePr>
        <p:xfrm>
          <a:off x="223520" y="1103586"/>
          <a:ext cx="11714479" cy="5561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4479">
                  <a:extLst>
                    <a:ext uri="{9D8B030D-6E8A-4147-A177-3AD203B41FA5}">
                      <a16:colId xmlns:a16="http://schemas.microsoft.com/office/drawing/2014/main" val="3749528514"/>
                    </a:ext>
                  </a:extLst>
                </a:gridCol>
              </a:tblGrid>
              <a:tr h="556137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Bacterial vaginosis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The commonest cause of abnormal vaginal discharge.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Depletion of the lactobacilli dominant in the healthy vaginal flora , together with an elevation of vaginal pH to above 4.5.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Gardnerella vaginalis and other species (causative organisms).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GB" sz="2400" dirty="0">
                          <a:solidFill>
                            <a:srgbClr val="FF0066"/>
                          </a:solidFill>
                          <a:latin typeface="Baskerville Old Face" panose="02020602080505020303" pitchFamily="18" charset="0"/>
                        </a:rPr>
                        <a:t>Risk factors include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douching.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black race.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smoking.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GB" sz="2400" dirty="0">
                          <a:solidFill>
                            <a:srgbClr val="FF0066"/>
                          </a:solidFill>
                          <a:latin typeface="Baskerville Old Face" panose="02020602080505020303" pitchFamily="18" charset="0"/>
                        </a:rPr>
                        <a:t>Symptoms include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Offensive vaginal discharge with  ‘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fishy’odour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,.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Homogenous white vaginal discharge.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High pH . 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68652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EC311DD-0B4C-4C49-9AEF-EAE900E81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408707"/>
              </p:ext>
            </p:extLst>
          </p:nvPr>
        </p:nvGraphicFramePr>
        <p:xfrm>
          <a:off x="223520" y="365125"/>
          <a:ext cx="1171447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4479">
                  <a:extLst>
                    <a:ext uri="{9D8B030D-6E8A-4147-A177-3AD203B41FA5}">
                      <a16:colId xmlns:a16="http://schemas.microsoft.com/office/drawing/2014/main" val="216803391"/>
                    </a:ext>
                  </a:extLst>
                </a:gridCol>
              </a:tblGrid>
              <a:tr h="48831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Infective causes of vaginal discharge 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9649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9653D35-FEC5-4246-89AE-A5402E73B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770" y="2641600"/>
            <a:ext cx="2857500" cy="17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00DC1F2-043F-4CFC-A89C-149AB7F7B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20351"/>
              </p:ext>
            </p:extLst>
          </p:nvPr>
        </p:nvGraphicFramePr>
        <p:xfrm>
          <a:off x="345440" y="193041"/>
          <a:ext cx="11511280" cy="654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1280">
                  <a:extLst>
                    <a:ext uri="{9D8B030D-6E8A-4147-A177-3AD203B41FA5}">
                      <a16:colId xmlns:a16="http://schemas.microsoft.com/office/drawing/2014/main" val="3749528514"/>
                    </a:ext>
                  </a:extLst>
                </a:gridCol>
              </a:tblGrid>
              <a:tr h="65430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GB" sz="2400" dirty="0">
                          <a:solidFill>
                            <a:srgbClr val="FF0066"/>
                          </a:solidFill>
                          <a:latin typeface="Baskerville Old Face" panose="02020602080505020303" pitchFamily="18" charset="0"/>
                        </a:rPr>
                        <a:t>Diagnosis:</a:t>
                      </a:r>
                    </a:p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is made by using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Amsel's</a:t>
                      </a:r>
                      <a:r>
                        <a:rPr lang="en-GB" sz="2400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criteria</a:t>
                      </a:r>
                      <a:r>
                        <a:rPr lang="en-GB" sz="2400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(3 of 4 are required):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homogenous discharge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high pH, ‘clue cells’ on microscopy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Fishy odour when 10% potassium hydroxide is added to a sample of discharge.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BV is </a:t>
                      </a:r>
                      <a:r>
                        <a:rPr lang="en-GB" sz="2400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associated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with a number of </a:t>
                      </a:r>
                      <a:r>
                        <a:rPr lang="en-GB" sz="2400" u="sng" dirty="0">
                          <a:solidFill>
                            <a:srgbClr val="C00000"/>
                          </a:solidFill>
                          <a:latin typeface="Baskerville Old Face" panose="02020602080505020303" pitchFamily="18" charset="0"/>
                        </a:rPr>
                        <a:t>pathologies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including: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pelvic inflammatory disease (PID).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post hysterectomy vaginal cuff cellulitis and.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Pregnancy.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preterm birth.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Rupture of membranes.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miscarriage.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latin typeface="Edwardian Script ITC" panose="030303020407070D0804" pitchFamily="66" charset="0"/>
                        </a:rPr>
                        <a:t>                   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latin typeface="Gabriola" panose="04040605051002020D02" pitchFamily="82" charset="0"/>
                        </a:rPr>
                        <a:t>An increased risk of </a:t>
                      </a:r>
                      <a:r>
                        <a:rPr lang="en-GB" sz="4000" u="sng" dirty="0">
                          <a:solidFill>
                            <a:srgbClr val="CC0099"/>
                          </a:solidFill>
                          <a:latin typeface="Gabriola" panose="04040605051002020D02" pitchFamily="82" charset="0"/>
                        </a:rPr>
                        <a:t>HIV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latin typeface="Gabriola" panose="04040605051002020D02" pitchFamily="82" charset="0"/>
                        </a:rPr>
                        <a:t> acquisition is observed in women at risk with BV.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686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B0C611-DE2E-4773-BE40-56C4EF07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4876800"/>
            <a:ext cx="1503680" cy="8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8D35-C74F-4C20-A8C0-C18673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1E60CD-D73A-48AC-9D81-1AD3617EA0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12071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39864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29656EC-EC3C-4F09-A7CD-4B3A9BF7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00DC1F2-043F-4CFC-A89C-149AB7F7B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262154"/>
              </p:ext>
            </p:extLst>
          </p:nvPr>
        </p:nvGraphicFramePr>
        <p:xfrm>
          <a:off x="345440" y="193041"/>
          <a:ext cx="11511280" cy="654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1280">
                  <a:extLst>
                    <a:ext uri="{9D8B030D-6E8A-4147-A177-3AD203B41FA5}">
                      <a16:colId xmlns:a16="http://schemas.microsoft.com/office/drawing/2014/main" val="3749528514"/>
                    </a:ext>
                  </a:extLst>
                </a:gridCol>
              </a:tblGrid>
              <a:tr h="654304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2400" dirty="0">
                          <a:solidFill>
                            <a:srgbClr val="FF0066"/>
                          </a:solidFill>
                          <a:latin typeface="Baskerville Old Face" panose="02020602080505020303" pitchFamily="18" charset="0"/>
                        </a:rPr>
                        <a:t>Treatment: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rgbClr val="FF0066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Oral or intravaginal treatments with metronidazole or clindamycin are indicated in women with symptoms 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Prior to gynaecological surgical procedures.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en-GB" sz="2400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               </a:t>
                      </a:r>
                      <a:r>
                        <a:rPr lang="en-GB" sz="3200" dirty="0">
                          <a:solidFill>
                            <a:schemeClr val="tx1"/>
                          </a:solidFill>
                          <a:latin typeface="Gabriola" panose="04040605051002020D02" pitchFamily="82" charset="0"/>
                        </a:rPr>
                        <a:t>Women with BV should be advised that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3200" dirty="0">
                          <a:solidFill>
                            <a:schemeClr val="tx1"/>
                          </a:solidFill>
                          <a:latin typeface="Gabriola" panose="04040605051002020D02" pitchFamily="82" charset="0"/>
                        </a:rPr>
                        <a:t>                       vaginal douching or excessive washing should be avoided.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686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C58DC98-22DF-4239-B3EA-F18F20E5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3973511"/>
            <a:ext cx="883920" cy="8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0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1848</Words>
  <Application>Microsoft Office PowerPoint</Application>
  <PresentationFormat>Widescreen</PresentationFormat>
  <Paragraphs>353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Baskerville Old Face</vt:lpstr>
      <vt:lpstr>Calibri</vt:lpstr>
      <vt:lpstr>Calibri Light</vt:lpstr>
      <vt:lpstr>Edwardian Script ITC</vt:lpstr>
      <vt:lpstr>Gabriola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53</cp:revision>
  <dcterms:created xsi:type="dcterms:W3CDTF">2020-08-27T00:21:22Z</dcterms:created>
  <dcterms:modified xsi:type="dcterms:W3CDTF">2020-09-20T19:41:43Z</dcterms:modified>
</cp:coreProperties>
</file>