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69" r:id="rId5"/>
    <p:sldId id="270" r:id="rId6"/>
    <p:sldId id="279" r:id="rId7"/>
    <p:sldId id="271" r:id="rId8"/>
    <p:sldId id="275" r:id="rId9"/>
    <p:sldId id="276" r:id="rId10"/>
    <p:sldId id="277" r:id="rId11"/>
    <p:sldId id="278" r:id="rId12"/>
    <p:sldId id="274" r:id="rId13"/>
    <p:sldId id="273" r:id="rId14"/>
    <p:sldId id="272" r:id="rId15"/>
    <p:sldId id="268" r:id="rId16"/>
    <p:sldId id="267" r:id="rId17"/>
  </p:sldIdLst>
  <p:sldSz cx="18288000" cy="10287000"/>
  <p:notesSz cx="6858000" cy="9144000"/>
  <p:embeddedFontLst>
    <p:embeddedFont>
      <p:font typeface="Hind Siliguri" panose="02000000000000000000" pitchFamily="2" charset="77"/>
      <p:regular r:id="rId18"/>
      <p:bold r:id="rId19"/>
    </p:embeddedFont>
    <p:embeddedFont>
      <p:font typeface="Maven Pro" pitchFamily="2" charset="77"/>
      <p:regular r:id="rId20"/>
    </p:embeddedFont>
    <p:embeddedFont>
      <p:font typeface="Maven Pro Bold" pitchFamily="2" charset="77"/>
      <p:regular r:id="rId21"/>
      <p:bold r:id="rId22"/>
    </p:embeddedFont>
    <p:embeddedFont>
      <p:font typeface="Raleway" pitchFamily="2" charset="77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 autoAdjust="0"/>
    <p:restoredTop sz="94641" autoAdjust="0"/>
  </p:normalViewPr>
  <p:slideViewPr>
    <p:cSldViewPr>
      <p:cViewPr varScale="1">
        <p:scale>
          <a:sx n="143" d="100"/>
          <a:sy n="143" d="100"/>
        </p:scale>
        <p:origin x="106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587820" y="3840802"/>
            <a:ext cx="13112360" cy="44907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629"/>
              </a:lnSpc>
            </a:pPr>
            <a:r>
              <a:rPr lang="en-US" sz="14537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Postpartum Pyrexia</a:t>
            </a:r>
          </a:p>
          <a:p>
            <a:pPr algn="ctr">
              <a:lnSpc>
                <a:spcPts val="11629"/>
              </a:lnSpc>
            </a:pPr>
            <a:endParaRPr lang="en-US" sz="14537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3" name="Freeform 3"/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4" name="Freeform 4"/>
          <p:cNvSpPr/>
          <p:nvPr/>
        </p:nvSpPr>
        <p:spPr>
          <a:xfrm flipV="1">
            <a:off x="14297025" y="629602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4114800"/>
                </a:moveTo>
                <a:lnTo>
                  <a:pt x="4114800" y="4114800"/>
                </a:lnTo>
                <a:lnTo>
                  <a:pt x="4114800" y="0"/>
                </a:lnTo>
                <a:lnTo>
                  <a:pt x="0" y="0"/>
                </a:lnTo>
                <a:lnTo>
                  <a:pt x="0" y="41148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/>
          <p:cNvSpPr/>
          <p:nvPr/>
        </p:nvSpPr>
        <p:spPr>
          <a:xfrm>
            <a:off x="0" y="8039083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/>
          <p:cNvSpPr/>
          <p:nvPr/>
        </p:nvSpPr>
        <p:spPr>
          <a:xfrm>
            <a:off x="17657548" y="293921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7" name="Freeform 7"/>
          <p:cNvSpPr/>
          <p:nvPr/>
        </p:nvSpPr>
        <p:spPr>
          <a:xfrm>
            <a:off x="1028700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8" name="TextBox 8"/>
          <p:cNvSpPr txBox="1"/>
          <p:nvPr/>
        </p:nvSpPr>
        <p:spPr>
          <a:xfrm>
            <a:off x="3711618" y="7535984"/>
            <a:ext cx="11680782" cy="18979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36"/>
              </a:lnSpc>
            </a:pPr>
            <a:r>
              <a:rPr lang="en-US" sz="3736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Presented </a:t>
            </a:r>
            <a:r>
              <a:rPr lang="en-US" sz="3736" dirty="0" err="1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by:Abduelah</a:t>
            </a:r>
            <a:r>
              <a:rPr lang="en-US" sz="3736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 </a:t>
            </a:r>
            <a:r>
              <a:rPr lang="en-US" sz="3736" dirty="0" err="1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Almarzooq</a:t>
            </a:r>
            <a:r>
              <a:rPr lang="en-US" sz="3736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, Faisal </a:t>
            </a:r>
            <a:r>
              <a:rPr lang="en-US" sz="3736" dirty="0" err="1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Alkharji</a:t>
            </a:r>
            <a:r>
              <a:rPr lang="en-US" sz="3736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, </a:t>
            </a:r>
            <a:r>
              <a:rPr lang="en-US" sz="3736" dirty="0" err="1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Abdulmohsen</a:t>
            </a:r>
            <a:r>
              <a:rPr lang="en-US" sz="3736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 </a:t>
            </a:r>
            <a:r>
              <a:rPr lang="en-US" sz="3736" dirty="0" err="1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Alhussain</a:t>
            </a:r>
            <a:r>
              <a:rPr lang="en-US" sz="3736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, Nawaf </a:t>
            </a:r>
            <a:r>
              <a:rPr lang="en-US" sz="3736" dirty="0" err="1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Alsaggaf</a:t>
            </a:r>
            <a:r>
              <a:rPr lang="en-US" sz="3736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. </a:t>
            </a:r>
          </a:p>
          <a:p>
            <a:pPr algn="ctr">
              <a:lnSpc>
                <a:spcPts val="3736"/>
              </a:lnSpc>
            </a:pPr>
            <a:endParaRPr lang="en-US" sz="3736" dirty="0">
              <a:solidFill>
                <a:srgbClr val="252930"/>
              </a:solidFill>
              <a:latin typeface="Maven Pro"/>
              <a:ea typeface="Maven Pro"/>
              <a:cs typeface="Maven Pro"/>
              <a:sym typeface="Maven Pro"/>
            </a:endParaRPr>
          </a:p>
          <a:p>
            <a:pPr algn="ctr">
              <a:lnSpc>
                <a:spcPts val="3736"/>
              </a:lnSpc>
            </a:pPr>
            <a:r>
              <a:rPr lang="en-US" sz="3736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Supervised by: DR. Mona Ahmed </a:t>
            </a:r>
          </a:p>
        </p:txBody>
      </p:sp>
      <p:sp>
        <p:nvSpPr>
          <p:cNvPr id="9" name="Freeform 9"/>
          <p:cNvSpPr/>
          <p:nvPr/>
        </p:nvSpPr>
        <p:spPr>
          <a:xfrm flipV="1">
            <a:off x="14542983" y="-104775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1358159"/>
                </a:moveTo>
                <a:lnTo>
                  <a:pt x="2716317" y="1358159"/>
                </a:lnTo>
                <a:lnTo>
                  <a:pt x="2716317" y="0"/>
                </a:lnTo>
                <a:lnTo>
                  <a:pt x="0" y="0"/>
                </a:lnTo>
                <a:lnTo>
                  <a:pt x="0" y="1358159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0C38DD-1753-CF87-6B0A-EAB643C4F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6F1DADF2-440E-FD75-AAA9-B95BF5955905}"/>
              </a:ext>
            </a:extLst>
          </p:cNvPr>
          <p:cNvSpPr txBox="1"/>
          <p:nvPr/>
        </p:nvSpPr>
        <p:spPr>
          <a:xfrm>
            <a:off x="2999625" y="1028700"/>
            <a:ext cx="12288749" cy="4633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Walking &amp; Wonder Drugs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47618849-BAB8-783F-6DBC-3FA3BA00AEE1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FA1150E2-1150-20FB-E34B-058DD7F12A92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3CC0913-7AD7-DED8-5B79-F98EFCC1E99A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BF0989-13C1-0B14-6A0A-40DC429E23A1}"/>
              </a:ext>
            </a:extLst>
          </p:cNvPr>
          <p:cNvSpPr txBox="1"/>
          <p:nvPr/>
        </p:nvSpPr>
        <p:spPr>
          <a:xfrm>
            <a:off x="2488637" y="3495875"/>
            <a:ext cx="9251576" cy="44435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SA" sz="3200" b="1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6. Walking (Thromboembolism)</a:t>
            </a:r>
            <a:endParaRPr lang="en-SA" sz="3200" b="1" dirty="0">
              <a:effectLst/>
              <a:latin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What: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Blood clots; a serious postpartum concern.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DVT (Days 5-10):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Unilateral leg pain and swelling.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spcAft>
                <a:spcPts val="6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Septic Pelvic Thrombophlebitis: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Rare; fever persists despite antibiotics.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n-SA" sz="3200" b="1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7. Wonder Drugs (Drug Fever)</a:t>
            </a:r>
            <a:endParaRPr lang="en-SA" sz="3200" b="1" dirty="0">
              <a:effectLst/>
              <a:latin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What: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A diagnosis of exclusion from a medication reaction.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When: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About a week after starting a new drug.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spcAft>
                <a:spcPts val="6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Signs: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Fever resolves when the drug is stopped.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100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48785B-ACE3-863F-6384-03D057545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FD2C25A1-9334-ABBC-0B1A-3D64F19A773F}"/>
              </a:ext>
            </a:extLst>
          </p:cNvPr>
          <p:cNvSpPr txBox="1"/>
          <p:nvPr/>
        </p:nvSpPr>
        <p:spPr>
          <a:xfrm>
            <a:off x="2999625" y="1028700"/>
            <a:ext cx="12288749" cy="37099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Other Considerations &amp; Summary 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1030838D-7EC1-433A-C017-92A1000D4B1E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E24451EB-A92B-6356-2825-22425B3243A6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135CA1C7-616F-6BD9-C9D6-F90025CD525D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366239-C858-EA47-3BAA-4B643FBEED7C}"/>
              </a:ext>
            </a:extLst>
          </p:cNvPr>
          <p:cNvSpPr txBox="1"/>
          <p:nvPr/>
        </p:nvSpPr>
        <p:spPr>
          <a:xfrm>
            <a:off x="2590800" y="4116284"/>
            <a:ext cx="9251576" cy="2864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rtl="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32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Viral Infections:</a:t>
            </a:r>
            <a:r>
              <a:rPr lang="en-SA" sz="32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Common illnesses (e.g., influenza, gastroenteritis).</a:t>
            </a:r>
            <a:endParaRPr lang="en-SA" sz="32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32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Malaria:</a:t>
            </a:r>
            <a:r>
              <a:rPr lang="en-SA" sz="32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Crucial with travel history to endemic areas.</a:t>
            </a:r>
            <a:endParaRPr lang="en-SA" sz="32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spcAft>
                <a:spcPts val="6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32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Rare Conditions:</a:t>
            </a:r>
            <a:r>
              <a:rPr lang="en-SA" sz="32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Such as a thyroid storm.</a:t>
            </a:r>
            <a:endParaRPr lang="en-SA" sz="32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471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D53281-9F70-1BBD-3531-80C4A8E1C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29E871FD-E1BB-5929-F4A0-01979F3B2D50}"/>
              </a:ext>
            </a:extLst>
          </p:cNvPr>
          <p:cNvSpPr txBox="1"/>
          <p:nvPr/>
        </p:nvSpPr>
        <p:spPr>
          <a:xfrm>
            <a:off x="2999625" y="2095429"/>
            <a:ext cx="12288749" cy="2786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Investigations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499EFE56-EFD8-7052-F18D-822528FE868B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680A14A2-CCDF-9545-219B-1C7CED747044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08A2657B-E7CA-C012-AC4B-49A42272AB6B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2681C5-2ED9-8EBC-19E5-01586177FD9D}"/>
              </a:ext>
            </a:extLst>
          </p:cNvPr>
          <p:cNvSpPr txBox="1"/>
          <p:nvPr/>
        </p:nvSpPr>
        <p:spPr>
          <a:xfrm>
            <a:off x="1371600" y="3845477"/>
            <a:ext cx="10877739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CBC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ESR/CRP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Blood cultures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Urinalysis and urine culture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High vaginal swab and endocervical swab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 Pelvic ultrasound (to rule out retained products or abscess)</a:t>
            </a:r>
          </a:p>
        </p:txBody>
      </p:sp>
    </p:spTree>
    <p:extLst>
      <p:ext uri="{BB962C8B-B14F-4D97-AF65-F5344CB8AC3E}">
        <p14:creationId xmlns:p14="http://schemas.microsoft.com/office/powerpoint/2010/main" val="2453134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D399E2-917E-39C2-9D52-8284D793B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AF7B73CE-F5B4-4F89-C7A1-FCD4C54D52BF}"/>
              </a:ext>
            </a:extLst>
          </p:cNvPr>
          <p:cNvSpPr txBox="1"/>
          <p:nvPr/>
        </p:nvSpPr>
        <p:spPr>
          <a:xfrm>
            <a:off x="2999624" y="1020959"/>
            <a:ext cx="12288749" cy="1863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Management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580B19C-5D53-0F6A-E37E-F54166609ECA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CA915B23-E937-6040-C6CA-DC3AF9129F62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2AF79ED8-0D3F-5390-83BD-A75C177211A6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1C37425B-8F1A-C47F-E3B8-59095FCE7A8A}"/>
              </a:ext>
            </a:extLst>
          </p:cNvPr>
          <p:cNvSpPr/>
          <p:nvPr/>
        </p:nvSpPr>
        <p:spPr>
          <a:xfrm flipH="1">
            <a:off x="-228600" y="-104776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10" name="Google Shape;832;p41">
            <a:extLst>
              <a:ext uri="{FF2B5EF4-FFF2-40B4-BE49-F238E27FC236}">
                <a16:creationId xmlns:a16="http://schemas.microsoft.com/office/drawing/2014/main" id="{6BDFD810-B9EF-BD86-9650-9557326EE7DC}"/>
              </a:ext>
            </a:extLst>
          </p:cNvPr>
          <p:cNvSpPr txBox="1">
            <a:spLocks noGrp="1"/>
          </p:cNvSpPr>
          <p:nvPr/>
        </p:nvSpPr>
        <p:spPr>
          <a:xfrm>
            <a:off x="2243578" y="3695700"/>
            <a:ext cx="4114800" cy="492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1800" b="1" i="0" u="none" strike="noStrike" cap="none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2400"/>
              <a:buFont typeface="Raleway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Epilogue"/>
                <a:sym typeface="Epilogue"/>
              </a:rPr>
              <a:t>1. General Measures</a:t>
            </a:r>
            <a:endParaRPr kumimoji="0" sz="32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Epilogue"/>
              <a:sym typeface="Epilogue"/>
            </a:endParaRPr>
          </a:p>
        </p:txBody>
      </p:sp>
      <p:cxnSp>
        <p:nvCxnSpPr>
          <p:cNvPr id="11" name="Google Shape;840;p41">
            <a:extLst>
              <a:ext uri="{FF2B5EF4-FFF2-40B4-BE49-F238E27FC236}">
                <a16:creationId xmlns:a16="http://schemas.microsoft.com/office/drawing/2014/main" id="{21597A8F-254E-DF12-D9DB-C493985DE001}"/>
              </a:ext>
            </a:extLst>
          </p:cNvPr>
          <p:cNvCxnSpPr>
            <a:cxnSpLocks/>
          </p:cNvCxnSpPr>
          <p:nvPr/>
        </p:nvCxnSpPr>
        <p:spPr>
          <a:xfrm>
            <a:off x="2362200" y="4187846"/>
            <a:ext cx="33528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Google Shape;828;p41">
            <a:extLst>
              <a:ext uri="{FF2B5EF4-FFF2-40B4-BE49-F238E27FC236}">
                <a16:creationId xmlns:a16="http://schemas.microsoft.com/office/drawing/2014/main" id="{C6CD0F01-AEBB-E3A3-3516-223B8C1A92B0}"/>
              </a:ext>
            </a:extLst>
          </p:cNvPr>
          <p:cNvSpPr txBox="1">
            <a:spLocks noGrp="1"/>
          </p:cNvSpPr>
          <p:nvPr/>
        </p:nvSpPr>
        <p:spPr>
          <a:xfrm>
            <a:off x="1938778" y="4502170"/>
            <a:ext cx="4419600" cy="4276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Hind Siliguri"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Stabilize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(ABCs, IV access, fluids if unstable).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Hind Siliguri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Antipyretics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(e.g., paracetamol).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Adequate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hydration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Encourage early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ambulation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Continue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breastfeeding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unless contraindicated.</a:t>
            </a:r>
          </a:p>
        </p:txBody>
      </p:sp>
    </p:spTree>
    <p:extLst>
      <p:ext uri="{BB962C8B-B14F-4D97-AF65-F5344CB8AC3E}">
        <p14:creationId xmlns:p14="http://schemas.microsoft.com/office/powerpoint/2010/main" val="510433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62AE78-AD5C-D80F-D77E-EF9ACBEC6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6ED13D59-22B8-DC41-212D-AFAE202E5B88}"/>
              </a:ext>
            </a:extLst>
          </p:cNvPr>
          <p:cNvSpPr txBox="1"/>
          <p:nvPr/>
        </p:nvSpPr>
        <p:spPr>
          <a:xfrm>
            <a:off x="-838200" y="1337579"/>
            <a:ext cx="12288749" cy="2786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</a:t>
            </a:r>
            <a:r>
              <a:rPr lang="en-US" sz="72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Management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6DFD114-E939-8421-9426-78AE10F3999E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DFFA8C37-A7EE-F7AE-95D7-0AD825CDD1B7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9FFB8C6-FFE2-72B3-7CC2-EEB7F86F0E8B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8" name="Google Shape;832;p41">
            <a:extLst>
              <a:ext uri="{FF2B5EF4-FFF2-40B4-BE49-F238E27FC236}">
                <a16:creationId xmlns:a16="http://schemas.microsoft.com/office/drawing/2014/main" id="{935DA60A-84DE-43D3-36A4-0966D8307DE6}"/>
              </a:ext>
            </a:extLst>
          </p:cNvPr>
          <p:cNvSpPr txBox="1">
            <a:spLocks noGrp="1"/>
          </p:cNvSpPr>
          <p:nvPr/>
        </p:nvSpPr>
        <p:spPr>
          <a:xfrm>
            <a:off x="2133600" y="3763952"/>
            <a:ext cx="3351843" cy="492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1800" b="1" i="0" u="none" strike="noStrike" cap="none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457200" marR="0" lvl="0" indent="-3048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2400"/>
              <a:buFont typeface="Raleway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Epilogue"/>
                <a:sym typeface="Epilogue"/>
              </a:rPr>
              <a:t>2. Antibiotics</a:t>
            </a:r>
          </a:p>
        </p:txBody>
      </p:sp>
      <p:cxnSp>
        <p:nvCxnSpPr>
          <p:cNvPr id="9" name="Google Shape;840;p41">
            <a:extLst>
              <a:ext uri="{FF2B5EF4-FFF2-40B4-BE49-F238E27FC236}">
                <a16:creationId xmlns:a16="http://schemas.microsoft.com/office/drawing/2014/main" id="{CDA708E2-ED94-2453-CA29-33F63AF38724}"/>
              </a:ext>
            </a:extLst>
          </p:cNvPr>
          <p:cNvCxnSpPr>
            <a:cxnSpLocks/>
          </p:cNvCxnSpPr>
          <p:nvPr/>
        </p:nvCxnSpPr>
        <p:spPr>
          <a:xfrm>
            <a:off x="2362200" y="4187846"/>
            <a:ext cx="33528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" name="Google Shape;828;p41">
            <a:extLst>
              <a:ext uri="{FF2B5EF4-FFF2-40B4-BE49-F238E27FC236}">
                <a16:creationId xmlns:a16="http://schemas.microsoft.com/office/drawing/2014/main" id="{61B067AB-C6F4-CF44-EC50-31A0AF46AA1E}"/>
              </a:ext>
            </a:extLst>
          </p:cNvPr>
          <p:cNvSpPr txBox="1">
            <a:spLocks noGrp="1"/>
          </p:cNvSpPr>
          <p:nvPr/>
        </p:nvSpPr>
        <p:spPr>
          <a:xfrm>
            <a:off x="1447801" y="4251454"/>
            <a:ext cx="6476999" cy="5471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Hind Siliguri"/>
              <a:buNone/>
              <a:tabLst/>
              <a:defRPr/>
            </a:pP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Endometritis (most common):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IV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Clindamycin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+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Gentamicin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until afebrile 24–48h, Add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Ampicillin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if Enterococcus suspected.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Wound infection: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IV broad-spectrum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(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Co-amoxiclav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or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Cefazolin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+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Metronidazole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UTI: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IV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Ceftriaxone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Mastitis/Breast abscess: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Oral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Dicloxacillin/Flucloxacillin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</p:txBody>
      </p:sp>
      <p:sp>
        <p:nvSpPr>
          <p:cNvPr id="13" name="Google Shape;832;p41">
            <a:extLst>
              <a:ext uri="{FF2B5EF4-FFF2-40B4-BE49-F238E27FC236}">
                <a16:creationId xmlns:a16="http://schemas.microsoft.com/office/drawing/2014/main" id="{43390F1C-976C-9D15-4468-3474C3A9D444}"/>
              </a:ext>
            </a:extLst>
          </p:cNvPr>
          <p:cNvSpPr txBox="1">
            <a:spLocks/>
          </p:cNvSpPr>
          <p:nvPr/>
        </p:nvSpPr>
        <p:spPr>
          <a:xfrm>
            <a:off x="10400877" y="3721370"/>
            <a:ext cx="3351843" cy="492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1800" b="1" i="0" u="none" strike="noStrike" cap="none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457200" marR="0" lvl="0" indent="-3048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2400"/>
              <a:buFont typeface="Raleway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Epilogue"/>
                <a:sym typeface="Epilogue"/>
              </a:rPr>
              <a:t>3. Source control</a:t>
            </a:r>
          </a:p>
        </p:txBody>
      </p:sp>
      <p:cxnSp>
        <p:nvCxnSpPr>
          <p:cNvPr id="14" name="Google Shape;840;p41">
            <a:extLst>
              <a:ext uri="{FF2B5EF4-FFF2-40B4-BE49-F238E27FC236}">
                <a16:creationId xmlns:a16="http://schemas.microsoft.com/office/drawing/2014/main" id="{ACA9166B-EDD3-700F-98DA-B13E60B9C38B}"/>
              </a:ext>
            </a:extLst>
          </p:cNvPr>
          <p:cNvCxnSpPr>
            <a:cxnSpLocks/>
          </p:cNvCxnSpPr>
          <p:nvPr/>
        </p:nvCxnSpPr>
        <p:spPr>
          <a:xfrm>
            <a:off x="10591800" y="4187846"/>
            <a:ext cx="33528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Subtitle 2">
            <a:extLst>
              <a:ext uri="{FF2B5EF4-FFF2-40B4-BE49-F238E27FC236}">
                <a16:creationId xmlns:a16="http://schemas.microsoft.com/office/drawing/2014/main" id="{4E7354F4-24E6-7F35-4173-6894E8A4F535}"/>
              </a:ext>
            </a:extLst>
          </p:cNvPr>
          <p:cNvSpPr>
            <a:spLocks noGrp="1"/>
          </p:cNvSpPr>
          <p:nvPr/>
        </p:nvSpPr>
        <p:spPr>
          <a:xfrm>
            <a:off x="10210800" y="4679992"/>
            <a:ext cx="5011269" cy="10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9pPr>
          </a:lstStyle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Drain abscesses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(breast, wound).</a:t>
            </a:r>
          </a:p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Debride necrotic/infected tissue</a:t>
            </a:r>
          </a:p>
        </p:txBody>
      </p:sp>
      <p:sp>
        <p:nvSpPr>
          <p:cNvPr id="18" name="Google Shape;832;p41">
            <a:extLst>
              <a:ext uri="{FF2B5EF4-FFF2-40B4-BE49-F238E27FC236}">
                <a16:creationId xmlns:a16="http://schemas.microsoft.com/office/drawing/2014/main" id="{6E226F7E-E97B-FDB4-CE8C-28C065C2AC37}"/>
              </a:ext>
            </a:extLst>
          </p:cNvPr>
          <p:cNvSpPr txBox="1">
            <a:spLocks/>
          </p:cNvSpPr>
          <p:nvPr/>
        </p:nvSpPr>
        <p:spPr>
          <a:xfrm>
            <a:off x="10258426" y="6261957"/>
            <a:ext cx="5181598" cy="492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1800" b="1" i="0" u="none" strike="noStrike" cap="none">
                <a:solidFill>
                  <a:schemeClr val="dk1"/>
                </a:solidFill>
                <a:latin typeface="Epilogue"/>
                <a:ea typeface="Epilogue"/>
                <a:cs typeface="Epilogue"/>
                <a:sym typeface="Epilogue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aleway"/>
              <a:buNone/>
              <a:defRPr sz="2400" b="0" i="0" u="none" strike="noStrike" cap="non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pPr marL="457200" marR="0" lvl="0" indent="-3048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2400"/>
              <a:buFont typeface="Raleway"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Epilogue"/>
                <a:sym typeface="Epilogue"/>
              </a:rPr>
              <a:t>4. Monitoring &amp; Follow-Up</a:t>
            </a:r>
          </a:p>
        </p:txBody>
      </p:sp>
      <p:cxnSp>
        <p:nvCxnSpPr>
          <p:cNvPr id="19" name="Google Shape;840;p41">
            <a:extLst>
              <a:ext uri="{FF2B5EF4-FFF2-40B4-BE49-F238E27FC236}">
                <a16:creationId xmlns:a16="http://schemas.microsoft.com/office/drawing/2014/main" id="{276DA22C-724B-E909-5C0F-B80B6651CC6C}"/>
              </a:ext>
            </a:extLst>
          </p:cNvPr>
          <p:cNvCxnSpPr>
            <a:cxnSpLocks/>
          </p:cNvCxnSpPr>
          <p:nvPr/>
        </p:nvCxnSpPr>
        <p:spPr>
          <a:xfrm>
            <a:off x="10515600" y="6754103"/>
            <a:ext cx="33528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1" name="Subtitle 2">
            <a:extLst>
              <a:ext uri="{FF2B5EF4-FFF2-40B4-BE49-F238E27FC236}">
                <a16:creationId xmlns:a16="http://schemas.microsoft.com/office/drawing/2014/main" id="{F57891AD-0EAD-0123-E074-35914084FC6B}"/>
              </a:ext>
            </a:extLst>
          </p:cNvPr>
          <p:cNvSpPr txBox="1">
            <a:spLocks/>
          </p:cNvSpPr>
          <p:nvPr/>
        </p:nvSpPr>
        <p:spPr>
          <a:xfrm>
            <a:off x="10258426" y="7266568"/>
            <a:ext cx="5410200" cy="10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1pPr>
            <a:lvl2pPr marL="914400" marR="0" lvl="1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2pPr>
            <a:lvl3pPr marL="1371600" marR="0" lvl="2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3pPr>
            <a:lvl4pPr marL="1828800" marR="0" lvl="3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4pPr>
            <a:lvl5pPr marL="2286000" marR="0" lvl="4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5pPr>
            <a:lvl6pPr marL="2743200" marR="0" lvl="5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6pPr>
            <a:lvl7pPr marL="3200400" marR="0" lvl="6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7pPr>
            <a:lvl8pPr marL="3657600" marR="0" lvl="7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8pPr>
            <a:lvl9pPr marL="4114800" marR="0" lvl="8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Hind Siliguri"/>
              <a:buNone/>
              <a:defRPr sz="1200" b="0" i="0" u="none" strike="noStrike" cap="none">
                <a:solidFill>
                  <a:schemeClr val="dk1"/>
                </a:solidFill>
                <a:latin typeface="Hind Siliguri"/>
                <a:ea typeface="Hind Siliguri"/>
                <a:cs typeface="Hind Siliguri"/>
                <a:sym typeface="Hind Siliguri"/>
              </a:defRPr>
            </a:lvl9pPr>
          </a:lstStyle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Monitor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vitals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,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urine output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, and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labs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.</a:t>
            </a:r>
          </a:p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  <a:p>
            <a:pPr marL="457200" marR="0" lvl="0" indent="-304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2B3C"/>
              </a:buClr>
              <a:buSzPts val="12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Tailor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antibiotics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once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cultures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192B3C"/>
                </a:solidFill>
                <a:effectLst/>
                <a:uLnTx/>
                <a:uFillTx/>
                <a:latin typeface="Hind Siliguri"/>
                <a:cs typeface="Hind Siliguri"/>
                <a:sym typeface="Hind Siliguri"/>
              </a:rPr>
              <a:t> return.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192B3C"/>
              </a:solidFill>
              <a:effectLst/>
              <a:uLnTx/>
              <a:uFillTx/>
              <a:latin typeface="Hind Siliguri"/>
              <a:cs typeface="Hind Siliguri"/>
              <a:sym typeface="Hind Siliguri"/>
            </a:endParaRPr>
          </a:p>
        </p:txBody>
      </p:sp>
    </p:spTree>
    <p:extLst>
      <p:ext uri="{BB962C8B-B14F-4D97-AF65-F5344CB8AC3E}">
        <p14:creationId xmlns:p14="http://schemas.microsoft.com/office/powerpoint/2010/main" val="4241936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754150" y="3832722"/>
            <a:ext cx="12779699" cy="17914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435"/>
              </a:lnSpc>
            </a:pPr>
            <a:r>
              <a:rPr lang="en-US" sz="15544" b="1">
                <a:solidFill>
                  <a:srgbClr val="252D37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Thank You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243940" y="5955758"/>
            <a:ext cx="9800119" cy="790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26"/>
              </a:lnSpc>
            </a:pPr>
            <a:r>
              <a:rPr lang="en-US" sz="5926">
                <a:solidFill>
                  <a:srgbClr val="252D37"/>
                </a:solidFill>
                <a:latin typeface="Maven Pro"/>
                <a:ea typeface="Maven Pro"/>
                <a:cs typeface="Maven Pro"/>
                <a:sym typeface="Maven Pro"/>
              </a:rPr>
              <a:t>For your attention</a:t>
            </a:r>
          </a:p>
        </p:txBody>
      </p:sp>
      <p:sp>
        <p:nvSpPr>
          <p:cNvPr id="4" name="Freeform 4"/>
          <p:cNvSpPr/>
          <p:nvPr/>
        </p:nvSpPr>
        <p:spPr>
          <a:xfrm>
            <a:off x="0" y="6974593"/>
            <a:ext cx="809919" cy="3227938"/>
          </a:xfrm>
          <a:custGeom>
            <a:avLst/>
            <a:gdLst/>
            <a:ahLst/>
            <a:cxnLst/>
            <a:rect l="l" t="t" r="r" b="b"/>
            <a:pathLst>
              <a:path w="809919" h="3227938">
                <a:moveTo>
                  <a:pt x="0" y="0"/>
                </a:moveTo>
                <a:lnTo>
                  <a:pt x="809919" y="0"/>
                </a:lnTo>
                <a:lnTo>
                  <a:pt x="809919" y="3227938"/>
                </a:lnTo>
                <a:lnTo>
                  <a:pt x="0" y="32279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/>
          <p:cNvSpPr/>
          <p:nvPr/>
        </p:nvSpPr>
        <p:spPr>
          <a:xfrm>
            <a:off x="1613969" y="8304597"/>
            <a:ext cx="4261740" cy="2130870"/>
          </a:xfrm>
          <a:custGeom>
            <a:avLst/>
            <a:gdLst/>
            <a:ahLst/>
            <a:cxnLst/>
            <a:rect l="l" t="t" r="r" b="b"/>
            <a:pathLst>
              <a:path w="4261740" h="2130870">
                <a:moveTo>
                  <a:pt x="0" y="0"/>
                </a:moveTo>
                <a:lnTo>
                  <a:pt x="4261740" y="0"/>
                </a:lnTo>
                <a:lnTo>
                  <a:pt x="4261740" y="2130870"/>
                </a:lnTo>
                <a:lnTo>
                  <a:pt x="0" y="21308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/>
          <p:cNvSpPr/>
          <p:nvPr/>
        </p:nvSpPr>
        <p:spPr>
          <a:xfrm rot="-10800000">
            <a:off x="17582856" y="118636"/>
            <a:ext cx="809919" cy="3227938"/>
          </a:xfrm>
          <a:custGeom>
            <a:avLst/>
            <a:gdLst/>
            <a:ahLst/>
            <a:cxnLst/>
            <a:rect l="l" t="t" r="r" b="b"/>
            <a:pathLst>
              <a:path w="809919" h="3227938">
                <a:moveTo>
                  <a:pt x="0" y="0"/>
                </a:moveTo>
                <a:lnTo>
                  <a:pt x="809919" y="0"/>
                </a:lnTo>
                <a:lnTo>
                  <a:pt x="809919" y="3227938"/>
                </a:lnTo>
                <a:lnTo>
                  <a:pt x="0" y="32279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7" name="Freeform 7"/>
          <p:cNvSpPr/>
          <p:nvPr/>
        </p:nvSpPr>
        <p:spPr>
          <a:xfrm rot="-10800000">
            <a:off x="12517066" y="-114300"/>
            <a:ext cx="4261740" cy="2130870"/>
          </a:xfrm>
          <a:custGeom>
            <a:avLst/>
            <a:gdLst/>
            <a:ahLst/>
            <a:cxnLst/>
            <a:rect l="l" t="t" r="r" b="b"/>
            <a:pathLst>
              <a:path w="4261740" h="2130870">
                <a:moveTo>
                  <a:pt x="0" y="0"/>
                </a:moveTo>
                <a:lnTo>
                  <a:pt x="4261740" y="0"/>
                </a:lnTo>
                <a:lnTo>
                  <a:pt x="4261740" y="2130870"/>
                </a:lnTo>
                <a:lnTo>
                  <a:pt x="0" y="21308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291361" y="1906814"/>
            <a:ext cx="9705277" cy="823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62"/>
              </a:lnSpc>
            </a:pPr>
            <a:r>
              <a:rPr lang="en-US" sz="7202" b="1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REFERENCE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028700" y="3702704"/>
            <a:ext cx="16230600" cy="1440796"/>
            <a:chOff x="0" y="0"/>
            <a:chExt cx="4274726" cy="37946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274726" cy="379469"/>
            </a:xfrm>
            <a:custGeom>
              <a:avLst/>
              <a:gdLst/>
              <a:ahLst/>
              <a:cxnLst/>
              <a:rect l="l" t="t" r="r" b="b"/>
              <a:pathLst>
                <a:path w="4274726" h="379469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355142"/>
                  </a:lnTo>
                  <a:cubicBezTo>
                    <a:pt x="4274726" y="368578"/>
                    <a:pt x="4263834" y="379469"/>
                    <a:pt x="4250399" y="379469"/>
                  </a:cubicBezTo>
                  <a:lnTo>
                    <a:pt x="24327" y="379469"/>
                  </a:lnTo>
                  <a:cubicBezTo>
                    <a:pt x="10891" y="379469"/>
                    <a:pt x="0" y="368578"/>
                    <a:pt x="0" y="355142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C0B3A0">
                <a:alpha val="53725"/>
              </a:srgbClr>
            </a:solidFill>
          </p:spPr>
          <p:txBody>
            <a:bodyPr/>
            <a:lstStyle/>
            <a:p>
              <a:endParaRPr lang="en-SA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4274726" cy="41756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447800" y="4151539"/>
            <a:ext cx="8691937" cy="48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00"/>
              </a:lnSpc>
            </a:pPr>
            <a:r>
              <a:rPr lang="en-US" sz="3000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AMBOSS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1028700" y="5390348"/>
            <a:ext cx="16230600" cy="1440796"/>
            <a:chOff x="0" y="0"/>
            <a:chExt cx="4274726" cy="379469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274726" cy="379469"/>
            </a:xfrm>
            <a:custGeom>
              <a:avLst/>
              <a:gdLst/>
              <a:ahLst/>
              <a:cxnLst/>
              <a:rect l="l" t="t" r="r" b="b"/>
              <a:pathLst>
                <a:path w="4274726" h="379469">
                  <a:moveTo>
                    <a:pt x="24327" y="0"/>
                  </a:moveTo>
                  <a:lnTo>
                    <a:pt x="4250399" y="0"/>
                  </a:lnTo>
                  <a:cubicBezTo>
                    <a:pt x="4263834" y="0"/>
                    <a:pt x="4274726" y="10891"/>
                    <a:pt x="4274726" y="24327"/>
                  </a:cubicBezTo>
                  <a:lnTo>
                    <a:pt x="4274726" y="355142"/>
                  </a:lnTo>
                  <a:cubicBezTo>
                    <a:pt x="4274726" y="368578"/>
                    <a:pt x="4263834" y="379469"/>
                    <a:pt x="4250399" y="379469"/>
                  </a:cubicBezTo>
                  <a:lnTo>
                    <a:pt x="24327" y="379469"/>
                  </a:lnTo>
                  <a:cubicBezTo>
                    <a:pt x="10891" y="379469"/>
                    <a:pt x="0" y="368578"/>
                    <a:pt x="0" y="355142"/>
                  </a:cubicBezTo>
                  <a:lnTo>
                    <a:pt x="0" y="24327"/>
                  </a:lnTo>
                  <a:cubicBezTo>
                    <a:pt x="0" y="10891"/>
                    <a:pt x="10891" y="0"/>
                    <a:pt x="24327" y="0"/>
                  </a:cubicBezTo>
                  <a:close/>
                </a:path>
              </a:pathLst>
            </a:custGeom>
            <a:solidFill>
              <a:srgbClr val="C0B3A0">
                <a:alpha val="53725"/>
              </a:srgbClr>
            </a:solidFill>
          </p:spPr>
          <p:txBody>
            <a:bodyPr/>
            <a:lstStyle/>
            <a:p>
              <a:endParaRPr lang="en-SA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4274726" cy="41756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1308847" y="5835190"/>
            <a:ext cx="16478250" cy="10250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200"/>
              </a:lnSpc>
            </a:pPr>
            <a:r>
              <a:rPr lang="en-US" sz="3000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Hacker &amp; Moore’s ESSENTIALS OF OBSTETRICS &amp; GYNECOLOGY </a:t>
            </a:r>
          </a:p>
          <a:p>
            <a:pPr algn="just">
              <a:lnSpc>
                <a:spcPts val="4200"/>
              </a:lnSpc>
            </a:pPr>
            <a:r>
              <a:rPr lang="en-US" sz="3000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 </a:t>
            </a:r>
          </a:p>
        </p:txBody>
      </p:sp>
      <p:sp>
        <p:nvSpPr>
          <p:cNvPr id="15" name="Freeform 15"/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16" name="Freeform 16"/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17" name="Freeform 17"/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71600" y="3467099"/>
            <a:ext cx="16402049" cy="5836909"/>
            <a:chOff x="0" y="0"/>
            <a:chExt cx="3678810" cy="13326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678810" cy="1332685"/>
            </a:xfrm>
            <a:custGeom>
              <a:avLst/>
              <a:gdLst/>
              <a:ahLst/>
              <a:cxnLst/>
              <a:rect l="l" t="t" r="r" b="b"/>
              <a:pathLst>
                <a:path w="3678810" h="1332685">
                  <a:moveTo>
                    <a:pt x="28267" y="0"/>
                  </a:moveTo>
                  <a:lnTo>
                    <a:pt x="3650543" y="0"/>
                  </a:lnTo>
                  <a:cubicBezTo>
                    <a:pt x="3666155" y="0"/>
                    <a:pt x="3678810" y="12656"/>
                    <a:pt x="3678810" y="28267"/>
                  </a:cubicBezTo>
                  <a:lnTo>
                    <a:pt x="3678810" y="1304418"/>
                  </a:lnTo>
                  <a:cubicBezTo>
                    <a:pt x="3678810" y="1320029"/>
                    <a:pt x="3666155" y="1332685"/>
                    <a:pt x="3650543" y="1332685"/>
                  </a:cubicBezTo>
                  <a:lnTo>
                    <a:pt x="28267" y="1332685"/>
                  </a:lnTo>
                  <a:cubicBezTo>
                    <a:pt x="20770" y="1332685"/>
                    <a:pt x="13580" y="1329707"/>
                    <a:pt x="8279" y="1324406"/>
                  </a:cubicBezTo>
                  <a:cubicBezTo>
                    <a:pt x="2978" y="1319105"/>
                    <a:pt x="0" y="1311915"/>
                    <a:pt x="0" y="1304418"/>
                  </a:cubicBezTo>
                  <a:lnTo>
                    <a:pt x="0" y="28267"/>
                  </a:lnTo>
                  <a:cubicBezTo>
                    <a:pt x="0" y="12656"/>
                    <a:pt x="12656" y="0"/>
                    <a:pt x="28267" y="0"/>
                  </a:cubicBezTo>
                  <a:close/>
                </a:path>
              </a:pathLst>
            </a:custGeom>
            <a:solidFill>
              <a:srgbClr val="C0B3A0">
                <a:alpha val="20784"/>
              </a:srgbClr>
            </a:solidFill>
            <a:ln w="47625" cap="rnd">
              <a:solidFill>
                <a:srgbClr val="000000">
                  <a:alpha val="20784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lang="en-SA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678810" cy="137078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71599" y="3731570"/>
            <a:ext cx="14756391" cy="5572439"/>
            <a:chOff x="-1" y="-304800"/>
            <a:chExt cx="16110865" cy="7118053"/>
          </a:xfrm>
        </p:grpSpPr>
        <p:sp>
          <p:nvSpPr>
            <p:cNvPr id="6" name="TextBox 6"/>
            <p:cNvSpPr txBox="1"/>
            <p:nvPr/>
          </p:nvSpPr>
          <p:spPr>
            <a:xfrm>
              <a:off x="0" y="-304800"/>
              <a:ext cx="11363568" cy="257198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r>
                <a:rPr lang="en-US" sz="4042" dirty="0">
                  <a:solidFill>
                    <a:srgbClr val="252930"/>
                  </a:solidFill>
                  <a:latin typeface="Maven Pro"/>
                  <a:ea typeface="Maven Pro"/>
                  <a:cs typeface="Maven Pro"/>
                  <a:sym typeface="Maven Pro"/>
                </a:rPr>
                <a:t>Define postpartum pyrexia</a:t>
              </a:r>
            </a:p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endParaRPr lang="en-US" sz="4042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1246541"/>
              <a:ext cx="9128368" cy="257198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r>
                <a:rPr lang="en-US" sz="4042" dirty="0">
                  <a:solidFill>
                    <a:srgbClr val="252930"/>
                  </a:solidFill>
                  <a:latin typeface="Maven Pro"/>
                  <a:ea typeface="Maven Pro"/>
                  <a:cs typeface="Maven Pro"/>
                  <a:sym typeface="Maven Pro"/>
                </a:rPr>
                <a:t>Identify the risk factors</a:t>
              </a:r>
            </a:p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endParaRPr lang="en-US" sz="4042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-1" y="2797883"/>
              <a:ext cx="16110865" cy="2464030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r>
                <a:rPr lang="en-US" sz="4042" dirty="0">
                  <a:solidFill>
                    <a:srgbClr val="252930"/>
                  </a:solidFill>
                  <a:latin typeface="Maven Pro"/>
                  <a:ea typeface="Maven Pro"/>
                  <a:cs typeface="Maven Pro"/>
                  <a:sym typeface="Maven Pro"/>
                </a:rPr>
                <a:t>Conduct a detailed history and physical examination</a:t>
              </a:r>
            </a:p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endParaRPr lang="en-US" sz="4042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4349224"/>
              <a:ext cx="11035844" cy="246402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r>
                <a:rPr lang="en-US" sz="4042" dirty="0">
                  <a:solidFill>
                    <a:srgbClr val="252930"/>
                  </a:solidFill>
                  <a:latin typeface="Maven Pro"/>
                  <a:ea typeface="Maven Pro"/>
                  <a:cs typeface="Maven Pro"/>
                  <a:sym typeface="Maven Pro"/>
                </a:rPr>
                <a:t>Formulate a differential diagnosis</a:t>
              </a:r>
            </a:p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endParaRPr lang="en-US" sz="4042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3147101" y="3714754"/>
            <a:ext cx="14746463" cy="5726897"/>
            <a:chOff x="-8979899" y="-314523"/>
            <a:chExt cx="19661952" cy="7635863"/>
          </a:xfrm>
        </p:grpSpPr>
        <p:sp>
          <p:nvSpPr>
            <p:cNvPr id="11" name="TextBox 11"/>
            <p:cNvSpPr txBox="1"/>
            <p:nvPr/>
          </p:nvSpPr>
          <p:spPr>
            <a:xfrm>
              <a:off x="539511" y="-308171"/>
              <a:ext cx="6792024" cy="11869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436371" lvl="1" algn="just">
                <a:lnSpc>
                  <a:spcPts val="8084"/>
                </a:lnSpc>
              </a:pPr>
              <a:endParaRPr lang="en-US" sz="4042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-925646" y="1447525"/>
              <a:ext cx="11364999" cy="257198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r>
                <a:rPr lang="en-US" sz="4042" dirty="0">
                  <a:solidFill>
                    <a:srgbClr val="252930"/>
                  </a:solidFill>
                  <a:latin typeface="Maven Pro"/>
                  <a:ea typeface="Maven Pro"/>
                  <a:cs typeface="Maven Pro"/>
                  <a:sym typeface="Maven Pro"/>
                </a:rPr>
                <a:t>Propose a management plan</a:t>
              </a:r>
            </a:p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endParaRPr lang="en-US" sz="4042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-8979899" y="6134348"/>
              <a:ext cx="6792024" cy="118699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436371" lvl="1" algn="just">
                <a:lnSpc>
                  <a:spcPts val="8084"/>
                </a:lnSpc>
              </a:pPr>
              <a:endParaRPr lang="en-US" sz="4042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endParaRP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-873612" y="-314523"/>
              <a:ext cx="11555665" cy="257198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r>
                <a:rPr lang="en-US" sz="4042" dirty="0">
                  <a:solidFill>
                    <a:srgbClr val="252930"/>
                  </a:solidFill>
                  <a:latin typeface="Maven Pro"/>
                  <a:ea typeface="Maven Pro"/>
                  <a:cs typeface="Maven Pro"/>
                  <a:sym typeface="Maven Pro"/>
                </a:rPr>
                <a:t>Plan appropriate investigations</a:t>
              </a:r>
            </a:p>
            <a:p>
              <a:pPr marL="872741" lvl="1" indent="-436370" algn="just">
                <a:lnSpc>
                  <a:spcPts val="8084"/>
                </a:lnSpc>
                <a:buFont typeface="Arial"/>
                <a:buChar char="•"/>
              </a:pPr>
              <a:endParaRPr lang="en-US" sz="4042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endParaRP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4995148" y="1860291"/>
            <a:ext cx="8297704" cy="8454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41"/>
              </a:lnSpc>
            </a:pPr>
            <a:r>
              <a:rPr lang="en-US" sz="7301" b="1">
                <a:solidFill>
                  <a:srgbClr val="252D37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OVERVIEW</a:t>
            </a:r>
          </a:p>
        </p:txBody>
      </p:sp>
      <p:sp>
        <p:nvSpPr>
          <p:cNvPr id="16" name="Freeform 16"/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17" name="Freeform 17"/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18" name="Freeform 18"/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20" name="TextBox 14">
            <a:extLst>
              <a:ext uri="{FF2B5EF4-FFF2-40B4-BE49-F238E27FC236}">
                <a16:creationId xmlns:a16="http://schemas.microsoft.com/office/drawing/2014/main" id="{30F4159F-FFD0-20FE-348F-EC7F0547BCF3}"/>
              </a:ext>
            </a:extLst>
          </p:cNvPr>
          <p:cNvSpPr txBox="1"/>
          <p:nvPr/>
        </p:nvSpPr>
        <p:spPr>
          <a:xfrm>
            <a:off x="10745843" y="7439176"/>
            <a:ext cx="5094018" cy="8383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72741" lvl="1" indent="-436370" algn="just">
              <a:lnSpc>
                <a:spcPts val="8084"/>
              </a:lnSpc>
              <a:buFont typeface="Arial"/>
              <a:buChar char="•"/>
            </a:pPr>
            <a:r>
              <a:rPr lang="en-US" sz="4042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Reference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600200" y="3958760"/>
            <a:ext cx="13297277" cy="30173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Postpartum pyrexia is defined as a maternal temperature greater than 38.0 °C (100.4 °F) occurring on any two of the first ten days following delivery, excluding the first 24 hours postpartum .</a:t>
            </a:r>
          </a:p>
          <a:p>
            <a:pPr algn="just">
              <a:lnSpc>
                <a:spcPts val="4759"/>
              </a:lnSpc>
            </a:pPr>
            <a:endParaRPr lang="en-US" sz="3399" dirty="0">
              <a:solidFill>
                <a:srgbClr val="25293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999625" y="2095429"/>
            <a:ext cx="12288749" cy="18633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Definition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/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/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/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E3CF45-75C0-1838-3097-30C62274A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207FAF8A-D869-F29B-243A-FE3B3FD5DE0A}"/>
              </a:ext>
            </a:extLst>
          </p:cNvPr>
          <p:cNvSpPr txBox="1"/>
          <p:nvPr/>
        </p:nvSpPr>
        <p:spPr>
          <a:xfrm>
            <a:off x="1600200" y="3778723"/>
            <a:ext cx="14097000" cy="54795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 </a:t>
            </a:r>
            <a:r>
              <a:rPr lang="en-US" sz="2400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• Caesarean section (C-section).</a:t>
            </a:r>
          </a:p>
          <a:p>
            <a:pPr algn="just">
              <a:lnSpc>
                <a:spcPts val="4759"/>
              </a:lnSpc>
            </a:pPr>
            <a:r>
              <a:rPr lang="en-US" sz="2400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 • Premature rupture of membranes (PROM).</a:t>
            </a:r>
          </a:p>
          <a:p>
            <a:pPr algn="just">
              <a:lnSpc>
                <a:spcPts val="4759"/>
              </a:lnSpc>
            </a:pPr>
            <a:r>
              <a:rPr lang="en-US" sz="2400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 • Multiple vaginal examinations during labor.</a:t>
            </a:r>
          </a:p>
          <a:p>
            <a:pPr algn="just">
              <a:lnSpc>
                <a:spcPts val="4759"/>
              </a:lnSpc>
            </a:pPr>
            <a:r>
              <a:rPr lang="en-US" sz="2400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 • Manual removal of the placenta.</a:t>
            </a:r>
          </a:p>
          <a:p>
            <a:pPr algn="just">
              <a:lnSpc>
                <a:spcPts val="4759"/>
              </a:lnSpc>
            </a:pPr>
            <a:r>
              <a:rPr lang="en-US" sz="2400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 • Prolonged labor.</a:t>
            </a:r>
          </a:p>
          <a:p>
            <a:pPr algn="just">
              <a:lnSpc>
                <a:spcPts val="4759"/>
              </a:lnSpc>
            </a:pPr>
            <a:r>
              <a:rPr lang="en-US" sz="2400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 • Other contributors:</a:t>
            </a:r>
          </a:p>
          <a:p>
            <a:pPr algn="just">
              <a:lnSpc>
                <a:spcPts val="4759"/>
              </a:lnSpc>
            </a:pPr>
            <a:r>
              <a:rPr lang="en-US" sz="2400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 • Urinary tract infections.</a:t>
            </a:r>
          </a:p>
          <a:p>
            <a:pPr algn="just">
              <a:lnSpc>
                <a:spcPts val="4759"/>
              </a:lnSpc>
            </a:pPr>
            <a:r>
              <a:rPr lang="en-US" sz="2400" b="1" dirty="0">
                <a:solidFill>
                  <a:srgbClr val="252930"/>
                </a:solidFill>
                <a:latin typeface="Maven Pro"/>
                <a:ea typeface="Maven Pro"/>
                <a:cs typeface="Maven Pro"/>
                <a:sym typeface="Maven Pro"/>
              </a:rPr>
              <a:t> • Surgical incision infections.</a:t>
            </a:r>
          </a:p>
          <a:p>
            <a:pPr algn="just">
              <a:lnSpc>
                <a:spcPts val="4759"/>
              </a:lnSpc>
            </a:pPr>
            <a:endParaRPr lang="en-US" sz="3399" dirty="0">
              <a:solidFill>
                <a:srgbClr val="252930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76069B65-CC80-666A-E700-BEE3367A65DD}"/>
              </a:ext>
            </a:extLst>
          </p:cNvPr>
          <p:cNvSpPr txBox="1"/>
          <p:nvPr/>
        </p:nvSpPr>
        <p:spPr>
          <a:xfrm>
            <a:off x="2999625" y="2095429"/>
            <a:ext cx="12288749" cy="2786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Risk Factors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477E15DB-B3B5-3B68-BB92-A933937A30CB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DA7F895C-5428-848E-2080-58989190E572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8F423D6-9F77-E6A5-B50F-932B41089D4D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758499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A43B98-786F-1011-17A0-A8F27C178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5CAB9DC1-82D4-C3B3-C368-292D0A53C259}"/>
              </a:ext>
            </a:extLst>
          </p:cNvPr>
          <p:cNvSpPr txBox="1"/>
          <p:nvPr/>
        </p:nvSpPr>
        <p:spPr>
          <a:xfrm>
            <a:off x="2999624" y="1083614"/>
            <a:ext cx="12288749" cy="37099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History &amp; Physical Examination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2B78452E-289A-77DE-5FED-CB60358902F3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C055C383-C2AF-40FA-FF56-AD094B418A4A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B6540602-6622-F393-910A-5D4CDC46F19F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B013B6-9714-3376-4874-FB262A4C240D}"/>
              </a:ext>
            </a:extLst>
          </p:cNvPr>
          <p:cNvSpPr txBox="1"/>
          <p:nvPr/>
        </p:nvSpPr>
        <p:spPr>
          <a:xfrm>
            <a:off x="2438400" y="4305300"/>
            <a:ext cx="9251576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/>
              <a:t>History:</a:t>
            </a:r>
            <a:endParaRPr lang="en-US" sz="32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Onset, duration, and pattern of fever.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Associated symptoms: foul-smelling lochia, pelvic pain, dysuria, breast pain, wound discharge.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Obstetric history (delivery type, complications).</a:t>
            </a:r>
          </a:p>
        </p:txBody>
      </p:sp>
    </p:spTree>
    <p:extLst>
      <p:ext uri="{BB962C8B-B14F-4D97-AF65-F5344CB8AC3E}">
        <p14:creationId xmlns:p14="http://schemas.microsoft.com/office/powerpoint/2010/main" val="2164860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AA537B-17D8-D0C3-4999-9AA71EA3F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828D5710-3F39-CB31-F038-3E2F0BD823A6}"/>
              </a:ext>
            </a:extLst>
          </p:cNvPr>
          <p:cNvSpPr txBox="1"/>
          <p:nvPr/>
        </p:nvSpPr>
        <p:spPr>
          <a:xfrm>
            <a:off x="2999624" y="1083614"/>
            <a:ext cx="12288749" cy="37099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History &amp; Physical Examination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C45F8CB-523D-8E1A-7FFF-E2687639E193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56CEE0A8-5D0D-40AD-A2C0-819C2880A645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BA7C8EFD-8738-720F-0A3C-73B7E9721C74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8B4928-A119-E745-22E8-1603585E34B1}"/>
              </a:ext>
            </a:extLst>
          </p:cNvPr>
          <p:cNvSpPr txBox="1"/>
          <p:nvPr/>
        </p:nvSpPr>
        <p:spPr>
          <a:xfrm>
            <a:off x="2209800" y="4216124"/>
            <a:ext cx="985221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/>
              <a:t>Examination: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Vital signs.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Uterus: tenderness, subinvolution, abnormal lochia.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Perineum/cesarean wound: erythema, discharge.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Breasts: engorgement, mastitis, abscess.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Urinary system: suprapubic tenderness.</a:t>
            </a:r>
          </a:p>
        </p:txBody>
      </p:sp>
    </p:spTree>
    <p:extLst>
      <p:ext uri="{BB962C8B-B14F-4D97-AF65-F5344CB8AC3E}">
        <p14:creationId xmlns:p14="http://schemas.microsoft.com/office/powerpoint/2010/main" val="1687475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25E77E-39EA-0DE4-B706-74397440F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7B092DFD-9179-7CAC-FF0C-890A48A19FC7}"/>
              </a:ext>
            </a:extLst>
          </p:cNvPr>
          <p:cNvSpPr txBox="1"/>
          <p:nvPr/>
        </p:nvSpPr>
        <p:spPr>
          <a:xfrm>
            <a:off x="2999625" y="2095429"/>
            <a:ext cx="12288749" cy="27866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Differential Diagnosis 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6D25B3DF-F86A-A858-0F97-370DD97FE904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AC7BE673-F80C-32AA-BB21-CFA4BFC5FECF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35E4E201-55FB-C663-C33F-0C34B61FBB28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D5BDAD-7847-6925-DE5B-50BB2A3D64CB}"/>
              </a:ext>
            </a:extLst>
          </p:cNvPr>
          <p:cNvSpPr txBox="1"/>
          <p:nvPr/>
        </p:nvSpPr>
        <p:spPr>
          <a:xfrm>
            <a:off x="4518211" y="4989413"/>
            <a:ext cx="925157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The 7 </a:t>
            </a:r>
            <a:r>
              <a:rPr lang="en-US" sz="4800" b="1" dirty="0" err="1"/>
              <a:t>Ws</a:t>
            </a:r>
            <a:r>
              <a:rPr lang="en-US" sz="4800" b="1" dirty="0"/>
              <a:t> of Postpartum Pyrexia</a:t>
            </a:r>
          </a:p>
        </p:txBody>
      </p:sp>
    </p:spTree>
    <p:extLst>
      <p:ext uri="{BB962C8B-B14F-4D97-AF65-F5344CB8AC3E}">
        <p14:creationId xmlns:p14="http://schemas.microsoft.com/office/powerpoint/2010/main" val="4052531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5CCF80-14D9-FD14-64E2-6F259DEB2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73B7C4DA-F86F-2EB0-190B-8F4B9BD55C05}"/>
              </a:ext>
            </a:extLst>
          </p:cNvPr>
          <p:cNvSpPr txBox="1"/>
          <p:nvPr/>
        </p:nvSpPr>
        <p:spPr>
          <a:xfrm>
            <a:off x="2971800" y="1333500"/>
            <a:ext cx="13535775" cy="2786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Womb, Wound, Water 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C23F00A-75D7-8BC2-BDED-32024141E27D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D6D8279B-08BF-B947-402F-92343EFE3D5F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DF9E24B-9C0A-0F27-4F2E-F931674F2558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7C713F-5952-E3D4-A676-F6B58C12B15C}"/>
              </a:ext>
            </a:extLst>
          </p:cNvPr>
          <p:cNvSpPr txBox="1"/>
          <p:nvPr/>
        </p:nvSpPr>
        <p:spPr>
          <a:xfrm>
            <a:off x="2182905" y="3172650"/>
            <a:ext cx="11887200" cy="6077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SA" sz="3200" b="1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1. Womb (Endomyometritis)</a:t>
            </a:r>
            <a:endParaRPr lang="en-SA" sz="3200" b="1" dirty="0">
              <a:effectLst/>
              <a:latin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What: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Most common cause; a uterine infection, esp. post C-section.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When: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Days 3-7.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spcAft>
                <a:spcPts val="6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Signs: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Uterine tenderness, foul-smelling lochia. An early, high fever can be a red flag.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n-SA" sz="3200" b="1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2. Wound (Infection)</a:t>
            </a:r>
            <a:endParaRPr lang="en-SA" sz="3200" b="1" dirty="0">
              <a:effectLst/>
              <a:latin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What: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Infection at a C-section, episiotomy, or laceration site.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When: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Days 4-7.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spcAft>
                <a:spcPts val="6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Signs: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Localized redness, warmth, purulent drainage.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n-SA" sz="3200" b="1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3. Water (UTI)</a:t>
            </a:r>
            <a:endParaRPr lang="en-SA" sz="3200" b="1" dirty="0">
              <a:effectLst/>
              <a:latin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What: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Urinary tract infection, often from catheterization.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When: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Days 1-3.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spcAft>
                <a:spcPts val="6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Signs: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Painful urination, frequency. Flank pain suggests kidney infection.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877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6E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A9F369-1AA3-9D11-0EA8-3B66E0C78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09E206DF-3917-B953-9E91-9BAD2E0B65D4}"/>
              </a:ext>
            </a:extLst>
          </p:cNvPr>
          <p:cNvSpPr txBox="1"/>
          <p:nvPr/>
        </p:nvSpPr>
        <p:spPr>
          <a:xfrm>
            <a:off x="2895600" y="1104900"/>
            <a:ext cx="12288749" cy="37099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00"/>
              </a:lnSpc>
            </a:pPr>
            <a:r>
              <a:rPr lang="en-US" sz="9000" b="1" dirty="0">
                <a:solidFill>
                  <a:srgbClr val="252930"/>
                </a:solidFill>
                <a:latin typeface="Maven Pro Bold"/>
                <a:ea typeface="Maven Pro Bold"/>
                <a:cs typeface="Maven Pro Bold"/>
                <a:sym typeface="Maven Pro Bold"/>
              </a:rPr>
              <a:t> Weaning &amp; Wind</a:t>
            </a: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  <a:p>
            <a:pPr algn="ctr">
              <a:lnSpc>
                <a:spcPts val="7200"/>
              </a:lnSpc>
            </a:pPr>
            <a:endParaRPr lang="en-US" sz="9000" b="1" dirty="0">
              <a:solidFill>
                <a:srgbClr val="252930"/>
              </a:solidFill>
              <a:latin typeface="Maven Pro Bold"/>
              <a:ea typeface="Maven Pro Bold"/>
              <a:cs typeface="Maven Pro Bold"/>
              <a:sym typeface="Maven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96B4229-1DFA-ABA1-002D-24626C40924A}"/>
              </a:ext>
            </a:extLst>
          </p:cNvPr>
          <p:cNvSpPr/>
          <p:nvPr/>
        </p:nvSpPr>
        <p:spPr>
          <a:xfrm flipH="1">
            <a:off x="-211950" y="-104775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4114800" y="0"/>
                </a:moveTo>
                <a:lnTo>
                  <a:pt x="0" y="0"/>
                </a:lnTo>
                <a:lnTo>
                  <a:pt x="0" y="4114800"/>
                </a:lnTo>
                <a:lnTo>
                  <a:pt x="4114800" y="4114800"/>
                </a:lnTo>
                <a:lnTo>
                  <a:pt x="41148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2F4BA63C-5E3F-EF67-A0F6-E4A65A6C96A9}"/>
              </a:ext>
            </a:extLst>
          </p:cNvPr>
          <p:cNvSpPr/>
          <p:nvPr/>
        </p:nvSpPr>
        <p:spPr>
          <a:xfrm>
            <a:off x="17773650" y="8229600"/>
            <a:ext cx="516220" cy="2057400"/>
          </a:xfrm>
          <a:custGeom>
            <a:avLst/>
            <a:gdLst/>
            <a:ahLst/>
            <a:cxnLst/>
            <a:rect l="l" t="t" r="r" b="b"/>
            <a:pathLst>
              <a:path w="516220" h="2057400">
                <a:moveTo>
                  <a:pt x="0" y="0"/>
                </a:moveTo>
                <a:lnTo>
                  <a:pt x="516220" y="0"/>
                </a:lnTo>
                <a:lnTo>
                  <a:pt x="516220" y="2057400"/>
                </a:lnTo>
                <a:lnTo>
                  <a:pt x="0" y="20574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F0EFD2BD-A3DD-CD29-E996-527F001C2668}"/>
              </a:ext>
            </a:extLst>
          </p:cNvPr>
          <p:cNvSpPr/>
          <p:nvPr/>
        </p:nvSpPr>
        <p:spPr>
          <a:xfrm>
            <a:off x="14542983" y="9077308"/>
            <a:ext cx="2716317" cy="1358159"/>
          </a:xfrm>
          <a:custGeom>
            <a:avLst/>
            <a:gdLst/>
            <a:ahLst/>
            <a:cxnLst/>
            <a:rect l="l" t="t" r="r" b="b"/>
            <a:pathLst>
              <a:path w="2716317" h="1358159">
                <a:moveTo>
                  <a:pt x="0" y="0"/>
                </a:moveTo>
                <a:lnTo>
                  <a:pt x="2716317" y="0"/>
                </a:lnTo>
                <a:lnTo>
                  <a:pt x="2716317" y="1358159"/>
                </a:lnTo>
                <a:lnTo>
                  <a:pt x="0" y="13581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S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D26FC0-940A-7CC0-9588-512E58FBC045}"/>
              </a:ext>
            </a:extLst>
          </p:cNvPr>
          <p:cNvSpPr txBox="1"/>
          <p:nvPr/>
        </p:nvSpPr>
        <p:spPr>
          <a:xfrm>
            <a:off x="2384612" y="3391592"/>
            <a:ext cx="10035988" cy="48646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SA" sz="3200" b="1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4. Weaning (Mastitis/Engorgement)</a:t>
            </a:r>
            <a:endParaRPr lang="en-SA" sz="3200" b="1" dirty="0">
              <a:effectLst/>
              <a:latin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What: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Breast issues from milk stasis.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Engorgement (Days 2-3):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Low-grade fever.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spcAft>
                <a:spcPts val="6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Infectious Mastitis (After Day 7):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High fever, chills, and a tender, red wedge on one breast.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n-SA" sz="3200" b="1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5. Wind (Pulmonary Issues)</a:t>
            </a:r>
            <a:endParaRPr lang="en-SA" sz="3200" b="1" dirty="0">
              <a:effectLst/>
              <a:latin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What: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Atelectasis (collapsed lung) or pneumonia, esp. after general anesthesia.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When: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First 72 hours.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fontAlgn="base">
              <a:lnSpc>
                <a:spcPct val="114000"/>
              </a:lnSpc>
              <a:spcAft>
                <a:spcPts val="6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●"/>
            </a:pPr>
            <a:r>
              <a:rPr lang="en-SA" sz="2400" b="1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Signs:</a:t>
            </a:r>
            <a:r>
              <a:rPr lang="en-SA" sz="2400" u="none" strike="noStrike" dirty="0">
                <a:solidFill>
                  <a:srgbClr val="1B1C1D"/>
                </a:solidFill>
                <a:effectLst/>
                <a:latin typeface="Google Sans Text"/>
                <a:ea typeface="Google Sans Text"/>
                <a:cs typeface="Google Sans Text"/>
              </a:rPr>
              <a:t> Cough and shortness of breath.</a:t>
            </a:r>
            <a:endParaRPr lang="en-SA" sz="24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714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737</Words>
  <Application>Microsoft Macintosh PowerPoint</Application>
  <PresentationFormat>Custom</PresentationFormat>
  <Paragraphs>131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Hind Siliguri</vt:lpstr>
      <vt:lpstr>Maven Pro Bold</vt:lpstr>
      <vt:lpstr>Google Sans Text</vt:lpstr>
      <vt:lpstr>Maven Pro</vt:lpstr>
      <vt:lpstr>Arial</vt:lpstr>
      <vt:lpstr>Raleway</vt:lpstr>
      <vt:lpstr>Epilogue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Ivory Black Simple Geometric Research Project Presentation</dc:title>
  <cp:lastModifiedBy>ABDULMOHSEN ALHUSSIN</cp:lastModifiedBy>
  <cp:revision>2</cp:revision>
  <dcterms:created xsi:type="dcterms:W3CDTF">2006-08-16T00:00:00Z</dcterms:created>
  <dcterms:modified xsi:type="dcterms:W3CDTF">2025-09-01T20:31:28Z</dcterms:modified>
  <dc:identifier>DAGVENA36zg</dc:identifier>
</cp:coreProperties>
</file>