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7" r:id="rId4"/>
    <p:sldId id="269" r:id="rId5"/>
    <p:sldId id="272" r:id="rId6"/>
    <p:sldId id="257" r:id="rId7"/>
    <p:sldId id="273" r:id="rId8"/>
    <p:sldId id="295" r:id="rId9"/>
    <p:sldId id="274" r:id="rId10"/>
    <p:sldId id="286" r:id="rId11"/>
    <p:sldId id="278" r:id="rId12"/>
    <p:sldId id="284" r:id="rId13"/>
    <p:sldId id="293" r:id="rId14"/>
    <p:sldId id="263" r:id="rId15"/>
    <p:sldId id="280" r:id="rId16"/>
    <p:sldId id="296" r:id="rId17"/>
    <p:sldId id="291" r:id="rId18"/>
    <p:sldId id="298" r:id="rId19"/>
    <p:sldId id="297" r:id="rId20"/>
    <p:sldId id="279" r:id="rId21"/>
    <p:sldId id="290" r:id="rId22"/>
    <p:sldId id="292" r:id="rId23"/>
    <p:sldId id="276" r:id="rId24"/>
    <p:sldId id="283" r:id="rId25"/>
    <p:sldId id="281" r:id="rId26"/>
    <p:sldId id="282" r:id="rId27"/>
    <p:sldId id="294" r:id="rId28"/>
    <p:sldId id="288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AB89B-5717-4F55-8C1F-94F6F1F43603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6CE3E-96CD-4DBC-885B-6455E863E2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1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6CE3E-96CD-4DBC-885B-6455E863E2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3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77F-0864-47F7-91BC-2C9F68D98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43D7B-F092-48B0-837D-0B6D9F992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4FBA-2FAC-4ABB-8000-117010F3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FB1F0-F393-4978-AFEF-74977F74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92C0-CE90-4639-A179-3025CDA3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00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4FD-2F24-4EB0-A8B6-3B7C248D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04729-6DCF-43F6-8B78-7E47901E8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4AE99-3202-4EDE-B263-E3E0156D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D184-2E46-4445-A02B-1841AF51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EC72-95DB-4D85-A748-5EB727BD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1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66877-BAB4-49C6-B0AD-1F1118898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232AD-757A-454B-BE55-F3C90681E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A7135-DB22-4386-AEA0-0A2A4101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BA3EA-F54D-4DD0-BCD9-6219D040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CA856-FC5B-43D6-92A8-7A72BBB5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7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5A78F-208F-4422-9046-6CE66F36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314F-174F-4CC3-801E-FE3639A9C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6307B-F28D-4187-BE19-46185552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AD12C-6246-4A8E-BEDD-33E7F6A0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F9078-3AA8-4094-9CB8-E256BD15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1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64D01-8E94-4C53-B698-CA77A411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ABE7C-2A9E-4239-9A55-AA30F3183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F3459-3B0E-439C-B770-F5087EDD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D720E-3488-4143-BAA0-537023B6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4B546-75C8-4FFE-BDB2-D4A20C57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6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DB50-FF5B-4708-AB4E-79CDF3E98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0DE8B-5CE3-44F1-B4BB-CDB0D4C2F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96559-D76C-4B29-969A-96994348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494F9-2D2C-48B3-865B-6BBC3FB6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2EED3-D1AC-4C1F-BE82-75E8058E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39F0-BD2D-463E-B3FA-EC3E1533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1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1837-31F9-4BE5-8F6A-313D70D7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67FA9-AE31-4AB6-9039-FC8E4AA0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6CC8F-25BB-4F5A-B486-D78AB2F85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83C4C-420A-459E-ACCA-0F4CC53A7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EC014-2FA9-46E5-AF7D-4D1EECA8A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4A824-C2F8-48DF-9D61-167AA6C7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D4567-F821-4695-A4F8-6AE31337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E8D18-745A-425E-A884-F7B5B439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58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6F19-05A8-445F-B403-D5FEA51EA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92A30-CACB-41AE-8FE4-C06E9952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8CAFD-3F03-476B-8D47-C930F8968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8D2B-75C9-40A1-BA19-A9C37105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07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00FEF-7C8C-4E46-8AB5-D091015E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1F5A4-943F-4F40-A823-8C9AACC7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CC98-4F62-4825-B111-23D7866B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3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80BE-A8EA-4108-A87C-11D0FF0E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E4D11-26A4-4AA1-9F48-ECFD674E2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0E291-0C0A-4A10-AEDD-C7069039B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3932A-864D-49EE-9B78-B039F7CD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0B005-A696-4F75-9547-74FB6B42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A21B-7344-4404-BA86-754B9B25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74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A756-9153-4B3E-BF6F-1CEE3534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348D8-A241-4B0E-B8C8-8D370FFF2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74D78-7E28-410E-89EE-D2B9487F1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E14A5-4086-401A-A955-E02F2649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0D144-F4AB-4B11-B803-D08B359F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7819A-835E-48DF-921F-69AD885A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67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BA675-7084-4B76-A722-9851E947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F6018-A914-4446-AB42-172D66AB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1773F-C91D-4020-9BDB-5B782265A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F6272-638E-4473-8BC4-4A3FA9A23581}" type="datetimeFigureOut">
              <a:rPr lang="en-GB" smtClean="0"/>
              <a:t>20/01/2022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9ABE-7280-428C-8E30-B454CA9B6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5410B-2565-44D7-9EDA-41E62727E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3D56-E1EF-4501-BD37-530BC1B6C2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3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BD8C-E18D-417B-93B1-610E2E975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22362"/>
            <a:ext cx="12191999" cy="5735637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D45B5-C9D5-4FDB-B0EB-8F63DBABC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5360" y="4917440"/>
            <a:ext cx="5588000" cy="1737359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lnSpcReduction="10000"/>
          </a:bodyPr>
          <a:lstStyle/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Dr. Mona Ahmed</a:t>
            </a:r>
          </a:p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Assisted Professor</a:t>
            </a:r>
          </a:p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Elmareefa University</a:t>
            </a:r>
          </a:p>
          <a:p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B553B-0BAF-4DB1-9DB3-1FB5AA8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49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8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How to prevent lacerations?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endParaRPr lang="en-GB" sz="3600" i="1" dirty="0"/>
          </a:p>
          <a:p>
            <a:endParaRPr lang="en-GB" sz="3600" i="1" dirty="0"/>
          </a:p>
          <a:p>
            <a:r>
              <a:rPr lang="en-GB" sz="3600" i="1" dirty="0"/>
              <a:t>Routine episiotomy should be avoided to decrease blood loss and the risk of anal laceration</a:t>
            </a:r>
          </a:p>
        </p:txBody>
      </p:sp>
    </p:spTree>
    <p:extLst>
      <p:ext uri="{BB962C8B-B14F-4D97-AF65-F5344CB8AC3E}">
        <p14:creationId xmlns:p14="http://schemas.microsoft.com/office/powerpoint/2010/main" val="25895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366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Causes of  uterine atony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3670"/>
            <a:ext cx="12192000" cy="582432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4000" b="1" i="1" dirty="0">
                <a:latin typeface="Gabriola" panose="04040605051002020D02" pitchFamily="82" charset="0"/>
              </a:rPr>
              <a:t>commonest causes of haemorrhage: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 uterine rupture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Uterine inversion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Macrosomia.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Multiple pregnancy.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oxytocin use.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grand multiparity.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Polyhydramnios.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Antepartum haemorrhage(Placental Abruption)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Full bladder.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Anaesthesia.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0D9D0-B844-453D-AFC6-2EFE0E57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391" y="1305735"/>
            <a:ext cx="3596952" cy="37554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B252E4-A3EC-49C7-8B9E-B19D62B4C1BD}"/>
              </a:ext>
            </a:extLst>
          </p:cNvPr>
          <p:cNvSpPr/>
          <p:nvPr/>
        </p:nvSpPr>
        <p:spPr>
          <a:xfrm rot="-1740000">
            <a:off x="5709516" y="2377595"/>
            <a:ext cx="2444230" cy="66170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600000" lon="0" rev="0"/>
              </a:camera>
              <a:lightRig rig="threePt" dir="t"/>
            </a:scene3d>
          </a:bodyPr>
          <a:lstStyle/>
          <a:p>
            <a:pPr algn="ctr"/>
            <a:r>
              <a:rPr lang="en-GB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overdistention</a:t>
            </a:r>
            <a:r>
              <a:rPr lang="en-GB" sz="2400" b="1" i="1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8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74"/>
            <a:ext cx="12192000" cy="93344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How to diagnose PPH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0"/>
            <a:ext cx="12192000" cy="5924549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i="1" u="sng" dirty="0"/>
              <a:t>Detailed history including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Parity.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Mode of delivery.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Third stage and puerperal complications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i="1" u="sng" dirty="0"/>
              <a:t>Examination: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Check pulse.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Blood pressure.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Temperature.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Assess uterine size &amp; cervical excitation and uterine</a:t>
            </a:r>
          </a:p>
          <a:p>
            <a:pPr marL="0" indent="0">
              <a:buNone/>
            </a:pPr>
            <a:r>
              <a:rPr lang="en-GB" i="1" dirty="0"/>
              <a:t> tenderness Assessment.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Exclude other sources of infection (e.g. mastitis, UTI or DVT).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Assess clinical signs of blood loss.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Speculum examination : Cervical dilatation, tears, infection 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 blood or remnant of tissues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BCDD5-557B-4F10-9B4A-E9F8FD5A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724" y="3005870"/>
            <a:ext cx="2581276" cy="1747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358BA-C424-4968-81C4-0276A033F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1362073"/>
            <a:ext cx="1333499" cy="2533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E0D9B-4CC9-4884-BF11-4510829CB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724" y="4914899"/>
            <a:ext cx="2581276" cy="1943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86790-4AD6-44E5-8189-70BAF72D7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724" y="938944"/>
            <a:ext cx="2581276" cy="190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366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How to diagnose uterine atony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3670"/>
            <a:ext cx="12192000" cy="582432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The main signs of uterine atony are:</a:t>
            </a:r>
          </a:p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Bleeding .</a:t>
            </a:r>
          </a:p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Enlarged and soft uterus in (bimanual examination)</a:t>
            </a:r>
          </a:p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commonly referred to as “boggy.”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6C37E-A694-49E3-AA75-7301D14C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276" y="1074922"/>
            <a:ext cx="3645724" cy="23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28674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Management of postpartum haemorrhage (common)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8676"/>
            <a:ext cx="12192000" cy="6029323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Resuscitate women.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Stop bleeding.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en-GB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Call for help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Iv line(fluids , oxytocin).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Obtain blood sample for:</a:t>
            </a:r>
          </a:p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*FBC.      *Clotting factors.      </a:t>
            </a:r>
          </a:p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*U &amp; E.      *Crossmatching of 6 unites.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Insert urinary catheter :empty the bladder </a:t>
            </a:r>
          </a:p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allow monitoring of UOP.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Monitor(HR Pulse O2 saturation 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If any evidence of coagulopathy. Involve the haematologist.</a:t>
            </a:r>
          </a:p>
          <a:p>
            <a:endParaRPr lang="en-GB" dirty="0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59193FD-84FC-47FB-96E3-F024D4798CD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21120" y="5116830"/>
            <a:ext cx="345440" cy="27178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8172A18-CBA3-4D59-99C5-F78C91257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596" y="828677"/>
            <a:ext cx="4383404" cy="26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Treatment of atony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Call for help </a:t>
            </a:r>
          </a:p>
          <a:p>
            <a:pPr marL="0" indent="0">
              <a:buNone/>
            </a:pPr>
            <a:r>
              <a:rPr lang="en-GB" dirty="0"/>
              <a:t>ABC</a:t>
            </a:r>
          </a:p>
          <a:p>
            <a:pPr marL="0" indent="0">
              <a:buNone/>
            </a:pPr>
            <a:r>
              <a:rPr lang="en-GB" dirty="0"/>
              <a:t>Uterine massage</a:t>
            </a:r>
          </a:p>
          <a:p>
            <a:pPr marL="0" indent="0">
              <a:buNone/>
            </a:pPr>
            <a:r>
              <a:rPr lang="en-GB" dirty="0"/>
              <a:t>Bimanual compression(Increase oxytocin infusion)</a:t>
            </a:r>
          </a:p>
          <a:p>
            <a:pPr marL="0" indent="0">
              <a:buNone/>
            </a:pPr>
            <a:r>
              <a:rPr lang="en-GB" dirty="0"/>
              <a:t>Uterotonics()</a:t>
            </a:r>
          </a:p>
          <a:p>
            <a:pPr marL="0" indent="0">
              <a:buNone/>
            </a:pPr>
            <a:r>
              <a:rPr lang="en-GB" dirty="0"/>
              <a:t>Take the </a:t>
            </a:r>
            <a:r>
              <a:rPr lang="en-GB" dirty="0" err="1"/>
              <a:t>pt</a:t>
            </a:r>
            <a:r>
              <a:rPr lang="en-GB" dirty="0"/>
              <a:t> to the theatre</a:t>
            </a:r>
          </a:p>
          <a:p>
            <a:pPr marL="0" indent="0">
              <a:buNone/>
            </a:pPr>
            <a:r>
              <a:rPr lang="en-GB" dirty="0"/>
              <a:t>                                             Exploration</a:t>
            </a:r>
          </a:p>
          <a:p>
            <a:pPr marL="0" indent="0">
              <a:buNone/>
            </a:pPr>
            <a:r>
              <a:rPr lang="en-GB" dirty="0"/>
              <a:t>                                             Bakri's balloon.</a:t>
            </a:r>
          </a:p>
          <a:p>
            <a:pPr marL="0" indent="0">
              <a:buNone/>
            </a:pPr>
            <a:r>
              <a:rPr lang="en-GB" dirty="0"/>
              <a:t>                                             Laparotomy  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B lynch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Ligation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 </a:t>
            </a:r>
            <a:r>
              <a:rPr lang="en-GB" dirty="0" err="1"/>
              <a:t>Emoblization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                          Hysterectomy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243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BF6745-87DB-4B70-87E5-D2C8D37FE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7586" y="166539"/>
            <a:ext cx="4645555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8C424-EDAE-4ABE-959F-B2C754705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539"/>
            <a:ext cx="3170195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7F4C6-CA18-4B89-81D6-C60A1F0DF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429" y="123994"/>
            <a:ext cx="4115157" cy="2328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B99DA-11D2-48D4-8597-05C7A9F25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5600"/>
            <a:ext cx="6958735" cy="4332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B2CB59-EB55-4693-A766-E95C91CEC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735" y="2452440"/>
            <a:ext cx="2651990" cy="182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5C5F5-4EFD-4437-ABC4-C71050A6B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35" y="4862501"/>
            <a:ext cx="4976453" cy="1995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BB284-9220-46BE-B328-18435E672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0725" y="2333623"/>
            <a:ext cx="253241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1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9E53-95C1-4360-B0A8-D70329C9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180975"/>
            <a:ext cx="11973582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br>
              <a:rPr lang="en-GB" b="1" i="1" dirty="0"/>
            </a:br>
            <a:r>
              <a:rPr lang="en-GB" b="1" i="1" dirty="0"/>
              <a:t>Treatment of uterine inversion </a:t>
            </a:r>
            <a:br>
              <a:rPr lang="en-GB" b="1" i="1" dirty="0"/>
            </a:br>
            <a:endParaRPr lang="en-GB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Hysterectomy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Hysterectomy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21CE1-077A-443F-80B6-DBF3AE071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371601"/>
            <a:ext cx="6396037" cy="2176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FB4665-BCE8-4EAD-B242-F21F96F22406}"/>
              </a:ext>
            </a:extLst>
          </p:cNvPr>
          <p:cNvSpPr/>
          <p:nvPr/>
        </p:nvSpPr>
        <p:spPr>
          <a:xfrm>
            <a:off x="0" y="4003039"/>
            <a:ext cx="1219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dirty="0"/>
              <a:t>Uterine Rupture</a:t>
            </a:r>
          </a:p>
        </p:txBody>
      </p:sp>
    </p:spTree>
    <p:extLst>
      <p:ext uri="{BB962C8B-B14F-4D97-AF65-F5344CB8AC3E}">
        <p14:creationId xmlns:p14="http://schemas.microsoft.com/office/powerpoint/2010/main" val="379204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1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Placenta accreta. </a:t>
            </a:r>
          </a:p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Retained placenta.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i="1" dirty="0"/>
              <a:t>Retained products of conception.</a:t>
            </a:r>
          </a:p>
          <a:p>
            <a:endParaRPr lang="en-GB" i="1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CAD7F-5E83-4EC8-A38B-CFB927D1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325" y="3748403"/>
            <a:ext cx="3324225" cy="2919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6EB962-5E98-45F3-8C54-8455CB42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5" y="1467166"/>
            <a:ext cx="332422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Importance of PPH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58A6C-5972-4B5A-9F0C-D3601546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9" y="1148080"/>
            <a:ext cx="4921779" cy="43174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591E74C-619C-4EB2-B796-29B9AFB880C8}"/>
              </a:ext>
            </a:extLst>
          </p:cNvPr>
          <p:cNvSpPr/>
          <p:nvPr/>
        </p:nvSpPr>
        <p:spPr>
          <a:xfrm>
            <a:off x="0" y="1706351"/>
            <a:ext cx="7162799" cy="37592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Ink Free" panose="03080402000500000000" pitchFamily="66" charset="0"/>
              </a:rPr>
              <a:t>Obstetric haemorrhage remains one of the major causes of maternal death in both developed and developing countries</a:t>
            </a:r>
          </a:p>
        </p:txBody>
      </p:sp>
    </p:spTree>
    <p:extLst>
      <p:ext uri="{BB962C8B-B14F-4D97-AF65-F5344CB8AC3E}">
        <p14:creationId xmlns:p14="http://schemas.microsoft.com/office/powerpoint/2010/main" val="27803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Truma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Previous caesarean sections.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 Perineal tears.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Episiotomy.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Cervical laceration.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Macrosomic baby.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Instrumental delivery.</a:t>
            </a:r>
          </a:p>
          <a:p>
            <a:pPr marL="0" indent="0">
              <a:buNone/>
            </a:pPr>
            <a:endParaRPr lang="en-GB" i="1" u="sng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C97CE-73AD-406A-A68F-FFE29320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0" y="1148080"/>
            <a:ext cx="5543550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Thrombin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Disseminated intravascular coagulation. </a:t>
            </a:r>
            <a:endParaRPr lang="en-GB" i="1" u="sng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Pyrexia in labour.</a:t>
            </a:r>
            <a:r>
              <a:rPr lang="en-GB" i="1" u="sng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Placental Abruption.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Preeclampsia.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Bleeding disorders.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Use of Anticoagulants.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Chorioamnionitis.</a:t>
            </a:r>
          </a:p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endParaRPr lang="en-GB" i="1" u="sng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765AA-C352-4440-B877-8A5B751E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1148080"/>
            <a:ext cx="45434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 Others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Asian ethnicity.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Induction of labour.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Anaemia.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Obesity.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Age &gt;40 years.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Prolonged labour.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i="1" u="sng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8154C-635A-40CB-864E-BDE73312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2095499"/>
            <a:ext cx="4748212" cy="14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br>
              <a:rPr lang="en-GB" b="1" i="1" dirty="0"/>
            </a:br>
            <a:r>
              <a:rPr lang="en-GB" b="1" i="1" dirty="0"/>
              <a:t>Risk factors for secondary postpartum haemorrhage</a:t>
            </a:r>
            <a:br>
              <a:rPr lang="en-GB" b="1" i="1" dirty="0"/>
            </a:br>
            <a:endParaRPr lang="en-GB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A history of primary PPH.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Past history of PPH.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Infections….C/S wound</a:t>
            </a:r>
          </a:p>
          <a:p>
            <a:pPr marL="0" indent="0">
              <a:buNone/>
            </a:pPr>
            <a:r>
              <a:rPr lang="en-GB" i="1" dirty="0"/>
              <a:t>                   …..Endometritis(uterine tenderness, fever or foul smelling lochia).</a:t>
            </a:r>
          </a:p>
          <a:p>
            <a:pPr marL="0" indent="0">
              <a:buNone/>
            </a:pPr>
            <a:r>
              <a:rPr lang="en-GB" i="1" dirty="0"/>
              <a:t>                   …..Mastitis.</a:t>
            </a:r>
          </a:p>
          <a:p>
            <a:pPr marL="0" indent="0">
              <a:buNone/>
            </a:pPr>
            <a:r>
              <a:rPr lang="en-GB" i="1" dirty="0"/>
              <a:t>                   …..UTI.</a:t>
            </a:r>
          </a:p>
          <a:p>
            <a:pPr marL="0" indent="0">
              <a:buNone/>
            </a:pPr>
            <a:r>
              <a:rPr lang="en-GB" i="1" dirty="0"/>
              <a:t>                   ……Others.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Manual removal of placenta.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PROM.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Cancers.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24E2B-9633-4EED-8D80-A1DBF8011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75" y="4414837"/>
            <a:ext cx="4772025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154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1550"/>
            <a:ext cx="12192000" cy="588644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1-</a:t>
            </a:r>
            <a:r>
              <a:rPr lang="en-GB" i="1" u="sng" dirty="0"/>
              <a:t>U/S </a:t>
            </a:r>
            <a:r>
              <a:rPr lang="en-GB" i="1" dirty="0"/>
              <a:t>and Doppler study.</a:t>
            </a:r>
          </a:p>
          <a:p>
            <a:pPr marL="0" indent="0">
              <a:buNone/>
            </a:pPr>
            <a:r>
              <a:rPr lang="en-GB" i="1" dirty="0"/>
              <a:t>2- </a:t>
            </a:r>
            <a:r>
              <a:rPr lang="en-GB" i="1" u="sng" dirty="0"/>
              <a:t>CBC,</a:t>
            </a:r>
            <a:r>
              <a:rPr lang="en-GB" i="1" dirty="0"/>
              <a:t> C-RP and ß-</a:t>
            </a:r>
            <a:r>
              <a:rPr lang="en-GB" i="1" dirty="0" err="1"/>
              <a:t>Hcg</a:t>
            </a:r>
            <a:r>
              <a:rPr lang="en-GB" i="1" dirty="0"/>
              <a:t>.</a:t>
            </a:r>
          </a:p>
          <a:p>
            <a:pPr marL="0" indent="0">
              <a:buNone/>
            </a:pPr>
            <a:r>
              <a:rPr lang="en-GB" i="1" dirty="0"/>
              <a:t>3- Low vaginal, high vaginal, endocervical and rectal </a:t>
            </a:r>
            <a:r>
              <a:rPr lang="en-GB" i="1" u="sng" dirty="0"/>
              <a:t>swabs.</a:t>
            </a:r>
          </a:p>
          <a:p>
            <a:pPr marL="0" indent="0">
              <a:buNone/>
            </a:pPr>
            <a:r>
              <a:rPr lang="en-GB" i="1" dirty="0"/>
              <a:t>4- </a:t>
            </a:r>
            <a:r>
              <a:rPr lang="en-GB" i="1" u="sng" dirty="0"/>
              <a:t>Coagulation</a:t>
            </a:r>
            <a:r>
              <a:rPr lang="en-GB" i="1" dirty="0"/>
              <a:t> profile.</a:t>
            </a:r>
          </a:p>
          <a:p>
            <a:pPr marL="0" indent="0">
              <a:buNone/>
            </a:pPr>
            <a:r>
              <a:rPr lang="en-GB" i="1" dirty="0"/>
              <a:t>5- Midstream </a:t>
            </a:r>
            <a:r>
              <a:rPr lang="en-GB" i="1" u="sng" dirty="0"/>
              <a:t>urine </a:t>
            </a:r>
            <a:r>
              <a:rPr lang="en-GB" i="1" dirty="0"/>
              <a:t>specimen.</a:t>
            </a:r>
          </a:p>
          <a:p>
            <a:pPr marL="0" indent="0">
              <a:buNone/>
            </a:pPr>
            <a:r>
              <a:rPr lang="en-GB" i="1" dirty="0"/>
              <a:t>6- Blood </a:t>
            </a:r>
            <a:r>
              <a:rPr lang="en-GB" i="1" u="sng" dirty="0"/>
              <a:t>cultures</a:t>
            </a:r>
            <a:r>
              <a:rPr lang="en-GB" i="1" dirty="0"/>
              <a:t> if temperature ≥ 38°C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ADE72-CA6B-40BA-83BE-E5AD7869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49" y="4314826"/>
            <a:ext cx="3448049" cy="2543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C9EC1-42F1-420C-ADB8-E31A4A574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0" y="959642"/>
            <a:ext cx="3448050" cy="2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A8677-3C82-4CA9-9F19-66F6225B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962024"/>
            <a:ext cx="10477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Signs and Symptoms of Uterine Rupture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GB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Abdominal tenderness.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Circulatory collapse.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Elevation of presenting fetal part.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Fetal bradycardia.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Increasing abdominal girth.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Loss of uterine contractions.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Maternal tachycardia.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/>
              <a:t>Vaginal bleeding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5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Complications of Postpartum Haemorrhage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GB" i="1" dirty="0"/>
              <a:t>Anaemia</a:t>
            </a:r>
          </a:p>
          <a:p>
            <a:r>
              <a:rPr lang="en-GB" i="1" dirty="0"/>
              <a:t>Anterior pituitary ischemia with delay or failure of lactation (i.e., Sheehan syndrome or postpartum pituitary necrosis)</a:t>
            </a:r>
          </a:p>
          <a:p>
            <a:r>
              <a:rPr lang="en-GB" i="1" dirty="0"/>
              <a:t>Blood transfusion</a:t>
            </a:r>
          </a:p>
          <a:p>
            <a:r>
              <a:rPr lang="en-GB" i="1" dirty="0"/>
              <a:t>Death</a:t>
            </a:r>
          </a:p>
          <a:p>
            <a:r>
              <a:rPr lang="en-GB" i="1" dirty="0"/>
              <a:t>Dilutional coagulopathy</a:t>
            </a:r>
          </a:p>
          <a:p>
            <a:r>
              <a:rPr lang="en-GB" i="1" dirty="0"/>
              <a:t>Fatigue</a:t>
            </a:r>
          </a:p>
          <a:p>
            <a:r>
              <a:rPr lang="en-GB" i="1" dirty="0"/>
              <a:t>Myocardial ischemia</a:t>
            </a:r>
          </a:p>
          <a:p>
            <a:r>
              <a:rPr lang="en-GB" i="1" dirty="0"/>
              <a:t>Postpartum depression.</a:t>
            </a:r>
          </a:p>
          <a:p>
            <a:r>
              <a:rPr lang="en-GB" i="1" dirty="0"/>
              <a:t>Orthostatic hypotension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0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C69A10-53C8-475D-B1F2-0E69F985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6" y="4274344"/>
            <a:ext cx="11710989" cy="2364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11B89-6E5A-4C31-885E-5CAAD293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" y="219075"/>
            <a:ext cx="119348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2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dirty="0"/>
              <a:t>Uterine Atony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GB" dirty="0"/>
              <a:t>Medical management </a:t>
            </a:r>
          </a:p>
        </p:txBody>
      </p:sp>
    </p:spTree>
    <p:extLst>
      <p:ext uri="{BB962C8B-B14F-4D97-AF65-F5344CB8AC3E}">
        <p14:creationId xmlns:p14="http://schemas.microsoft.com/office/powerpoint/2010/main" val="68548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28451-F129-4A25-8FF8-E5B58EDA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4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A096-8EBD-456B-95C0-47BE8D29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E2FF-228D-45D5-869F-67C71B94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48743-AF0D-4417-80D5-09C0198B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MMR due to  PPH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080"/>
            <a:ext cx="12192000" cy="570991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FB0DD-4E3E-4E05-A2C4-D80AC339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3" y="1145032"/>
            <a:ext cx="2679770" cy="204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F95FC-4799-4B84-9273-81690450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4" y="3014133"/>
            <a:ext cx="5297883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D4C02-77B9-40F2-A5BC-42364E3F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386" y="1559898"/>
            <a:ext cx="6513613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3600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n-GB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post partum haemorrhage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3602"/>
            <a:ext cx="12192000" cy="599439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500 ml blood loss from genital tract in the first  24 hours  after birth.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Excessive or abnormal bleeding from genital tract  between 24 hours &amp; 6 weeks.</a:t>
            </a:r>
          </a:p>
          <a:p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234D447-5218-4FC0-AE21-D3B19ED56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61289"/>
              </p:ext>
            </p:extLst>
          </p:nvPr>
        </p:nvGraphicFramePr>
        <p:xfrm>
          <a:off x="1" y="2562225"/>
          <a:ext cx="12192000" cy="98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85663670"/>
                    </a:ext>
                  </a:extLst>
                </a:gridCol>
              </a:tblGrid>
              <a:tr h="983615">
                <a:tc>
                  <a:txBody>
                    <a:bodyPr/>
                    <a:lstStyle/>
                    <a:p>
                      <a:r>
                        <a:rPr lang="en-GB" sz="28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post partum haemorrhage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133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2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807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A558BD1-1935-4DA2-8200-CE3F45F4F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055400"/>
              </p:ext>
            </p:extLst>
          </p:nvPr>
        </p:nvGraphicFramePr>
        <p:xfrm>
          <a:off x="838200" y="2079625"/>
          <a:ext cx="10515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245462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52163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14F0C9-A022-4D79-B3B8-38308F90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85"/>
            <a:ext cx="12191999" cy="65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0736-42CF-4D6F-A7BE-DFF2E691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25246-406E-46F7-9074-A1B2EF81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258C6-B652-4E98-98C2-A9AC36662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0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65A9-6A2D-4BD0-AD4A-2B73344A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67"/>
            <a:ext cx="12192000" cy="1036319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GB" b="1" i="1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E3C8-3104-4EC1-BC32-79132108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7853"/>
            <a:ext cx="12192000" cy="5830147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i="1" dirty="0"/>
              <a:t>Optimize haemoglobin </a:t>
            </a:r>
          </a:p>
          <a:p>
            <a:pPr marL="0" indent="0">
              <a:buNone/>
            </a:pPr>
            <a:r>
              <a:rPr lang="en-GB" i="1" dirty="0"/>
              <a:t>levels below normal should</a:t>
            </a:r>
          </a:p>
          <a:p>
            <a:pPr marL="0" indent="0">
              <a:buNone/>
            </a:pPr>
            <a:r>
              <a:rPr lang="en-GB" i="1" dirty="0"/>
              <a:t>be investigated &amp; optimize prior to delivery.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i="1" dirty="0"/>
              <a:t>Management of 3</a:t>
            </a:r>
            <a:r>
              <a:rPr lang="en-GB" i="1" baseline="30000" dirty="0"/>
              <a:t>rd</a:t>
            </a:r>
            <a:r>
              <a:rPr lang="en-GB" i="1" dirty="0"/>
              <a:t> stage of labour: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prophylactic uterotonic(Oxytocin).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Early cord clamping.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/>
              <a:t>Controlled cord traction to the placenta.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81065-3587-4BA5-B760-448A5DFB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733" y="1139612"/>
            <a:ext cx="3772774" cy="2751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67CA41-65B7-4ACC-9173-3A24266D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732" y="4003039"/>
            <a:ext cx="377277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677</Words>
  <Application>Microsoft Office PowerPoint</Application>
  <PresentationFormat>Widescreen</PresentationFormat>
  <Paragraphs>189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Andalus</vt:lpstr>
      <vt:lpstr>Arial</vt:lpstr>
      <vt:lpstr>Calibri</vt:lpstr>
      <vt:lpstr>Calibri Light</vt:lpstr>
      <vt:lpstr>Gabriola</vt:lpstr>
      <vt:lpstr>Ink Free</vt:lpstr>
      <vt:lpstr>Wingdings</vt:lpstr>
      <vt:lpstr>Office Theme</vt:lpstr>
      <vt:lpstr>PowerPoint Presentation</vt:lpstr>
      <vt:lpstr>Importance of PPH</vt:lpstr>
      <vt:lpstr>PowerPoint Presentation</vt:lpstr>
      <vt:lpstr>PowerPoint Presentation</vt:lpstr>
      <vt:lpstr>MMR due to  PPH</vt:lpstr>
      <vt:lpstr>Primary post partum haemorrhage</vt:lpstr>
      <vt:lpstr>PowerPoint Presentation</vt:lpstr>
      <vt:lpstr>PowerPoint Presentation</vt:lpstr>
      <vt:lpstr>Prevention</vt:lpstr>
      <vt:lpstr>How to prevent lacerations?</vt:lpstr>
      <vt:lpstr> Causes of  uterine atony</vt:lpstr>
      <vt:lpstr>How to diagnose PPH</vt:lpstr>
      <vt:lpstr> How to diagnose uterine atony</vt:lpstr>
      <vt:lpstr>Management of postpartum haemorrhage (common)</vt:lpstr>
      <vt:lpstr>Treatment of atony </vt:lpstr>
      <vt:lpstr> </vt:lpstr>
      <vt:lpstr> </vt:lpstr>
      <vt:lpstr> Treatment of uterine inversion  </vt:lpstr>
      <vt:lpstr> Tissue</vt:lpstr>
      <vt:lpstr> Truma </vt:lpstr>
      <vt:lpstr> Thrombin </vt:lpstr>
      <vt:lpstr> Others </vt:lpstr>
      <vt:lpstr> Risk factors for secondary postpartum haemorrhage </vt:lpstr>
      <vt:lpstr>Investigations</vt:lpstr>
      <vt:lpstr>PowerPoint Presentation</vt:lpstr>
      <vt:lpstr>Signs and Symptoms of Uterine Rupture</vt:lpstr>
      <vt:lpstr>Complications of Postpartum Haemorrhage</vt:lpstr>
      <vt:lpstr>PowerPoint Presentation</vt:lpstr>
      <vt:lpstr>Uterine Atony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mysweet lena</cp:lastModifiedBy>
  <cp:revision>20</cp:revision>
  <dcterms:created xsi:type="dcterms:W3CDTF">2021-04-03T21:52:36Z</dcterms:created>
  <dcterms:modified xsi:type="dcterms:W3CDTF">2022-01-20T15:17:13Z</dcterms:modified>
</cp:coreProperties>
</file>