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4" r:id="rId3"/>
    <p:sldId id="285" r:id="rId4"/>
    <p:sldId id="290" r:id="rId5"/>
    <p:sldId id="291" r:id="rId6"/>
    <p:sldId id="294" r:id="rId7"/>
    <p:sldId id="292" r:id="rId8"/>
    <p:sldId id="293" r:id="rId9"/>
    <p:sldId id="295" r:id="rId10"/>
    <p:sldId id="298" r:id="rId11"/>
    <p:sldId id="299" r:id="rId12"/>
    <p:sldId id="297" r:id="rId13"/>
    <p:sldId id="300" r:id="rId14"/>
    <p:sldId id="301" r:id="rId15"/>
    <p:sldId id="302" r:id="rId16"/>
    <p:sldId id="303" r:id="rId17"/>
    <p:sldId id="306" r:id="rId18"/>
    <p:sldId id="305" r:id="rId19"/>
    <p:sldId id="308" r:id="rId20"/>
    <p:sldId id="323" r:id="rId21"/>
    <p:sldId id="311" r:id="rId22"/>
    <p:sldId id="309" r:id="rId23"/>
    <p:sldId id="304" r:id="rId24"/>
    <p:sldId id="307" r:id="rId25"/>
    <p:sldId id="312" r:id="rId26"/>
    <p:sldId id="313" r:id="rId27"/>
    <p:sldId id="325" r:id="rId28"/>
    <p:sldId id="315" r:id="rId29"/>
    <p:sldId id="316" r:id="rId30"/>
    <p:sldId id="317" r:id="rId31"/>
    <p:sldId id="318" r:id="rId32"/>
    <p:sldId id="319" r:id="rId33"/>
    <p:sldId id="320" r:id="rId34"/>
    <p:sldId id="321" r:id="rId35"/>
    <p:sldId id="266" r:id="rId36"/>
    <p:sldId id="322" r:id="rId37"/>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8649E08-4FFC-50EF-F0B0-13DBF8DA7A46}"/>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3C240042-4893-5358-BFAB-6213856E1B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1FF7C114-F9DE-DEA3-DF86-9F8F743A903A}"/>
              </a:ext>
            </a:extLst>
          </p:cNvPr>
          <p:cNvSpPr>
            <a:spLocks noGrp="1"/>
          </p:cNvSpPr>
          <p:nvPr>
            <p:ph type="dt" sz="half" idx="10"/>
          </p:nvPr>
        </p:nvSpPr>
        <p:spPr/>
        <p:txBody>
          <a:bodyPr/>
          <a:lstStyle/>
          <a:p>
            <a:fld id="{CD61452E-73EB-9443-9799-6FD18E018D94}" type="datetimeFigureOut">
              <a:rPr lang="ar-SA" smtClean="0"/>
              <a:t>17/03/47</a:t>
            </a:fld>
            <a:endParaRPr lang="ar-SA"/>
          </a:p>
        </p:txBody>
      </p:sp>
      <p:sp>
        <p:nvSpPr>
          <p:cNvPr id="5" name="عنصر نائب للتذييل 4">
            <a:extLst>
              <a:ext uri="{FF2B5EF4-FFF2-40B4-BE49-F238E27FC236}">
                <a16:creationId xmlns:a16="http://schemas.microsoft.com/office/drawing/2014/main" id="{520C998D-EEA5-CEBF-709F-CFFD646A1CF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31BFA97-20B9-2579-E72D-F544A69A4328}"/>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2662358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AA1E53-FF85-A006-BFBE-02FB46996889}"/>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8A26F714-1A44-ED36-D87F-645DD3BE0F76}"/>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F96E40E-1398-34C0-8B2F-128D4DEFD9F6}"/>
              </a:ext>
            </a:extLst>
          </p:cNvPr>
          <p:cNvSpPr>
            <a:spLocks noGrp="1"/>
          </p:cNvSpPr>
          <p:nvPr>
            <p:ph type="dt" sz="half" idx="10"/>
          </p:nvPr>
        </p:nvSpPr>
        <p:spPr/>
        <p:txBody>
          <a:bodyPr/>
          <a:lstStyle/>
          <a:p>
            <a:fld id="{CD61452E-73EB-9443-9799-6FD18E018D94}" type="datetimeFigureOut">
              <a:rPr lang="ar-SA" smtClean="0"/>
              <a:t>17/03/47</a:t>
            </a:fld>
            <a:endParaRPr lang="ar-SA"/>
          </a:p>
        </p:txBody>
      </p:sp>
      <p:sp>
        <p:nvSpPr>
          <p:cNvPr id="5" name="عنصر نائب للتذييل 4">
            <a:extLst>
              <a:ext uri="{FF2B5EF4-FFF2-40B4-BE49-F238E27FC236}">
                <a16:creationId xmlns:a16="http://schemas.microsoft.com/office/drawing/2014/main" id="{CF446428-3C16-E480-B462-6FC485BF384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6F32D98-19D7-5323-7D3E-C4E2083E4A1F}"/>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63508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098386A-0AF7-0CE4-2673-CF7A5EB88CC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ADAF2DE7-0DAA-95F3-F823-D53130D61E4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F9BB5EB-20BA-5F4C-6BCB-2F7AAB7BCD29}"/>
              </a:ext>
            </a:extLst>
          </p:cNvPr>
          <p:cNvSpPr>
            <a:spLocks noGrp="1"/>
          </p:cNvSpPr>
          <p:nvPr>
            <p:ph type="dt" sz="half" idx="10"/>
          </p:nvPr>
        </p:nvSpPr>
        <p:spPr/>
        <p:txBody>
          <a:bodyPr/>
          <a:lstStyle/>
          <a:p>
            <a:fld id="{CD61452E-73EB-9443-9799-6FD18E018D94}" type="datetimeFigureOut">
              <a:rPr lang="ar-SA" smtClean="0"/>
              <a:t>17/03/47</a:t>
            </a:fld>
            <a:endParaRPr lang="ar-SA"/>
          </a:p>
        </p:txBody>
      </p:sp>
      <p:sp>
        <p:nvSpPr>
          <p:cNvPr id="5" name="عنصر نائب للتذييل 4">
            <a:extLst>
              <a:ext uri="{FF2B5EF4-FFF2-40B4-BE49-F238E27FC236}">
                <a16:creationId xmlns:a16="http://schemas.microsoft.com/office/drawing/2014/main" id="{06CFD73C-A96D-1A49-90E3-35A10C299DC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B99DB64-FBF8-73DE-879E-798EFF4F8728}"/>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842090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6287AC8-966A-F488-EF3F-163174A63C19}"/>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D7048FE1-AF1B-9C5E-182E-F980B19EAD7A}"/>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A844C0E-B1CD-C80D-3AFF-A5ABAAF28F2E}"/>
              </a:ext>
            </a:extLst>
          </p:cNvPr>
          <p:cNvSpPr>
            <a:spLocks noGrp="1"/>
          </p:cNvSpPr>
          <p:nvPr>
            <p:ph type="dt" sz="half" idx="10"/>
          </p:nvPr>
        </p:nvSpPr>
        <p:spPr/>
        <p:txBody>
          <a:bodyPr/>
          <a:lstStyle/>
          <a:p>
            <a:fld id="{CD61452E-73EB-9443-9799-6FD18E018D94}" type="datetimeFigureOut">
              <a:rPr lang="ar-SA" smtClean="0"/>
              <a:t>17/03/47</a:t>
            </a:fld>
            <a:endParaRPr lang="ar-SA"/>
          </a:p>
        </p:txBody>
      </p:sp>
      <p:sp>
        <p:nvSpPr>
          <p:cNvPr id="5" name="عنصر نائب للتذييل 4">
            <a:extLst>
              <a:ext uri="{FF2B5EF4-FFF2-40B4-BE49-F238E27FC236}">
                <a16:creationId xmlns:a16="http://schemas.microsoft.com/office/drawing/2014/main" id="{AFD32CEA-6BD9-901E-3E53-43BF1222E92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2F42685-83CF-0A4E-A712-93879D0DFC07}"/>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230186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E6D1DCC-A5E8-94B9-CC7E-463210FBCF67}"/>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0A78EBC-870E-D031-17BB-65E01ECD339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0586C4F5-BD00-D1B8-D479-3758515091ED}"/>
              </a:ext>
            </a:extLst>
          </p:cNvPr>
          <p:cNvSpPr>
            <a:spLocks noGrp="1"/>
          </p:cNvSpPr>
          <p:nvPr>
            <p:ph type="dt" sz="half" idx="10"/>
          </p:nvPr>
        </p:nvSpPr>
        <p:spPr/>
        <p:txBody>
          <a:bodyPr/>
          <a:lstStyle/>
          <a:p>
            <a:fld id="{CD61452E-73EB-9443-9799-6FD18E018D94}" type="datetimeFigureOut">
              <a:rPr lang="ar-SA" smtClean="0"/>
              <a:t>17/03/47</a:t>
            </a:fld>
            <a:endParaRPr lang="ar-SA"/>
          </a:p>
        </p:txBody>
      </p:sp>
      <p:sp>
        <p:nvSpPr>
          <p:cNvPr id="5" name="عنصر نائب للتذييل 4">
            <a:extLst>
              <a:ext uri="{FF2B5EF4-FFF2-40B4-BE49-F238E27FC236}">
                <a16:creationId xmlns:a16="http://schemas.microsoft.com/office/drawing/2014/main" id="{86F3F344-384A-9541-CF46-49315911DB1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308168A-1D31-88FD-E127-F9DF28152E3B}"/>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350246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C13E5B-7997-275A-D468-BFFDCFFDA145}"/>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F73D4EA-00E3-00B2-3F6C-08FEC0FF6D18}"/>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B0B3CA1B-B1E4-404F-ACCA-DD5AC2FCE594}"/>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7A0F639D-F5D2-D038-9878-0A3F7485E816}"/>
              </a:ext>
            </a:extLst>
          </p:cNvPr>
          <p:cNvSpPr>
            <a:spLocks noGrp="1"/>
          </p:cNvSpPr>
          <p:nvPr>
            <p:ph type="dt" sz="half" idx="10"/>
          </p:nvPr>
        </p:nvSpPr>
        <p:spPr/>
        <p:txBody>
          <a:bodyPr/>
          <a:lstStyle/>
          <a:p>
            <a:fld id="{CD61452E-73EB-9443-9799-6FD18E018D94}" type="datetimeFigureOut">
              <a:rPr lang="ar-SA" smtClean="0"/>
              <a:t>17/03/47</a:t>
            </a:fld>
            <a:endParaRPr lang="ar-SA"/>
          </a:p>
        </p:txBody>
      </p:sp>
      <p:sp>
        <p:nvSpPr>
          <p:cNvPr id="6" name="عنصر نائب للتذييل 5">
            <a:extLst>
              <a:ext uri="{FF2B5EF4-FFF2-40B4-BE49-F238E27FC236}">
                <a16:creationId xmlns:a16="http://schemas.microsoft.com/office/drawing/2014/main" id="{0F9BD881-253C-8D59-D044-2539C78DDC6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A7F6196-739A-5017-A70E-85600B3CC013}"/>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422237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1ED163E-16AE-102F-4E54-A9DAA404DE86}"/>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7E8E54FE-7944-EF90-73D0-4F2A01BEAD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F03F2805-8D2F-9E21-0B1C-67B2C69DF4BC}"/>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7908F2E2-C3D9-9E12-BBAF-B8098A0781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79B12E57-F08F-6E46-1920-4F70E1B9BFB8}"/>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77AA2DAC-4DD3-0EF3-288A-F0DB0EA86B5D}"/>
              </a:ext>
            </a:extLst>
          </p:cNvPr>
          <p:cNvSpPr>
            <a:spLocks noGrp="1"/>
          </p:cNvSpPr>
          <p:nvPr>
            <p:ph type="dt" sz="half" idx="10"/>
          </p:nvPr>
        </p:nvSpPr>
        <p:spPr/>
        <p:txBody>
          <a:bodyPr/>
          <a:lstStyle/>
          <a:p>
            <a:fld id="{CD61452E-73EB-9443-9799-6FD18E018D94}" type="datetimeFigureOut">
              <a:rPr lang="ar-SA" smtClean="0"/>
              <a:t>17/03/47</a:t>
            </a:fld>
            <a:endParaRPr lang="ar-SA"/>
          </a:p>
        </p:txBody>
      </p:sp>
      <p:sp>
        <p:nvSpPr>
          <p:cNvPr id="8" name="عنصر نائب للتذييل 7">
            <a:extLst>
              <a:ext uri="{FF2B5EF4-FFF2-40B4-BE49-F238E27FC236}">
                <a16:creationId xmlns:a16="http://schemas.microsoft.com/office/drawing/2014/main" id="{74667CA6-A1E0-197D-B8E0-A2B704019A1F}"/>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C705A05F-26FB-55E7-34E1-34A5FD619FE2}"/>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2800922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04D3CA-E719-F2A3-A774-9F63F2E9C727}"/>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C95E9886-2118-29E3-E723-9052F26F3C1B}"/>
              </a:ext>
            </a:extLst>
          </p:cNvPr>
          <p:cNvSpPr>
            <a:spLocks noGrp="1"/>
          </p:cNvSpPr>
          <p:nvPr>
            <p:ph type="dt" sz="half" idx="10"/>
          </p:nvPr>
        </p:nvSpPr>
        <p:spPr/>
        <p:txBody>
          <a:bodyPr/>
          <a:lstStyle/>
          <a:p>
            <a:fld id="{CD61452E-73EB-9443-9799-6FD18E018D94}" type="datetimeFigureOut">
              <a:rPr lang="ar-SA" smtClean="0"/>
              <a:t>17/03/47</a:t>
            </a:fld>
            <a:endParaRPr lang="ar-SA"/>
          </a:p>
        </p:txBody>
      </p:sp>
      <p:sp>
        <p:nvSpPr>
          <p:cNvPr id="4" name="عنصر نائب للتذييل 3">
            <a:extLst>
              <a:ext uri="{FF2B5EF4-FFF2-40B4-BE49-F238E27FC236}">
                <a16:creationId xmlns:a16="http://schemas.microsoft.com/office/drawing/2014/main" id="{0DFFFB8C-3327-29DD-A16E-E3805452CB1F}"/>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6EF0C392-42A3-A67C-E113-DD4C0CC2A9FD}"/>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340520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8BF8B354-C51E-46CA-64A7-FAA10B1F968A}"/>
              </a:ext>
            </a:extLst>
          </p:cNvPr>
          <p:cNvSpPr>
            <a:spLocks noGrp="1"/>
          </p:cNvSpPr>
          <p:nvPr>
            <p:ph type="dt" sz="half" idx="10"/>
          </p:nvPr>
        </p:nvSpPr>
        <p:spPr/>
        <p:txBody>
          <a:bodyPr/>
          <a:lstStyle/>
          <a:p>
            <a:fld id="{CD61452E-73EB-9443-9799-6FD18E018D94}" type="datetimeFigureOut">
              <a:rPr lang="ar-SA" smtClean="0"/>
              <a:t>17/03/47</a:t>
            </a:fld>
            <a:endParaRPr lang="ar-SA"/>
          </a:p>
        </p:txBody>
      </p:sp>
      <p:sp>
        <p:nvSpPr>
          <p:cNvPr id="3" name="عنصر نائب للتذييل 2">
            <a:extLst>
              <a:ext uri="{FF2B5EF4-FFF2-40B4-BE49-F238E27FC236}">
                <a16:creationId xmlns:a16="http://schemas.microsoft.com/office/drawing/2014/main" id="{B9E33CFE-38C6-D0FC-7628-152BBEF9C710}"/>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F04378CB-F79D-D62B-88FB-44726B4EE150}"/>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347686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265B80E-3933-942D-D125-88DCEB64CB70}"/>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45305AD-BE6E-0206-D9AE-3D24EB0062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20333D22-AD86-EBA4-0802-63A1302F0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824FB2B-3F24-6646-1828-0D8DE84256FC}"/>
              </a:ext>
            </a:extLst>
          </p:cNvPr>
          <p:cNvSpPr>
            <a:spLocks noGrp="1"/>
          </p:cNvSpPr>
          <p:nvPr>
            <p:ph type="dt" sz="half" idx="10"/>
          </p:nvPr>
        </p:nvSpPr>
        <p:spPr/>
        <p:txBody>
          <a:bodyPr/>
          <a:lstStyle/>
          <a:p>
            <a:fld id="{CD61452E-73EB-9443-9799-6FD18E018D94}" type="datetimeFigureOut">
              <a:rPr lang="ar-SA" smtClean="0"/>
              <a:t>17/03/47</a:t>
            </a:fld>
            <a:endParaRPr lang="ar-SA"/>
          </a:p>
        </p:txBody>
      </p:sp>
      <p:sp>
        <p:nvSpPr>
          <p:cNvPr id="6" name="عنصر نائب للتذييل 5">
            <a:extLst>
              <a:ext uri="{FF2B5EF4-FFF2-40B4-BE49-F238E27FC236}">
                <a16:creationId xmlns:a16="http://schemas.microsoft.com/office/drawing/2014/main" id="{C01DAAF5-40CA-B92C-478F-0995DBBA334D}"/>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5D9B008E-4882-B086-6D95-D2CF10916594}"/>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334691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F180177-AAE0-2056-D4CC-67031A00631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0A09D3A2-8474-1275-8CBE-2DAAC15C05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DDAD3578-3AC9-C0F8-1860-BE1D3BE7EC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7849A25-380D-E86D-22C2-886EE6A2897A}"/>
              </a:ext>
            </a:extLst>
          </p:cNvPr>
          <p:cNvSpPr>
            <a:spLocks noGrp="1"/>
          </p:cNvSpPr>
          <p:nvPr>
            <p:ph type="dt" sz="half" idx="10"/>
          </p:nvPr>
        </p:nvSpPr>
        <p:spPr/>
        <p:txBody>
          <a:bodyPr/>
          <a:lstStyle/>
          <a:p>
            <a:fld id="{CD61452E-73EB-9443-9799-6FD18E018D94}" type="datetimeFigureOut">
              <a:rPr lang="ar-SA" smtClean="0"/>
              <a:t>17/03/47</a:t>
            </a:fld>
            <a:endParaRPr lang="ar-SA"/>
          </a:p>
        </p:txBody>
      </p:sp>
      <p:sp>
        <p:nvSpPr>
          <p:cNvPr id="6" name="عنصر نائب للتذييل 5">
            <a:extLst>
              <a:ext uri="{FF2B5EF4-FFF2-40B4-BE49-F238E27FC236}">
                <a16:creationId xmlns:a16="http://schemas.microsoft.com/office/drawing/2014/main" id="{585CF93E-26E5-EA15-6A0B-76A8E5F4549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34DFDE44-1E9E-F01F-DB47-86AE18BDD0B0}"/>
              </a:ext>
            </a:extLst>
          </p:cNvPr>
          <p:cNvSpPr>
            <a:spLocks noGrp="1"/>
          </p:cNvSpPr>
          <p:nvPr>
            <p:ph type="sldNum" sz="quarter" idx="12"/>
          </p:nvPr>
        </p:nvSpPr>
        <p:spPr/>
        <p:txBody>
          <a:bodyPr/>
          <a:lstStyle/>
          <a:p>
            <a:fld id="{896F8285-5D0D-314B-966F-24F3DE123398}" type="slidenum">
              <a:rPr lang="ar-SA" smtClean="0"/>
              <a:t>‹#›</a:t>
            </a:fld>
            <a:endParaRPr lang="ar-SA"/>
          </a:p>
        </p:txBody>
      </p:sp>
    </p:spTree>
    <p:extLst>
      <p:ext uri="{BB962C8B-B14F-4D97-AF65-F5344CB8AC3E}">
        <p14:creationId xmlns:p14="http://schemas.microsoft.com/office/powerpoint/2010/main" val="976508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4E37A7E1-4139-FF39-5679-56C35A3E3E9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E1EC5471-5396-6271-6A9A-B789CF414B36}"/>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D6FC935-6CDD-C3B2-8DCE-8614F9206F9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CD61452E-73EB-9443-9799-6FD18E018D94}" type="datetimeFigureOut">
              <a:rPr lang="ar-SA" smtClean="0"/>
              <a:t>17/03/47</a:t>
            </a:fld>
            <a:endParaRPr lang="ar-SA"/>
          </a:p>
        </p:txBody>
      </p:sp>
      <p:sp>
        <p:nvSpPr>
          <p:cNvPr id="5" name="عنصر نائب للتذييل 4">
            <a:extLst>
              <a:ext uri="{FF2B5EF4-FFF2-40B4-BE49-F238E27FC236}">
                <a16:creationId xmlns:a16="http://schemas.microsoft.com/office/drawing/2014/main" id="{EA3A3859-FAFF-D6CC-7815-4E8662D435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C9FBC51E-14DC-438D-4E34-AAAE60FD793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896F8285-5D0D-314B-966F-24F3DE123398}" type="slidenum">
              <a:rPr lang="ar-SA" smtClean="0"/>
              <a:t>‹#›</a:t>
            </a:fld>
            <a:endParaRPr lang="ar-SA"/>
          </a:p>
        </p:txBody>
      </p:sp>
    </p:spTree>
    <p:extLst>
      <p:ext uri="{BB962C8B-B14F-4D97-AF65-F5344CB8AC3E}">
        <p14:creationId xmlns:p14="http://schemas.microsoft.com/office/powerpoint/2010/main" val="268134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pmc.ncbi.nlm.nih.gov/articles/PMC11672225/"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94238" y="712177"/>
            <a:ext cx="10231316" cy="5020408"/>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67912" y="2066192"/>
            <a:ext cx="9144000" cy="2670420"/>
          </a:xfrm>
        </p:spPr>
        <p:txBody>
          <a:bodyPr>
            <a:normAutofit/>
          </a:bodyPr>
          <a:lstStyle/>
          <a:p>
            <a:r>
              <a:rPr lang="en-GB" b="1" dirty="0">
                <a:latin typeface="Arial" panose="020B0604020202020204" pitchFamily="34" charset="0"/>
                <a:cs typeface="Arial" panose="020B0604020202020204" pitchFamily="34" charset="0"/>
              </a:rPr>
              <a:t>Preterm </a:t>
            </a:r>
            <a:r>
              <a:rPr lang="en-GB" b="1" dirty="0" err="1" smtClean="0">
                <a:latin typeface="Arial" panose="020B0604020202020204" pitchFamily="34" charset="0"/>
                <a:cs typeface="Arial" panose="020B0604020202020204" pitchFamily="34" charset="0"/>
              </a:rPr>
              <a:t>labor</a:t>
            </a:r>
            <a:r>
              <a:rPr lang="ar-SA" dirty="0">
                <a:latin typeface="Arial Black" panose="020B0A04020102020204" pitchFamily="34" charset="0"/>
              </a:rPr>
              <a:t/>
            </a:r>
            <a:br>
              <a:rPr lang="ar-SA" dirty="0">
                <a:latin typeface="Arial Black" panose="020B0A04020102020204" pitchFamily="34" charset="0"/>
              </a:rPr>
            </a:br>
            <a:r>
              <a:rPr lang="en-GB" dirty="0" smtClean="0">
                <a:latin typeface="Arial Black" panose="020B0A04020102020204" pitchFamily="34" charset="0"/>
              </a:rPr>
              <a:t> </a:t>
            </a:r>
            <a:r>
              <a:rPr lang="en-GB" dirty="0">
                <a:latin typeface="Arial Black" panose="020B0A04020102020204" pitchFamily="34" charset="0"/>
              </a:rPr>
              <a:t/>
            </a:r>
            <a:br>
              <a:rPr lang="en-GB" dirty="0">
                <a:latin typeface="Arial Black" panose="020B0A04020102020204" pitchFamily="34" charset="0"/>
              </a:rPr>
            </a:br>
            <a:r>
              <a:rPr lang="en-GB" sz="4000" dirty="0" err="1">
                <a:latin typeface="Arial" panose="020B0604020202020204" pitchFamily="34" charset="0"/>
                <a:cs typeface="Arial" panose="020B0604020202020204" pitchFamily="34" charset="0"/>
              </a:rPr>
              <a:t>Dr.Bodoor</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Alshareef</a:t>
            </a:r>
            <a:endParaRPr lang="ar-SA" sz="40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09062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9911" y="1088436"/>
            <a:ext cx="1638990" cy="1638990"/>
          </a:xfrm>
          <a:prstGeom prst="rect">
            <a:avLst/>
          </a:prstGeom>
        </p:spPr>
      </p:pic>
    </p:spTree>
    <p:extLst>
      <p:ext uri="{BB962C8B-B14F-4D97-AF65-F5344CB8AC3E}">
        <p14:creationId xmlns:p14="http://schemas.microsoft.com/office/powerpoint/2010/main" val="307886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694592"/>
            <a:ext cx="10014439" cy="5187462"/>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47397" y="3135895"/>
            <a:ext cx="9271488" cy="3201433"/>
          </a:xfrm>
        </p:spPr>
        <p:txBody>
          <a:bodyPr>
            <a:normAutofit/>
          </a:bodyPr>
          <a:lstStyle/>
          <a:p>
            <a:pPr algn="l"/>
            <a:r>
              <a:rPr lang="en-US" sz="3100" u="sng" dirty="0" smtClean="0">
                <a:solidFill>
                  <a:schemeClr val="accent1"/>
                </a:solidFill>
                <a:latin typeface="Arial" panose="020B0604020202020204" pitchFamily="34" charset="0"/>
                <a:cs typeface="Arial" panose="020B0604020202020204" pitchFamily="34" charset="0"/>
              </a:rPr>
              <a:t/>
            </a:r>
            <a:br>
              <a:rPr lang="en-US" sz="3100" u="sng" dirty="0" smtClean="0">
                <a:solidFill>
                  <a:schemeClr val="accent1"/>
                </a:solidFill>
                <a:latin typeface="Arial" panose="020B0604020202020204" pitchFamily="34" charset="0"/>
                <a:cs typeface="Arial" panose="020B0604020202020204" pitchFamily="34" charset="0"/>
              </a:rPr>
            </a:br>
            <a:r>
              <a:rPr lang="en-US" sz="3100" u="sng" dirty="0">
                <a:solidFill>
                  <a:schemeClr val="accent1"/>
                </a:solidFill>
                <a:latin typeface="Arial" panose="020B0604020202020204" pitchFamily="34" charset="0"/>
                <a:cs typeface="Arial" panose="020B0604020202020204" pitchFamily="34" charset="0"/>
              </a:rPr>
              <a:t/>
            </a:r>
            <a:br>
              <a:rPr lang="en-US" sz="3100" u="sng" dirty="0">
                <a:solidFill>
                  <a:schemeClr val="accent1"/>
                </a:solidFill>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8" name="عنصر نائب للمحتوى 4">
            <a:extLst>
              <a:ext uri="{FF2B5EF4-FFF2-40B4-BE49-F238E27FC236}">
                <a16:creationId xmlns:a16="http://schemas.microsoft.com/office/drawing/2014/main" id="{CE6D92F7-DBF6-8DBD-6989-E244A76B5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4758" y="791308"/>
            <a:ext cx="5761667" cy="5002091"/>
          </a:xfrm>
          <a:prstGeom prst="rect">
            <a:avLst/>
          </a:prstGeom>
        </p:spPr>
      </p:pic>
    </p:spTree>
    <p:extLst>
      <p:ext uri="{BB962C8B-B14F-4D97-AF65-F5344CB8AC3E}">
        <p14:creationId xmlns:p14="http://schemas.microsoft.com/office/powerpoint/2010/main" val="608830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94238" y="712177"/>
            <a:ext cx="10231316" cy="5020408"/>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67912" y="2066192"/>
            <a:ext cx="9144000" cy="1530062"/>
          </a:xfrm>
        </p:spPr>
        <p:txBody>
          <a:bodyPr>
            <a:normAutofit/>
          </a:bodyPr>
          <a:lstStyle/>
          <a:p>
            <a:r>
              <a:rPr lang="en-US" dirty="0" smtClean="0">
                <a:latin typeface="Arial" panose="020B0604020202020204" pitchFamily="34" charset="0"/>
                <a:cs typeface="Arial" panose="020B0604020202020204" pitchFamily="34" charset="0"/>
              </a:rPr>
              <a:t>Management </a:t>
            </a:r>
            <a:endParaRPr lang="ar-SA"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09062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9911" y="1088436"/>
            <a:ext cx="1638990" cy="1638990"/>
          </a:xfrm>
          <a:prstGeom prst="rect">
            <a:avLst/>
          </a:prstGeom>
        </p:spPr>
      </p:pic>
    </p:spTree>
    <p:extLst>
      <p:ext uri="{BB962C8B-B14F-4D97-AF65-F5344CB8AC3E}">
        <p14:creationId xmlns:p14="http://schemas.microsoft.com/office/powerpoint/2010/main" val="1314683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47397" y="2646485"/>
            <a:ext cx="9271488" cy="3690843"/>
          </a:xfrm>
        </p:spPr>
        <p:txBody>
          <a:bodyPr>
            <a:normAutofit fontScale="90000"/>
          </a:bodyPr>
          <a:lstStyle/>
          <a:p>
            <a:r>
              <a:rPr lang="en-US" sz="3100" u="sng" dirty="0" smtClean="0">
                <a:solidFill>
                  <a:schemeClr val="accent1"/>
                </a:solidFill>
                <a:latin typeface="Arial" panose="020B0604020202020204" pitchFamily="34" charset="0"/>
                <a:cs typeface="Arial" panose="020B0604020202020204" pitchFamily="34" charset="0"/>
              </a:rPr>
              <a:t/>
            </a:r>
            <a:br>
              <a:rPr lang="en-US" sz="3100" u="sng" dirty="0" smtClean="0">
                <a:solidFill>
                  <a:schemeClr val="accent1"/>
                </a:solidFill>
                <a:latin typeface="Arial" panose="020B0604020202020204" pitchFamily="34" charset="0"/>
                <a:cs typeface="Arial" panose="020B0604020202020204" pitchFamily="34" charset="0"/>
              </a:rPr>
            </a:br>
            <a:r>
              <a:rPr lang="en-US" sz="3100" u="sng" dirty="0">
                <a:solidFill>
                  <a:schemeClr val="accent1"/>
                </a:solidFill>
                <a:latin typeface="Arial" panose="020B0604020202020204" pitchFamily="34" charset="0"/>
                <a:cs typeface="Arial" panose="020B0604020202020204" pitchFamily="34" charset="0"/>
              </a:rPr>
              <a:t/>
            </a:r>
            <a:br>
              <a:rPr lang="en-US" sz="3100" u="sng" dirty="0">
                <a:solidFill>
                  <a:schemeClr val="accent1"/>
                </a:solidFill>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27 year old lady G3p2 +0</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GA 34  week , unsure about her LMP</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Came to </a:t>
            </a:r>
            <a:r>
              <a:rPr lang="en-GB" sz="3200" dirty="0" smtClean="0">
                <a:latin typeface="Arial" panose="020B0604020202020204" pitchFamily="34" charset="0"/>
                <a:cs typeface="Arial" panose="020B0604020202020204" pitchFamily="34" charset="0"/>
              </a:rPr>
              <a:t>E</a:t>
            </a:r>
            <a:r>
              <a:rPr lang="en-US" sz="3200" dirty="0" smtClean="0">
                <a:latin typeface="Arial" panose="020B0604020202020204" pitchFamily="34" charset="0"/>
                <a:cs typeface="Arial" panose="020B0604020202020204" pitchFamily="34" charset="0"/>
              </a:rPr>
              <a:t>R </a:t>
            </a:r>
            <a:r>
              <a:rPr lang="en-GB" sz="3200" dirty="0" smtClean="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complaining of abdominal pain and vaginal discharge </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No follow up in the clinic</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2xSVD  </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Medically and surgically free  </a:t>
            </a:r>
            <a:r>
              <a:rPr lang="en-GB" sz="3200" dirty="0"/>
              <a:t/>
            </a:r>
            <a:br>
              <a:rPr lang="en-GB" sz="3200" dirty="0"/>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1176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50682" y="1121982"/>
            <a:ext cx="9271488" cy="4614036"/>
          </a:xfrm>
        </p:spPr>
        <p:txBody>
          <a:bodyPr>
            <a:normAutofit/>
          </a:bodyPr>
          <a:lstStyle/>
          <a:p>
            <a:r>
              <a:rPr lang="en-GB" sz="4000" dirty="0" smtClean="0">
                <a:latin typeface="Arial" panose="020B0604020202020204" pitchFamily="34" charset="0"/>
                <a:cs typeface="Arial" panose="020B0604020202020204" pitchFamily="34" charset="0"/>
              </a:rPr>
              <a:t>physical examination  </a:t>
            </a:r>
            <a:r>
              <a:rPr lang="en-GB" sz="3200" dirty="0"/>
              <a:t/>
            </a:r>
            <a:br>
              <a:rPr lang="en-GB" sz="3200" dirty="0"/>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1827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59474" y="1426280"/>
            <a:ext cx="9271488" cy="4614036"/>
          </a:xfrm>
        </p:spPr>
        <p:txBody>
          <a:bodyPr>
            <a:normAutofit fontScale="90000"/>
          </a:bodyPr>
          <a:lstStyle/>
          <a:p>
            <a:pPr algn="l"/>
            <a:r>
              <a:rPr lang="en-GB" sz="3100" dirty="0">
                <a:latin typeface="Arial" panose="020B0604020202020204" pitchFamily="34" charset="0"/>
                <a:cs typeface="Arial" panose="020B0604020202020204" pitchFamily="34" charset="0"/>
              </a:rPr>
              <a:t>Vital </a:t>
            </a:r>
            <a:r>
              <a:rPr lang="en-GB" sz="3100" dirty="0" smtClean="0">
                <a:latin typeface="Arial" panose="020B0604020202020204" pitchFamily="34" charset="0"/>
                <a:cs typeface="Arial" panose="020B0604020202020204" pitchFamily="34" charset="0"/>
              </a:rPr>
              <a:t>sign: </a:t>
            </a:r>
            <a:r>
              <a:rPr lang="ar-SA" sz="3100" dirty="0" smtClean="0">
                <a:latin typeface="Arial" panose="020B0604020202020204" pitchFamily="34" charset="0"/>
                <a:cs typeface="Arial" panose="020B0604020202020204" pitchFamily="34" charset="0"/>
              </a:rPr>
              <a:t> </a:t>
            </a:r>
            <a:r>
              <a:rPr lang="en-GB" sz="3100" dirty="0">
                <a:latin typeface="Arial" panose="020B0604020202020204" pitchFamily="34" charset="0"/>
                <a:cs typeface="Arial" panose="020B0604020202020204" pitchFamily="34" charset="0"/>
              </a:rPr>
              <a:t/>
            </a:r>
            <a:br>
              <a:rPr lang="en-GB"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HR 115 bpm , BP120/85 , O2sat 99% on room air Temp:37</a:t>
            </a:r>
            <a:br>
              <a:rPr lang="en-US" sz="3100" dirty="0" smtClean="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
            </a:r>
            <a:br>
              <a:rPr lang="en-GB" sz="3100" dirty="0">
                <a:latin typeface="Arial" panose="020B0604020202020204" pitchFamily="34" charset="0"/>
                <a:cs typeface="Arial" panose="020B0604020202020204" pitchFamily="34" charset="0"/>
              </a:rPr>
            </a:br>
            <a:r>
              <a:rPr lang="en-GB" sz="3100" dirty="0" smtClean="0">
                <a:latin typeface="Arial" panose="020B0604020202020204" pitchFamily="34" charset="0"/>
                <a:cs typeface="Arial" panose="020B0604020202020204" pitchFamily="34" charset="0"/>
              </a:rPr>
              <a:t>Abdominal and pelvic examination</a:t>
            </a:r>
            <a:br>
              <a:rPr lang="en-GB" sz="3100" dirty="0" smtClean="0">
                <a:latin typeface="Arial" panose="020B0604020202020204" pitchFamily="34" charset="0"/>
                <a:cs typeface="Arial" panose="020B0604020202020204" pitchFamily="34" charset="0"/>
              </a:rPr>
            </a:br>
            <a:r>
              <a:rPr lang="en-GB" sz="3100" dirty="0" smtClean="0">
                <a:latin typeface="Arial" panose="020B0604020202020204" pitchFamily="34" charset="0"/>
                <a:cs typeface="Arial" panose="020B0604020202020204" pitchFamily="34" charset="0"/>
              </a:rPr>
              <a:t> </a:t>
            </a:r>
            <a:r>
              <a:rPr lang="en-GB" sz="3100" dirty="0">
                <a:latin typeface="Arial" panose="020B0604020202020204" pitchFamily="34" charset="0"/>
                <a:cs typeface="Arial" panose="020B0604020202020204" pitchFamily="34" charset="0"/>
              </a:rPr>
              <a:t/>
            </a:r>
            <a:br>
              <a:rPr lang="en-GB" sz="3100" dirty="0">
                <a:latin typeface="Arial" panose="020B0604020202020204" pitchFamily="34" charset="0"/>
                <a:cs typeface="Arial" panose="020B0604020202020204" pitchFamily="34" charset="0"/>
              </a:rPr>
            </a:br>
            <a:r>
              <a:rPr lang="en-GB" sz="3100" dirty="0" err="1">
                <a:latin typeface="Arial" panose="020B0604020202020204" pitchFamily="34" charset="0"/>
                <a:cs typeface="Arial" panose="020B0604020202020204" pitchFamily="34" charset="0"/>
              </a:rPr>
              <a:t>Ve</a:t>
            </a:r>
            <a:r>
              <a:rPr lang="en-GB" sz="3100" dirty="0">
                <a:latin typeface="Arial" panose="020B0604020202020204" pitchFamily="34" charset="0"/>
                <a:cs typeface="Arial" panose="020B0604020202020204" pitchFamily="34" charset="0"/>
              </a:rPr>
              <a:t> </a:t>
            </a:r>
            <a:r>
              <a:rPr lang="en-GB" sz="3100" dirty="0" smtClean="0">
                <a:latin typeface="Arial" panose="020B0604020202020204" pitchFamily="34" charset="0"/>
                <a:cs typeface="Arial" panose="020B0604020202020204" pitchFamily="34" charset="0"/>
              </a:rPr>
              <a:t>: fully </a:t>
            </a:r>
            <a:r>
              <a:rPr lang="en-GB" sz="3100" dirty="0">
                <a:latin typeface="Arial" panose="020B0604020202020204" pitchFamily="34" charset="0"/>
                <a:cs typeface="Arial" panose="020B0604020202020204" pitchFamily="34" charset="0"/>
              </a:rPr>
              <a:t>dilated vertex zero station</a:t>
            </a:r>
            <a:r>
              <a:rPr lang="en-GB" sz="3200" dirty="0"/>
              <a:t/>
            </a:r>
            <a:br>
              <a:rPr lang="en-GB" sz="3200" dirty="0"/>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3029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50682" y="1121982"/>
            <a:ext cx="9271488" cy="4614036"/>
          </a:xfrm>
        </p:spPr>
        <p:txBody>
          <a:bodyPr>
            <a:normAutofit/>
          </a:bodyPr>
          <a:lstStyle/>
          <a:p>
            <a:r>
              <a:rPr lang="en-GB" sz="3200" dirty="0"/>
              <a:t/>
            </a:r>
            <a:br>
              <a:rPr lang="en-GB" sz="3200" dirty="0"/>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11" name="عنصر نائب للمحتوى 3">
            <a:extLst>
              <a:ext uri="{FF2B5EF4-FFF2-40B4-BE49-F238E27FC236}">
                <a16:creationId xmlns:a16="http://schemas.microsoft.com/office/drawing/2014/main" id="{E09CDD7F-1103-7CCC-9E47-CBE965E0F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127" y="1688612"/>
            <a:ext cx="6946900" cy="3048000"/>
          </a:xfrm>
          <a:prstGeom prst="rect">
            <a:avLst/>
          </a:prstGeom>
        </p:spPr>
      </p:pic>
    </p:spTree>
    <p:extLst>
      <p:ext uri="{BB962C8B-B14F-4D97-AF65-F5344CB8AC3E}">
        <p14:creationId xmlns:p14="http://schemas.microsoft.com/office/powerpoint/2010/main" val="751963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33098" y="1268018"/>
            <a:ext cx="9271488" cy="4614036"/>
          </a:xfrm>
        </p:spPr>
        <p:txBody>
          <a:bodyPr>
            <a:normAutofit/>
          </a:bodyPr>
          <a:lstStyle/>
          <a:p>
            <a:r>
              <a:rPr lang="en-GB" sz="3200" dirty="0">
                <a:latin typeface="Arial" panose="020B0604020202020204" pitchFamily="34" charset="0"/>
                <a:cs typeface="Arial" panose="020B0604020202020204" pitchFamily="34" charset="0"/>
              </a:rPr>
              <a:t>After 30 min patient delivered NSVD with intact </a:t>
            </a:r>
            <a:r>
              <a:rPr lang="en-GB" sz="3200" dirty="0" smtClean="0">
                <a:latin typeface="Arial" panose="020B0604020202020204" pitchFamily="34" charset="0"/>
                <a:cs typeface="Arial" panose="020B0604020202020204" pitchFamily="34" charset="0"/>
              </a:rPr>
              <a:t>perineum </a:t>
            </a:r>
            <a:br>
              <a:rPr lang="en-GB" sz="32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Outcome : baby </a:t>
            </a:r>
            <a:r>
              <a:rPr lang="en-GB" sz="3200" dirty="0" smtClean="0">
                <a:latin typeface="Arial" panose="020B0604020202020204" pitchFamily="34" charset="0"/>
                <a:cs typeface="Arial" panose="020B0604020202020204" pitchFamily="34" charset="0"/>
              </a:rPr>
              <a:t>girl , wt. </a:t>
            </a:r>
            <a:r>
              <a:rPr lang="en-US" sz="3200" dirty="0">
                <a:latin typeface="Arial" panose="020B0604020202020204" pitchFamily="34" charset="0"/>
                <a:cs typeface="Arial" panose="020B0604020202020204" pitchFamily="34" charset="0"/>
              </a:rPr>
              <a:t>165</a:t>
            </a:r>
            <a:r>
              <a:rPr lang="en-GB" sz="3200" dirty="0">
                <a:latin typeface="Arial" panose="020B0604020202020204" pitchFamily="34" charset="0"/>
                <a:cs typeface="Arial" panose="020B0604020202020204" pitchFamily="34" charset="0"/>
              </a:rPr>
              <a:t>0 gm </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baby admitted to NICU  due to respiratory distress</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Mother  stable admitted to postnatal</a:t>
            </a:r>
            <a:r>
              <a:rPr lang="en-GB" sz="3200" dirty="0"/>
              <a:t/>
            </a:r>
            <a:br>
              <a:rPr lang="en-GB" sz="3200" dirty="0"/>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5101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33098" y="1268018"/>
            <a:ext cx="9271488" cy="4614036"/>
          </a:xfrm>
        </p:spPr>
        <p:txBody>
          <a:bodyPr>
            <a:normAutofit/>
          </a:bodyPr>
          <a:lstStyle/>
          <a:p>
            <a:r>
              <a:rPr lang="en-US" sz="3200" dirty="0" smtClean="0">
                <a:latin typeface="Arial" panose="020B0604020202020204" pitchFamily="34" charset="0"/>
                <a:cs typeface="Arial" panose="020B0604020202020204" pitchFamily="34" charset="0"/>
              </a:rPr>
              <a:t>Investigation??</a:t>
            </a:r>
            <a:r>
              <a:rPr lang="ar-SA" sz="3200" dirty="0" smtClean="0"/>
              <a:t/>
            </a:r>
            <a:br>
              <a:rPr lang="ar-SA" sz="3200" dirty="0" smtClean="0"/>
            </a:br>
            <a:r>
              <a:rPr lang="en-US" sz="3200" dirty="0" smtClean="0"/>
              <a:t> </a:t>
            </a:r>
            <a:r>
              <a:rPr lang="en-GB" sz="3200" dirty="0"/>
              <a:t/>
            </a:r>
            <a:br>
              <a:rPr lang="en-GB" sz="3200" dirty="0"/>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1860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45198" y="3679580"/>
            <a:ext cx="9271488" cy="2202474"/>
          </a:xfrm>
        </p:spPr>
        <p:txBody>
          <a:bodyPr>
            <a:normAutofit fontScale="90000"/>
          </a:bodyPr>
          <a:lstStyle/>
          <a:p>
            <a:pPr algn="l"/>
            <a:r>
              <a:rPr lang="en-US" sz="2700" u="sng" dirty="0" smtClean="0">
                <a:latin typeface="Arial" panose="020B0604020202020204" pitchFamily="34" charset="0"/>
                <a:cs typeface="+mn-cs"/>
              </a:rPr>
              <a:t>T</a:t>
            </a:r>
            <a:r>
              <a:rPr lang="en-GB" sz="2700" u="sng" dirty="0" smtClean="0">
                <a:latin typeface="Arial" panose="020B0604020202020204" pitchFamily="34" charset="0"/>
                <a:cs typeface="+mn-cs"/>
              </a:rPr>
              <a:t>treatment :</a:t>
            </a:r>
            <a:r>
              <a:rPr lang="en-GB" sz="2700" dirty="0">
                <a:latin typeface="Arial" panose="020B0604020202020204" pitchFamily="34" charset="0"/>
                <a:cs typeface="+mn-cs"/>
              </a:rPr>
              <a:t/>
            </a:r>
            <a:br>
              <a:rPr lang="en-GB" sz="2700" dirty="0">
                <a:latin typeface="Arial" panose="020B0604020202020204" pitchFamily="34" charset="0"/>
                <a:cs typeface="+mn-cs"/>
              </a:rPr>
            </a:br>
            <a:r>
              <a:rPr lang="ar-SA" sz="2700" dirty="0" smtClean="0">
                <a:latin typeface="Arial" panose="020B0604020202020204" pitchFamily="34" charset="0"/>
                <a:cs typeface="+mn-cs"/>
              </a:rPr>
              <a:t>    </a:t>
            </a:r>
            <a:r>
              <a:rPr lang="en-US" sz="2700" dirty="0" smtClean="0">
                <a:latin typeface="Arial" panose="020B0604020202020204" pitchFamily="34" charset="0"/>
                <a:cs typeface="+mn-cs"/>
              </a:rPr>
              <a:t>  </a:t>
            </a:r>
            <a:r>
              <a:rPr lang="en-GB" sz="2700" dirty="0" smtClean="0">
                <a:solidFill>
                  <a:schemeClr val="accent1"/>
                </a:solidFill>
                <a:latin typeface="Arial" panose="020B0604020202020204" pitchFamily="34" charset="0"/>
                <a:cs typeface="+mn-cs"/>
              </a:rPr>
              <a:t>Hydration</a:t>
            </a:r>
            <a:r>
              <a:rPr lang="ar-SA" sz="2700" dirty="0" smtClean="0">
                <a:latin typeface="Arial" panose="020B0604020202020204" pitchFamily="34" charset="0"/>
                <a:cs typeface="+mn-cs"/>
              </a:rPr>
              <a:t/>
            </a:r>
            <a:br>
              <a:rPr lang="ar-SA" sz="2700" dirty="0" smtClean="0">
                <a:latin typeface="Arial" panose="020B0604020202020204" pitchFamily="34" charset="0"/>
                <a:cs typeface="+mn-cs"/>
              </a:rPr>
            </a:br>
            <a:r>
              <a:rPr lang="af-ZA" sz="2700" dirty="0">
                <a:solidFill>
                  <a:srgbClr val="1A1919"/>
                </a:solidFill>
                <a:latin typeface="Helvetica" pitchFamily="2" charset="0"/>
                <a:cs typeface="+mn-cs"/>
              </a:rPr>
              <a:t>With adequate hydration and bed rest, uterine</a:t>
            </a:r>
            <a:br>
              <a:rPr lang="af-ZA" sz="2700" dirty="0">
                <a:solidFill>
                  <a:srgbClr val="1A1919"/>
                </a:solidFill>
                <a:latin typeface="Helvetica" pitchFamily="2" charset="0"/>
                <a:cs typeface="+mn-cs"/>
              </a:rPr>
            </a:br>
            <a:r>
              <a:rPr lang="af-ZA" sz="2700" dirty="0">
                <a:solidFill>
                  <a:srgbClr val="1A1919"/>
                </a:solidFill>
                <a:latin typeface="Helvetica" pitchFamily="2" charset="0"/>
                <a:cs typeface="+mn-cs"/>
              </a:rPr>
              <a:t>contractions cease in approximately 20% of patients</a:t>
            </a:r>
            <a:r>
              <a:rPr lang="af-ZA" sz="2700" dirty="0" smtClean="0">
                <a:solidFill>
                  <a:srgbClr val="1A1919"/>
                </a:solidFill>
                <a:latin typeface="Helvetica" pitchFamily="2" charset="0"/>
                <a:cs typeface="+mn-cs"/>
              </a:rPr>
              <a:t>.</a:t>
            </a:r>
            <a:r>
              <a:rPr lang="ar-SA" sz="2700" dirty="0" smtClean="0">
                <a:solidFill>
                  <a:srgbClr val="1A1919"/>
                </a:solidFill>
                <a:latin typeface="Helvetica" pitchFamily="2" charset="0"/>
                <a:cs typeface="+mn-cs"/>
              </a:rPr>
              <a:t/>
            </a:r>
            <a:br>
              <a:rPr lang="ar-SA" sz="2700" dirty="0" smtClean="0">
                <a:solidFill>
                  <a:srgbClr val="1A1919"/>
                </a:solidFill>
                <a:latin typeface="Helvetica" pitchFamily="2" charset="0"/>
                <a:cs typeface="+mn-cs"/>
              </a:rPr>
            </a:br>
            <a:r>
              <a:rPr lang="en-US" sz="2700" dirty="0" smtClean="0">
                <a:solidFill>
                  <a:srgbClr val="1A1919"/>
                </a:solidFill>
                <a:latin typeface="Helvetica" pitchFamily="2" charset="0"/>
                <a:cs typeface="+mn-cs"/>
              </a:rPr>
              <a:t>   </a:t>
            </a:r>
            <a:br>
              <a:rPr lang="en-US" sz="2700" dirty="0" smtClean="0">
                <a:solidFill>
                  <a:srgbClr val="1A1919"/>
                </a:solidFill>
                <a:latin typeface="Helvetica" pitchFamily="2" charset="0"/>
                <a:cs typeface="+mn-cs"/>
              </a:rPr>
            </a:br>
            <a:r>
              <a:rPr lang="en-US" sz="2700" dirty="0" smtClean="0">
                <a:solidFill>
                  <a:schemeClr val="accent1"/>
                </a:solidFill>
                <a:latin typeface="Helvetica" pitchFamily="2" charset="0"/>
                <a:cs typeface="+mn-cs"/>
              </a:rPr>
              <a:t>Antibiotic </a:t>
            </a:r>
            <a:r>
              <a:rPr lang="ar-SA" sz="2700" dirty="0" smtClean="0">
                <a:solidFill>
                  <a:schemeClr val="accent1"/>
                </a:solidFill>
                <a:latin typeface="Helvetica" pitchFamily="2" charset="0"/>
                <a:cs typeface="+mn-cs"/>
              </a:rPr>
              <a:t/>
            </a:r>
            <a:br>
              <a:rPr lang="ar-SA" sz="2700" dirty="0" smtClean="0">
                <a:solidFill>
                  <a:schemeClr val="accent1"/>
                </a:solidFill>
                <a:latin typeface="Helvetica" pitchFamily="2" charset="0"/>
                <a:cs typeface="+mn-cs"/>
              </a:rPr>
            </a:br>
            <a:r>
              <a:rPr lang="af-ZA" sz="2700" dirty="0">
                <a:solidFill>
                  <a:srgbClr val="1A1919"/>
                </a:solidFill>
                <a:latin typeface="Helvetica" pitchFamily="2" charset="0"/>
                <a:cs typeface="+mn-cs"/>
              </a:rPr>
              <a:t>For patients who are </a:t>
            </a:r>
            <a:r>
              <a:rPr lang="af-ZA" sz="2700" dirty="0" smtClean="0">
                <a:solidFill>
                  <a:srgbClr val="1A1919"/>
                </a:solidFill>
                <a:latin typeface="Helvetica" pitchFamily="2" charset="0"/>
                <a:cs typeface="+mn-cs"/>
              </a:rPr>
              <a:t>not allergic </a:t>
            </a:r>
            <a:r>
              <a:rPr lang="af-ZA" sz="2700" dirty="0">
                <a:solidFill>
                  <a:srgbClr val="1A1919"/>
                </a:solidFill>
                <a:latin typeface="Helvetica" pitchFamily="2" charset="0"/>
                <a:cs typeface="+mn-cs"/>
              </a:rPr>
              <a:t>to penicillin, a 7-day course of ampicillin </a:t>
            </a:r>
            <a:r>
              <a:rPr lang="af-ZA" sz="2700" dirty="0" smtClean="0">
                <a:solidFill>
                  <a:srgbClr val="1A1919"/>
                </a:solidFill>
                <a:latin typeface="Helvetica" pitchFamily="2" charset="0"/>
                <a:cs typeface="+mn-cs"/>
              </a:rPr>
              <a:t>and erythromycin </a:t>
            </a:r>
            <a:r>
              <a:rPr lang="af-ZA" sz="2700" dirty="0">
                <a:solidFill>
                  <a:srgbClr val="1A1919"/>
                </a:solidFill>
                <a:latin typeface="Helvetica" pitchFamily="2" charset="0"/>
                <a:cs typeface="+mn-cs"/>
              </a:rPr>
              <a:t>may be given. </a:t>
            </a:r>
            <a:r>
              <a:rPr lang="af-ZA" sz="2700" dirty="0" smtClean="0">
                <a:solidFill>
                  <a:srgbClr val="1A1919"/>
                </a:solidFill>
                <a:latin typeface="Helvetica" pitchFamily="2" charset="0"/>
                <a:cs typeface="+mn-cs"/>
              </a:rPr>
              <a:t/>
            </a:r>
            <a:br>
              <a:rPr lang="af-ZA" sz="2700" dirty="0" smtClean="0">
                <a:solidFill>
                  <a:srgbClr val="1A1919"/>
                </a:solidFill>
                <a:latin typeface="Helvetica" pitchFamily="2" charset="0"/>
                <a:cs typeface="+mn-cs"/>
              </a:rPr>
            </a:br>
            <a:r>
              <a:rPr lang="af-ZA" sz="2700" dirty="0" smtClean="0">
                <a:solidFill>
                  <a:srgbClr val="1A1919"/>
                </a:solidFill>
                <a:latin typeface="Helvetica" pitchFamily="2" charset="0"/>
                <a:cs typeface="+mn-cs"/>
              </a:rPr>
              <a:t>Those </a:t>
            </a:r>
            <a:r>
              <a:rPr lang="af-ZA" sz="2700" dirty="0">
                <a:solidFill>
                  <a:srgbClr val="1A1919"/>
                </a:solidFill>
                <a:latin typeface="Helvetica" pitchFamily="2" charset="0"/>
                <a:cs typeface="+mn-cs"/>
              </a:rPr>
              <a:t>allergic to </a:t>
            </a:r>
            <a:r>
              <a:rPr lang="af-ZA" sz="2700" dirty="0" smtClean="0">
                <a:solidFill>
                  <a:srgbClr val="1A1919"/>
                </a:solidFill>
                <a:latin typeface="Helvetica" pitchFamily="2" charset="0"/>
                <a:cs typeface="+mn-cs"/>
              </a:rPr>
              <a:t>penicillin may </a:t>
            </a:r>
            <a:r>
              <a:rPr lang="af-ZA" sz="2700" dirty="0">
                <a:solidFill>
                  <a:srgbClr val="1A1919"/>
                </a:solidFill>
                <a:latin typeface="Helvetica" pitchFamily="2" charset="0"/>
                <a:cs typeface="+mn-cs"/>
              </a:rPr>
              <a:t>be given </a:t>
            </a:r>
            <a:r>
              <a:rPr lang="af-ZA" sz="2700" dirty="0" smtClean="0">
                <a:solidFill>
                  <a:srgbClr val="1A1919"/>
                </a:solidFill>
                <a:latin typeface="Helvetica" pitchFamily="2" charset="0"/>
                <a:cs typeface="+mn-cs"/>
              </a:rPr>
              <a:t>clindamycin</a:t>
            </a: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0878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47397" y="3679580"/>
            <a:ext cx="9271488" cy="2202474"/>
          </a:xfrm>
        </p:spPr>
        <p:txBody>
          <a:bodyPr>
            <a:normAutofit fontScale="90000"/>
          </a:bodyPr>
          <a:lstStyle/>
          <a:p>
            <a:pPr algn="l"/>
            <a:r>
              <a:rPr lang="en-US" sz="3100" dirty="0" err="1" smtClean="0">
                <a:solidFill>
                  <a:schemeClr val="accent1"/>
                </a:solidFill>
                <a:latin typeface="Arial" panose="020B0604020202020204" pitchFamily="34" charset="0"/>
                <a:cs typeface="Arial" panose="020B0604020202020204" pitchFamily="34" charset="0"/>
              </a:rPr>
              <a:t>Corticosteriod</a:t>
            </a:r>
            <a:r>
              <a:rPr lang="en-US" sz="3100" dirty="0" smtClean="0">
                <a:solidFill>
                  <a:schemeClr val="accent1"/>
                </a:solidFill>
                <a:latin typeface="Arial" panose="020B0604020202020204" pitchFamily="34" charset="0"/>
                <a:cs typeface="Arial" panose="020B0604020202020204" pitchFamily="34" charset="0"/>
              </a:rPr>
              <a:t> :</a:t>
            </a: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ar-SA" sz="3100" dirty="0" smtClean="0">
                <a:latin typeface="Arial" panose="020B0604020202020204" pitchFamily="34" charset="0"/>
                <a:cs typeface="Arial" panose="020B0604020202020204" pitchFamily="34" charset="0"/>
              </a:rPr>
              <a:t/>
            </a:r>
            <a:br>
              <a:rPr lang="ar-SA" sz="3100" dirty="0" smtClean="0">
                <a:latin typeface="Arial" panose="020B0604020202020204" pitchFamily="34" charset="0"/>
                <a:cs typeface="Arial" panose="020B0604020202020204" pitchFamily="34" charset="0"/>
              </a:rPr>
            </a:br>
            <a:r>
              <a:rPr lang="af-ZA" sz="3200" dirty="0" smtClean="0">
                <a:solidFill>
                  <a:srgbClr val="1A1919"/>
                </a:solidFill>
                <a:latin typeface="Helvetica" pitchFamily="2" charset="0"/>
              </a:rPr>
              <a:t>Treatment </a:t>
            </a:r>
            <a:r>
              <a:rPr lang="af-ZA" sz="3200" dirty="0">
                <a:solidFill>
                  <a:srgbClr val="1A1919"/>
                </a:solidFill>
                <a:latin typeface="Helvetica" pitchFamily="2" charset="0"/>
              </a:rPr>
              <a:t>consists of </a:t>
            </a:r>
            <a:r>
              <a:rPr lang="af-ZA" sz="3200" dirty="0" smtClean="0">
                <a:solidFill>
                  <a:srgbClr val="C00000"/>
                </a:solidFill>
                <a:latin typeface="Helvetica" pitchFamily="2" charset="0"/>
              </a:rPr>
              <a:t>2</a:t>
            </a:r>
            <a:r>
              <a:rPr lang="af-ZA" sz="3200" dirty="0" smtClean="0">
                <a:solidFill>
                  <a:srgbClr val="1A1919"/>
                </a:solidFill>
                <a:latin typeface="Helvetica" pitchFamily="2" charset="0"/>
              </a:rPr>
              <a:t>doses </a:t>
            </a:r>
            <a:r>
              <a:rPr lang="af-ZA" sz="3200" dirty="0">
                <a:solidFill>
                  <a:srgbClr val="1A1919"/>
                </a:solidFill>
                <a:latin typeface="Helvetica" pitchFamily="2" charset="0"/>
              </a:rPr>
              <a:t>of </a:t>
            </a:r>
            <a:r>
              <a:rPr lang="af-ZA" sz="3200" dirty="0">
                <a:solidFill>
                  <a:srgbClr val="C00000"/>
                </a:solidFill>
                <a:latin typeface="Helvetica" pitchFamily="2" charset="0"/>
              </a:rPr>
              <a:t>12</a:t>
            </a:r>
            <a:r>
              <a:rPr lang="af-ZA" sz="3200" dirty="0">
                <a:solidFill>
                  <a:srgbClr val="1A1919"/>
                </a:solidFill>
                <a:latin typeface="Helvetica" pitchFamily="2" charset="0"/>
              </a:rPr>
              <a:t> mg of </a:t>
            </a:r>
            <a:r>
              <a:rPr lang="af-ZA" sz="3200" dirty="0">
                <a:solidFill>
                  <a:srgbClr val="C00000"/>
                </a:solidFill>
                <a:latin typeface="Helvetica" pitchFamily="2" charset="0"/>
              </a:rPr>
              <a:t>betamethasone</a:t>
            </a:r>
            <a:r>
              <a:rPr lang="af-ZA" sz="3200" dirty="0">
                <a:solidFill>
                  <a:srgbClr val="1A1919"/>
                </a:solidFill>
                <a:latin typeface="Helvetica" pitchFamily="2" charset="0"/>
              </a:rPr>
              <a:t>, given </a:t>
            </a:r>
            <a:r>
              <a:rPr lang="af-ZA" sz="3200" dirty="0" smtClean="0">
                <a:solidFill>
                  <a:srgbClr val="1A1919"/>
                </a:solidFill>
                <a:latin typeface="Helvetica" pitchFamily="2" charset="0"/>
              </a:rPr>
              <a:t>intramuscularly </a:t>
            </a:r>
            <a:r>
              <a:rPr lang="af-ZA" sz="3200" dirty="0">
                <a:solidFill>
                  <a:srgbClr val="1A1919"/>
                </a:solidFill>
                <a:latin typeface="Helvetica" pitchFamily="2" charset="0"/>
              </a:rPr>
              <a:t>24 hours </a:t>
            </a:r>
            <a:r>
              <a:rPr lang="af-ZA" sz="3200" dirty="0" smtClean="0">
                <a:solidFill>
                  <a:srgbClr val="1A1919"/>
                </a:solidFill>
                <a:latin typeface="Helvetica" pitchFamily="2" charset="0"/>
              </a:rPr>
              <a:t>apart</a:t>
            </a:r>
            <a:r>
              <a:rPr lang="af-ZA" sz="3200" dirty="0">
                <a:solidFill>
                  <a:srgbClr val="1A1919"/>
                </a:solidFill>
                <a:latin typeface="Helvetica" pitchFamily="2" charset="0"/>
              </a:rPr>
              <a:t/>
            </a:r>
            <a:br>
              <a:rPr lang="af-ZA" sz="3200" dirty="0">
                <a:solidFill>
                  <a:srgbClr val="1A1919"/>
                </a:solidFill>
                <a:latin typeface="Helvetica" pitchFamily="2" charset="0"/>
              </a:rPr>
            </a:br>
            <a:r>
              <a:rPr lang="ar-SA" sz="3200" dirty="0" smtClean="0">
                <a:solidFill>
                  <a:srgbClr val="1A1919"/>
                </a:solidFill>
                <a:latin typeface="Helvetica" pitchFamily="2" charset="0"/>
              </a:rPr>
              <a:t/>
            </a:r>
            <a:br>
              <a:rPr lang="ar-SA" sz="3200" dirty="0" smtClean="0">
                <a:solidFill>
                  <a:srgbClr val="1A1919"/>
                </a:solidFill>
                <a:latin typeface="Helvetica" pitchFamily="2" charset="0"/>
              </a:rPr>
            </a:br>
            <a:r>
              <a:rPr lang="af-ZA" sz="3200" dirty="0" smtClean="0">
                <a:solidFill>
                  <a:srgbClr val="1A1919"/>
                </a:solidFill>
                <a:latin typeface="Helvetica" pitchFamily="2" charset="0"/>
              </a:rPr>
              <a:t> </a:t>
            </a:r>
            <a:r>
              <a:rPr lang="en-US" sz="3200" dirty="0" smtClean="0">
                <a:solidFill>
                  <a:srgbClr val="1A1919"/>
                </a:solidFill>
                <a:latin typeface="Helvetica" pitchFamily="2" charset="0"/>
              </a:rPr>
              <a:t>or </a:t>
            </a:r>
            <a:r>
              <a:rPr lang="af-ZA" sz="3200" dirty="0" smtClean="0">
                <a:solidFill>
                  <a:srgbClr val="C00000"/>
                </a:solidFill>
                <a:latin typeface="Helvetica" pitchFamily="2" charset="0"/>
              </a:rPr>
              <a:t>4</a:t>
            </a:r>
            <a:r>
              <a:rPr lang="af-ZA" sz="3200" dirty="0" smtClean="0">
                <a:solidFill>
                  <a:srgbClr val="1A1919"/>
                </a:solidFill>
                <a:latin typeface="Helvetica" pitchFamily="2" charset="0"/>
              </a:rPr>
              <a:t> </a:t>
            </a:r>
            <a:r>
              <a:rPr lang="af-ZA" sz="3200" dirty="0">
                <a:solidFill>
                  <a:srgbClr val="1A1919"/>
                </a:solidFill>
                <a:latin typeface="Helvetica" pitchFamily="2" charset="0"/>
              </a:rPr>
              <a:t>doses of </a:t>
            </a:r>
            <a:r>
              <a:rPr lang="af-ZA" sz="3200" dirty="0">
                <a:solidFill>
                  <a:srgbClr val="C00000"/>
                </a:solidFill>
                <a:latin typeface="Helvetica" pitchFamily="2" charset="0"/>
              </a:rPr>
              <a:t>6</a:t>
            </a:r>
            <a:r>
              <a:rPr lang="af-ZA" sz="3200" dirty="0">
                <a:solidFill>
                  <a:srgbClr val="1A1919"/>
                </a:solidFill>
                <a:latin typeface="Helvetica" pitchFamily="2" charset="0"/>
              </a:rPr>
              <a:t> mg of </a:t>
            </a:r>
            <a:r>
              <a:rPr lang="af-ZA" sz="3200" dirty="0" smtClean="0">
                <a:solidFill>
                  <a:srgbClr val="C00000"/>
                </a:solidFill>
                <a:latin typeface="Helvetica" pitchFamily="2" charset="0"/>
              </a:rPr>
              <a:t>dexamethasone</a:t>
            </a:r>
            <a:r>
              <a:rPr lang="af-ZA" sz="3200" dirty="0" smtClean="0">
                <a:solidFill>
                  <a:srgbClr val="1A1919"/>
                </a:solidFill>
                <a:latin typeface="Helvetica" pitchFamily="2" charset="0"/>
              </a:rPr>
              <a:t> </a:t>
            </a:r>
            <a:r>
              <a:rPr lang="af-ZA" sz="3200" dirty="0">
                <a:solidFill>
                  <a:srgbClr val="1A1919"/>
                </a:solidFill>
                <a:latin typeface="Helvetica" pitchFamily="2" charset="0"/>
              </a:rPr>
              <a:t>given intramuscularly </a:t>
            </a:r>
            <a:r>
              <a:rPr lang="af-ZA" sz="3200" dirty="0">
                <a:solidFill>
                  <a:srgbClr val="C00000"/>
                </a:solidFill>
                <a:latin typeface="Helvetica" pitchFamily="2" charset="0"/>
              </a:rPr>
              <a:t>12</a:t>
            </a:r>
            <a:r>
              <a:rPr lang="af-ZA" sz="3200" dirty="0">
                <a:solidFill>
                  <a:srgbClr val="1A1919"/>
                </a:solidFill>
                <a:latin typeface="Helvetica" pitchFamily="2" charset="0"/>
              </a:rPr>
              <a:t> hours </a:t>
            </a:r>
            <a:r>
              <a:rPr lang="af-ZA" sz="3200" dirty="0" smtClean="0">
                <a:solidFill>
                  <a:srgbClr val="1A1919"/>
                </a:solidFill>
                <a:latin typeface="Helvetica" pitchFamily="2" charset="0"/>
              </a:rPr>
              <a:t>apart.</a:t>
            </a:r>
            <a:r>
              <a:rPr lang="af-ZA" sz="3200" dirty="0">
                <a:solidFill>
                  <a:srgbClr val="1A1919"/>
                </a:solidFill>
                <a:latin typeface="Helvetica" pitchFamily="2" charset="0"/>
              </a:rPr>
              <a:t/>
            </a:r>
            <a:br>
              <a:rPr lang="af-ZA" sz="3200" dirty="0">
                <a:solidFill>
                  <a:srgbClr val="1A1919"/>
                </a:solidFill>
                <a:latin typeface="Helvetica" pitchFamily="2"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2954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34208" y="2500390"/>
            <a:ext cx="9144000" cy="2591289"/>
          </a:xfrm>
        </p:spPr>
        <p:txBody>
          <a:bodyPr>
            <a:normAutofit fontScale="90000"/>
          </a:bodyPr>
          <a:lstStyle/>
          <a:p>
            <a:pPr algn="l"/>
            <a:r>
              <a:rPr lang="en-GB" sz="4000" u="sng" dirty="0">
                <a:latin typeface="Arial" panose="020B0604020202020204" pitchFamily="34" charset="0"/>
                <a:cs typeface="Arial" panose="020B0604020202020204" pitchFamily="34" charset="0"/>
              </a:rPr>
              <a:t>Objective</a:t>
            </a:r>
            <a:r>
              <a:rPr lang="en-GB" sz="4000" u="sng" dirty="0" smtClean="0">
                <a:latin typeface="Arial" panose="020B0604020202020204" pitchFamily="34" charset="0"/>
                <a:cs typeface="Arial" panose="020B0604020202020204" pitchFamily="34" charset="0"/>
              </a:rPr>
              <a:t>:</a:t>
            </a:r>
            <a:r>
              <a:rPr lang="ar-SA" sz="4000" u="sng" dirty="0" smtClean="0">
                <a:latin typeface="Arial" panose="020B0604020202020204" pitchFamily="34" charset="0"/>
                <a:cs typeface="Arial" panose="020B0604020202020204" pitchFamily="34" charset="0"/>
              </a:rPr>
              <a:t/>
            </a:r>
            <a:br>
              <a:rPr lang="ar-SA" sz="4000" u="sng" dirty="0" smtClean="0">
                <a:latin typeface="Arial" panose="020B0604020202020204" pitchFamily="34" charset="0"/>
                <a:cs typeface="Arial" panose="020B0604020202020204" pitchFamily="34" charset="0"/>
              </a:rPr>
            </a:br>
            <a:r>
              <a:rPr lang="en-GB" sz="4000" dirty="0"/>
              <a:t/>
            </a:r>
            <a:br>
              <a:rPr lang="en-GB" sz="4000" dirty="0"/>
            </a:br>
            <a:r>
              <a:rPr lang="en-GB" sz="3600" dirty="0">
                <a:latin typeface="Arial Narrow" panose="020B0606020202030204" pitchFamily="34" charset="0"/>
                <a:cs typeface="Arial" panose="020B0604020202020204" pitchFamily="34" charset="0"/>
              </a:rPr>
              <a:t>Definition and D</a:t>
            </a:r>
            <a:r>
              <a:rPr lang="en-GB" sz="3600" dirty="0" smtClean="0">
                <a:latin typeface="Arial Narrow" panose="020B0606020202030204" pitchFamily="34" charset="0"/>
                <a:cs typeface="Arial" panose="020B0604020202020204" pitchFamily="34" charset="0"/>
              </a:rPr>
              <a:t>iagnosis</a:t>
            </a:r>
            <a:r>
              <a:rPr lang="en-GB" sz="3600" dirty="0">
                <a:latin typeface="Arial Narrow" panose="020B0606020202030204" pitchFamily="34" charset="0"/>
                <a:cs typeface="Arial" panose="020B0604020202020204" pitchFamily="34" charset="0"/>
              </a:rPr>
              <a:t/>
            </a:r>
            <a:br>
              <a:rPr lang="en-GB" sz="3600" dirty="0">
                <a:latin typeface="Arial Narrow" panose="020B0606020202030204" pitchFamily="34" charset="0"/>
                <a:cs typeface="Arial" panose="020B0604020202020204" pitchFamily="34" charset="0"/>
              </a:rPr>
            </a:br>
            <a:r>
              <a:rPr lang="en-GB" sz="3600" dirty="0">
                <a:latin typeface="Arial Narrow" panose="020B0606020202030204" pitchFamily="34" charset="0"/>
                <a:cs typeface="Arial" panose="020B0604020202020204" pitchFamily="34" charset="0"/>
              </a:rPr>
              <a:t>I</a:t>
            </a:r>
            <a:r>
              <a:rPr lang="en-GB" sz="3600" dirty="0" smtClean="0">
                <a:latin typeface="Arial Narrow" panose="020B0606020202030204" pitchFamily="34" charset="0"/>
                <a:cs typeface="Arial" panose="020B0604020202020204" pitchFamily="34" charset="0"/>
              </a:rPr>
              <a:t>ncidence </a:t>
            </a:r>
            <a:r>
              <a:rPr lang="en-GB" sz="3600" dirty="0">
                <a:latin typeface="Arial Narrow" panose="020B0606020202030204" pitchFamily="34" charset="0"/>
                <a:cs typeface="Arial" panose="020B0604020202020204" pitchFamily="34" charset="0"/>
              </a:rPr>
              <a:t/>
            </a:r>
            <a:br>
              <a:rPr lang="en-GB" sz="3600" dirty="0">
                <a:latin typeface="Arial Narrow" panose="020B0606020202030204" pitchFamily="34" charset="0"/>
                <a:cs typeface="Arial" panose="020B0604020202020204" pitchFamily="34" charset="0"/>
              </a:rPr>
            </a:br>
            <a:r>
              <a:rPr lang="en-GB" sz="3600" dirty="0">
                <a:latin typeface="Arial Narrow" panose="020B0606020202030204" pitchFamily="34" charset="0"/>
                <a:cs typeface="Arial" panose="020B0604020202020204" pitchFamily="34" charset="0"/>
              </a:rPr>
              <a:t>Risk factor </a:t>
            </a:r>
            <a:br>
              <a:rPr lang="en-GB" sz="3600" dirty="0">
                <a:latin typeface="Arial Narrow" panose="020B0606020202030204" pitchFamily="34" charset="0"/>
                <a:cs typeface="Arial" panose="020B0604020202020204" pitchFamily="34" charset="0"/>
              </a:rPr>
            </a:br>
            <a:r>
              <a:rPr lang="en-GB" sz="3600" dirty="0" smtClean="0">
                <a:latin typeface="Arial Narrow" panose="020B0606020202030204" pitchFamily="34" charset="0"/>
                <a:cs typeface="Arial" panose="020B0604020202020204" pitchFamily="34" charset="0"/>
              </a:rPr>
              <a:t>Management</a:t>
            </a:r>
            <a:r>
              <a:rPr lang="ar-SA" sz="3600" dirty="0" smtClean="0">
                <a:latin typeface="Arial Narrow" panose="020B0606020202030204" pitchFamily="34" charset="0"/>
                <a:cs typeface="Arial" panose="020B0604020202020204" pitchFamily="34" charset="0"/>
              </a:rPr>
              <a:t/>
            </a:r>
            <a:br>
              <a:rPr lang="ar-SA" sz="3600" dirty="0" smtClean="0">
                <a:latin typeface="Arial Narrow" panose="020B0606020202030204" pitchFamily="34" charset="0"/>
                <a:cs typeface="Arial" panose="020B0604020202020204" pitchFamily="34" charset="0"/>
              </a:rPr>
            </a:br>
            <a:r>
              <a:rPr lang="en-US" sz="3600" dirty="0">
                <a:latin typeface="Arial Narrow" panose="020B0606020202030204" pitchFamily="34" charset="0"/>
                <a:cs typeface="Arial" panose="020B0604020202020204" pitchFamily="34" charset="0"/>
              </a:rPr>
              <a:t>P</a:t>
            </a:r>
            <a:r>
              <a:rPr lang="en-US" sz="3600" dirty="0" smtClean="0">
                <a:latin typeface="Arial Narrow" panose="020B0606020202030204" pitchFamily="34" charset="0"/>
                <a:cs typeface="Arial" panose="020B0604020202020204" pitchFamily="34" charset="0"/>
              </a:rPr>
              <a:t>revention  </a:t>
            </a:r>
            <a:r>
              <a:rPr lang="en-GB" sz="3600" dirty="0" smtClean="0">
                <a:latin typeface="Arial Narrow" panose="020B0606020202030204" pitchFamily="34" charset="0"/>
                <a:cs typeface="Arial" panose="020B0604020202020204" pitchFamily="34" charset="0"/>
              </a:rPr>
              <a:t> </a:t>
            </a:r>
            <a:r>
              <a:rPr lang="en-GB" sz="3600" dirty="0"/>
              <a:t/>
            </a:r>
            <a:br>
              <a:rPr lang="en-GB" sz="3600" dirty="0"/>
            </a:br>
            <a:endParaRPr lang="ar-SA" sz="3600" dirty="0">
              <a:latin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521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a:t>Treatment :</a:t>
            </a:r>
            <a:br>
              <a:rPr lang="en-GB" dirty="0"/>
            </a:br>
            <a:r>
              <a:rPr lang="en-GB" dirty="0"/>
              <a:t>Admission </a:t>
            </a:r>
            <a:br>
              <a:rPr lang="en-GB" dirty="0"/>
            </a:br>
            <a:r>
              <a:rPr lang="en-GB" dirty="0"/>
              <a:t>Hydration</a:t>
            </a:r>
            <a:endParaRPr lang="ar-SA" dirty="0"/>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773723" y="2899262"/>
            <a:ext cx="9271488" cy="2202474"/>
          </a:xfrm>
        </p:spPr>
        <p:txBody>
          <a:bodyPr>
            <a:normAutofit fontScale="90000"/>
          </a:bodyPr>
          <a:lstStyle/>
          <a:p>
            <a:r>
              <a:rPr lang="en-US" sz="6700" dirty="0" err="1" smtClean="0">
                <a:solidFill>
                  <a:schemeClr val="accent1"/>
                </a:solidFill>
                <a:latin typeface="Arial" panose="020B0604020202020204" pitchFamily="34" charset="0"/>
                <a:cs typeface="Arial" panose="020B0604020202020204" pitchFamily="34" charset="0"/>
              </a:rPr>
              <a:t>Tocolytic</a:t>
            </a:r>
            <a:r>
              <a:rPr lang="en-US" sz="6700" dirty="0" smtClean="0">
                <a:solidFill>
                  <a:schemeClr val="accent1"/>
                </a:solidFill>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 </a:t>
            </a:r>
            <a:r>
              <a:rPr lang="af-ZA" sz="3200" dirty="0">
                <a:solidFill>
                  <a:srgbClr val="1A1919"/>
                </a:solidFill>
                <a:latin typeface="Helvetica" pitchFamily="2" charset="0"/>
              </a:rPr>
              <a:t/>
            </a:r>
            <a:br>
              <a:rPr lang="af-ZA" sz="3200" dirty="0">
                <a:solidFill>
                  <a:srgbClr val="1A1919"/>
                </a:solidFill>
                <a:latin typeface="Helvetica" pitchFamily="2"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2480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64931" y="729761"/>
            <a:ext cx="10014439" cy="527538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59475" y="1769179"/>
            <a:ext cx="9271488" cy="4614036"/>
          </a:xfrm>
        </p:spPr>
        <p:txBody>
          <a:bodyPr>
            <a:normAutofit fontScale="90000"/>
          </a:bodyPr>
          <a:lstStyle/>
          <a:p>
            <a:pPr algn="l"/>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Calcium channel blocker (</a:t>
            </a:r>
            <a:r>
              <a:rPr lang="en-US" sz="3200" dirty="0" err="1" smtClean="0">
                <a:latin typeface="Arial" panose="020B0604020202020204" pitchFamily="34" charset="0"/>
                <a:cs typeface="Arial" panose="020B0604020202020204" pitchFamily="34" charset="0"/>
              </a:rPr>
              <a:t>nifidipine</a:t>
            </a:r>
            <a:r>
              <a:rPr lang="en-US" sz="3200" dirty="0" smtClean="0">
                <a:latin typeface="Arial" panose="020B0604020202020204" pitchFamily="34" charset="0"/>
                <a:cs typeface="Arial" panose="020B0604020202020204" pitchFamily="34" charset="0"/>
              </a:rPr>
              <a:t>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Beta agonist( terbutaline) .</a:t>
            </a:r>
            <a:r>
              <a:rPr lang="ar-SA" sz="3200" dirty="0" smtClean="0">
                <a:latin typeface="Arial" panose="020B0604020202020204" pitchFamily="34" charset="0"/>
                <a:cs typeface="Arial" panose="020B0604020202020204" pitchFamily="34" charset="0"/>
              </a:rPr>
              <a:t/>
            </a:r>
            <a:br>
              <a:rPr lang="ar-SA"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Magnesium </a:t>
            </a:r>
            <a:r>
              <a:rPr lang="en-US" sz="3200" dirty="0" err="1">
                <a:latin typeface="Arial" panose="020B0604020202020204" pitchFamily="34" charset="0"/>
                <a:cs typeface="Arial" panose="020B0604020202020204" pitchFamily="34" charset="0"/>
              </a:rPr>
              <a:t>sulphate</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NSAID (indomethacin ).</a:t>
            </a:r>
            <a:r>
              <a:rPr lang="ar-SA" sz="3200" dirty="0" smtClean="0">
                <a:latin typeface="Arial" panose="020B0604020202020204" pitchFamily="34" charset="0"/>
                <a:cs typeface="Arial" panose="020B0604020202020204" pitchFamily="34" charset="0"/>
              </a:rPr>
              <a:t/>
            </a:r>
            <a:br>
              <a:rPr lang="ar-SA" sz="3200" dirty="0" smtClean="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Oxytocin antagonist (</a:t>
            </a:r>
            <a:r>
              <a:rPr lang="en-US" sz="3200" dirty="0" err="1">
                <a:latin typeface="Arial" panose="020B0604020202020204" pitchFamily="34" charset="0"/>
                <a:cs typeface="Arial" panose="020B0604020202020204" pitchFamily="34" charset="0"/>
              </a:rPr>
              <a:t>atosiban</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GB" sz="3200" dirty="0"/>
              <a:t/>
            </a:r>
            <a:br>
              <a:rPr lang="en-GB" sz="3200" dirty="0"/>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2243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606669"/>
            <a:ext cx="10014439" cy="527538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50682" y="2243964"/>
            <a:ext cx="9271488" cy="4614036"/>
          </a:xfrm>
        </p:spPr>
        <p:txBody>
          <a:bodyPr>
            <a:normAutofit fontScale="90000"/>
          </a:bodyPr>
          <a:lstStyle/>
          <a:p>
            <a:pPr algn="l"/>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smtClean="0">
                <a:solidFill>
                  <a:srgbClr val="C00000"/>
                </a:solidFill>
                <a:latin typeface="Arial" panose="020B0604020202020204" pitchFamily="34" charset="0"/>
                <a:cs typeface="Arial" panose="020B0604020202020204" pitchFamily="34" charset="0"/>
              </a:rPr>
              <a:t>contraindication</a:t>
            </a:r>
            <a:r>
              <a:rPr lang="ar-SA" sz="3200" dirty="0" smtClean="0">
                <a:solidFill>
                  <a:srgbClr val="C00000"/>
                </a:solidFill>
                <a:latin typeface="Arial" panose="020B0604020202020204" pitchFamily="34" charset="0"/>
                <a:cs typeface="Arial" panose="020B0604020202020204" pitchFamily="34" charset="0"/>
              </a:rPr>
              <a:t/>
            </a:r>
            <a:br>
              <a:rPr lang="ar-SA" sz="3200" dirty="0" smtClean="0">
                <a:solidFill>
                  <a:srgbClr val="C00000"/>
                </a:solidFill>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af-ZA" sz="2700" dirty="0">
                <a:latin typeface="Arial" panose="020B0604020202020204" pitchFamily="34" charset="0"/>
                <a:cs typeface="Arial" panose="020B0604020202020204" pitchFamily="34" charset="0"/>
              </a:rPr>
              <a:t>Intrauterine fetal demise</a:t>
            </a:r>
            <a:br>
              <a:rPr lang="af-ZA" sz="2700" dirty="0">
                <a:latin typeface="Arial" panose="020B0604020202020204" pitchFamily="34" charset="0"/>
                <a:cs typeface="Arial" panose="020B0604020202020204" pitchFamily="34" charset="0"/>
              </a:rPr>
            </a:br>
            <a:r>
              <a:rPr lang="af-ZA" sz="2700" dirty="0">
                <a:latin typeface="Arial" panose="020B0604020202020204" pitchFamily="34" charset="0"/>
                <a:cs typeface="Arial" panose="020B0604020202020204" pitchFamily="34" charset="0"/>
              </a:rPr>
              <a:t>Lethal fetal anomaly</a:t>
            </a:r>
            <a:br>
              <a:rPr lang="af-ZA" sz="2700" dirty="0">
                <a:latin typeface="Arial" panose="020B0604020202020204" pitchFamily="34" charset="0"/>
                <a:cs typeface="Arial" panose="020B0604020202020204" pitchFamily="34" charset="0"/>
              </a:rPr>
            </a:br>
            <a:r>
              <a:rPr lang="af-ZA" sz="2700" dirty="0">
                <a:latin typeface="Arial" panose="020B0604020202020204" pitchFamily="34" charset="0"/>
                <a:cs typeface="Arial" panose="020B0604020202020204" pitchFamily="34" charset="0"/>
              </a:rPr>
              <a:t>Nonreassuring fetal status</a:t>
            </a:r>
            <a:br>
              <a:rPr lang="af-ZA" sz="2700" dirty="0">
                <a:latin typeface="Arial" panose="020B0604020202020204" pitchFamily="34" charset="0"/>
                <a:cs typeface="Arial" panose="020B0604020202020204" pitchFamily="34" charset="0"/>
              </a:rPr>
            </a:br>
            <a:r>
              <a:rPr lang="af-ZA" sz="2700" dirty="0">
                <a:latin typeface="Arial" panose="020B0604020202020204" pitchFamily="34" charset="0"/>
                <a:cs typeface="Arial" panose="020B0604020202020204" pitchFamily="34" charset="0"/>
              </a:rPr>
              <a:t>Severe preeclampsia or eclampsia</a:t>
            </a:r>
            <a:br>
              <a:rPr lang="af-ZA" sz="2700" dirty="0">
                <a:latin typeface="Arial" panose="020B0604020202020204" pitchFamily="34" charset="0"/>
                <a:cs typeface="Arial" panose="020B0604020202020204" pitchFamily="34" charset="0"/>
              </a:rPr>
            </a:br>
            <a:r>
              <a:rPr lang="af-ZA" sz="2700" dirty="0">
                <a:latin typeface="Arial" panose="020B0604020202020204" pitchFamily="34" charset="0"/>
                <a:cs typeface="Arial" panose="020B0604020202020204" pitchFamily="34" charset="0"/>
              </a:rPr>
              <a:t>Maternal bleeding with hemodynamic instability</a:t>
            </a:r>
            <a:br>
              <a:rPr lang="af-ZA" sz="2700" dirty="0">
                <a:latin typeface="Arial" panose="020B0604020202020204" pitchFamily="34" charset="0"/>
                <a:cs typeface="Arial" panose="020B0604020202020204" pitchFamily="34" charset="0"/>
              </a:rPr>
            </a:br>
            <a:r>
              <a:rPr lang="af-ZA" sz="2700" dirty="0" smtClean="0">
                <a:latin typeface="Arial" panose="020B0604020202020204" pitchFamily="34" charset="0"/>
                <a:cs typeface="Arial" panose="020B0604020202020204" pitchFamily="34" charset="0"/>
              </a:rPr>
              <a:t>Chorioamnionitis</a:t>
            </a:r>
            <a:r>
              <a:rPr lang="af-ZA" sz="2700" dirty="0">
                <a:latin typeface="Arial" panose="020B0604020202020204" pitchFamily="34" charset="0"/>
                <a:cs typeface="Arial" panose="020B0604020202020204" pitchFamily="34" charset="0"/>
              </a:rPr>
              <a:t/>
            </a:r>
            <a:br>
              <a:rPr lang="af-ZA" sz="2700" dirty="0">
                <a:latin typeface="Arial" panose="020B0604020202020204" pitchFamily="34" charset="0"/>
                <a:cs typeface="Arial" panose="020B0604020202020204" pitchFamily="34" charset="0"/>
              </a:rPr>
            </a:br>
            <a:r>
              <a:rPr lang="af-ZA" sz="2700" dirty="0">
                <a:latin typeface="Arial" panose="020B0604020202020204" pitchFamily="34" charset="0"/>
                <a:cs typeface="Arial" panose="020B0604020202020204" pitchFamily="34" charset="0"/>
              </a:rPr>
              <a:t>Maternal contraindications to tocolysis (agent specific</a:t>
            </a:r>
            <a:r>
              <a:rPr lang="en-US" sz="2700"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GB" sz="3200" dirty="0"/>
              <a:t/>
            </a:r>
            <a:br>
              <a:rPr lang="en-GB" sz="3200" dirty="0"/>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8356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33098" y="1268018"/>
            <a:ext cx="9271488" cy="4614036"/>
          </a:xfrm>
        </p:spPr>
        <p:txBody>
          <a:bodyPr>
            <a:normAutofit/>
          </a:bodyPr>
          <a:lstStyle/>
          <a:p>
            <a:r>
              <a:rPr lang="en-GB" sz="3200" dirty="0"/>
              <a:t/>
            </a:r>
            <a:br>
              <a:rPr lang="en-GB" sz="3200" dirty="0"/>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6306" y="4745603"/>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11" name="عنصر نائب للمحتوى 3">
            <a:extLst>
              <a:ext uri="{FF2B5EF4-FFF2-40B4-BE49-F238E27FC236}">
                <a16:creationId xmlns:a16="http://schemas.microsoft.com/office/drawing/2014/main" id="{7AA051DE-7B65-0864-92E3-D446680E1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715" y="89184"/>
            <a:ext cx="7086600" cy="6032959"/>
          </a:xfrm>
          <a:prstGeom prst="rect">
            <a:avLst/>
          </a:prstGeom>
        </p:spPr>
      </p:pic>
    </p:spTree>
    <p:extLst>
      <p:ext uri="{BB962C8B-B14F-4D97-AF65-F5344CB8AC3E}">
        <p14:creationId xmlns:p14="http://schemas.microsoft.com/office/powerpoint/2010/main" val="3672511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606669"/>
            <a:ext cx="10014439" cy="527538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33098" y="1268018"/>
            <a:ext cx="9271488" cy="4614036"/>
          </a:xfrm>
        </p:spPr>
        <p:txBody>
          <a:bodyPr>
            <a:normAutofit/>
          </a:bodyPr>
          <a:lstStyle/>
          <a:p>
            <a:r>
              <a:rPr lang="en-GB" sz="3200" dirty="0"/>
              <a:t/>
            </a:r>
            <a:br>
              <a:rPr lang="en-GB" sz="3200" dirty="0"/>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8" name="عنصر نائب للمحتوى 4">
            <a:extLst>
              <a:ext uri="{FF2B5EF4-FFF2-40B4-BE49-F238E27FC236}">
                <a16:creationId xmlns:a16="http://schemas.microsoft.com/office/drawing/2014/main" id="{64718B5B-7A8E-05FC-2064-4F801C7F7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268" y="772010"/>
            <a:ext cx="4519247" cy="4944701"/>
          </a:xfrm>
          <a:prstGeom prst="rect">
            <a:avLst/>
          </a:prstGeom>
        </p:spPr>
      </p:pic>
    </p:spTree>
    <p:extLst>
      <p:ext uri="{BB962C8B-B14F-4D97-AF65-F5344CB8AC3E}">
        <p14:creationId xmlns:p14="http://schemas.microsoft.com/office/powerpoint/2010/main" val="4118614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64931" y="729761"/>
            <a:ext cx="10014439" cy="527538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936382" y="2762709"/>
            <a:ext cx="9271488" cy="4614036"/>
          </a:xfrm>
        </p:spPr>
        <p:txBody>
          <a:bodyPr>
            <a:normAutofit fontScale="90000"/>
          </a:bodyPr>
          <a:lstStyle/>
          <a:p>
            <a:pPr algn="l"/>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GB" sz="3200" u="sng" dirty="0" err="1">
                <a:latin typeface="Arial" panose="020B0604020202020204" pitchFamily="34" charset="0"/>
                <a:cs typeface="Arial" panose="020B0604020202020204" pitchFamily="34" charset="0"/>
              </a:rPr>
              <a:t>Labor</a:t>
            </a:r>
            <a:r>
              <a:rPr lang="en-GB" sz="3200" u="sng" dirty="0">
                <a:latin typeface="Arial" panose="020B0604020202020204" pitchFamily="34" charset="0"/>
                <a:cs typeface="Arial" panose="020B0604020202020204" pitchFamily="34" charset="0"/>
              </a:rPr>
              <a:t> and delivery of preterm infant</a:t>
            </a:r>
            <a:r>
              <a:rPr lang="en-GB" sz="3200" u="sng" dirty="0" smtClean="0">
                <a:latin typeface="Arial" panose="020B0604020202020204" pitchFamily="34" charset="0"/>
                <a:cs typeface="Arial" panose="020B0604020202020204" pitchFamily="34" charset="0"/>
              </a:rPr>
              <a:t>:</a:t>
            </a:r>
            <a:r>
              <a:rPr lang="en-GB" sz="3200" dirty="0" smtClean="0">
                <a:latin typeface="Arial" panose="020B0604020202020204" pitchFamily="34" charset="0"/>
                <a:cs typeface="Arial" panose="020B0604020202020204" pitchFamily="34" charset="0"/>
              </a:rPr>
              <a:t/>
            </a:r>
            <a:br>
              <a:rPr lang="en-GB" sz="3200" dirty="0" smtClean="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Delivery at tertiary Hospital, NICU </a:t>
            </a:r>
            <a:r>
              <a:rPr lang="en-GB" sz="3200" dirty="0" err="1" smtClean="0">
                <a:latin typeface="Arial" panose="020B0604020202020204" pitchFamily="34" charset="0"/>
                <a:cs typeface="Arial" panose="020B0604020202020204" pitchFamily="34" charset="0"/>
              </a:rPr>
              <a:t>availabl</a:t>
            </a:r>
            <a:r>
              <a:rPr lang="en-US" sz="3200" dirty="0">
                <a:latin typeface="Arial" panose="020B0604020202020204" pitchFamily="34" charset="0"/>
                <a:cs typeface="Arial" panose="020B0604020202020204" pitchFamily="34" charset="0"/>
              </a:rPr>
              <a:t>e</a:t>
            </a:r>
            <a:r>
              <a:rPr lang="ar-SA" sz="3200" dirty="0" smtClean="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r>
              <a:rPr lang="ar-SA" sz="3200" dirty="0" smtClean="0">
                <a:latin typeface="Arial" panose="020B0604020202020204" pitchFamily="34" charset="0"/>
                <a:cs typeface="Arial" panose="020B0604020202020204" pitchFamily="34" charset="0"/>
              </a:rPr>
              <a:t/>
            </a:r>
            <a:br>
              <a:rPr lang="ar-SA" sz="3200" dirty="0" smtClean="0">
                <a:latin typeface="Arial" panose="020B0604020202020204" pitchFamily="34" charset="0"/>
                <a:cs typeface="Arial" panose="020B0604020202020204" pitchFamily="34" charset="0"/>
              </a:rPr>
            </a:br>
            <a:r>
              <a:rPr lang="af-ZA" sz="3200" dirty="0" smtClean="0">
                <a:latin typeface="Arial" panose="020B0604020202020204" pitchFamily="34" charset="0"/>
                <a:cs typeface="Arial" panose="020B0604020202020204" pitchFamily="34" charset="0"/>
              </a:rPr>
              <a:t>the </a:t>
            </a:r>
            <a:r>
              <a:rPr lang="af-ZA" sz="3200" dirty="0">
                <a:latin typeface="Arial" panose="020B0604020202020204" pitchFamily="34" charset="0"/>
                <a:cs typeface="Arial" panose="020B0604020202020204" pitchFamily="34" charset="0"/>
              </a:rPr>
              <a:t>lower limit of </a:t>
            </a:r>
            <a:r>
              <a:rPr lang="af-ZA" sz="3200" dirty="0" smtClean="0">
                <a:latin typeface="Arial" panose="020B0604020202020204" pitchFamily="34" charset="0"/>
                <a:cs typeface="Arial" panose="020B0604020202020204" pitchFamily="34" charset="0"/>
              </a:rPr>
              <a:t>potential</a:t>
            </a:r>
            <a:r>
              <a:rPr lang="en-US" sz="3200" dirty="0" smtClean="0">
                <a:latin typeface="Arial" panose="020B0604020202020204" pitchFamily="34" charset="0"/>
                <a:cs typeface="Arial" panose="020B0604020202020204" pitchFamily="34" charset="0"/>
              </a:rPr>
              <a:t> </a:t>
            </a:r>
            <a:r>
              <a:rPr lang="af-ZA" sz="3200" dirty="0" smtClean="0">
                <a:latin typeface="Arial" panose="020B0604020202020204" pitchFamily="34" charset="0"/>
                <a:cs typeface="Arial" panose="020B0604020202020204" pitchFamily="34" charset="0"/>
              </a:rPr>
              <a:t>viability </a:t>
            </a:r>
            <a:r>
              <a:rPr lang="af-ZA" sz="3200" dirty="0">
                <a:latin typeface="Arial" panose="020B0604020202020204" pitchFamily="34" charset="0"/>
                <a:cs typeface="Arial" panose="020B0604020202020204" pitchFamily="34" charset="0"/>
              </a:rPr>
              <a:t>is 24 weeks or 500 g, although these </a:t>
            </a:r>
            <a:r>
              <a:rPr lang="af-ZA" sz="3200" dirty="0" smtClean="0">
                <a:latin typeface="Arial" panose="020B0604020202020204" pitchFamily="34" charset="0"/>
                <a:cs typeface="Arial" panose="020B0604020202020204" pitchFamily="34" charset="0"/>
              </a:rPr>
              <a:t>limits vary </a:t>
            </a:r>
            <a:r>
              <a:rPr lang="af-ZA" sz="3200" dirty="0">
                <a:latin typeface="Arial" panose="020B0604020202020204" pitchFamily="34" charset="0"/>
                <a:cs typeface="Arial" panose="020B0604020202020204" pitchFamily="34" charset="0"/>
              </a:rPr>
              <a:t>with the expertise of the neonatal </a:t>
            </a:r>
            <a:r>
              <a:rPr lang="af-ZA" sz="3200" dirty="0" smtClean="0">
                <a:latin typeface="Arial" panose="020B0604020202020204" pitchFamily="34" charset="0"/>
                <a:cs typeface="Arial" panose="020B0604020202020204" pitchFamily="34" charset="0"/>
              </a:rPr>
              <a:t>intensive  care</a:t>
            </a:r>
            <a:r>
              <a:rPr lang="en-GB" sz="3200" dirty="0" smtClean="0">
                <a:latin typeface="Arial" panose="020B0604020202020204" pitchFamily="34" charset="0"/>
                <a:cs typeface="Arial" panose="020B0604020202020204" pitchFamily="34" charset="0"/>
              </a:rPr>
              <a:t> </a:t>
            </a:r>
            <a:r>
              <a:rPr lang="af-ZA" sz="3200" dirty="0">
                <a:latin typeface="Arial" panose="020B0604020202020204" pitchFamily="34" charset="0"/>
                <a:cs typeface="Arial" panose="020B0604020202020204" pitchFamily="34" charset="0"/>
              </a:rPr>
              <a:t>unit.</a:t>
            </a: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r>
              <a:rPr lang="af-ZA" sz="3200" dirty="0">
                <a:latin typeface="Arial" panose="020B0604020202020204" pitchFamily="34" charset="0"/>
                <a:cs typeface="Arial" panose="020B0604020202020204" pitchFamily="34" charset="0"/>
              </a:rPr>
              <a:t> </a:t>
            </a:r>
            <a:r>
              <a:rPr lang="af-ZA" sz="3200" dirty="0" smtClean="0">
                <a:latin typeface="Arial" panose="020B0604020202020204" pitchFamily="34" charset="0"/>
                <a:cs typeface="Arial" panose="020B0604020202020204" pitchFamily="34" charset="0"/>
              </a:rPr>
              <a:t/>
            </a:r>
            <a:br>
              <a:rPr lang="af-ZA" sz="3200" dirty="0" smtClean="0">
                <a:latin typeface="Arial" panose="020B0604020202020204" pitchFamily="34" charset="0"/>
                <a:cs typeface="Arial" panose="020B0604020202020204" pitchFamily="34" charset="0"/>
              </a:rPr>
            </a:br>
            <a:r>
              <a:rPr lang="af-ZA" sz="3200" dirty="0" smtClean="0">
                <a:solidFill>
                  <a:srgbClr val="1A1919"/>
                </a:solidFill>
                <a:latin typeface="Helvetica" pitchFamily="2" charset="0"/>
              </a:rPr>
              <a:t>Continuous </a:t>
            </a:r>
            <a:r>
              <a:rPr lang="af-ZA" sz="3200" dirty="0">
                <a:solidFill>
                  <a:srgbClr val="1A1919"/>
                </a:solidFill>
                <a:latin typeface="Helvetica" pitchFamily="2" charset="0"/>
              </a:rPr>
              <a:t>fetal heart monitoring and prompt</a:t>
            </a:r>
            <a:br>
              <a:rPr lang="af-ZA" sz="3200" dirty="0">
                <a:solidFill>
                  <a:srgbClr val="1A1919"/>
                </a:solidFill>
                <a:latin typeface="Helvetica" pitchFamily="2" charset="0"/>
              </a:rPr>
            </a:br>
            <a:r>
              <a:rPr lang="af-ZA" sz="3200" dirty="0">
                <a:solidFill>
                  <a:srgbClr val="1A1919"/>
                </a:solidFill>
                <a:latin typeface="Helvetica" pitchFamily="2" charset="0"/>
              </a:rPr>
              <a:t>attention to abnormal fetal heart rate patterns are</a:t>
            </a:r>
            <a:br>
              <a:rPr lang="af-ZA" sz="3200" dirty="0">
                <a:solidFill>
                  <a:srgbClr val="1A1919"/>
                </a:solidFill>
                <a:latin typeface="Helvetica" pitchFamily="2" charset="0"/>
              </a:rPr>
            </a:br>
            <a:r>
              <a:rPr lang="af-ZA" sz="3200" dirty="0">
                <a:solidFill>
                  <a:srgbClr val="1A1919"/>
                </a:solidFill>
                <a:latin typeface="Helvetica" pitchFamily="2" charset="0"/>
              </a:rPr>
              <a:t>extremely important</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3419" y="3992107"/>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7525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64931" y="729761"/>
            <a:ext cx="10014439" cy="527538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764931" y="1602126"/>
            <a:ext cx="9271488" cy="4614036"/>
          </a:xfrm>
        </p:spPr>
        <p:txBody>
          <a:bodyPr>
            <a:normAutofit/>
          </a:bodyPr>
          <a:lstStyle/>
          <a:p>
            <a:pPr algn="l"/>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Vertex presentation vaginal delivery is </a:t>
            </a:r>
            <a:r>
              <a:rPr lang="en-GB" sz="3100" dirty="0" smtClean="0">
                <a:latin typeface="Arial" panose="020B0604020202020204" pitchFamily="34" charset="0"/>
                <a:cs typeface="Arial" panose="020B0604020202020204" pitchFamily="34" charset="0"/>
              </a:rPr>
              <a:t>preferred. </a:t>
            </a:r>
            <a:r>
              <a:rPr lang="en-GB" sz="3100" dirty="0">
                <a:latin typeface="Arial" panose="020B0604020202020204" pitchFamily="34" charset="0"/>
                <a:cs typeface="Arial" panose="020B0604020202020204" pitchFamily="34" charset="0"/>
              </a:rPr>
              <a:t/>
            </a:r>
            <a:br>
              <a:rPr lang="en-GB" sz="3100" dirty="0">
                <a:latin typeface="Arial" panose="020B0604020202020204" pitchFamily="34" charset="0"/>
                <a:cs typeface="Arial" panose="020B0604020202020204" pitchFamily="34" charset="0"/>
              </a:rPr>
            </a:br>
            <a:r>
              <a:rPr lang="en-GB" sz="3100" dirty="0" smtClean="0">
                <a:latin typeface="Arial" panose="020B0604020202020204" pitchFamily="34" charset="0"/>
                <a:cs typeface="Arial" panose="020B0604020202020204" pitchFamily="34" charset="0"/>
              </a:rPr>
              <a:t/>
            </a:r>
            <a:br>
              <a:rPr lang="en-GB" sz="3100" dirty="0" smtClean="0">
                <a:latin typeface="Arial" panose="020B0604020202020204" pitchFamily="34" charset="0"/>
                <a:cs typeface="Arial" panose="020B0604020202020204" pitchFamily="34" charset="0"/>
              </a:rPr>
            </a:br>
            <a:r>
              <a:rPr lang="af-ZA" sz="3100" dirty="0" smtClean="0">
                <a:solidFill>
                  <a:srgbClr val="1A1919"/>
                </a:solidFill>
                <a:latin typeface="Arial" panose="020B0604020202020204" pitchFamily="34" charset="0"/>
                <a:cs typeface="Arial" panose="020B0604020202020204" pitchFamily="34" charset="0"/>
              </a:rPr>
              <a:t>For </a:t>
            </a:r>
            <a:r>
              <a:rPr lang="af-ZA" sz="3100" dirty="0">
                <a:solidFill>
                  <a:srgbClr val="1A1919"/>
                </a:solidFill>
                <a:latin typeface="Arial" panose="020B0604020202020204" pitchFamily="34" charset="0"/>
                <a:cs typeface="Arial" panose="020B0604020202020204" pitchFamily="34" charset="0"/>
              </a:rPr>
              <a:t>the breech fetus estimated at less </a:t>
            </a:r>
            <a:r>
              <a:rPr lang="af-ZA" sz="3100" dirty="0" smtClean="0">
                <a:solidFill>
                  <a:srgbClr val="1A1919"/>
                </a:solidFill>
                <a:latin typeface="Arial" panose="020B0604020202020204" pitchFamily="34" charset="0"/>
                <a:cs typeface="Arial" panose="020B0604020202020204" pitchFamily="34" charset="0"/>
              </a:rPr>
              <a:t>than1500 </a:t>
            </a:r>
            <a:r>
              <a:rPr lang="af-ZA" sz="3100" dirty="0">
                <a:solidFill>
                  <a:srgbClr val="1A1919"/>
                </a:solidFill>
                <a:latin typeface="Arial" panose="020B0604020202020204" pitchFamily="34" charset="0"/>
                <a:cs typeface="Arial" panose="020B0604020202020204" pitchFamily="34" charset="0"/>
              </a:rPr>
              <a:t>g, neonatal outcome is improved by </a:t>
            </a:r>
            <a:r>
              <a:rPr lang="af-ZA" sz="3100" dirty="0" smtClean="0">
                <a:solidFill>
                  <a:srgbClr val="1A1919"/>
                </a:solidFill>
                <a:latin typeface="Arial" panose="020B0604020202020204" pitchFamily="34" charset="0"/>
                <a:cs typeface="Arial" panose="020B0604020202020204" pitchFamily="34" charset="0"/>
              </a:rPr>
              <a:t>cesarean delivery</a:t>
            </a:r>
            <a:r>
              <a:rPr lang="af-ZA" sz="3100" dirty="0">
                <a:solidFill>
                  <a:srgbClr val="1A1919"/>
                </a:solidFill>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3419" y="3992107"/>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6322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64931" y="729761"/>
            <a:ext cx="10014439" cy="527538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19908" y="2868219"/>
            <a:ext cx="9271488" cy="4614036"/>
          </a:xfrm>
        </p:spPr>
        <p:txBody>
          <a:bodyPr>
            <a:normAutofit fontScale="90000"/>
          </a:bodyPr>
          <a:lstStyle/>
          <a:p>
            <a:pPr algn="l"/>
            <a:r>
              <a:rPr lang="en-US" sz="3100" b="1" u="sng" dirty="0" smtClean="0">
                <a:latin typeface="Arial" panose="020B0604020202020204" pitchFamily="34" charset="0"/>
                <a:cs typeface="+mn-cs"/>
              </a:rPr>
              <a:t>Complication</a:t>
            </a:r>
            <a:r>
              <a:rPr lang="en-US" sz="3100" u="sng" dirty="0" smtClean="0">
                <a:latin typeface="Arial" panose="020B0604020202020204" pitchFamily="34" charset="0"/>
                <a:cs typeface="+mn-cs"/>
              </a:rPr>
              <a:t/>
            </a:r>
            <a:br>
              <a:rPr lang="en-US" sz="3100" u="sng" dirty="0" smtClean="0">
                <a:latin typeface="Arial" panose="020B0604020202020204" pitchFamily="34" charset="0"/>
                <a:cs typeface="+mn-cs"/>
              </a:rPr>
            </a:br>
            <a:r>
              <a:rPr lang="en-US" sz="3100" dirty="0" smtClean="0">
                <a:latin typeface="Arial" panose="020B0604020202020204" pitchFamily="34" charset="0"/>
                <a:cs typeface="+mn-cs"/>
              </a:rPr>
              <a:t> </a:t>
            </a:r>
            <a:br>
              <a:rPr lang="en-US" sz="3100" dirty="0" smtClean="0">
                <a:latin typeface="Arial" panose="020B0604020202020204" pitchFamily="34" charset="0"/>
                <a:cs typeface="+mn-cs"/>
              </a:rPr>
            </a:br>
            <a:r>
              <a:rPr lang="en-US" sz="3100" dirty="0" smtClean="0">
                <a:latin typeface="Arial" panose="020B0604020202020204" pitchFamily="34" charset="0"/>
                <a:cs typeface="+mn-cs"/>
              </a:rPr>
              <a:t>Hypothermia</a:t>
            </a:r>
            <a:br>
              <a:rPr lang="en-US" sz="3100" dirty="0" smtClean="0">
                <a:latin typeface="Arial" panose="020B0604020202020204" pitchFamily="34" charset="0"/>
                <a:cs typeface="+mn-cs"/>
              </a:rPr>
            </a:br>
            <a:r>
              <a:rPr lang="en-US" sz="3100" dirty="0" smtClean="0">
                <a:latin typeface="Arial" panose="020B0604020202020204" pitchFamily="34" charset="0"/>
                <a:cs typeface="+mn-cs"/>
              </a:rPr>
              <a:t>Respiratory: (RDS, apnea of prematurity ,BPD </a:t>
            </a:r>
            <a:br>
              <a:rPr lang="en-US" sz="3100" dirty="0" smtClean="0">
                <a:latin typeface="Arial" panose="020B0604020202020204" pitchFamily="34" charset="0"/>
                <a:cs typeface="+mn-cs"/>
              </a:rPr>
            </a:br>
            <a:r>
              <a:rPr lang="en-US" sz="3100" dirty="0" smtClean="0">
                <a:latin typeface="Arial" panose="020B0604020202020204" pitchFamily="34" charset="0"/>
                <a:cs typeface="+mn-cs"/>
              </a:rPr>
              <a:t>Cardiac :PDA, shock, low BP </a:t>
            </a:r>
            <a:br>
              <a:rPr lang="en-US" sz="3100" dirty="0" smtClean="0">
                <a:latin typeface="Arial" panose="020B0604020202020204" pitchFamily="34" charset="0"/>
                <a:cs typeface="+mn-cs"/>
              </a:rPr>
            </a:br>
            <a:r>
              <a:rPr lang="en-US" sz="3100" dirty="0" smtClean="0">
                <a:latin typeface="Arial" panose="020B0604020202020204" pitchFamily="34" charset="0"/>
                <a:cs typeface="+mn-cs"/>
              </a:rPr>
              <a:t>IVH </a:t>
            </a:r>
            <a:br>
              <a:rPr lang="en-US" sz="3100" dirty="0" smtClean="0">
                <a:latin typeface="Arial" panose="020B0604020202020204" pitchFamily="34" charset="0"/>
                <a:cs typeface="+mn-cs"/>
              </a:rPr>
            </a:br>
            <a:r>
              <a:rPr lang="en-US" sz="3100" dirty="0" smtClean="0">
                <a:latin typeface="Arial" panose="020B0604020202020204" pitchFamily="34" charset="0"/>
                <a:cs typeface="+mn-cs"/>
              </a:rPr>
              <a:t>NEC </a:t>
            </a:r>
            <a:br>
              <a:rPr lang="en-US" sz="3100" dirty="0" smtClean="0">
                <a:latin typeface="Arial" panose="020B0604020202020204" pitchFamily="34" charset="0"/>
                <a:cs typeface="+mn-cs"/>
              </a:rPr>
            </a:br>
            <a:r>
              <a:rPr lang="en-US" sz="3100" dirty="0" smtClean="0">
                <a:latin typeface="Arial" panose="020B0604020202020204" pitchFamily="34" charset="0"/>
                <a:cs typeface="+mn-cs"/>
              </a:rPr>
              <a:t>Bacterial and fungal infection </a:t>
            </a:r>
            <a:br>
              <a:rPr lang="en-US" sz="3100" dirty="0" smtClean="0">
                <a:latin typeface="Arial" panose="020B0604020202020204" pitchFamily="34" charset="0"/>
                <a:cs typeface="+mn-cs"/>
              </a:rPr>
            </a:br>
            <a:r>
              <a:rPr lang="en-US" sz="3100" dirty="0" smtClean="0">
                <a:latin typeface="Arial" panose="020B0604020202020204" pitchFamily="34" charset="0"/>
                <a:cs typeface="+mn-cs"/>
              </a:rPr>
              <a:t>Anemia of prematurity. </a:t>
            </a:r>
            <a:br>
              <a:rPr lang="en-US" sz="3100" dirty="0" smtClean="0">
                <a:latin typeface="Arial" panose="020B0604020202020204" pitchFamily="34" charset="0"/>
                <a:cs typeface="+mn-cs"/>
              </a:rPr>
            </a:br>
            <a:r>
              <a:rPr lang="en-US" sz="3100" dirty="0" smtClean="0">
                <a:latin typeface="Arial" panose="020B0604020202020204" pitchFamily="34" charset="0"/>
                <a:cs typeface="+mn-cs"/>
              </a:rPr>
              <a:t>Retinopathy of prematurity .</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3419" y="3992107"/>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07685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64931" y="729761"/>
            <a:ext cx="10014439" cy="527538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46285" y="1602126"/>
            <a:ext cx="8990134" cy="4614036"/>
          </a:xfrm>
        </p:spPr>
        <p:txBody>
          <a:bodyPr>
            <a:normAutofit fontScale="90000"/>
          </a:bodyPr>
          <a:lstStyle/>
          <a:p>
            <a:pPr algn="l"/>
            <a:r>
              <a:rPr lang="en-US" sz="3200" u="sng" dirty="0" smtClean="0">
                <a:latin typeface="Arial" panose="020B0604020202020204" pitchFamily="34" charset="0"/>
                <a:cs typeface="Arial" panose="020B0604020202020204" pitchFamily="34" charset="0"/>
              </a:rPr>
              <a:t/>
            </a:r>
            <a:br>
              <a:rPr lang="en-US" sz="3200" u="sng" dirty="0" smtClean="0">
                <a:latin typeface="Arial" panose="020B0604020202020204" pitchFamily="34" charset="0"/>
                <a:cs typeface="Arial" panose="020B0604020202020204" pitchFamily="34" charset="0"/>
              </a:rPr>
            </a:br>
            <a:r>
              <a:rPr lang="en-GB" sz="3600" u="sng" dirty="0">
                <a:latin typeface="Arial" panose="020B0604020202020204" pitchFamily="34" charset="0"/>
                <a:cs typeface="Arial" panose="020B0604020202020204" pitchFamily="34" charset="0"/>
              </a:rPr>
              <a:t>Prevention </a:t>
            </a:r>
            <a:r>
              <a:rPr lang="en-GB" sz="3600" u="sng" dirty="0" smtClean="0">
                <a:latin typeface="Arial" panose="020B0604020202020204" pitchFamily="34" charset="0"/>
                <a:cs typeface="Arial" panose="020B0604020202020204" pitchFamily="34" charset="0"/>
              </a:rPr>
              <a:t>:</a:t>
            </a:r>
            <a:r>
              <a:rPr lang="ar-SA" sz="2800" u="sng" dirty="0" smtClean="0">
                <a:latin typeface="Arial" panose="020B0604020202020204" pitchFamily="34" charset="0"/>
                <a:cs typeface="Arial" panose="020B0604020202020204" pitchFamily="34" charset="0"/>
              </a:rPr>
              <a:t/>
            </a:r>
            <a:br>
              <a:rPr lang="ar-SA" sz="2800" u="sng" dirty="0" smtClean="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
            </a:r>
            <a:br>
              <a:rPr lang="en-GB" sz="2800" dirty="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serial </a:t>
            </a:r>
            <a:r>
              <a:rPr lang="en-GB" sz="2800" dirty="0">
                <a:latin typeface="Arial" panose="020B0604020202020204" pitchFamily="34" charset="0"/>
                <a:cs typeface="Arial" panose="020B0604020202020204" pitchFamily="34" charset="0"/>
              </a:rPr>
              <a:t>cervical length measurement at 16-24 </a:t>
            </a:r>
            <a:r>
              <a:rPr lang="en-GB" sz="2800" dirty="0" smtClean="0">
                <a:latin typeface="Arial" panose="020B0604020202020204" pitchFamily="34" charset="0"/>
                <a:cs typeface="Arial" panose="020B0604020202020204" pitchFamily="34" charset="0"/>
              </a:rPr>
              <a:t>week. </a:t>
            </a:r>
            <a:r>
              <a:rPr lang="en-GB" sz="2800" dirty="0">
                <a:latin typeface="Arial" panose="020B0604020202020204" pitchFamily="34" charset="0"/>
                <a:cs typeface="Arial" panose="020B0604020202020204" pitchFamily="34" charset="0"/>
              </a:rPr>
              <a:t/>
            </a:r>
            <a:br>
              <a:rPr lang="en-GB" sz="2800" dirty="0">
                <a:latin typeface="Arial" panose="020B0604020202020204" pitchFamily="34" charset="0"/>
                <a:cs typeface="Arial" panose="020B0604020202020204" pitchFamily="34" charset="0"/>
              </a:rPr>
            </a:br>
            <a:r>
              <a:rPr lang="ar-SA" sz="2800" dirty="0" smtClean="0">
                <a:latin typeface="Arial" panose="020B0604020202020204" pitchFamily="34" charset="0"/>
                <a:cs typeface="Arial" panose="020B0604020202020204" pitchFamily="34" charset="0"/>
              </a:rPr>
              <a:t/>
            </a:r>
            <a:br>
              <a:rPr lang="ar-SA" sz="2800" dirty="0" smtClean="0">
                <a:latin typeface="Arial" panose="020B0604020202020204" pitchFamily="34" charset="0"/>
                <a:cs typeface="Arial" panose="020B0604020202020204" pitchFamily="34" charset="0"/>
              </a:rPr>
            </a:br>
            <a:r>
              <a:rPr lang="en-GB" sz="2800" dirty="0" smtClean="0">
                <a:latin typeface="Arial" panose="020B0604020202020204" pitchFamily="34" charset="0"/>
                <a:cs typeface="Arial" panose="020B0604020202020204" pitchFamily="34" charset="0"/>
              </a:rPr>
              <a:t>17-OH </a:t>
            </a:r>
            <a:r>
              <a:rPr lang="en-GB" sz="2800" dirty="0">
                <a:latin typeface="Arial" panose="020B0604020202020204" pitchFamily="34" charset="0"/>
                <a:cs typeface="Arial" panose="020B0604020202020204" pitchFamily="34" charset="0"/>
              </a:rPr>
              <a:t>progesterone </a:t>
            </a:r>
            <a:r>
              <a:rPr lang="af-ZA" sz="2800"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Cervical </a:t>
            </a:r>
            <a:r>
              <a:rPr lang="en-US" sz="2800" dirty="0" err="1" smtClean="0">
                <a:latin typeface="Arial" panose="020B0604020202020204" pitchFamily="34" charset="0"/>
                <a:cs typeface="Arial" panose="020B0604020202020204" pitchFamily="34" charset="0"/>
              </a:rPr>
              <a:t>cercalage</a:t>
            </a:r>
            <a:r>
              <a:rPr lang="en-US" sz="2800" dirty="0" smtClean="0">
                <a:latin typeface="Arial" panose="020B0604020202020204" pitchFamily="34" charset="0"/>
                <a:cs typeface="Arial" panose="020B0604020202020204" pitchFamily="34" charset="0"/>
              </a:rPr>
              <a:t> . </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3419" y="3992107"/>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12555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64931" y="729761"/>
            <a:ext cx="10014439" cy="527538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764931" y="1602126"/>
            <a:ext cx="9271488" cy="4614036"/>
          </a:xfrm>
        </p:spPr>
        <p:txBody>
          <a:bodyPr>
            <a:normAutofit/>
          </a:bodyPr>
          <a:lstStyle/>
          <a:p>
            <a:pPr algn="l"/>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3419" y="3992107"/>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65736" y="1723292"/>
            <a:ext cx="4096003" cy="3407875"/>
          </a:xfrm>
          <a:prstGeom prst="rect">
            <a:avLst/>
          </a:prstGeom>
        </p:spPr>
      </p:pic>
    </p:spTree>
    <p:extLst>
      <p:ext uri="{BB962C8B-B14F-4D97-AF65-F5344CB8AC3E}">
        <p14:creationId xmlns:p14="http://schemas.microsoft.com/office/powerpoint/2010/main" val="1619695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989911" y="2664269"/>
            <a:ext cx="9144000" cy="1290027"/>
          </a:xfrm>
        </p:spPr>
        <p:txBody>
          <a:bodyPr>
            <a:normAutofit fontScale="90000"/>
          </a:bodyPr>
          <a:lstStyle/>
          <a:p>
            <a:pPr algn="l"/>
            <a:r>
              <a:rPr lang="en-GB" sz="3600" u="sng" dirty="0">
                <a:latin typeface="Arial" panose="020B0604020202020204" pitchFamily="34" charset="0"/>
                <a:cs typeface="Arial" panose="020B0604020202020204" pitchFamily="34" charset="0"/>
              </a:rPr>
              <a:t>Definition</a:t>
            </a:r>
            <a:r>
              <a:rPr lang="en-GB" sz="3600" u="sng" dirty="0" smtClean="0">
                <a:latin typeface="Arial" panose="020B0604020202020204" pitchFamily="34" charset="0"/>
                <a:cs typeface="Arial" panose="020B0604020202020204" pitchFamily="34" charset="0"/>
              </a:rPr>
              <a:t>:</a:t>
            </a:r>
            <a:r>
              <a:rPr lang="ar-SA" sz="3600" u="sng" dirty="0" smtClean="0">
                <a:latin typeface="Arial" panose="020B0604020202020204" pitchFamily="34" charset="0"/>
                <a:cs typeface="Arial" panose="020B0604020202020204" pitchFamily="34" charset="0"/>
              </a:rPr>
              <a:t/>
            </a:r>
            <a:br>
              <a:rPr lang="ar-SA" sz="3600" u="sng" dirty="0" smtClean="0">
                <a:latin typeface="Arial" panose="020B0604020202020204" pitchFamily="34" charset="0"/>
                <a:cs typeface="Arial" panose="020B0604020202020204" pitchFamily="34" charset="0"/>
              </a:rPr>
            </a:br>
            <a:r>
              <a:rPr lang="en-GB" sz="3600" dirty="0">
                <a:latin typeface="Arial Narrow" panose="020B0606020202030204" pitchFamily="34" charset="0"/>
              </a:rPr>
              <a:t/>
            </a:r>
            <a:br>
              <a:rPr lang="en-GB" sz="3600" dirty="0">
                <a:latin typeface="Arial Narrow" panose="020B0606020202030204" pitchFamily="34" charset="0"/>
              </a:rPr>
            </a:br>
            <a:r>
              <a:rPr lang="en-GB" sz="3200" dirty="0">
                <a:latin typeface="Arial Narrow" panose="020B0606020202030204" pitchFamily="34" charset="0"/>
              </a:rPr>
              <a:t>Delivery after </a:t>
            </a:r>
            <a:r>
              <a:rPr lang="en-GB" sz="3200" dirty="0">
                <a:solidFill>
                  <a:srgbClr val="FF0000"/>
                </a:solidFill>
                <a:latin typeface="Arial Narrow" panose="020B0606020202030204" pitchFamily="34" charset="0"/>
              </a:rPr>
              <a:t>20</a:t>
            </a:r>
            <a:r>
              <a:rPr lang="en-GB" sz="3200" dirty="0">
                <a:latin typeface="Arial Narrow" panose="020B0606020202030204" pitchFamily="34" charset="0"/>
              </a:rPr>
              <a:t> week and before </a:t>
            </a:r>
            <a:r>
              <a:rPr lang="en-GB" sz="3200" dirty="0">
                <a:solidFill>
                  <a:srgbClr val="FF0000"/>
                </a:solidFill>
                <a:latin typeface="Arial Narrow" panose="020B0606020202030204" pitchFamily="34" charset="0"/>
              </a:rPr>
              <a:t>37 </a:t>
            </a:r>
            <a:r>
              <a:rPr lang="en-GB" sz="3200" dirty="0">
                <a:latin typeface="Arial Narrow" panose="020B0606020202030204" pitchFamily="34" charset="0"/>
              </a:rPr>
              <a:t>week</a:t>
            </a:r>
            <a:endParaRPr lang="ar-SA" sz="3200" dirty="0">
              <a:latin typeface="Arial Narrow" panose="020B060602020203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9911" y="1088436"/>
            <a:ext cx="1638990" cy="1638990"/>
          </a:xfrm>
          <a:prstGeom prst="rect">
            <a:avLst/>
          </a:prstGeom>
        </p:spPr>
      </p:pic>
    </p:spTree>
    <p:extLst>
      <p:ext uri="{BB962C8B-B14F-4D97-AF65-F5344CB8AC3E}">
        <p14:creationId xmlns:p14="http://schemas.microsoft.com/office/powerpoint/2010/main" val="10476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64931" y="729761"/>
            <a:ext cx="10014439" cy="527538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af-ZA" dirty="0">
                <a:solidFill>
                  <a:srgbClr val="000000"/>
                </a:solidFill>
                <a:latin typeface="Helvetica" pitchFamily="2" charset="0"/>
              </a:rPr>
              <a:t>A 24-year-old G1P0 patient at 26 weeks’ gestation presents for a routine obstetric (OB) visit. She has </a:t>
            </a:r>
            <a:r>
              <a:rPr lang="af-ZA" dirty="0" smtClean="0">
                <a:solidFill>
                  <a:srgbClr val="000000"/>
                </a:solidFill>
                <a:latin typeface="Helvetica" pitchFamily="2" charset="0"/>
              </a:rPr>
              <a:t>had</a:t>
            </a:r>
            <a:r>
              <a:rPr lang="en-US" dirty="0" smtClean="0">
                <a:solidFill>
                  <a:srgbClr val="000000"/>
                </a:solidFill>
                <a:latin typeface="Helvetica" pitchFamily="2" charset="0"/>
              </a:rPr>
              <a:t> </a:t>
            </a:r>
            <a:r>
              <a:rPr lang="af-ZA" dirty="0" smtClean="0">
                <a:solidFill>
                  <a:srgbClr val="000000"/>
                </a:solidFill>
                <a:latin typeface="Helvetica" pitchFamily="2" charset="0"/>
              </a:rPr>
              <a:t>regular </a:t>
            </a:r>
            <a:r>
              <a:rPr lang="af-ZA" dirty="0">
                <a:solidFill>
                  <a:srgbClr val="000000"/>
                </a:solidFill>
                <a:latin typeface="Helvetica" pitchFamily="2" charset="0"/>
              </a:rPr>
              <a:t>prenatal care, and her pregnancy has been uncomplicated. Her fundal height measures 40 cm, prompting an</a:t>
            </a:r>
          </a:p>
          <a:p>
            <a:pPr algn="l"/>
            <a:r>
              <a:rPr lang="af-ZA" dirty="0">
                <a:solidFill>
                  <a:srgbClr val="000000"/>
                </a:solidFill>
                <a:latin typeface="Helvetica" pitchFamily="2" charset="0"/>
              </a:rPr>
              <a:t>ultrasound which demonstrates polyhydramnios. How should the patient be counseled about the risks of this</a:t>
            </a:r>
          </a:p>
          <a:p>
            <a:pPr algn="l"/>
            <a:r>
              <a:rPr lang="af-ZA" dirty="0">
                <a:solidFill>
                  <a:srgbClr val="000000"/>
                </a:solidFill>
                <a:latin typeface="Helvetica" pitchFamily="2" charset="0"/>
              </a:rPr>
              <a:t>condition?</a:t>
            </a:r>
          </a:p>
          <a:p>
            <a:pPr algn="l"/>
            <a:r>
              <a:rPr lang="af-ZA" dirty="0">
                <a:solidFill>
                  <a:srgbClr val="000000"/>
                </a:solidFill>
                <a:latin typeface="Helvetica" pitchFamily="2" charset="0"/>
              </a:rPr>
              <a:t>a. She has an increased risk of preterm delivery.</a:t>
            </a:r>
          </a:p>
          <a:p>
            <a:pPr algn="l"/>
            <a:r>
              <a:rPr lang="af-ZA" dirty="0">
                <a:solidFill>
                  <a:srgbClr val="000000"/>
                </a:solidFill>
                <a:latin typeface="Helvetica" pitchFamily="2" charset="0"/>
              </a:rPr>
              <a:t>b. She has a decreased risk of requiring a cesarean delivery.</a:t>
            </a:r>
          </a:p>
          <a:p>
            <a:pPr algn="l"/>
            <a:r>
              <a:rPr lang="af-ZA" dirty="0">
                <a:solidFill>
                  <a:srgbClr val="000000"/>
                </a:solidFill>
                <a:latin typeface="Helvetica" pitchFamily="2" charset="0"/>
              </a:rPr>
              <a:t>c. She has a decreased risk of gestational diabetes.</a:t>
            </a:r>
          </a:p>
          <a:p>
            <a:pPr algn="l"/>
            <a:r>
              <a:rPr lang="af-ZA" dirty="0">
                <a:solidFill>
                  <a:srgbClr val="000000"/>
                </a:solidFill>
                <a:latin typeface="Helvetica" pitchFamily="2" charset="0"/>
              </a:rPr>
              <a:t>d. She has an increased risk of twin pregnancy.</a:t>
            </a:r>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764931" y="1602126"/>
            <a:ext cx="9271488" cy="4614036"/>
          </a:xfrm>
        </p:spPr>
        <p:txBody>
          <a:bodyPr>
            <a:normAutofit/>
          </a:bodyPr>
          <a:lstStyle/>
          <a:p>
            <a:pPr algn="l"/>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3419" y="3992107"/>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9034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64931" y="729761"/>
            <a:ext cx="10014439" cy="527538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dirty="0" smtClean="0">
                <a:solidFill>
                  <a:srgbClr val="000000"/>
                </a:solidFill>
                <a:latin typeface="Helvetica" pitchFamily="2" charset="0"/>
              </a:rPr>
              <a:t> </a:t>
            </a:r>
            <a:endParaRPr lang="af-ZA" dirty="0">
              <a:solidFill>
                <a:srgbClr val="000000"/>
              </a:solidFill>
              <a:latin typeface="Helvetica" pitchFamily="2"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3419" y="3992107"/>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ctrTitle"/>
          </p:nvPr>
        </p:nvSpPr>
        <p:spPr>
          <a:xfrm>
            <a:off x="1137139" y="1905489"/>
            <a:ext cx="9144000" cy="2387600"/>
          </a:xfrm>
        </p:spPr>
        <p:txBody>
          <a:bodyPr>
            <a:normAutofit fontScale="90000"/>
          </a:bodyPr>
          <a:lstStyle/>
          <a:p>
            <a:r>
              <a:rPr lang="en-US" dirty="0" smtClean="0"/>
              <a:t/>
            </a:r>
            <a:br>
              <a:rPr lang="en-US" dirty="0" smtClean="0"/>
            </a:br>
            <a:r>
              <a:rPr lang="en-US" dirty="0" smtClean="0">
                <a:latin typeface="Arial" panose="020B0604020202020204" pitchFamily="34" charset="0"/>
                <a:cs typeface="Arial" panose="020B0604020202020204" pitchFamily="34" charset="0"/>
              </a:rPr>
              <a:t>Answer</a:t>
            </a:r>
            <a:r>
              <a:rPr lang="en-US" dirty="0" smtClean="0"/>
              <a:t> </a:t>
            </a:r>
            <a:br>
              <a:rPr lang="en-US" dirty="0" smtClean="0"/>
            </a:br>
            <a:r>
              <a:rPr lang="en-US" dirty="0" smtClean="0">
                <a:solidFill>
                  <a:srgbClr val="C00000"/>
                </a:solidFill>
              </a:rPr>
              <a:t>A</a:t>
            </a:r>
            <a:r>
              <a:rPr lang="en-US" dirty="0" smtClean="0"/>
              <a:t> </a:t>
            </a:r>
            <a:endParaRPr lang="ar-SA" dirty="0"/>
          </a:p>
        </p:txBody>
      </p:sp>
    </p:spTree>
    <p:extLst>
      <p:ext uri="{BB962C8B-B14F-4D97-AF65-F5344CB8AC3E}">
        <p14:creationId xmlns:p14="http://schemas.microsoft.com/office/powerpoint/2010/main" val="3621303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64931" y="729761"/>
            <a:ext cx="10014439" cy="527538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931985" y="3428999"/>
            <a:ext cx="8990134" cy="4614036"/>
          </a:xfrm>
        </p:spPr>
        <p:txBody>
          <a:bodyPr>
            <a:normAutofit fontScale="90000"/>
          </a:bodyPr>
          <a:lstStyle/>
          <a:p>
            <a:pPr algn="l"/>
            <a:r>
              <a:rPr lang="af-ZA" sz="2700" dirty="0">
                <a:solidFill>
                  <a:srgbClr val="000000"/>
                </a:solidFill>
                <a:latin typeface="Helvetica" pitchFamily="2" charset="0"/>
                <a:cs typeface="+mn-cs"/>
              </a:rPr>
              <a:t>A 30-year-old G1P0 patient with a twin pregnancy at 28 weeks’ gestation presents to labor and delivery </a:t>
            </a:r>
            <a:r>
              <a:rPr lang="af-ZA" sz="2700" dirty="0" smtClean="0">
                <a:solidFill>
                  <a:srgbClr val="000000"/>
                </a:solidFill>
                <a:latin typeface="Helvetica" pitchFamily="2" charset="0"/>
                <a:cs typeface="+mn-cs"/>
              </a:rPr>
              <a:t>with light </a:t>
            </a:r>
            <a:r>
              <a:rPr lang="af-ZA" sz="2700" dirty="0">
                <a:solidFill>
                  <a:srgbClr val="000000"/>
                </a:solidFill>
                <a:latin typeface="Helvetica" pitchFamily="2" charset="0"/>
                <a:cs typeface="+mn-cs"/>
              </a:rPr>
              <a:t>vaginal bleeding and uterine contractions. She does not report leaking fluid. A bedside ultrasound </a:t>
            </a:r>
            <a:r>
              <a:rPr lang="af-ZA" sz="2700" dirty="0" smtClean="0">
                <a:solidFill>
                  <a:srgbClr val="000000"/>
                </a:solidFill>
                <a:latin typeface="Helvetica" pitchFamily="2" charset="0"/>
                <a:cs typeface="+mn-cs"/>
              </a:rPr>
              <a:t>examination demonstrates </a:t>
            </a:r>
            <a:r>
              <a:rPr lang="af-ZA" sz="2700" dirty="0">
                <a:solidFill>
                  <a:srgbClr val="000000"/>
                </a:solidFill>
                <a:latin typeface="Helvetica" pitchFamily="2" charset="0"/>
                <a:cs typeface="+mn-cs"/>
              </a:rPr>
              <a:t>normal amniotic fluid and anterior placentas and no evidence of placenta previa. The fetal heart </a:t>
            </a:r>
            <a:r>
              <a:rPr lang="af-ZA" sz="2700" dirty="0" smtClean="0">
                <a:solidFill>
                  <a:srgbClr val="000000"/>
                </a:solidFill>
                <a:latin typeface="Helvetica" pitchFamily="2" charset="0"/>
                <a:cs typeface="+mn-cs"/>
              </a:rPr>
              <a:t>rate tracing </a:t>
            </a:r>
            <a:r>
              <a:rPr lang="af-ZA" sz="2700" dirty="0">
                <a:solidFill>
                  <a:srgbClr val="000000"/>
                </a:solidFill>
                <a:latin typeface="Helvetica" pitchFamily="2" charset="0"/>
                <a:cs typeface="+mn-cs"/>
              </a:rPr>
              <a:t>is Category I for both twins, and external monitor shows uterine contractions every 2 to 3 minutes.</a:t>
            </a:r>
            <a:br>
              <a:rPr lang="af-ZA" sz="2700" dirty="0">
                <a:solidFill>
                  <a:srgbClr val="000000"/>
                </a:solidFill>
                <a:latin typeface="Helvetica" pitchFamily="2" charset="0"/>
                <a:cs typeface="+mn-cs"/>
              </a:rPr>
            </a:br>
            <a:r>
              <a:rPr lang="af-ZA" sz="2700" dirty="0">
                <a:solidFill>
                  <a:srgbClr val="000000"/>
                </a:solidFill>
                <a:latin typeface="Helvetica" pitchFamily="2" charset="0"/>
                <a:cs typeface="+mn-cs"/>
              </a:rPr>
              <a:t>Examination demonstrates that the cervix is 2 cm dilated and 50% effaced, and the presenting part is at −3 station.</a:t>
            </a:r>
            <a:br>
              <a:rPr lang="af-ZA" sz="2700" dirty="0">
                <a:solidFill>
                  <a:srgbClr val="000000"/>
                </a:solidFill>
                <a:latin typeface="Helvetica" pitchFamily="2" charset="0"/>
                <a:cs typeface="+mn-cs"/>
              </a:rPr>
            </a:br>
            <a:r>
              <a:rPr lang="af-ZA" sz="2700" dirty="0">
                <a:solidFill>
                  <a:srgbClr val="000000"/>
                </a:solidFill>
                <a:latin typeface="Helvetica" pitchFamily="2" charset="0"/>
                <a:cs typeface="+mn-cs"/>
              </a:rPr>
              <a:t>Tocolysis with magnesium sulfate is initiated and intravenous antibiotics are started for group B streptococcus</a:t>
            </a:r>
            <a:br>
              <a:rPr lang="af-ZA" sz="2700" dirty="0">
                <a:solidFill>
                  <a:srgbClr val="000000"/>
                </a:solidFill>
                <a:latin typeface="Helvetica" pitchFamily="2" charset="0"/>
                <a:cs typeface="+mn-cs"/>
              </a:rPr>
            </a:br>
            <a:r>
              <a:rPr lang="af-ZA" sz="2700" dirty="0">
                <a:solidFill>
                  <a:srgbClr val="000000"/>
                </a:solidFill>
                <a:latin typeface="Helvetica" pitchFamily="2" charset="0"/>
                <a:cs typeface="+mn-cs"/>
              </a:rPr>
              <a:t>(GBS) prophylaxis. Betamethasone, a corticosteroid, is also administered. How should this patient be </a:t>
            </a:r>
            <a:r>
              <a:rPr lang="af-ZA" sz="2700" dirty="0" smtClean="0">
                <a:solidFill>
                  <a:srgbClr val="000000"/>
                </a:solidFill>
                <a:latin typeface="Helvetica" pitchFamily="2" charset="0"/>
                <a:cs typeface="+mn-cs"/>
              </a:rPr>
              <a:t>counseled about </a:t>
            </a:r>
            <a:r>
              <a:rPr lang="af-ZA" sz="2700" dirty="0">
                <a:solidFill>
                  <a:srgbClr val="000000"/>
                </a:solidFill>
                <a:latin typeface="Helvetica" pitchFamily="2" charset="0"/>
                <a:cs typeface="+mn-cs"/>
              </a:rPr>
              <a:t>the benefits of betamethasone in this situation?</a:t>
            </a:r>
            <a:br>
              <a:rPr lang="af-ZA" sz="2700" dirty="0">
                <a:solidFill>
                  <a:srgbClr val="000000"/>
                </a:solidFill>
                <a:latin typeface="Helvetica" pitchFamily="2" charset="0"/>
                <a:cs typeface="+mn-cs"/>
              </a:rPr>
            </a:br>
            <a:r>
              <a:rPr lang="en-US" sz="2700" dirty="0" smtClean="0">
                <a:latin typeface="Arial" panose="020B0604020202020204" pitchFamily="34" charset="0"/>
                <a:cs typeface="+mn-cs"/>
              </a:rPr>
              <a:t/>
            </a:r>
            <a:br>
              <a:rPr lang="en-US" sz="2700" dirty="0" smtClean="0">
                <a:latin typeface="Arial" panose="020B0604020202020204" pitchFamily="34" charset="0"/>
                <a:cs typeface="+mn-cs"/>
              </a:rPr>
            </a:br>
            <a:r>
              <a:rPr lang="en-GB" sz="2700" dirty="0">
                <a:latin typeface="Arial" panose="020B0604020202020204" pitchFamily="34" charset="0"/>
                <a:cs typeface="Arial" panose="020B0604020202020204" pitchFamily="34" charset="0"/>
              </a:rPr>
              <a:t/>
            </a:r>
            <a:br>
              <a:rPr lang="en-GB" sz="27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3145" y="4282253"/>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6005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64931" y="729761"/>
            <a:ext cx="10014439" cy="527538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34209" y="2604448"/>
            <a:ext cx="8990134" cy="4614036"/>
          </a:xfrm>
        </p:spPr>
        <p:txBody>
          <a:bodyPr>
            <a:normAutofit fontScale="90000"/>
          </a:bodyPr>
          <a:lstStyle/>
          <a:p>
            <a:pPr algn="l"/>
            <a:r>
              <a:rPr lang="af-ZA" sz="2400" dirty="0">
                <a:solidFill>
                  <a:srgbClr val="000000"/>
                </a:solidFill>
                <a:latin typeface="Arial" panose="020B0604020202020204" pitchFamily="34" charset="0"/>
                <a:cs typeface="Arial" panose="020B0604020202020204" pitchFamily="34" charset="0"/>
              </a:rPr>
              <a:t>a. Betamethasone enhances the tocolytic effect of magnesium sulfate and decreases the risk of preterm delivery</a:t>
            </a:r>
            <a:r>
              <a:rPr lang="af-ZA" sz="2400" dirty="0" smtClean="0">
                <a:solidFill>
                  <a:srgbClr val="000000"/>
                </a:solidFill>
                <a:latin typeface="Arial" panose="020B0604020202020204" pitchFamily="34" charset="0"/>
                <a:cs typeface="Arial" panose="020B0604020202020204" pitchFamily="34" charset="0"/>
              </a:rPr>
              <a:t>.</a:t>
            </a:r>
            <a:r>
              <a:rPr lang="ar-SA" sz="2400" dirty="0" smtClean="0">
                <a:solidFill>
                  <a:srgbClr val="000000"/>
                </a:solidFill>
                <a:latin typeface="Arial" panose="020B0604020202020204" pitchFamily="34" charset="0"/>
                <a:cs typeface="Arial" panose="020B0604020202020204" pitchFamily="34" charset="0"/>
              </a:rPr>
              <a:t/>
            </a:r>
            <a:br>
              <a:rPr lang="ar-SA" sz="2400" dirty="0" smtClean="0">
                <a:solidFill>
                  <a:srgbClr val="000000"/>
                </a:solidFill>
                <a:latin typeface="Arial" panose="020B0604020202020204" pitchFamily="34" charset="0"/>
                <a:cs typeface="Arial" panose="020B0604020202020204" pitchFamily="34" charset="0"/>
              </a:rPr>
            </a:br>
            <a:r>
              <a:rPr lang="af-ZA" sz="2400" dirty="0">
                <a:solidFill>
                  <a:srgbClr val="000000"/>
                </a:solidFill>
                <a:latin typeface="Arial" panose="020B0604020202020204" pitchFamily="34" charset="0"/>
                <a:cs typeface="Arial" panose="020B0604020202020204" pitchFamily="34" charset="0"/>
              </a:rPr>
              <a:t/>
            </a:r>
            <a:br>
              <a:rPr lang="af-ZA" sz="2400" dirty="0">
                <a:solidFill>
                  <a:srgbClr val="000000"/>
                </a:solidFill>
                <a:latin typeface="Arial" panose="020B0604020202020204" pitchFamily="34" charset="0"/>
                <a:cs typeface="Arial" panose="020B0604020202020204" pitchFamily="34" charset="0"/>
              </a:rPr>
            </a:br>
            <a:r>
              <a:rPr lang="af-ZA" sz="2400" dirty="0">
                <a:solidFill>
                  <a:srgbClr val="000000"/>
                </a:solidFill>
                <a:latin typeface="Arial" panose="020B0604020202020204" pitchFamily="34" charset="0"/>
                <a:cs typeface="Arial" panose="020B0604020202020204" pitchFamily="34" charset="0"/>
              </a:rPr>
              <a:t>b. Betamethasone decreases intraamniotic infections</a:t>
            </a:r>
            <a:r>
              <a:rPr lang="af-ZA" sz="2400" dirty="0" smtClean="0">
                <a:solidFill>
                  <a:srgbClr val="000000"/>
                </a:solidFill>
                <a:latin typeface="Arial" panose="020B0604020202020204" pitchFamily="34" charset="0"/>
                <a:cs typeface="Arial" panose="020B0604020202020204" pitchFamily="34" charset="0"/>
              </a:rPr>
              <a:t>.</a:t>
            </a:r>
            <a:r>
              <a:rPr lang="ar-SA" sz="2400" dirty="0" smtClean="0">
                <a:solidFill>
                  <a:srgbClr val="000000"/>
                </a:solidFill>
                <a:latin typeface="Arial" panose="020B0604020202020204" pitchFamily="34" charset="0"/>
                <a:cs typeface="Arial" panose="020B0604020202020204" pitchFamily="34" charset="0"/>
              </a:rPr>
              <a:t/>
            </a:r>
            <a:br>
              <a:rPr lang="ar-SA" sz="2400" dirty="0" smtClean="0">
                <a:solidFill>
                  <a:srgbClr val="000000"/>
                </a:solidFill>
                <a:latin typeface="Arial" panose="020B0604020202020204" pitchFamily="34" charset="0"/>
                <a:cs typeface="Arial" panose="020B0604020202020204" pitchFamily="34" charset="0"/>
              </a:rPr>
            </a:br>
            <a:r>
              <a:rPr lang="af-ZA" sz="2400" dirty="0">
                <a:solidFill>
                  <a:srgbClr val="000000"/>
                </a:solidFill>
                <a:latin typeface="Arial" panose="020B0604020202020204" pitchFamily="34" charset="0"/>
                <a:cs typeface="Arial" panose="020B0604020202020204" pitchFamily="34" charset="0"/>
              </a:rPr>
              <a:t/>
            </a:r>
            <a:br>
              <a:rPr lang="af-ZA" sz="2400" dirty="0">
                <a:solidFill>
                  <a:srgbClr val="000000"/>
                </a:solidFill>
                <a:latin typeface="Arial" panose="020B0604020202020204" pitchFamily="34" charset="0"/>
                <a:cs typeface="Arial" panose="020B0604020202020204" pitchFamily="34" charset="0"/>
              </a:rPr>
            </a:br>
            <a:r>
              <a:rPr lang="af-ZA" sz="2400" dirty="0">
                <a:solidFill>
                  <a:srgbClr val="000000"/>
                </a:solidFill>
                <a:latin typeface="Arial" panose="020B0604020202020204" pitchFamily="34" charset="0"/>
                <a:cs typeface="Arial" panose="020B0604020202020204" pitchFamily="34" charset="0"/>
              </a:rPr>
              <a:t>c. Betamethasone promotes</a:t>
            </a:r>
            <a:r>
              <a:rPr lang="en-GB" sz="2400" dirty="0">
                <a:solidFill>
                  <a:srgbClr val="000000"/>
                </a:solidFill>
                <a:latin typeface="Arial" panose="020B0604020202020204" pitchFamily="34" charset="0"/>
                <a:cs typeface="Arial" panose="020B0604020202020204" pitchFamily="34" charset="0"/>
              </a:rPr>
              <a:t> </a:t>
            </a:r>
            <a:r>
              <a:rPr lang="af-ZA" sz="2400" dirty="0">
                <a:solidFill>
                  <a:srgbClr val="000000"/>
                </a:solidFill>
                <a:latin typeface="Arial" panose="020B0604020202020204" pitchFamily="34" charset="0"/>
                <a:cs typeface="Arial" panose="020B0604020202020204" pitchFamily="34" charset="0"/>
              </a:rPr>
              <a:t>fetal lung maturity and decreases the risk of respiratory distress syndrome.</a:t>
            </a:r>
            <a:br>
              <a:rPr lang="af-ZA" sz="2400" dirty="0">
                <a:solidFill>
                  <a:srgbClr val="000000"/>
                </a:solidFill>
                <a:latin typeface="Arial" panose="020B0604020202020204" pitchFamily="34" charset="0"/>
                <a:cs typeface="Arial" panose="020B0604020202020204" pitchFamily="34" charset="0"/>
              </a:rPr>
            </a:br>
            <a:r>
              <a:rPr lang="ar-SA" sz="2400" dirty="0" smtClean="0">
                <a:solidFill>
                  <a:srgbClr val="000000"/>
                </a:solidFill>
                <a:latin typeface="Arial" panose="020B0604020202020204" pitchFamily="34" charset="0"/>
                <a:cs typeface="Arial" panose="020B0604020202020204" pitchFamily="34" charset="0"/>
              </a:rPr>
              <a:t/>
            </a:r>
            <a:br>
              <a:rPr lang="ar-SA" sz="2400" dirty="0" smtClean="0">
                <a:solidFill>
                  <a:srgbClr val="000000"/>
                </a:solidFill>
                <a:latin typeface="Arial" panose="020B0604020202020204" pitchFamily="34" charset="0"/>
                <a:cs typeface="Arial" panose="020B0604020202020204" pitchFamily="34" charset="0"/>
              </a:rPr>
            </a:br>
            <a:r>
              <a:rPr lang="af-ZA" sz="2400" dirty="0" smtClean="0">
                <a:solidFill>
                  <a:srgbClr val="000000"/>
                </a:solidFill>
                <a:latin typeface="Arial" panose="020B0604020202020204" pitchFamily="34" charset="0"/>
                <a:cs typeface="Arial" panose="020B0604020202020204" pitchFamily="34" charset="0"/>
              </a:rPr>
              <a:t>d</a:t>
            </a:r>
            <a:r>
              <a:rPr lang="af-ZA" sz="2400" dirty="0">
                <a:solidFill>
                  <a:srgbClr val="000000"/>
                </a:solidFill>
                <a:latin typeface="Arial" panose="020B0604020202020204" pitchFamily="34" charset="0"/>
                <a:cs typeface="Arial" panose="020B0604020202020204" pitchFamily="34" charset="0"/>
              </a:rPr>
              <a:t>. The anti-inflammatory effect of betamethasone decreases the risk of GBS sepsis in the newborn.</a:t>
            </a:r>
            <a:br>
              <a:rPr lang="af-ZA" sz="2400" dirty="0">
                <a:solidFill>
                  <a:srgbClr val="000000"/>
                </a:solidFill>
                <a:latin typeface="Arial" panose="020B0604020202020204" pitchFamily="34" charset="0"/>
                <a:cs typeface="Arial" panose="020B0604020202020204" pitchFamily="34" charset="0"/>
              </a:rPr>
            </a:br>
            <a:r>
              <a:rPr lang="ar-SA" sz="2400" dirty="0" smtClean="0">
                <a:solidFill>
                  <a:srgbClr val="000000"/>
                </a:solidFill>
                <a:latin typeface="Arial" panose="020B0604020202020204" pitchFamily="34" charset="0"/>
                <a:cs typeface="Arial" panose="020B0604020202020204" pitchFamily="34" charset="0"/>
              </a:rPr>
              <a:t/>
            </a:r>
            <a:br>
              <a:rPr lang="ar-SA" sz="2400" dirty="0" smtClean="0">
                <a:solidFill>
                  <a:srgbClr val="000000"/>
                </a:solidFill>
                <a:latin typeface="Arial" panose="020B0604020202020204" pitchFamily="34" charset="0"/>
                <a:cs typeface="Arial" panose="020B0604020202020204" pitchFamily="34" charset="0"/>
              </a:rPr>
            </a:br>
            <a:r>
              <a:rPr lang="af-ZA" sz="2400" dirty="0" smtClean="0">
                <a:solidFill>
                  <a:srgbClr val="000000"/>
                </a:solidFill>
                <a:latin typeface="Arial" panose="020B0604020202020204" pitchFamily="34" charset="0"/>
                <a:cs typeface="Arial" panose="020B0604020202020204" pitchFamily="34" charset="0"/>
              </a:rPr>
              <a:t>e</a:t>
            </a:r>
            <a:r>
              <a:rPr lang="af-ZA" sz="2400" dirty="0">
                <a:solidFill>
                  <a:srgbClr val="000000"/>
                </a:solidFill>
                <a:latin typeface="Arial" panose="020B0604020202020204" pitchFamily="34" charset="0"/>
                <a:cs typeface="Arial" panose="020B0604020202020204" pitchFamily="34" charset="0"/>
              </a:rPr>
              <a:t>. Betamethasone is the only corticosteroid proven to cross the placenta</a:t>
            </a:r>
            <a:r>
              <a:rPr lang="af-ZA" sz="1800" dirty="0">
                <a:solidFill>
                  <a:srgbClr val="000000"/>
                </a:solidFill>
                <a:latin typeface="Helvetica" pitchFamily="2" charset="0"/>
                <a:cs typeface="+mn-cs"/>
              </a:rPr>
              <a:t/>
            </a:r>
            <a:br>
              <a:rPr lang="af-ZA" sz="1800" dirty="0">
                <a:solidFill>
                  <a:srgbClr val="000000"/>
                </a:solidFill>
                <a:latin typeface="Helvetica" pitchFamily="2" charset="0"/>
                <a:cs typeface="+mn-cs"/>
              </a:rPr>
            </a:br>
            <a:r>
              <a:rPr lang="en-US" sz="1800" dirty="0" smtClean="0">
                <a:latin typeface="Arial" panose="020B0604020202020204" pitchFamily="34" charset="0"/>
                <a:cs typeface="+mn-cs"/>
              </a:rPr>
              <a:t/>
            </a:r>
            <a:br>
              <a:rPr lang="en-US" sz="1800" dirty="0" smtClean="0">
                <a:latin typeface="Arial" panose="020B0604020202020204" pitchFamily="34" charset="0"/>
                <a:cs typeface="+mn-cs"/>
              </a:rPr>
            </a:br>
            <a:r>
              <a:rPr lang="en-GB" sz="1800" dirty="0">
                <a:latin typeface="Arial" panose="020B0604020202020204" pitchFamily="34" charset="0"/>
                <a:cs typeface="Arial" panose="020B0604020202020204" pitchFamily="34" charset="0"/>
              </a:rPr>
              <a:t/>
            </a:r>
            <a:br>
              <a:rPr lang="en-GB" sz="18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3145" y="4282253"/>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47602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64931" y="729761"/>
            <a:ext cx="10014439" cy="527538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46286" y="1121982"/>
            <a:ext cx="8990134" cy="4614036"/>
          </a:xfrm>
        </p:spPr>
        <p:txBody>
          <a:bodyPr>
            <a:normAutofit/>
          </a:bodyPr>
          <a:lstStyle/>
          <a:p>
            <a:r>
              <a:rPr lang="en-US" sz="4000" dirty="0" smtClean="0">
                <a:solidFill>
                  <a:srgbClr val="000000"/>
                </a:solidFill>
                <a:latin typeface="Helvetica" pitchFamily="2" charset="0"/>
                <a:cs typeface="+mn-cs"/>
              </a:rPr>
              <a:t>Answer</a:t>
            </a:r>
            <a:r>
              <a:rPr lang="en-US" sz="5400" dirty="0" smtClean="0">
                <a:solidFill>
                  <a:srgbClr val="000000"/>
                </a:solidFill>
                <a:latin typeface="Helvetica" pitchFamily="2" charset="0"/>
                <a:cs typeface="+mn-cs"/>
              </a:rPr>
              <a:t> </a:t>
            </a:r>
            <a:r>
              <a:rPr lang="en-US" sz="3600" dirty="0" smtClean="0">
                <a:solidFill>
                  <a:srgbClr val="000000"/>
                </a:solidFill>
                <a:latin typeface="Helvetica" pitchFamily="2" charset="0"/>
                <a:cs typeface="+mn-cs"/>
              </a:rPr>
              <a:t>	 </a:t>
            </a:r>
            <a:r>
              <a:rPr lang="af-ZA" sz="1800" dirty="0">
                <a:solidFill>
                  <a:srgbClr val="000000"/>
                </a:solidFill>
                <a:latin typeface="Helvetica" pitchFamily="2" charset="0"/>
                <a:cs typeface="+mn-cs"/>
              </a:rPr>
              <a:t/>
            </a:r>
            <a:br>
              <a:rPr lang="af-ZA" sz="1800" dirty="0">
                <a:solidFill>
                  <a:srgbClr val="000000"/>
                </a:solidFill>
                <a:latin typeface="Helvetica" pitchFamily="2" charset="0"/>
                <a:cs typeface="+mn-cs"/>
              </a:rPr>
            </a:br>
            <a:r>
              <a:rPr lang="en-US" sz="1800" dirty="0" smtClean="0">
                <a:latin typeface="Arial" panose="020B0604020202020204" pitchFamily="34" charset="0"/>
                <a:cs typeface="+mn-cs"/>
              </a:rPr>
              <a:t/>
            </a:r>
            <a:br>
              <a:rPr lang="en-US" sz="1800" dirty="0" smtClean="0">
                <a:latin typeface="Arial" panose="020B0604020202020204" pitchFamily="34" charset="0"/>
                <a:cs typeface="+mn-cs"/>
              </a:rPr>
            </a:br>
            <a:r>
              <a:rPr lang="en-US" sz="1800" dirty="0" smtClean="0">
                <a:latin typeface="Arial" panose="020B0604020202020204" pitchFamily="34" charset="0"/>
                <a:cs typeface="+mn-cs"/>
              </a:rPr>
              <a:t>      </a:t>
            </a:r>
            <a:r>
              <a:rPr lang="en-US" sz="4000" dirty="0" smtClean="0">
                <a:solidFill>
                  <a:srgbClr val="C00000"/>
                </a:solidFill>
                <a:latin typeface="Arial" panose="020B0604020202020204" pitchFamily="34" charset="0"/>
                <a:cs typeface="+mn-cs"/>
              </a:rPr>
              <a:t>C</a:t>
            </a:r>
            <a:r>
              <a:rPr lang="en-GB" sz="1800" dirty="0">
                <a:latin typeface="Arial" panose="020B0604020202020204" pitchFamily="34" charset="0"/>
                <a:cs typeface="Arial" panose="020B0604020202020204" pitchFamily="34" charset="0"/>
              </a:rPr>
              <a:t/>
            </a:r>
            <a:br>
              <a:rPr lang="en-GB" sz="18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3145" y="4282253"/>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83979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id="{D2576A80-9CFA-ED76-9C2B-A61FAEF9603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6667"/>
          <a:stretch>
            <a:fillRect/>
          </a:stretch>
        </p:blipFill>
        <p:spPr>
          <a:xfrm>
            <a:off x="20" y="87933"/>
            <a:ext cx="12191980" cy="6857990"/>
          </a:xfrm>
          <a:prstGeom prst="rect">
            <a:avLst/>
          </a:prstGeom>
        </p:spPr>
      </p:pic>
      <p:sp>
        <p:nvSpPr>
          <p:cNvPr id="22" name="Rectangle 8">
            <a:extLst>
              <a:ext uri="{FF2B5EF4-FFF2-40B4-BE49-F238E27FC236}">
                <a16:creationId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10">
            <a:extLst>
              <a:ext uri="{FF2B5EF4-FFF2-40B4-BE49-F238E27FC236}">
                <a16:creationId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2">
            <a:extLst>
              <a:ext uri="{FF2B5EF4-FFF2-40B4-BE49-F238E27FC236}">
                <a16:creationId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4671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94238" y="712177"/>
            <a:ext cx="10231316" cy="5020408"/>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989911" y="1195754"/>
            <a:ext cx="9144000" cy="2670420"/>
          </a:xfrm>
        </p:spPr>
        <p:txBody>
          <a:bodyPr>
            <a:normAutofit/>
          </a:bodyPr>
          <a:lstStyle/>
          <a:p>
            <a:r>
              <a:rPr lang="en-US" sz="4000" b="1" dirty="0" smtClean="0">
                <a:latin typeface="Arial" panose="020B0604020202020204" pitchFamily="34" charset="0"/>
                <a:cs typeface="Arial" panose="020B0604020202020204" pitchFamily="34" charset="0"/>
              </a:rPr>
              <a:t>THANK YOU </a:t>
            </a:r>
            <a:endParaRPr lang="ar-SA" sz="40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09062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9911" y="1088436"/>
            <a:ext cx="1638990" cy="1638990"/>
          </a:xfrm>
          <a:prstGeom prst="rect">
            <a:avLst/>
          </a:prstGeom>
        </p:spPr>
      </p:pic>
    </p:spTree>
    <p:extLst>
      <p:ext uri="{BB962C8B-B14F-4D97-AF65-F5344CB8AC3E}">
        <p14:creationId xmlns:p14="http://schemas.microsoft.com/office/powerpoint/2010/main" val="1193783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81454" y="2645275"/>
            <a:ext cx="9271488" cy="2244281"/>
          </a:xfrm>
        </p:spPr>
        <p:txBody>
          <a:bodyPr>
            <a:normAutofit fontScale="90000"/>
          </a:bodyPr>
          <a:lstStyle/>
          <a:p>
            <a:pPr algn="l"/>
            <a:r>
              <a:rPr lang="en-US" sz="3600" u="sng" dirty="0" smtClean="0">
                <a:solidFill>
                  <a:srgbClr val="1A1919"/>
                </a:solidFill>
                <a:latin typeface="Arial" panose="020B0604020202020204" pitchFamily="34" charset="0"/>
                <a:cs typeface="Arial" panose="020B0604020202020204" pitchFamily="34" charset="0"/>
              </a:rPr>
              <a:t>Criteria of  diagnosis:</a:t>
            </a:r>
            <a:br>
              <a:rPr lang="en-US" sz="3600" u="sng" dirty="0" smtClean="0">
                <a:solidFill>
                  <a:srgbClr val="1A1919"/>
                </a:solidFill>
                <a:latin typeface="Arial" panose="020B0604020202020204" pitchFamily="34" charset="0"/>
                <a:cs typeface="Arial" panose="020B0604020202020204" pitchFamily="34" charset="0"/>
              </a:rPr>
            </a:br>
            <a:r>
              <a:rPr lang="af-ZA" sz="3600" dirty="0">
                <a:solidFill>
                  <a:srgbClr val="1A1919"/>
                </a:solidFill>
                <a:latin typeface="Arial" panose="020B0604020202020204" pitchFamily="34" charset="0"/>
                <a:cs typeface="Arial" panose="020B0604020202020204" pitchFamily="34" charset="0"/>
              </a:rPr>
              <a:t/>
            </a:r>
            <a:br>
              <a:rPr lang="af-ZA" sz="3600" dirty="0">
                <a:solidFill>
                  <a:srgbClr val="1A1919"/>
                </a:solidFill>
                <a:latin typeface="Arial" panose="020B0604020202020204" pitchFamily="34" charset="0"/>
                <a:cs typeface="Arial" panose="020B0604020202020204" pitchFamily="34" charset="0"/>
              </a:rPr>
            </a:br>
            <a:r>
              <a:rPr lang="af-ZA" sz="3100" dirty="0">
                <a:solidFill>
                  <a:srgbClr val="1A1919"/>
                </a:solidFill>
                <a:latin typeface="Arial" panose="020B0604020202020204" pitchFamily="34" charset="0"/>
                <a:cs typeface="Arial" panose="020B0604020202020204" pitchFamily="34" charset="0"/>
              </a:rPr>
              <a:t>with ruptured or intact </a:t>
            </a:r>
            <a:r>
              <a:rPr lang="af-ZA" sz="3100" dirty="0" smtClean="0">
                <a:solidFill>
                  <a:srgbClr val="1A1919"/>
                </a:solidFill>
                <a:latin typeface="Arial" panose="020B0604020202020204" pitchFamily="34" charset="0"/>
                <a:cs typeface="Arial" panose="020B0604020202020204" pitchFamily="34" charset="0"/>
              </a:rPr>
              <a:t>membranes</a:t>
            </a:r>
            <a:br>
              <a:rPr lang="af-ZA" sz="3100" dirty="0" smtClean="0">
                <a:solidFill>
                  <a:srgbClr val="1A1919"/>
                </a:solidFill>
                <a:latin typeface="Arial" panose="020B0604020202020204" pitchFamily="34" charset="0"/>
                <a:cs typeface="Arial" panose="020B0604020202020204" pitchFamily="34" charset="0"/>
              </a:rPr>
            </a:br>
            <a:r>
              <a:rPr lang="af-ZA" sz="3100" dirty="0" smtClean="0">
                <a:solidFill>
                  <a:srgbClr val="1A1919"/>
                </a:solidFill>
                <a:latin typeface="Arial" panose="020B0604020202020204" pitchFamily="34" charset="0"/>
                <a:cs typeface="Arial" panose="020B0604020202020204" pitchFamily="34" charset="0"/>
              </a:rPr>
              <a:t>documented uterine </a:t>
            </a:r>
            <a:r>
              <a:rPr lang="af-ZA" sz="3100" dirty="0">
                <a:solidFill>
                  <a:srgbClr val="1A1919"/>
                </a:solidFill>
                <a:latin typeface="Arial" panose="020B0604020202020204" pitchFamily="34" charset="0"/>
                <a:cs typeface="Arial" panose="020B0604020202020204" pitchFamily="34" charset="0"/>
              </a:rPr>
              <a:t>contractions (</a:t>
            </a:r>
            <a:r>
              <a:rPr lang="af-ZA" sz="3100" dirty="0">
                <a:solidFill>
                  <a:schemeClr val="accent1">
                    <a:lumMod val="75000"/>
                  </a:schemeClr>
                </a:solidFill>
                <a:latin typeface="Arial" panose="020B0604020202020204" pitchFamily="34" charset="0"/>
                <a:cs typeface="Arial" panose="020B0604020202020204" pitchFamily="34" charset="0"/>
              </a:rPr>
              <a:t>4 per 20 minutes or 8 per </a:t>
            </a:r>
            <a:r>
              <a:rPr lang="af-ZA" sz="3100" dirty="0" smtClean="0">
                <a:solidFill>
                  <a:schemeClr val="accent1">
                    <a:lumMod val="75000"/>
                  </a:schemeClr>
                </a:solidFill>
                <a:latin typeface="Arial" panose="020B0604020202020204" pitchFamily="34" charset="0"/>
                <a:cs typeface="Arial" panose="020B0604020202020204" pitchFamily="34" charset="0"/>
              </a:rPr>
              <a:t>60minutes</a:t>
            </a:r>
            <a:r>
              <a:rPr lang="af-ZA" sz="3100" dirty="0" smtClean="0">
                <a:solidFill>
                  <a:srgbClr val="1A1919"/>
                </a:solidFill>
                <a:latin typeface="Arial" panose="020B0604020202020204" pitchFamily="34" charset="0"/>
                <a:cs typeface="Arial" panose="020B0604020202020204" pitchFamily="34" charset="0"/>
              </a:rPr>
              <a:t>)</a:t>
            </a:r>
            <a:br>
              <a:rPr lang="af-ZA" sz="3100" dirty="0" smtClean="0">
                <a:solidFill>
                  <a:srgbClr val="1A1919"/>
                </a:solidFill>
                <a:latin typeface="Arial" panose="020B0604020202020204" pitchFamily="34" charset="0"/>
                <a:cs typeface="Arial" panose="020B0604020202020204" pitchFamily="34" charset="0"/>
              </a:rPr>
            </a:br>
            <a:r>
              <a:rPr lang="af-ZA" sz="3100" dirty="0" smtClean="0">
                <a:solidFill>
                  <a:srgbClr val="1A1919"/>
                </a:solidFill>
                <a:latin typeface="Arial" panose="020B0604020202020204" pitchFamily="34" charset="0"/>
                <a:cs typeface="Arial" panose="020B0604020202020204" pitchFamily="34" charset="0"/>
              </a:rPr>
              <a:t>documented </a:t>
            </a:r>
            <a:r>
              <a:rPr lang="af-ZA" sz="3100" dirty="0">
                <a:solidFill>
                  <a:srgbClr val="1A1919"/>
                </a:solidFill>
                <a:latin typeface="Arial" panose="020B0604020202020204" pitchFamily="34" charset="0"/>
                <a:cs typeface="Arial" panose="020B0604020202020204" pitchFamily="34" charset="0"/>
              </a:rPr>
              <a:t>cervical change (</a:t>
            </a:r>
            <a:r>
              <a:rPr lang="af-ZA" sz="3100" dirty="0" smtClean="0">
                <a:solidFill>
                  <a:schemeClr val="accent1">
                    <a:lumMod val="75000"/>
                  </a:schemeClr>
                </a:solidFill>
                <a:latin typeface="Arial" panose="020B0604020202020204" pitchFamily="34" charset="0"/>
                <a:cs typeface="Arial" panose="020B0604020202020204" pitchFamily="34" charset="0"/>
              </a:rPr>
              <a:t>cervical </a:t>
            </a:r>
            <a:r>
              <a:rPr lang="af-ZA" sz="3100" dirty="0">
                <a:solidFill>
                  <a:schemeClr val="accent1">
                    <a:lumMod val="75000"/>
                  </a:schemeClr>
                </a:solidFill>
                <a:latin typeface="Arial" panose="020B0604020202020204" pitchFamily="34" charset="0"/>
                <a:cs typeface="Arial" panose="020B0604020202020204" pitchFamily="34" charset="0"/>
              </a:rPr>
              <a:t>effacement of 80% or cervical dilation of 2 </a:t>
            </a:r>
            <a:r>
              <a:rPr lang="af-ZA" sz="3100" dirty="0" smtClean="0">
                <a:solidFill>
                  <a:schemeClr val="accent1">
                    <a:lumMod val="75000"/>
                  </a:schemeClr>
                </a:solidFill>
                <a:latin typeface="Arial" panose="020B0604020202020204" pitchFamily="34" charset="0"/>
                <a:cs typeface="Arial" panose="020B0604020202020204" pitchFamily="34" charset="0"/>
              </a:rPr>
              <a:t>cm</a:t>
            </a:r>
            <a:r>
              <a:rPr lang="af-ZA" sz="3100" dirty="0" smtClean="0">
                <a:solidFill>
                  <a:srgbClr val="1A1919"/>
                </a:solidFill>
                <a:latin typeface="Arial" panose="020B0604020202020204" pitchFamily="34" charset="0"/>
                <a:cs typeface="Arial" panose="020B0604020202020204" pitchFamily="34" charset="0"/>
              </a:rPr>
              <a:t/>
            </a:r>
            <a:br>
              <a:rPr lang="af-ZA" sz="3100" dirty="0" smtClean="0">
                <a:solidFill>
                  <a:srgbClr val="1A1919"/>
                </a:solidFill>
                <a:latin typeface="Arial" panose="020B0604020202020204" pitchFamily="34" charset="0"/>
                <a:cs typeface="Arial" panose="020B0604020202020204" pitchFamily="34" charset="0"/>
              </a:rPr>
            </a:br>
            <a:r>
              <a:rPr lang="en-US" sz="3100" dirty="0" smtClean="0">
                <a:solidFill>
                  <a:schemeClr val="accent1">
                    <a:lumMod val="75000"/>
                  </a:schemeClr>
                </a:solidFill>
                <a:latin typeface="Arial" panose="020B0604020202020204" pitchFamily="34" charset="0"/>
                <a:cs typeface="Arial" panose="020B0604020202020204" pitchFamily="34" charset="0"/>
              </a:rPr>
              <a:t>or </a:t>
            </a:r>
            <a:r>
              <a:rPr lang="af-ZA" sz="3100" dirty="0" smtClean="0">
                <a:solidFill>
                  <a:schemeClr val="accent1">
                    <a:lumMod val="75000"/>
                  </a:schemeClr>
                </a:solidFill>
                <a:latin typeface="Arial" panose="020B0604020202020204" pitchFamily="34" charset="0"/>
                <a:cs typeface="Arial" panose="020B0604020202020204" pitchFamily="34" charset="0"/>
              </a:rPr>
              <a:t>more</a:t>
            </a:r>
            <a:r>
              <a:rPr lang="af-ZA" sz="3100" dirty="0" smtClean="0">
                <a:solidFill>
                  <a:srgbClr val="1A1919"/>
                </a:solidFill>
                <a:latin typeface="Arial" panose="020B0604020202020204" pitchFamily="34" charset="0"/>
                <a:cs typeface="Arial" panose="020B0604020202020204" pitchFamily="34" charset="0"/>
              </a:rPr>
              <a:t>)</a:t>
            </a:r>
            <a:endParaRPr lang="ar-SA"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9913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81454" y="2645275"/>
            <a:ext cx="9271488" cy="2375133"/>
          </a:xfrm>
        </p:spPr>
        <p:txBody>
          <a:bodyPr>
            <a:normAutofit fontScale="90000"/>
          </a:bodyPr>
          <a:lstStyle/>
          <a:p>
            <a:pPr algn="l"/>
            <a:r>
              <a:rPr lang="en-US" sz="3600" u="sng" dirty="0" smtClean="0">
                <a:solidFill>
                  <a:srgbClr val="1A1919"/>
                </a:solidFill>
                <a:latin typeface="Arial" panose="020B0604020202020204" pitchFamily="34" charset="0"/>
                <a:cs typeface="Arial" panose="020B0604020202020204" pitchFamily="34" charset="0"/>
              </a:rPr>
              <a:t>Incidence :</a:t>
            </a:r>
            <a:br>
              <a:rPr lang="en-US" sz="3600" u="sng" dirty="0" smtClean="0">
                <a:solidFill>
                  <a:srgbClr val="1A1919"/>
                </a:solidFill>
                <a:latin typeface="Arial" panose="020B0604020202020204" pitchFamily="34" charset="0"/>
                <a:cs typeface="Arial" panose="020B0604020202020204" pitchFamily="34" charset="0"/>
              </a:rPr>
            </a:br>
            <a:r>
              <a:rPr lang="af-ZA" sz="3600" dirty="0">
                <a:latin typeface="Arial" panose="020B0604020202020204" pitchFamily="34" charset="0"/>
                <a:cs typeface="Arial" panose="020B0604020202020204" pitchFamily="34" charset="0"/>
              </a:rPr>
              <a:t/>
            </a:r>
            <a:br>
              <a:rPr lang="af-ZA" sz="3600" dirty="0">
                <a:latin typeface="Arial" panose="020B0604020202020204" pitchFamily="34" charset="0"/>
                <a:cs typeface="Arial" panose="020B0604020202020204" pitchFamily="34" charset="0"/>
              </a:rPr>
            </a:br>
            <a:r>
              <a:rPr lang="af-ZA" sz="2700" dirty="0">
                <a:latin typeface="Arial" panose="020B0604020202020204" pitchFamily="34" charset="0"/>
                <a:cs typeface="Arial" panose="020B0604020202020204" pitchFamily="34" charset="0"/>
              </a:rPr>
              <a:t>In the United States, approximately </a:t>
            </a:r>
            <a:r>
              <a:rPr lang="af-ZA" sz="2700" dirty="0">
                <a:solidFill>
                  <a:srgbClr val="C00000"/>
                </a:solidFill>
                <a:latin typeface="Arial" panose="020B0604020202020204" pitchFamily="34" charset="0"/>
                <a:cs typeface="Arial" panose="020B0604020202020204" pitchFamily="34" charset="0"/>
              </a:rPr>
              <a:t>12%</a:t>
            </a:r>
            <a:r>
              <a:rPr lang="af-ZA" sz="2700" dirty="0">
                <a:latin typeface="Arial" panose="020B0604020202020204" pitchFamily="34" charset="0"/>
                <a:cs typeface="Arial" panose="020B0604020202020204" pitchFamily="34" charset="0"/>
              </a:rPr>
              <a:t> of all live births occur before </a:t>
            </a:r>
            <a:r>
              <a:rPr lang="af-ZA" sz="2700" dirty="0" smtClean="0">
                <a:latin typeface="Arial" panose="020B0604020202020204" pitchFamily="34" charset="0"/>
                <a:cs typeface="Arial" panose="020B0604020202020204" pitchFamily="34" charset="0"/>
              </a:rPr>
              <a:t>term .</a:t>
            </a:r>
            <a:br>
              <a:rPr lang="af-ZA" sz="2700" dirty="0" smtClean="0">
                <a:latin typeface="Arial" panose="020B0604020202020204" pitchFamily="34" charset="0"/>
                <a:cs typeface="Arial" panose="020B0604020202020204" pitchFamily="34" charset="0"/>
              </a:rPr>
            </a:br>
            <a:r>
              <a:rPr lang="af-ZA" sz="2700" dirty="0">
                <a:latin typeface="Arial" panose="020B0604020202020204" pitchFamily="34" charset="0"/>
                <a:cs typeface="Arial" panose="020B0604020202020204" pitchFamily="34" charset="0"/>
              </a:rPr>
              <a:t>P</a:t>
            </a:r>
            <a:r>
              <a:rPr lang="af-ZA" sz="2700" dirty="0" smtClean="0">
                <a:latin typeface="Arial" panose="020B0604020202020204" pitchFamily="34" charset="0"/>
                <a:cs typeface="Arial" panose="020B0604020202020204" pitchFamily="34" charset="0"/>
              </a:rPr>
              <a:t>reterm</a:t>
            </a:r>
            <a:r>
              <a:rPr lang="af-ZA" sz="2700" dirty="0">
                <a:latin typeface="Arial" panose="020B0604020202020204" pitchFamily="34" charset="0"/>
                <a:cs typeface="Arial" panose="020B0604020202020204" pitchFamily="34" charset="0"/>
              </a:rPr>
              <a:t> births account for approximately </a:t>
            </a:r>
            <a:r>
              <a:rPr lang="af-ZA" sz="2700" dirty="0">
                <a:solidFill>
                  <a:schemeClr val="accent1"/>
                </a:solidFill>
                <a:latin typeface="Arial" panose="020B0604020202020204" pitchFamily="34" charset="0"/>
                <a:cs typeface="Arial" panose="020B0604020202020204" pitchFamily="34" charset="0"/>
              </a:rPr>
              <a:t>70% </a:t>
            </a:r>
            <a:r>
              <a:rPr lang="af-ZA" sz="2700" dirty="0">
                <a:latin typeface="Arial" panose="020B0604020202020204" pitchFamily="34" charset="0"/>
                <a:cs typeface="Arial" panose="020B0604020202020204" pitchFamily="34" charset="0"/>
              </a:rPr>
              <a:t>of neonatal deaths and </a:t>
            </a:r>
            <a:r>
              <a:rPr lang="af-ZA" sz="2700" dirty="0">
                <a:solidFill>
                  <a:schemeClr val="accent1"/>
                </a:solidFill>
                <a:latin typeface="Arial" panose="020B0604020202020204" pitchFamily="34" charset="0"/>
                <a:cs typeface="Arial" panose="020B0604020202020204" pitchFamily="34" charset="0"/>
              </a:rPr>
              <a:t>36%</a:t>
            </a:r>
            <a:r>
              <a:rPr lang="af-ZA" sz="2700" dirty="0">
                <a:latin typeface="Arial" panose="020B0604020202020204" pitchFamily="34" charset="0"/>
                <a:cs typeface="Arial" panose="020B0604020202020204" pitchFamily="34" charset="0"/>
              </a:rPr>
              <a:t> of infant deaths as well as </a:t>
            </a:r>
            <a:r>
              <a:rPr lang="af-ZA" sz="2700" dirty="0">
                <a:solidFill>
                  <a:schemeClr val="accent1"/>
                </a:solidFill>
                <a:latin typeface="Arial" panose="020B0604020202020204" pitchFamily="34" charset="0"/>
                <a:cs typeface="Arial" panose="020B0604020202020204" pitchFamily="34" charset="0"/>
              </a:rPr>
              <a:t>25–50%</a:t>
            </a:r>
            <a:r>
              <a:rPr lang="af-ZA" sz="2700" dirty="0">
                <a:latin typeface="Arial" panose="020B0604020202020204" pitchFamily="34" charset="0"/>
                <a:cs typeface="Arial" panose="020B0604020202020204" pitchFamily="34" charset="0"/>
              </a:rPr>
              <a:t> of cases of long-term neurologic </a:t>
            </a:r>
            <a:r>
              <a:rPr lang="af-ZA" sz="2700" dirty="0" smtClean="0">
                <a:latin typeface="Arial" panose="020B0604020202020204" pitchFamily="34" charset="0"/>
                <a:cs typeface="Arial" panose="020B0604020202020204" pitchFamily="34" charset="0"/>
              </a:rPr>
              <a:t>impairment</a:t>
            </a:r>
            <a:r>
              <a:rPr lang="af-ZA" sz="2700" dirty="0">
                <a:latin typeface="Arial" panose="020B0604020202020204" pitchFamily="34" charset="0"/>
                <a:cs typeface="Arial" panose="020B0604020202020204" pitchFamily="34" charset="0"/>
              </a:rPr>
              <a:t> </a:t>
            </a:r>
            <a:r>
              <a:rPr lang="af-ZA" sz="2700" dirty="0" smtClean="0">
                <a:latin typeface="Arial" panose="020B0604020202020204" pitchFamily="34" charset="0"/>
                <a:cs typeface="Arial" panose="020B0604020202020204" pitchFamily="34" charset="0"/>
              </a:rPr>
              <a:t>in children</a:t>
            </a:r>
            <a:r>
              <a:rPr lang="en-US" sz="2700" dirty="0">
                <a:latin typeface="Arial" panose="020B0604020202020204" pitchFamily="34" charset="0"/>
                <a:cs typeface="Arial" panose="020B0604020202020204" pitchFamily="34" charset="0"/>
              </a:rPr>
              <a:t>.</a:t>
            </a:r>
            <a:r>
              <a:rPr lang="af-ZA" sz="2700" dirty="0" smtClean="0">
                <a:latin typeface="Arial" panose="020B0604020202020204" pitchFamily="34" charset="0"/>
                <a:cs typeface="Arial" panose="020B0604020202020204" pitchFamily="34" charset="0"/>
              </a:rPr>
              <a:t/>
            </a:r>
            <a:br>
              <a:rPr lang="af-ZA" sz="2700" dirty="0" smtClean="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In </a:t>
            </a:r>
            <a:r>
              <a:rPr lang="en-US" sz="2700" dirty="0" smtClean="0">
                <a:latin typeface="Arial" panose="020B0604020202020204" pitchFamily="34" charset="0"/>
                <a:cs typeface="Arial" panose="020B0604020202020204" pitchFamily="34" charset="0"/>
              </a:rPr>
              <a:t>SA </a:t>
            </a:r>
            <a:r>
              <a:rPr lang="en-US" sz="2700" dirty="0">
                <a:latin typeface="Arial" panose="020B0604020202020204" pitchFamily="34" charset="0"/>
                <a:cs typeface="Arial" panose="020B0604020202020204" pitchFamily="34" charset="0"/>
              </a:rPr>
              <a:t> </a:t>
            </a:r>
            <a:r>
              <a:rPr lang="en-US" sz="2700" dirty="0" smtClean="0">
                <a:latin typeface="Arial" panose="020B0604020202020204" pitchFamily="34" charset="0"/>
                <a:cs typeface="Arial" panose="020B0604020202020204" pitchFamily="34" charset="0"/>
              </a:rPr>
              <a:t>an overall </a:t>
            </a:r>
            <a:r>
              <a:rPr lang="en-US" sz="2700" dirty="0">
                <a:latin typeface="Arial" panose="020B0604020202020204" pitchFamily="34" charset="0"/>
                <a:cs typeface="Arial" panose="020B0604020202020204" pitchFamily="34" charset="0"/>
              </a:rPr>
              <a:t>preterm birth prevalence of </a:t>
            </a:r>
            <a:r>
              <a:rPr lang="en-US" sz="2700" dirty="0" smtClean="0">
                <a:latin typeface="Arial" panose="020B0604020202020204" pitchFamily="34" charset="0"/>
                <a:cs typeface="Arial" panose="020B0604020202020204" pitchFamily="34" charset="0"/>
              </a:rPr>
              <a:t>7.89</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per 100 live </a:t>
            </a:r>
            <a:r>
              <a:rPr lang="en-US" sz="2700" dirty="0" smtClean="0">
                <a:latin typeface="Arial" panose="020B0604020202020204" pitchFamily="34" charset="0"/>
                <a:cs typeface="Arial" panose="020B0604020202020204" pitchFamily="34" charset="0"/>
              </a:rPr>
              <a:t>births*</a:t>
            </a:r>
            <a:endParaRPr lang="ar-SA" sz="27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712177" y="6216163"/>
            <a:ext cx="9082454" cy="246221"/>
          </a:xfrm>
          <a:prstGeom prst="rect">
            <a:avLst/>
          </a:prstGeom>
          <a:noFill/>
        </p:spPr>
        <p:txBody>
          <a:bodyPr wrap="square" rtlCol="1">
            <a:spAutoFit/>
          </a:bodyPr>
          <a:lstStyle/>
          <a:p>
            <a:pPr algn="l"/>
            <a:r>
              <a:rPr lang="en-US" sz="1000" dirty="0">
                <a:solidFill>
                  <a:schemeClr val="accent1">
                    <a:lumMod val="75000"/>
                  </a:schemeClr>
                </a:solidFill>
                <a:hlinkClick r:id="rId3"/>
              </a:rPr>
              <a:t>*</a:t>
            </a:r>
            <a:r>
              <a:rPr lang="en-US" sz="800" dirty="0" smtClean="0">
                <a:solidFill>
                  <a:schemeClr val="accent1">
                    <a:lumMod val="75000"/>
                  </a:schemeClr>
                </a:solidFill>
                <a:hlinkClick r:id="rId3"/>
              </a:rPr>
              <a:t>Prevalence </a:t>
            </a:r>
            <a:r>
              <a:rPr lang="en-US" sz="800" dirty="0">
                <a:solidFill>
                  <a:schemeClr val="accent1">
                    <a:lumMod val="75000"/>
                  </a:schemeClr>
                </a:solidFill>
                <a:hlinkClick r:id="rId3"/>
              </a:rPr>
              <a:t>of Preterm Birth in Saudi Arabia: A Systematic Review and Meta-Analysis </a:t>
            </a:r>
            <a:r>
              <a:rPr lang="en-US" sz="800" dirty="0" smtClean="0">
                <a:solidFill>
                  <a:schemeClr val="accent1">
                    <a:lumMod val="75000"/>
                  </a:schemeClr>
                </a:solidFill>
                <a:hlinkClick r:id="rId3"/>
              </a:rPr>
              <a:t>– PMC</a:t>
            </a:r>
            <a:r>
              <a:rPr lang="en-US" sz="800" dirty="0" smtClean="0">
                <a:solidFill>
                  <a:schemeClr val="accent1">
                    <a:lumMod val="75000"/>
                  </a:schemeClr>
                </a:solidFill>
              </a:rPr>
              <a:t>, </a:t>
            </a:r>
            <a:r>
              <a:rPr lang="en-US" sz="800" dirty="0" err="1" smtClean="0">
                <a:solidFill>
                  <a:schemeClr val="accent1">
                    <a:lumMod val="75000"/>
                  </a:schemeClr>
                </a:solidFill>
              </a:rPr>
              <a:t>Novmber</a:t>
            </a:r>
            <a:r>
              <a:rPr lang="en-US" sz="800" dirty="0" smtClean="0">
                <a:solidFill>
                  <a:schemeClr val="accent1">
                    <a:lumMod val="75000"/>
                  </a:schemeClr>
                </a:solidFill>
              </a:rPr>
              <a:t> 20204</a:t>
            </a:r>
            <a:endParaRPr lang="ar-SA" sz="800" dirty="0">
              <a:solidFill>
                <a:schemeClr val="accent1">
                  <a:lumMod val="75000"/>
                </a:schemeClr>
              </a:solidFill>
            </a:endParaRPr>
          </a:p>
        </p:txBody>
      </p:sp>
    </p:spTree>
    <p:extLst>
      <p:ext uri="{BB962C8B-B14F-4D97-AF65-F5344CB8AC3E}">
        <p14:creationId xmlns:p14="http://schemas.microsoft.com/office/powerpoint/2010/main" val="147543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081454" y="2645275"/>
            <a:ext cx="9271488" cy="1135417"/>
          </a:xfrm>
        </p:spPr>
        <p:txBody>
          <a:bodyPr>
            <a:normAutofit/>
          </a:bodyPr>
          <a:lstStyle/>
          <a:p>
            <a:r>
              <a:rPr lang="en-US" sz="4400" dirty="0" smtClean="0">
                <a:latin typeface="Arial" panose="020B0604020202020204" pitchFamily="34" charset="0"/>
                <a:cs typeface="Arial" panose="020B0604020202020204" pitchFamily="34" charset="0"/>
              </a:rPr>
              <a:t>Risk Factor</a:t>
            </a:r>
            <a:r>
              <a:rPr lang="en-US" sz="3100" dirty="0" smtClean="0">
                <a:latin typeface="Arial" panose="020B0604020202020204" pitchFamily="34" charset="0"/>
                <a:cs typeface="Arial" panose="020B0604020202020204" pitchFamily="34" charset="0"/>
              </a:rPr>
              <a:t> </a:t>
            </a:r>
            <a:endParaRPr lang="ar-SA"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0053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47397" y="2731244"/>
            <a:ext cx="9271488" cy="2244281"/>
          </a:xfrm>
        </p:spPr>
        <p:txBody>
          <a:bodyPr>
            <a:normAutofit fontScale="90000"/>
          </a:bodyPr>
          <a:lstStyle/>
          <a:p>
            <a:pPr algn="l"/>
            <a:r>
              <a:rPr lang="ar-SA" sz="3600" u="sng" dirty="0" smtClean="0">
                <a:solidFill>
                  <a:srgbClr val="1A1919"/>
                </a:solidFill>
                <a:latin typeface="Arial" panose="020B0604020202020204" pitchFamily="34" charset="0"/>
                <a:cs typeface="Arial" panose="020B0604020202020204" pitchFamily="34" charset="0"/>
              </a:rPr>
              <a:t/>
            </a:r>
            <a:br>
              <a:rPr lang="ar-SA" sz="3600" u="sng" dirty="0" smtClean="0">
                <a:solidFill>
                  <a:srgbClr val="1A1919"/>
                </a:solidFill>
                <a:latin typeface="Arial" panose="020B0604020202020204" pitchFamily="34" charset="0"/>
                <a:cs typeface="Arial" panose="020B0604020202020204" pitchFamily="34" charset="0"/>
              </a:rPr>
            </a:br>
            <a:r>
              <a:rPr lang="ar-SA" sz="3600" u="sng" dirty="0" smtClean="0">
                <a:solidFill>
                  <a:srgbClr val="1A1919"/>
                </a:solidFill>
                <a:latin typeface="Arial" panose="020B0604020202020204" pitchFamily="34" charset="0"/>
                <a:cs typeface="Arial" panose="020B0604020202020204" pitchFamily="34" charset="0"/>
              </a:rPr>
              <a:t/>
            </a:r>
            <a:br>
              <a:rPr lang="ar-SA" sz="3600" u="sng" dirty="0" smtClean="0">
                <a:solidFill>
                  <a:srgbClr val="1A1919"/>
                </a:solidFill>
                <a:latin typeface="Arial" panose="020B0604020202020204" pitchFamily="34" charset="0"/>
                <a:cs typeface="Arial" panose="020B0604020202020204" pitchFamily="34" charset="0"/>
              </a:rPr>
            </a:br>
            <a:r>
              <a:rPr lang="en-US" sz="3600" u="sng" dirty="0" smtClean="0">
                <a:solidFill>
                  <a:schemeClr val="accent1"/>
                </a:solidFill>
                <a:latin typeface="Arial" panose="020B0604020202020204" pitchFamily="34" charset="0"/>
                <a:cs typeface="Arial" panose="020B0604020202020204" pitchFamily="34" charset="0"/>
              </a:rPr>
              <a:t>maternal cause </a:t>
            </a:r>
            <a:r>
              <a:rPr lang="ar-SA" sz="3600" u="sng" dirty="0" smtClean="0">
                <a:solidFill>
                  <a:schemeClr val="accent1"/>
                </a:solidFill>
                <a:latin typeface="Arial" panose="020B0604020202020204" pitchFamily="34" charset="0"/>
                <a:cs typeface="Arial" panose="020B0604020202020204" pitchFamily="34" charset="0"/>
              </a:rPr>
              <a:t/>
            </a:r>
            <a:br>
              <a:rPr lang="ar-SA" sz="3600" u="sng" dirty="0" smtClean="0">
                <a:solidFill>
                  <a:schemeClr val="accent1"/>
                </a:solidFill>
                <a:latin typeface="Arial" panose="020B0604020202020204" pitchFamily="34" charset="0"/>
                <a:cs typeface="Arial" panose="020B0604020202020204" pitchFamily="34" charset="0"/>
              </a:rPr>
            </a:br>
            <a:r>
              <a:rPr lang="af-ZA" sz="3600" dirty="0">
                <a:solidFill>
                  <a:srgbClr val="1A1919"/>
                </a:solidFill>
                <a:latin typeface="Arial" panose="020B0604020202020204" pitchFamily="34" charset="0"/>
                <a:cs typeface="Arial" panose="020B0604020202020204" pitchFamily="34" charset="0"/>
              </a:rPr>
              <a:t/>
            </a:r>
            <a:br>
              <a:rPr lang="af-ZA" sz="3600" dirty="0">
                <a:solidFill>
                  <a:srgbClr val="1A1919"/>
                </a:solidFill>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Prior preterm </a:t>
            </a:r>
            <a:r>
              <a:rPr lang="en-US" sz="3100" dirty="0" smtClean="0">
                <a:latin typeface="Arial" panose="020B0604020202020204" pitchFamily="34" charset="0"/>
                <a:cs typeface="Arial" panose="020B0604020202020204" pitchFamily="34" charset="0"/>
              </a:rPr>
              <a:t>birth .</a:t>
            </a:r>
            <a:r>
              <a:rPr lang="en-GB" sz="3100" dirty="0">
                <a:latin typeface="Arial" panose="020B0604020202020204" pitchFamily="34" charset="0"/>
                <a:cs typeface="Arial" panose="020B0604020202020204" pitchFamily="34" charset="0"/>
              </a:rPr>
              <a:t/>
            </a:r>
            <a:br>
              <a:rPr lang="en-GB" sz="3100"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Bacterial infection </a:t>
            </a:r>
            <a:r>
              <a:rPr lang="en-US" sz="3100" dirty="0" smtClean="0">
                <a:latin typeface="Arial" panose="020B0604020202020204" pitchFamily="34" charset="0"/>
                <a:cs typeface="Arial" panose="020B0604020202020204" pitchFamily="34" charset="0"/>
              </a:rPr>
              <a:t>(cervical , vaginal . Urinary).</a:t>
            </a:r>
            <a:r>
              <a:rPr lang="ar-SA" sz="3100" dirty="0" smtClean="0">
                <a:latin typeface="Arial" panose="020B0604020202020204" pitchFamily="34" charset="0"/>
                <a:cs typeface="Arial" panose="020B0604020202020204" pitchFamily="34" charset="0"/>
              </a:rPr>
              <a:t/>
            </a:r>
            <a:br>
              <a:rPr lang="ar-SA" sz="3100" dirty="0" smtClean="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medical disease(DM. HTN .obesity .)</a:t>
            </a:r>
            <a:br>
              <a:rPr lang="en-US" sz="3100" dirty="0" smtClean="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Black race.</a:t>
            </a:r>
            <a:br>
              <a:rPr lang="en-US" sz="3100" dirty="0" smtClean="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Stress.</a:t>
            </a:r>
            <a:br>
              <a:rPr lang="en-US" sz="3100" dirty="0" smtClean="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lack of prenatal care . </a:t>
            </a:r>
            <a:br>
              <a:rPr lang="en-US" sz="3100" dirty="0" smtClean="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Smoking. </a:t>
            </a: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5529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47397" y="3135895"/>
            <a:ext cx="9271488" cy="3201433"/>
          </a:xfrm>
        </p:spPr>
        <p:txBody>
          <a:bodyPr>
            <a:normAutofit fontScale="90000"/>
          </a:bodyPr>
          <a:lstStyle/>
          <a:p>
            <a:pPr algn="l"/>
            <a:r>
              <a:rPr lang="en-US" sz="3100" u="sng" dirty="0" smtClean="0">
                <a:solidFill>
                  <a:schemeClr val="accent1"/>
                </a:solidFill>
                <a:latin typeface="Arial" panose="020B0604020202020204" pitchFamily="34" charset="0"/>
                <a:cs typeface="Arial" panose="020B0604020202020204" pitchFamily="34" charset="0"/>
              </a:rPr>
              <a:t/>
            </a:r>
            <a:br>
              <a:rPr lang="en-US" sz="3100" u="sng" dirty="0" smtClean="0">
                <a:solidFill>
                  <a:schemeClr val="accent1"/>
                </a:solidFill>
                <a:latin typeface="Arial" panose="020B0604020202020204" pitchFamily="34" charset="0"/>
                <a:cs typeface="Arial" panose="020B0604020202020204" pitchFamily="34" charset="0"/>
              </a:rPr>
            </a:br>
            <a:r>
              <a:rPr lang="en-US" sz="3100" u="sng" dirty="0">
                <a:solidFill>
                  <a:schemeClr val="accent1"/>
                </a:solidFill>
                <a:latin typeface="Arial" panose="020B0604020202020204" pitchFamily="34" charset="0"/>
                <a:cs typeface="Arial" panose="020B0604020202020204" pitchFamily="34" charset="0"/>
              </a:rPr>
              <a:t/>
            </a:r>
            <a:br>
              <a:rPr lang="en-US" sz="3100" u="sng" dirty="0">
                <a:solidFill>
                  <a:schemeClr val="accent1"/>
                </a:solidFill>
                <a:latin typeface="Arial" panose="020B0604020202020204" pitchFamily="34" charset="0"/>
                <a:cs typeface="Arial" panose="020B0604020202020204" pitchFamily="34" charset="0"/>
              </a:rPr>
            </a:br>
            <a:r>
              <a:rPr lang="en-US" sz="3100" u="sng" dirty="0" smtClean="0">
                <a:solidFill>
                  <a:schemeClr val="accent1"/>
                </a:solidFill>
                <a:latin typeface="Arial" panose="020B0604020202020204" pitchFamily="34" charset="0"/>
                <a:cs typeface="Arial" panose="020B0604020202020204" pitchFamily="34" charset="0"/>
              </a:rPr>
              <a:t/>
            </a:r>
            <a:br>
              <a:rPr lang="en-US" sz="3100" u="sng" dirty="0" smtClean="0">
                <a:solidFill>
                  <a:schemeClr val="accent1"/>
                </a:solidFill>
                <a:latin typeface="Arial" panose="020B0604020202020204" pitchFamily="34" charset="0"/>
                <a:cs typeface="Arial" panose="020B0604020202020204" pitchFamily="34" charset="0"/>
              </a:rPr>
            </a:br>
            <a:r>
              <a:rPr lang="en-US" sz="3100" u="sng" dirty="0" smtClean="0">
                <a:solidFill>
                  <a:schemeClr val="accent1"/>
                </a:solidFill>
                <a:latin typeface="Arial" panose="020B0604020202020204" pitchFamily="34" charset="0"/>
                <a:cs typeface="Arial" panose="020B0604020202020204" pitchFamily="34" charset="0"/>
              </a:rPr>
              <a:t>Uterine cause</a:t>
            </a:r>
            <a:br>
              <a:rPr lang="en-US" sz="3100" u="sng" dirty="0" smtClean="0">
                <a:solidFill>
                  <a:schemeClr val="accent1"/>
                </a:solidFill>
                <a:latin typeface="Arial" panose="020B0604020202020204" pitchFamily="34" charset="0"/>
                <a:cs typeface="Arial" panose="020B0604020202020204" pitchFamily="34" charset="0"/>
              </a:rPr>
            </a:br>
            <a:r>
              <a:rPr lang="en-US" sz="3100" u="sng" dirty="0" smtClean="0">
                <a:solidFill>
                  <a:schemeClr val="accent1"/>
                </a:solidFill>
                <a:latin typeface="Arial" panose="020B0604020202020204" pitchFamily="34" charset="0"/>
                <a:cs typeface="Arial" panose="020B0604020202020204" pitchFamily="34" charset="0"/>
              </a:rPr>
              <a:t/>
            </a:r>
            <a:br>
              <a:rPr lang="en-US" sz="3100" u="sng" dirty="0" smtClean="0">
                <a:solidFill>
                  <a:schemeClr val="accent1"/>
                </a:solidFill>
                <a:latin typeface="Arial" panose="020B0604020202020204" pitchFamily="34" charset="0"/>
                <a:cs typeface="Arial" panose="020B0604020202020204" pitchFamily="34" charset="0"/>
              </a:rPr>
            </a:br>
            <a:r>
              <a:rPr lang="en-GB" sz="3100" dirty="0" smtClean="0">
                <a:latin typeface="Arial" panose="020B0604020202020204" pitchFamily="34" charset="0"/>
                <a:cs typeface="Arial" panose="020B0604020202020204" pitchFamily="34" charset="0"/>
              </a:rPr>
              <a:t>Uterine </a:t>
            </a:r>
            <a:r>
              <a:rPr lang="en-GB" sz="3100" dirty="0">
                <a:latin typeface="Arial" panose="020B0604020202020204" pitchFamily="34" charset="0"/>
                <a:cs typeface="Arial" panose="020B0604020202020204" pitchFamily="34" charset="0"/>
              </a:rPr>
              <a:t>over distention ( multiple gestation , polyhydramnios</a:t>
            </a:r>
            <a:r>
              <a:rPr lang="en-GB" sz="3100" dirty="0" smtClean="0">
                <a:latin typeface="Arial" panose="020B0604020202020204" pitchFamily="34" charset="0"/>
                <a:cs typeface="Arial" panose="020B0604020202020204" pitchFamily="34" charset="0"/>
              </a:rPr>
              <a:t>)</a:t>
            </a:r>
            <a:br>
              <a:rPr lang="en-GB" sz="3100" dirty="0" smtClean="0">
                <a:latin typeface="Arial" panose="020B0604020202020204" pitchFamily="34" charset="0"/>
                <a:cs typeface="Arial" panose="020B0604020202020204" pitchFamily="34" charset="0"/>
              </a:rPr>
            </a:br>
            <a:r>
              <a:rPr lang="en-GB" sz="3100" dirty="0" smtClean="0">
                <a:latin typeface="Arial" panose="020B0604020202020204" pitchFamily="34" charset="0"/>
                <a:cs typeface="Arial" panose="020B0604020202020204" pitchFamily="34" charset="0"/>
              </a:rPr>
              <a:t>Uterine anomalies .</a:t>
            </a:r>
            <a:br>
              <a:rPr lang="en-GB" sz="3100" dirty="0" smtClean="0">
                <a:latin typeface="Arial" panose="020B0604020202020204" pitchFamily="34" charset="0"/>
                <a:cs typeface="Arial" panose="020B0604020202020204" pitchFamily="34" charset="0"/>
              </a:rPr>
            </a:br>
            <a:r>
              <a:rPr lang="en-GB" sz="3100" dirty="0" smtClean="0">
                <a:latin typeface="Arial" panose="020B0604020202020204" pitchFamily="34" charset="0"/>
                <a:cs typeface="Arial" panose="020B0604020202020204" pitchFamily="34" charset="0"/>
              </a:rPr>
              <a:t>Placental abruption</a:t>
            </a:r>
            <a:r>
              <a:rPr lang="en-US" sz="3100" dirty="0" smtClean="0">
                <a:latin typeface="Arial" panose="020B0604020202020204" pitchFamily="34" charset="0"/>
                <a:cs typeface="Arial" panose="020B0604020202020204" pitchFamily="34" charset="0"/>
              </a:rPr>
              <a:t>.</a:t>
            </a:r>
            <a:r>
              <a:rPr lang="en-GB" sz="3100" dirty="0" smtClean="0">
                <a:latin typeface="Arial" panose="020B0604020202020204" pitchFamily="34" charset="0"/>
                <a:cs typeface="Arial" panose="020B0604020202020204" pitchFamily="34" charset="0"/>
              </a:rPr>
              <a:t> </a:t>
            </a:r>
            <a:r>
              <a:rPr lang="en-GB" sz="3100" dirty="0">
                <a:latin typeface="Arial" panose="020B0604020202020204" pitchFamily="34" charset="0"/>
                <a:cs typeface="Arial" panose="020B0604020202020204" pitchFamily="34" charset="0"/>
              </a:rPr>
              <a:t/>
            </a:r>
            <a:br>
              <a:rPr lang="en-GB" sz="3100"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Cervical insufficiency </a:t>
            </a:r>
            <a:br>
              <a:rPr lang="en-GB" sz="3100" dirty="0">
                <a:latin typeface="Arial" panose="020B0604020202020204" pitchFamily="34" charset="0"/>
                <a:cs typeface="Arial" panose="020B0604020202020204" pitchFamily="34" charset="0"/>
              </a:rPr>
            </a:br>
            <a:r>
              <a:rPr lang="en-GB" sz="3100" dirty="0" smtClean="0">
                <a:latin typeface="Arial" panose="020B0604020202020204" pitchFamily="34" charset="0"/>
                <a:cs typeface="Arial" panose="020B0604020202020204" pitchFamily="34" charset="0"/>
              </a:rPr>
              <a:t>PPROM</a:t>
            </a: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IUGR </a:t>
            </a: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2068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73723" y="914400"/>
            <a:ext cx="10014439" cy="496765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a:extLst>
              <a:ext uri="{FF2B5EF4-FFF2-40B4-BE49-F238E27FC236}">
                <a16:creationId xmlns:a16="http://schemas.microsoft.com/office/drawing/2014/main" id="{AA975CAA-58BF-B662-29CD-5D5D34CB917D}"/>
              </a:ext>
            </a:extLst>
          </p:cNvPr>
          <p:cNvSpPr>
            <a:spLocks noGrp="1"/>
          </p:cNvSpPr>
          <p:nvPr>
            <p:ph type="ctrTitle"/>
          </p:nvPr>
        </p:nvSpPr>
        <p:spPr>
          <a:xfrm>
            <a:off x="1147397" y="3135895"/>
            <a:ext cx="9271488" cy="3201433"/>
          </a:xfrm>
        </p:spPr>
        <p:txBody>
          <a:bodyPr>
            <a:normAutofit/>
          </a:bodyPr>
          <a:lstStyle/>
          <a:p>
            <a:pPr algn="l"/>
            <a:r>
              <a:rPr lang="en-US" sz="3100" u="sng" dirty="0" smtClean="0">
                <a:solidFill>
                  <a:schemeClr val="accent1"/>
                </a:solidFill>
                <a:latin typeface="Arial" panose="020B0604020202020204" pitchFamily="34" charset="0"/>
                <a:cs typeface="Arial" panose="020B0604020202020204" pitchFamily="34" charset="0"/>
              </a:rPr>
              <a:t/>
            </a:r>
            <a:br>
              <a:rPr lang="en-US" sz="3100" u="sng" dirty="0" smtClean="0">
                <a:solidFill>
                  <a:schemeClr val="accent1"/>
                </a:solidFill>
                <a:latin typeface="Arial" panose="020B0604020202020204" pitchFamily="34" charset="0"/>
                <a:cs typeface="Arial" panose="020B0604020202020204" pitchFamily="34" charset="0"/>
              </a:rPr>
            </a:br>
            <a:r>
              <a:rPr lang="en-US" sz="3100" u="sng" dirty="0">
                <a:solidFill>
                  <a:schemeClr val="accent1"/>
                </a:solidFill>
                <a:latin typeface="Arial" panose="020B0604020202020204" pitchFamily="34" charset="0"/>
                <a:cs typeface="Arial" panose="020B0604020202020204" pitchFamily="34" charset="0"/>
              </a:rPr>
              <a:t/>
            </a:r>
            <a:br>
              <a:rPr lang="en-US" sz="3100" u="sng" dirty="0">
                <a:solidFill>
                  <a:schemeClr val="accent1"/>
                </a:solidFill>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 </a:t>
            </a:r>
            <a:br>
              <a:rPr lang="en-US" sz="3100" dirty="0" smtClean="0">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298938" y="0"/>
            <a:ext cx="43962"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937" y="3954296"/>
            <a:ext cx="1577948" cy="1564632"/>
          </a:xfrm>
          <a:prstGeom prst="ellipse">
            <a:avLst/>
          </a:prstGeom>
          <a:ln>
            <a:noFill/>
          </a:ln>
          <a:effectLst>
            <a:softEdge rad="112500"/>
          </a:effectLst>
        </p:spPr>
      </p:pic>
      <p:cxnSp>
        <p:nvCxnSpPr>
          <p:cNvPr id="5" name="Straight Connector 4"/>
          <p:cNvCxnSpPr/>
          <p:nvPr/>
        </p:nvCxnSpPr>
        <p:spPr>
          <a:xfrm flipH="1">
            <a:off x="468923" y="0"/>
            <a:ext cx="43962"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8792" y="6198577"/>
            <a:ext cx="12200792" cy="17585"/>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8" name="عنصر نائب للمحتوى 3">
            <a:extLst>
              <a:ext uri="{FF2B5EF4-FFF2-40B4-BE49-F238E27FC236}">
                <a16:creationId xmlns:a16="http://schemas.microsoft.com/office/drawing/2014/main" id="{DB5A6D04-8834-35E1-B5F4-8B47E5C29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602" y="1213905"/>
            <a:ext cx="6739015" cy="4197106"/>
          </a:xfrm>
          <a:prstGeom prst="rect">
            <a:avLst/>
          </a:prstGeom>
        </p:spPr>
      </p:pic>
    </p:spTree>
    <p:extLst>
      <p:ext uri="{BB962C8B-B14F-4D97-AF65-F5344CB8AC3E}">
        <p14:creationId xmlns:p14="http://schemas.microsoft.com/office/powerpoint/2010/main" val="2587195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290</TotalTime>
  <Words>266</Words>
  <Application>Microsoft Office PowerPoint</Application>
  <PresentationFormat>Widescreen</PresentationFormat>
  <Paragraphs>47</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Aptos</vt:lpstr>
      <vt:lpstr>Aptos Display</vt:lpstr>
      <vt:lpstr>Arial</vt:lpstr>
      <vt:lpstr>Arial Black</vt:lpstr>
      <vt:lpstr>Arial Narrow</vt:lpstr>
      <vt:lpstr>Helvetica</vt:lpstr>
      <vt:lpstr>Times New Roman</vt:lpstr>
      <vt:lpstr>نسق Office</vt:lpstr>
      <vt:lpstr>Preterm labor   Dr.Bodoor Alshareef</vt:lpstr>
      <vt:lpstr>Objective:  Definition and Diagnosis Incidence  Risk factor  Management Prevention    </vt:lpstr>
      <vt:lpstr>Definition:  Delivery after 20 week and before 37 week</vt:lpstr>
      <vt:lpstr>Criteria of  diagnosis:  with ruptured or intact membranes documented uterine contractions (4 per 20 minutes or 8 per 60minutes) documented cervical change (cervical effacement of 80% or cervical dilation of 2 cm or more)</vt:lpstr>
      <vt:lpstr>Incidence :  In the United States, approximately 12% of all live births occur before term . Preterm births account for approximately 70% of neonatal deaths and 36% of infant deaths as well as 25–50% of cases of long-term neurologic impairment in children. In SA  an overall preterm birth prevalence of 7.89  per 100 live births*</vt:lpstr>
      <vt:lpstr>Risk Factor </vt:lpstr>
      <vt:lpstr>  maternal cause   Prior preterm birth . Bacterial infection (cervical , vaginal . Urinary). medical disease(DM. HTN .obesity .) Black race. Stress. lack of prenatal care .  Smoking. </vt:lpstr>
      <vt:lpstr>   Uterine cause  Uterine over distention ( multiple gestation , polyhydramnios) Uterine anomalies . Placental abruption.  Cervical insufficiency  PPROM IUGR      </vt:lpstr>
      <vt:lpstr>       </vt:lpstr>
      <vt:lpstr>     </vt:lpstr>
      <vt:lpstr>Management </vt:lpstr>
      <vt:lpstr>  27 year old lady G3p2 +0 GA 34  week , unsure about her LMP Came to ER  complaining of abdominal pain and vaginal discharge  No follow up in the clinic 2xSVD   Medically and surgically free       </vt:lpstr>
      <vt:lpstr>physical examination       </vt:lpstr>
      <vt:lpstr>Vital sign:    HR 115 bpm , BP120/85 , O2sat 99% on room air Temp:37  Abdominal and pelvic examination   Ve : fully dilated vertex zero station     </vt:lpstr>
      <vt:lpstr>     </vt:lpstr>
      <vt:lpstr>After 30 min patient delivered NSVD with intact perineum    Outcome : baby girl , wt. 1650 gm  baby admitted to NICU  due to respiratory distress Mother  stable admitted to postnatal     </vt:lpstr>
      <vt:lpstr>Investigation??       </vt:lpstr>
      <vt:lpstr>Ttreatment :       Hydration With adequate hydration and bed rest, uterine contractions cease in approximately 20% of patients.     Antibiotic  For patients who are not allergic to penicillin, a 7-day course of ampicillin and erythromycin may be given.  Those allergic to penicillin may be given clindamycin    </vt:lpstr>
      <vt:lpstr>Corticosteriod :  Treatment consists of 2doses of 12 mg of betamethasone, given intramuscularly 24 hours apart   or 4 doses of 6 mg of dexamethasone given intramuscularly 12 hours apart.     </vt:lpstr>
      <vt:lpstr>Tocolytic       </vt:lpstr>
      <vt:lpstr>  Calcium channel blocker (nifidipine ) Beta agonist( terbutaline) . Magnesium sulphate . NSAID (indomethacin ). Oxytocin antagonist (atosiban )      </vt:lpstr>
      <vt:lpstr> contraindication  Intrauterine fetal demise Lethal fetal anomaly Nonreassuring fetal status Severe preeclampsia or eclampsia Maternal bleeding with hemodynamic instability Chorioamnionitis Maternal contraindications to tocolysis (agent specific )      </vt:lpstr>
      <vt:lpstr>     </vt:lpstr>
      <vt:lpstr>     </vt:lpstr>
      <vt:lpstr> Labor and delivery of preterm infant:  Delivery at tertiary Hospital, NICU available    the lower limit of potential viability is 24 weeks or 500 g, although these limits vary with the expertise of the neonatal intensive  care unit.   Continuous fetal heart monitoring and prompt attention to abnormal fetal heart rate patterns are extremely important      </vt:lpstr>
      <vt:lpstr> Vertex presentation vaginal delivery is preferred.   For the breech fetus estimated at less than1500 g, neonatal outcome is improved by cesarean delivery.      </vt:lpstr>
      <vt:lpstr>Complication   Hypothermia Respiratory: (RDS, apnea of prematurity ,BPD  Cardiac :PDA, shock, low BP  IVH  NEC  Bacterial and fungal infection  Anemia of prematurity.  Retinopathy of prematurity .       </vt:lpstr>
      <vt:lpstr> Prevention :  serial cervical length measurement at 16-24 week.   17-OH progesterone .  Cervical cercalage .       </vt:lpstr>
      <vt:lpstr>    </vt:lpstr>
      <vt:lpstr>    </vt:lpstr>
      <vt:lpstr> Answer  A </vt:lpstr>
      <vt:lpstr>A 30-year-old G1P0 patient with a twin pregnancy at 28 weeks’ gestation presents to labor and delivery with light vaginal bleeding and uterine contractions. She does not report leaking fluid. A bedside ultrasound examination demonstrates normal amniotic fluid and anterior placentas and no evidence of placenta previa. The fetal heart rate tracing is Category I for both twins, and external monitor shows uterine contractions every 2 to 3 minutes. Examination demonstrates that the cervix is 2 cm dilated and 50% effaced, and the presenting part is at −3 station. Tocolysis with magnesium sulfate is initiated and intravenous antibiotics are started for group B streptococcus (GBS) prophylaxis. Betamethasone, a corticosteroid, is also administered. How should this patient be counseled about the benefits of betamethasone in this situation?       </vt:lpstr>
      <vt:lpstr>a. Betamethasone enhances the tocolytic effect of magnesium sulfate and decreases the risk of preterm delivery.  b. Betamethasone decreases intraamniotic infections.  c. Betamethasone promotes fetal lung maturity and decreases the risk of respiratory distress syndrome.  d. The anti-inflammatory effect of betamethasone decreases the risk of GBS sepsis in the newborn.  e. Betamethasone is the only corticosteroid proven to cross the placenta       </vt:lpstr>
      <vt:lpstr>Answer           C     </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Preterm labour  Dr.Bodoor Alshareef</dc:title>
  <dc:creator>Bodoor AlShareef</dc:creator>
  <cp:lastModifiedBy>Windows User</cp:lastModifiedBy>
  <cp:revision>35</cp:revision>
  <dcterms:created xsi:type="dcterms:W3CDTF">2025-09-07T13:21:49Z</dcterms:created>
  <dcterms:modified xsi:type="dcterms:W3CDTF">2025-09-09T03:11:23Z</dcterms:modified>
</cp:coreProperties>
</file>