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1" r:id="rId3"/>
    <p:sldId id="363" r:id="rId4"/>
    <p:sldId id="362" r:id="rId5"/>
    <p:sldId id="360" r:id="rId6"/>
    <p:sldId id="337" r:id="rId7"/>
    <p:sldId id="321" r:id="rId8"/>
    <p:sldId id="354" r:id="rId9"/>
    <p:sldId id="340" r:id="rId10"/>
    <p:sldId id="353" r:id="rId11"/>
    <p:sldId id="352" r:id="rId12"/>
    <p:sldId id="343" r:id="rId13"/>
    <p:sldId id="342" r:id="rId14"/>
    <p:sldId id="351" r:id="rId15"/>
    <p:sldId id="364" r:id="rId16"/>
    <p:sldId id="338" r:id="rId17"/>
    <p:sldId id="339" r:id="rId18"/>
    <p:sldId id="358" r:id="rId19"/>
    <p:sldId id="356" r:id="rId20"/>
    <p:sldId id="355" r:id="rId21"/>
    <p:sldId id="357" r:id="rId22"/>
    <p:sldId id="336" r:id="rId23"/>
    <p:sldId id="335" r:id="rId24"/>
    <p:sldId id="315" r:id="rId25"/>
    <p:sldId id="334" r:id="rId26"/>
    <p:sldId id="313" r:id="rId27"/>
    <p:sldId id="333" r:id="rId28"/>
    <p:sldId id="317" r:id="rId29"/>
    <p:sldId id="286" r:id="rId30"/>
    <p:sldId id="320" r:id="rId31"/>
    <p:sldId id="318" r:id="rId32"/>
    <p:sldId id="331" r:id="rId33"/>
    <p:sldId id="324" r:id="rId34"/>
    <p:sldId id="330" r:id="rId35"/>
    <p:sldId id="323" r:id="rId36"/>
    <p:sldId id="322" r:id="rId37"/>
    <p:sldId id="327" r:id="rId38"/>
    <p:sldId id="326" r:id="rId39"/>
    <p:sldId id="325" r:id="rId40"/>
    <p:sldId id="329" r:id="rId41"/>
    <p:sldId id="350" r:id="rId42"/>
    <p:sldId id="328" r:id="rId43"/>
    <p:sldId id="345" r:id="rId44"/>
    <p:sldId id="316" r:id="rId45"/>
    <p:sldId id="344" r:id="rId46"/>
    <p:sldId id="348" r:id="rId47"/>
    <p:sldId id="347" r:id="rId48"/>
    <p:sldId id="34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6600"/>
    <a:srgbClr val="996633"/>
    <a:srgbClr val="808000"/>
    <a:srgbClr val="99FF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6151-E718-4710-8D53-F775CB2E40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EEA5FA-2018-4982-B7A2-71FC563FA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A59C5C-25E0-4261-AF28-D65D43E43312}"/>
              </a:ext>
            </a:extLst>
          </p:cNvPr>
          <p:cNvSpPr>
            <a:spLocks noGrp="1"/>
          </p:cNvSpPr>
          <p:nvPr>
            <p:ph type="dt" sz="half" idx="10"/>
          </p:nvPr>
        </p:nvSpPr>
        <p:spPr/>
        <p:txBody>
          <a:bodyPr/>
          <a:lstStyle/>
          <a:p>
            <a:fld id="{F81F95BA-5779-4500-AB6C-52DF6E2B93A5}" type="datetimeFigureOut">
              <a:rPr lang="en-GB" smtClean="0"/>
              <a:t>30/03/2023</a:t>
            </a:fld>
            <a:endParaRPr lang="en-GB"/>
          </a:p>
        </p:txBody>
      </p:sp>
      <p:sp>
        <p:nvSpPr>
          <p:cNvPr id="5" name="Footer Placeholder 4">
            <a:extLst>
              <a:ext uri="{FF2B5EF4-FFF2-40B4-BE49-F238E27FC236}">
                <a16:creationId xmlns:a16="http://schemas.microsoft.com/office/drawing/2014/main" id="{8C98C11F-17C3-4E77-8F7A-1D117A7792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A30898-B3F8-47AB-91C1-4F9ACBDFF34D}"/>
              </a:ext>
            </a:extLst>
          </p:cNvPr>
          <p:cNvSpPr>
            <a:spLocks noGrp="1"/>
          </p:cNvSpPr>
          <p:nvPr>
            <p:ph type="sldNum" sz="quarter" idx="12"/>
          </p:nvPr>
        </p:nvSpPr>
        <p:spPr/>
        <p:txBody>
          <a:bodyPr/>
          <a:lstStyle/>
          <a:p>
            <a:fld id="{F11BE23A-0B7B-4DF9-9957-F426D0B4C1BA}" type="slidenum">
              <a:rPr lang="en-GB" smtClean="0"/>
              <a:t>‹#›</a:t>
            </a:fld>
            <a:endParaRPr lang="en-GB"/>
          </a:p>
        </p:txBody>
      </p:sp>
    </p:spTree>
    <p:extLst>
      <p:ext uri="{BB962C8B-B14F-4D97-AF65-F5344CB8AC3E}">
        <p14:creationId xmlns:p14="http://schemas.microsoft.com/office/powerpoint/2010/main" val="152154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569A-DA8E-4594-B501-39317228FC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90C125-A6B4-4BE2-B671-48A87BB59A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809A98-520A-4A8D-8DC1-4F6B60754B80}"/>
              </a:ext>
            </a:extLst>
          </p:cNvPr>
          <p:cNvSpPr>
            <a:spLocks noGrp="1"/>
          </p:cNvSpPr>
          <p:nvPr>
            <p:ph type="dt" sz="half" idx="10"/>
          </p:nvPr>
        </p:nvSpPr>
        <p:spPr/>
        <p:txBody>
          <a:bodyPr/>
          <a:lstStyle/>
          <a:p>
            <a:fld id="{F81F95BA-5779-4500-AB6C-52DF6E2B93A5}" type="datetimeFigureOut">
              <a:rPr lang="en-GB" smtClean="0"/>
              <a:t>30/03/2023</a:t>
            </a:fld>
            <a:endParaRPr lang="en-GB"/>
          </a:p>
        </p:txBody>
      </p:sp>
      <p:sp>
        <p:nvSpPr>
          <p:cNvPr id="5" name="Footer Placeholder 4">
            <a:extLst>
              <a:ext uri="{FF2B5EF4-FFF2-40B4-BE49-F238E27FC236}">
                <a16:creationId xmlns:a16="http://schemas.microsoft.com/office/drawing/2014/main" id="{DC96C55A-3B91-41EB-9DEC-5EFD08172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1EEB1-C64B-482C-9BF8-BA0C73AE0B39}"/>
              </a:ext>
            </a:extLst>
          </p:cNvPr>
          <p:cNvSpPr>
            <a:spLocks noGrp="1"/>
          </p:cNvSpPr>
          <p:nvPr>
            <p:ph type="sldNum" sz="quarter" idx="12"/>
          </p:nvPr>
        </p:nvSpPr>
        <p:spPr/>
        <p:txBody>
          <a:bodyPr/>
          <a:lstStyle/>
          <a:p>
            <a:fld id="{F11BE23A-0B7B-4DF9-9957-F426D0B4C1BA}" type="slidenum">
              <a:rPr lang="en-GB" smtClean="0"/>
              <a:t>‹#›</a:t>
            </a:fld>
            <a:endParaRPr lang="en-GB"/>
          </a:p>
        </p:txBody>
      </p:sp>
    </p:spTree>
    <p:extLst>
      <p:ext uri="{BB962C8B-B14F-4D97-AF65-F5344CB8AC3E}">
        <p14:creationId xmlns:p14="http://schemas.microsoft.com/office/powerpoint/2010/main" val="319607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66987-23A9-4156-BCF3-F44F601D3D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3EBFDC-46C8-4BF6-895B-195212566C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7A1373-84D5-45F9-B8D3-89AAE8B832C0}"/>
              </a:ext>
            </a:extLst>
          </p:cNvPr>
          <p:cNvSpPr>
            <a:spLocks noGrp="1"/>
          </p:cNvSpPr>
          <p:nvPr>
            <p:ph type="dt" sz="half" idx="10"/>
          </p:nvPr>
        </p:nvSpPr>
        <p:spPr/>
        <p:txBody>
          <a:bodyPr/>
          <a:lstStyle/>
          <a:p>
            <a:fld id="{F81F95BA-5779-4500-AB6C-52DF6E2B93A5}" type="datetimeFigureOut">
              <a:rPr lang="en-GB" smtClean="0"/>
              <a:t>30/03/2023</a:t>
            </a:fld>
            <a:endParaRPr lang="en-GB"/>
          </a:p>
        </p:txBody>
      </p:sp>
      <p:sp>
        <p:nvSpPr>
          <p:cNvPr id="5" name="Footer Placeholder 4">
            <a:extLst>
              <a:ext uri="{FF2B5EF4-FFF2-40B4-BE49-F238E27FC236}">
                <a16:creationId xmlns:a16="http://schemas.microsoft.com/office/drawing/2014/main" id="{3595AEBF-A329-4F3E-9186-E904BE228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22F4DE-B008-4609-88D5-6F8F81E344F9}"/>
              </a:ext>
            </a:extLst>
          </p:cNvPr>
          <p:cNvSpPr>
            <a:spLocks noGrp="1"/>
          </p:cNvSpPr>
          <p:nvPr>
            <p:ph type="sldNum" sz="quarter" idx="12"/>
          </p:nvPr>
        </p:nvSpPr>
        <p:spPr/>
        <p:txBody>
          <a:bodyPr/>
          <a:lstStyle/>
          <a:p>
            <a:fld id="{F11BE23A-0B7B-4DF9-9957-F426D0B4C1BA}" type="slidenum">
              <a:rPr lang="en-GB" smtClean="0"/>
              <a:t>‹#›</a:t>
            </a:fld>
            <a:endParaRPr lang="en-GB"/>
          </a:p>
        </p:txBody>
      </p:sp>
    </p:spTree>
    <p:extLst>
      <p:ext uri="{BB962C8B-B14F-4D97-AF65-F5344CB8AC3E}">
        <p14:creationId xmlns:p14="http://schemas.microsoft.com/office/powerpoint/2010/main" val="349929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B7B5-D55B-41AC-B910-04690C3280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17F583-6D83-4921-B2D3-C11FB8946B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7E8A9-5B26-46DC-B444-E4987D917D91}"/>
              </a:ext>
            </a:extLst>
          </p:cNvPr>
          <p:cNvSpPr>
            <a:spLocks noGrp="1"/>
          </p:cNvSpPr>
          <p:nvPr>
            <p:ph type="dt" sz="half" idx="10"/>
          </p:nvPr>
        </p:nvSpPr>
        <p:spPr/>
        <p:txBody>
          <a:bodyPr/>
          <a:lstStyle/>
          <a:p>
            <a:fld id="{F81F95BA-5779-4500-AB6C-52DF6E2B93A5}" type="datetimeFigureOut">
              <a:rPr lang="en-GB" smtClean="0"/>
              <a:t>30/03/2023</a:t>
            </a:fld>
            <a:endParaRPr lang="en-GB"/>
          </a:p>
        </p:txBody>
      </p:sp>
      <p:sp>
        <p:nvSpPr>
          <p:cNvPr id="5" name="Footer Placeholder 4">
            <a:extLst>
              <a:ext uri="{FF2B5EF4-FFF2-40B4-BE49-F238E27FC236}">
                <a16:creationId xmlns:a16="http://schemas.microsoft.com/office/drawing/2014/main" id="{FA058000-A403-49B8-B705-2D440ECC02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B55A19-949F-491E-A1CC-C6815A9B4FF0}"/>
              </a:ext>
            </a:extLst>
          </p:cNvPr>
          <p:cNvSpPr>
            <a:spLocks noGrp="1"/>
          </p:cNvSpPr>
          <p:nvPr>
            <p:ph type="sldNum" sz="quarter" idx="12"/>
          </p:nvPr>
        </p:nvSpPr>
        <p:spPr/>
        <p:txBody>
          <a:bodyPr/>
          <a:lstStyle/>
          <a:p>
            <a:fld id="{F11BE23A-0B7B-4DF9-9957-F426D0B4C1BA}" type="slidenum">
              <a:rPr lang="en-GB" smtClean="0"/>
              <a:t>‹#›</a:t>
            </a:fld>
            <a:endParaRPr lang="en-GB"/>
          </a:p>
        </p:txBody>
      </p:sp>
    </p:spTree>
    <p:extLst>
      <p:ext uri="{BB962C8B-B14F-4D97-AF65-F5344CB8AC3E}">
        <p14:creationId xmlns:p14="http://schemas.microsoft.com/office/powerpoint/2010/main" val="257854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D403-510D-43D2-B943-067F4C6452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4DB6D2-EB38-4EED-99C9-78CC5692C4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2C51D5-153A-47DB-9D97-5A1F4A768119}"/>
              </a:ext>
            </a:extLst>
          </p:cNvPr>
          <p:cNvSpPr>
            <a:spLocks noGrp="1"/>
          </p:cNvSpPr>
          <p:nvPr>
            <p:ph type="dt" sz="half" idx="10"/>
          </p:nvPr>
        </p:nvSpPr>
        <p:spPr/>
        <p:txBody>
          <a:bodyPr/>
          <a:lstStyle/>
          <a:p>
            <a:fld id="{F81F95BA-5779-4500-AB6C-52DF6E2B93A5}" type="datetimeFigureOut">
              <a:rPr lang="en-GB" smtClean="0"/>
              <a:t>30/03/2023</a:t>
            </a:fld>
            <a:endParaRPr lang="en-GB"/>
          </a:p>
        </p:txBody>
      </p:sp>
      <p:sp>
        <p:nvSpPr>
          <p:cNvPr id="5" name="Footer Placeholder 4">
            <a:extLst>
              <a:ext uri="{FF2B5EF4-FFF2-40B4-BE49-F238E27FC236}">
                <a16:creationId xmlns:a16="http://schemas.microsoft.com/office/drawing/2014/main" id="{14B9256D-6111-4473-BF2B-C569D67A36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C27B0D-047A-449A-BE0A-F45B16596BB7}"/>
              </a:ext>
            </a:extLst>
          </p:cNvPr>
          <p:cNvSpPr>
            <a:spLocks noGrp="1"/>
          </p:cNvSpPr>
          <p:nvPr>
            <p:ph type="sldNum" sz="quarter" idx="12"/>
          </p:nvPr>
        </p:nvSpPr>
        <p:spPr/>
        <p:txBody>
          <a:bodyPr/>
          <a:lstStyle/>
          <a:p>
            <a:fld id="{F11BE23A-0B7B-4DF9-9957-F426D0B4C1BA}" type="slidenum">
              <a:rPr lang="en-GB" smtClean="0"/>
              <a:t>‹#›</a:t>
            </a:fld>
            <a:endParaRPr lang="en-GB"/>
          </a:p>
        </p:txBody>
      </p:sp>
    </p:spTree>
    <p:extLst>
      <p:ext uri="{BB962C8B-B14F-4D97-AF65-F5344CB8AC3E}">
        <p14:creationId xmlns:p14="http://schemas.microsoft.com/office/powerpoint/2010/main" val="209691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AD61-FAFC-436D-8333-DA8E0BF9C5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EE145F-422A-46A0-9A2E-AD9807F952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875433-FDBF-4153-8F72-71DB9893A5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6B89AA-0012-41E7-B02D-C2640800236E}"/>
              </a:ext>
            </a:extLst>
          </p:cNvPr>
          <p:cNvSpPr>
            <a:spLocks noGrp="1"/>
          </p:cNvSpPr>
          <p:nvPr>
            <p:ph type="dt" sz="half" idx="10"/>
          </p:nvPr>
        </p:nvSpPr>
        <p:spPr/>
        <p:txBody>
          <a:bodyPr/>
          <a:lstStyle/>
          <a:p>
            <a:fld id="{F81F95BA-5779-4500-AB6C-52DF6E2B93A5}" type="datetimeFigureOut">
              <a:rPr lang="en-GB" smtClean="0"/>
              <a:t>30/03/2023</a:t>
            </a:fld>
            <a:endParaRPr lang="en-GB"/>
          </a:p>
        </p:txBody>
      </p:sp>
      <p:sp>
        <p:nvSpPr>
          <p:cNvPr id="6" name="Footer Placeholder 5">
            <a:extLst>
              <a:ext uri="{FF2B5EF4-FFF2-40B4-BE49-F238E27FC236}">
                <a16:creationId xmlns:a16="http://schemas.microsoft.com/office/drawing/2014/main" id="{34735C6A-A9B2-4245-A236-60A67F9651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7CF496-9FAC-4E2A-ADB5-C35574DD6F49}"/>
              </a:ext>
            </a:extLst>
          </p:cNvPr>
          <p:cNvSpPr>
            <a:spLocks noGrp="1"/>
          </p:cNvSpPr>
          <p:nvPr>
            <p:ph type="sldNum" sz="quarter" idx="12"/>
          </p:nvPr>
        </p:nvSpPr>
        <p:spPr/>
        <p:txBody>
          <a:bodyPr/>
          <a:lstStyle/>
          <a:p>
            <a:fld id="{F11BE23A-0B7B-4DF9-9957-F426D0B4C1BA}" type="slidenum">
              <a:rPr lang="en-GB" smtClean="0"/>
              <a:t>‹#›</a:t>
            </a:fld>
            <a:endParaRPr lang="en-GB"/>
          </a:p>
        </p:txBody>
      </p:sp>
    </p:spTree>
    <p:extLst>
      <p:ext uri="{BB962C8B-B14F-4D97-AF65-F5344CB8AC3E}">
        <p14:creationId xmlns:p14="http://schemas.microsoft.com/office/powerpoint/2010/main" val="278453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7803-D515-4419-977E-18730A407D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7750A3-BA96-4CE0-8BFE-E0E08DA397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21BA3D-AA8A-4C4A-8D3B-5E739E0D84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279B7B-25D6-4F1C-BFA5-991CAF0FA6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5BDA45-6252-4D36-9592-27C08EA545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2C82EB-6B83-43CB-B3F3-D03037AB5FD7}"/>
              </a:ext>
            </a:extLst>
          </p:cNvPr>
          <p:cNvSpPr>
            <a:spLocks noGrp="1"/>
          </p:cNvSpPr>
          <p:nvPr>
            <p:ph type="dt" sz="half" idx="10"/>
          </p:nvPr>
        </p:nvSpPr>
        <p:spPr/>
        <p:txBody>
          <a:bodyPr/>
          <a:lstStyle/>
          <a:p>
            <a:fld id="{F81F95BA-5779-4500-AB6C-52DF6E2B93A5}" type="datetimeFigureOut">
              <a:rPr lang="en-GB" smtClean="0"/>
              <a:t>30/03/2023</a:t>
            </a:fld>
            <a:endParaRPr lang="en-GB"/>
          </a:p>
        </p:txBody>
      </p:sp>
      <p:sp>
        <p:nvSpPr>
          <p:cNvPr id="8" name="Footer Placeholder 7">
            <a:extLst>
              <a:ext uri="{FF2B5EF4-FFF2-40B4-BE49-F238E27FC236}">
                <a16:creationId xmlns:a16="http://schemas.microsoft.com/office/drawing/2014/main" id="{788F1424-DD62-4357-BE59-A899ABD06C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05B073-BF06-488C-A802-C9AE806FD279}"/>
              </a:ext>
            </a:extLst>
          </p:cNvPr>
          <p:cNvSpPr>
            <a:spLocks noGrp="1"/>
          </p:cNvSpPr>
          <p:nvPr>
            <p:ph type="sldNum" sz="quarter" idx="12"/>
          </p:nvPr>
        </p:nvSpPr>
        <p:spPr/>
        <p:txBody>
          <a:bodyPr/>
          <a:lstStyle/>
          <a:p>
            <a:fld id="{F11BE23A-0B7B-4DF9-9957-F426D0B4C1BA}" type="slidenum">
              <a:rPr lang="en-GB" smtClean="0"/>
              <a:t>‹#›</a:t>
            </a:fld>
            <a:endParaRPr lang="en-GB"/>
          </a:p>
        </p:txBody>
      </p:sp>
    </p:spTree>
    <p:extLst>
      <p:ext uri="{BB962C8B-B14F-4D97-AF65-F5344CB8AC3E}">
        <p14:creationId xmlns:p14="http://schemas.microsoft.com/office/powerpoint/2010/main" val="111893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FB66-6D40-43BB-AEBD-106FBA152B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CEB45B-B330-4946-9D34-413900B926A0}"/>
              </a:ext>
            </a:extLst>
          </p:cNvPr>
          <p:cNvSpPr>
            <a:spLocks noGrp="1"/>
          </p:cNvSpPr>
          <p:nvPr>
            <p:ph type="dt" sz="half" idx="10"/>
          </p:nvPr>
        </p:nvSpPr>
        <p:spPr/>
        <p:txBody>
          <a:bodyPr/>
          <a:lstStyle/>
          <a:p>
            <a:fld id="{F81F95BA-5779-4500-AB6C-52DF6E2B93A5}" type="datetimeFigureOut">
              <a:rPr lang="en-GB" smtClean="0"/>
              <a:t>30/03/2023</a:t>
            </a:fld>
            <a:endParaRPr lang="en-GB"/>
          </a:p>
        </p:txBody>
      </p:sp>
      <p:sp>
        <p:nvSpPr>
          <p:cNvPr id="4" name="Footer Placeholder 3">
            <a:extLst>
              <a:ext uri="{FF2B5EF4-FFF2-40B4-BE49-F238E27FC236}">
                <a16:creationId xmlns:a16="http://schemas.microsoft.com/office/drawing/2014/main" id="{671B1552-76FA-4470-9BAC-1FD416C975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0D29F2-6B4A-4E3F-B5A3-78749EEC8A6D}"/>
              </a:ext>
            </a:extLst>
          </p:cNvPr>
          <p:cNvSpPr>
            <a:spLocks noGrp="1"/>
          </p:cNvSpPr>
          <p:nvPr>
            <p:ph type="sldNum" sz="quarter" idx="12"/>
          </p:nvPr>
        </p:nvSpPr>
        <p:spPr/>
        <p:txBody>
          <a:bodyPr/>
          <a:lstStyle/>
          <a:p>
            <a:fld id="{F11BE23A-0B7B-4DF9-9957-F426D0B4C1BA}" type="slidenum">
              <a:rPr lang="en-GB" smtClean="0"/>
              <a:t>‹#›</a:t>
            </a:fld>
            <a:endParaRPr lang="en-GB"/>
          </a:p>
        </p:txBody>
      </p:sp>
    </p:spTree>
    <p:extLst>
      <p:ext uri="{BB962C8B-B14F-4D97-AF65-F5344CB8AC3E}">
        <p14:creationId xmlns:p14="http://schemas.microsoft.com/office/powerpoint/2010/main" val="199066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04A61A-DAB6-4BF9-B6C4-467C75455AE0}"/>
              </a:ext>
            </a:extLst>
          </p:cNvPr>
          <p:cNvSpPr>
            <a:spLocks noGrp="1"/>
          </p:cNvSpPr>
          <p:nvPr>
            <p:ph type="dt" sz="half" idx="10"/>
          </p:nvPr>
        </p:nvSpPr>
        <p:spPr/>
        <p:txBody>
          <a:bodyPr/>
          <a:lstStyle/>
          <a:p>
            <a:fld id="{F81F95BA-5779-4500-AB6C-52DF6E2B93A5}" type="datetimeFigureOut">
              <a:rPr lang="en-GB" smtClean="0"/>
              <a:t>30/03/2023</a:t>
            </a:fld>
            <a:endParaRPr lang="en-GB"/>
          </a:p>
        </p:txBody>
      </p:sp>
      <p:sp>
        <p:nvSpPr>
          <p:cNvPr id="3" name="Footer Placeholder 2">
            <a:extLst>
              <a:ext uri="{FF2B5EF4-FFF2-40B4-BE49-F238E27FC236}">
                <a16:creationId xmlns:a16="http://schemas.microsoft.com/office/drawing/2014/main" id="{627828A0-87FE-4B90-8312-5284F6A557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9A640B-460C-4717-A267-E4EE924A6EB3}"/>
              </a:ext>
            </a:extLst>
          </p:cNvPr>
          <p:cNvSpPr>
            <a:spLocks noGrp="1"/>
          </p:cNvSpPr>
          <p:nvPr>
            <p:ph type="sldNum" sz="quarter" idx="12"/>
          </p:nvPr>
        </p:nvSpPr>
        <p:spPr/>
        <p:txBody>
          <a:bodyPr/>
          <a:lstStyle/>
          <a:p>
            <a:fld id="{F11BE23A-0B7B-4DF9-9957-F426D0B4C1BA}" type="slidenum">
              <a:rPr lang="en-GB" smtClean="0"/>
              <a:t>‹#›</a:t>
            </a:fld>
            <a:endParaRPr lang="en-GB"/>
          </a:p>
        </p:txBody>
      </p:sp>
    </p:spTree>
    <p:extLst>
      <p:ext uri="{BB962C8B-B14F-4D97-AF65-F5344CB8AC3E}">
        <p14:creationId xmlns:p14="http://schemas.microsoft.com/office/powerpoint/2010/main" val="312032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5D29-354A-4463-8EE2-C0C664075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C47B34-09D5-4E79-9A0E-A1DCBCD71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96E1C5-D671-4FE3-A5D7-4F0D28346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ED02E-3EDC-410B-B41E-9E37D2D065DD}"/>
              </a:ext>
            </a:extLst>
          </p:cNvPr>
          <p:cNvSpPr>
            <a:spLocks noGrp="1"/>
          </p:cNvSpPr>
          <p:nvPr>
            <p:ph type="dt" sz="half" idx="10"/>
          </p:nvPr>
        </p:nvSpPr>
        <p:spPr/>
        <p:txBody>
          <a:bodyPr/>
          <a:lstStyle/>
          <a:p>
            <a:fld id="{F81F95BA-5779-4500-AB6C-52DF6E2B93A5}" type="datetimeFigureOut">
              <a:rPr lang="en-GB" smtClean="0"/>
              <a:t>30/03/2023</a:t>
            </a:fld>
            <a:endParaRPr lang="en-GB"/>
          </a:p>
        </p:txBody>
      </p:sp>
      <p:sp>
        <p:nvSpPr>
          <p:cNvPr id="6" name="Footer Placeholder 5">
            <a:extLst>
              <a:ext uri="{FF2B5EF4-FFF2-40B4-BE49-F238E27FC236}">
                <a16:creationId xmlns:a16="http://schemas.microsoft.com/office/drawing/2014/main" id="{3F8CED2A-7D13-4400-8C47-4D7CE076EA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A56C1F-E7D3-4AA1-847B-072930CF04EA}"/>
              </a:ext>
            </a:extLst>
          </p:cNvPr>
          <p:cNvSpPr>
            <a:spLocks noGrp="1"/>
          </p:cNvSpPr>
          <p:nvPr>
            <p:ph type="sldNum" sz="quarter" idx="12"/>
          </p:nvPr>
        </p:nvSpPr>
        <p:spPr/>
        <p:txBody>
          <a:bodyPr/>
          <a:lstStyle/>
          <a:p>
            <a:fld id="{F11BE23A-0B7B-4DF9-9957-F426D0B4C1BA}" type="slidenum">
              <a:rPr lang="en-GB" smtClean="0"/>
              <a:t>‹#›</a:t>
            </a:fld>
            <a:endParaRPr lang="en-GB"/>
          </a:p>
        </p:txBody>
      </p:sp>
    </p:spTree>
    <p:extLst>
      <p:ext uri="{BB962C8B-B14F-4D97-AF65-F5344CB8AC3E}">
        <p14:creationId xmlns:p14="http://schemas.microsoft.com/office/powerpoint/2010/main" val="199691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54795-645B-4C3B-AD1E-63947A54A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0903C3-2272-4DFF-8B0F-D821563F9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65C455-060D-4B17-B27B-661633B3A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F15BC-A67E-47CA-9928-50DEF36C1994}"/>
              </a:ext>
            </a:extLst>
          </p:cNvPr>
          <p:cNvSpPr>
            <a:spLocks noGrp="1"/>
          </p:cNvSpPr>
          <p:nvPr>
            <p:ph type="dt" sz="half" idx="10"/>
          </p:nvPr>
        </p:nvSpPr>
        <p:spPr/>
        <p:txBody>
          <a:bodyPr/>
          <a:lstStyle/>
          <a:p>
            <a:fld id="{F81F95BA-5779-4500-AB6C-52DF6E2B93A5}" type="datetimeFigureOut">
              <a:rPr lang="en-GB" smtClean="0"/>
              <a:t>30/03/2023</a:t>
            </a:fld>
            <a:endParaRPr lang="en-GB"/>
          </a:p>
        </p:txBody>
      </p:sp>
      <p:sp>
        <p:nvSpPr>
          <p:cNvPr id="6" name="Footer Placeholder 5">
            <a:extLst>
              <a:ext uri="{FF2B5EF4-FFF2-40B4-BE49-F238E27FC236}">
                <a16:creationId xmlns:a16="http://schemas.microsoft.com/office/drawing/2014/main" id="{C9B5B19A-59C7-4320-93E4-765CAA99ED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C9EDA4-1033-433E-91CA-D764CD7590E4}"/>
              </a:ext>
            </a:extLst>
          </p:cNvPr>
          <p:cNvSpPr>
            <a:spLocks noGrp="1"/>
          </p:cNvSpPr>
          <p:nvPr>
            <p:ph type="sldNum" sz="quarter" idx="12"/>
          </p:nvPr>
        </p:nvSpPr>
        <p:spPr/>
        <p:txBody>
          <a:bodyPr/>
          <a:lstStyle/>
          <a:p>
            <a:fld id="{F11BE23A-0B7B-4DF9-9957-F426D0B4C1BA}" type="slidenum">
              <a:rPr lang="en-GB" smtClean="0"/>
              <a:t>‹#›</a:t>
            </a:fld>
            <a:endParaRPr lang="en-GB"/>
          </a:p>
        </p:txBody>
      </p:sp>
    </p:spTree>
    <p:extLst>
      <p:ext uri="{BB962C8B-B14F-4D97-AF65-F5344CB8AC3E}">
        <p14:creationId xmlns:p14="http://schemas.microsoft.com/office/powerpoint/2010/main" val="347451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8FAAC-E1CE-4533-AB47-395FB6759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0B3010-B453-4FF5-80C0-5C08EF74E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313308-6247-4BAB-9D88-71AD4AB56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F95BA-5779-4500-AB6C-52DF6E2B93A5}" type="datetimeFigureOut">
              <a:rPr lang="en-GB" smtClean="0"/>
              <a:t>30/03/2023</a:t>
            </a:fld>
            <a:endParaRPr lang="en-GB"/>
          </a:p>
        </p:txBody>
      </p:sp>
      <p:sp>
        <p:nvSpPr>
          <p:cNvPr id="5" name="Footer Placeholder 4">
            <a:extLst>
              <a:ext uri="{FF2B5EF4-FFF2-40B4-BE49-F238E27FC236}">
                <a16:creationId xmlns:a16="http://schemas.microsoft.com/office/drawing/2014/main" id="{FF7D93FE-FF31-48C6-BDBE-AF693337A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871EFE-8DD8-42AF-87CE-389C19D1E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BE23A-0B7B-4DF9-9957-F426D0B4C1BA}" type="slidenum">
              <a:rPr lang="en-GB" smtClean="0"/>
              <a:t>‹#›</a:t>
            </a:fld>
            <a:endParaRPr lang="en-GB"/>
          </a:p>
        </p:txBody>
      </p:sp>
    </p:spTree>
    <p:extLst>
      <p:ext uri="{BB962C8B-B14F-4D97-AF65-F5344CB8AC3E}">
        <p14:creationId xmlns:p14="http://schemas.microsoft.com/office/powerpoint/2010/main" val="2637525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7666-540D-4BBB-B19E-DEA3C97FA1B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7821ECF8-10BC-470F-8EB3-89CA634D1597}"/>
              </a:ext>
            </a:extLst>
          </p:cNvPr>
          <p:cNvSpPr>
            <a:spLocks noGrp="1"/>
          </p:cNvSpPr>
          <p:nvPr>
            <p:ph type="subTitle" idx="1"/>
          </p:nvPr>
        </p:nvSpPr>
        <p:spPr>
          <a:xfrm>
            <a:off x="7183120" y="3509963"/>
            <a:ext cx="4763457" cy="3276917"/>
          </a:xfrm>
          <a:noFill/>
        </p:spPr>
        <p:txBody>
          <a:bodyPr>
            <a:normAutofit/>
          </a:bodyPr>
          <a:lstStyle/>
          <a:p>
            <a:r>
              <a:rPr lang="en-GB" sz="3600" b="1" dirty="0">
                <a:latin typeface="AngsanaUPC" panose="02020603050405020304" pitchFamily="18" charset="-34"/>
                <a:cs typeface="AngsanaUPC" panose="02020603050405020304" pitchFamily="18" charset="-34"/>
              </a:rPr>
              <a:t>Radiology in gynaecology</a:t>
            </a:r>
          </a:p>
          <a:p>
            <a:r>
              <a:rPr lang="en-GB" sz="3600" b="1" dirty="0">
                <a:latin typeface="AngsanaUPC" panose="02020603050405020304" pitchFamily="18" charset="-34"/>
                <a:cs typeface="AngsanaUPC" panose="02020603050405020304" pitchFamily="18" charset="-34"/>
              </a:rPr>
              <a:t>By Dr. Mona Ahmed</a:t>
            </a:r>
          </a:p>
          <a:p>
            <a:r>
              <a:rPr lang="en-GB" sz="3600" b="1" dirty="0">
                <a:latin typeface="AngsanaUPC" panose="02020603050405020304" pitchFamily="18" charset="-34"/>
                <a:cs typeface="AngsanaUPC" panose="02020603050405020304" pitchFamily="18" charset="-34"/>
              </a:rPr>
              <a:t>Assisted Professor</a:t>
            </a:r>
          </a:p>
          <a:p>
            <a:r>
              <a:rPr lang="en-GB" sz="3600" b="1" dirty="0">
                <a:latin typeface="AngsanaUPC" panose="02020603050405020304" pitchFamily="18" charset="-34"/>
                <a:cs typeface="AngsanaUPC" panose="02020603050405020304" pitchFamily="18" charset="-34"/>
              </a:rPr>
              <a:t>Elmareefa University</a:t>
            </a:r>
          </a:p>
          <a:p>
            <a:r>
              <a:rPr lang="en-GB" sz="3600" b="1" dirty="0">
                <a:latin typeface="AngsanaUPC" panose="02020603050405020304" pitchFamily="18" charset="-34"/>
                <a:cs typeface="AngsanaUPC" panose="02020603050405020304" pitchFamily="18" charset="-34"/>
              </a:rPr>
              <a:t>SMSB</a:t>
            </a:r>
          </a:p>
        </p:txBody>
      </p:sp>
      <p:pic>
        <p:nvPicPr>
          <p:cNvPr id="5" name="Picture 4" descr="Transvaginal ultrasound">
            <a:extLst>
              <a:ext uri="{FF2B5EF4-FFF2-40B4-BE49-F238E27FC236}">
                <a16:creationId xmlns:a16="http://schemas.microsoft.com/office/drawing/2014/main" id="{8B87F2EF-D800-40D1-8F2B-D2B5A69CA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561" y="1122363"/>
            <a:ext cx="10525759" cy="23876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Ultrasound Obstetrics and gynecology | Philips Healthcare">
            <a:extLst>
              <a:ext uri="{FF2B5EF4-FFF2-40B4-BE49-F238E27FC236}">
                <a16:creationId xmlns:a16="http://schemas.microsoft.com/office/drawing/2014/main" id="{243618C0-5853-4A17-8C55-BCD4115C1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561" y="3509963"/>
            <a:ext cx="5750560" cy="327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7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sz="6600" dirty="0">
                <a:solidFill>
                  <a:srgbClr val="663300"/>
                </a:solidFill>
                <a:latin typeface="AngsanaUPC" panose="02020603050405020304" pitchFamily="18" charset="-34"/>
                <a:cs typeface="AngsanaUPC" panose="02020603050405020304" pitchFamily="18" charset="-34"/>
              </a:rPr>
              <a:t> </a:t>
            </a:r>
            <a:r>
              <a:rPr lang="en-GB" sz="6600" i="1" dirty="0">
                <a:solidFill>
                  <a:srgbClr val="663300"/>
                </a:solidFill>
                <a:latin typeface="AngsanaUPC" panose="02020603050405020304" pitchFamily="18" charset="-34"/>
                <a:cs typeface="AngsanaUPC" panose="02020603050405020304" pitchFamily="18" charset="-34"/>
              </a:rPr>
              <a:t>MRI</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algn="l">
              <a:buFont typeface="+mj-lt"/>
              <a:buAutoNum type="arabicPeriod"/>
            </a:pPr>
            <a:r>
              <a:rPr lang="en-GB" sz="4000" b="0" i="1" dirty="0">
                <a:solidFill>
                  <a:srgbClr val="663300"/>
                </a:solidFill>
                <a:effectLst/>
                <a:latin typeface="AngsanaUPC" panose="02020603050405020304" pitchFamily="18" charset="-34"/>
                <a:cs typeface="AngsanaUPC" panose="02020603050405020304" pitchFamily="18" charset="-34"/>
              </a:rPr>
              <a:t>Study of normal uterus and adnexa.</a:t>
            </a:r>
          </a:p>
          <a:p>
            <a:pPr algn="l">
              <a:buFont typeface="+mj-lt"/>
              <a:buAutoNum type="arabicPeriod"/>
            </a:pPr>
            <a:r>
              <a:rPr lang="en-GB" sz="4000" b="0" i="1" dirty="0">
                <a:solidFill>
                  <a:srgbClr val="663300"/>
                </a:solidFill>
                <a:effectLst/>
                <a:latin typeface="AngsanaUPC" panose="02020603050405020304" pitchFamily="18" charset="-34"/>
                <a:cs typeface="AngsanaUPC" panose="02020603050405020304" pitchFamily="18" charset="-34"/>
              </a:rPr>
              <a:t> Myoma.</a:t>
            </a:r>
          </a:p>
          <a:p>
            <a:pPr algn="l">
              <a:buFont typeface="+mj-lt"/>
              <a:buAutoNum type="arabicPeriod"/>
            </a:pPr>
            <a:r>
              <a:rPr lang="en-GB" sz="4000" b="0" i="1" dirty="0">
                <a:solidFill>
                  <a:srgbClr val="663300"/>
                </a:solidFill>
                <a:effectLst/>
                <a:latin typeface="AngsanaUPC" panose="02020603050405020304" pitchFamily="18" charset="-34"/>
                <a:cs typeface="AngsanaUPC" panose="02020603050405020304" pitchFamily="18" charset="-34"/>
              </a:rPr>
              <a:t> Adenomyosis.</a:t>
            </a:r>
          </a:p>
          <a:p>
            <a:pPr algn="l">
              <a:buFont typeface="+mj-lt"/>
              <a:buAutoNum type="arabicPeriod"/>
            </a:pPr>
            <a:r>
              <a:rPr lang="en-GB" sz="4000" b="0" i="1" dirty="0">
                <a:solidFill>
                  <a:srgbClr val="663300"/>
                </a:solidFill>
                <a:effectLst/>
                <a:latin typeface="AngsanaUPC" panose="02020603050405020304" pitchFamily="18" charset="-34"/>
                <a:cs typeface="AngsanaUPC" panose="02020603050405020304" pitchFamily="18" charset="-34"/>
              </a:rPr>
              <a:t> Congenital uterovaginal anomalies.</a:t>
            </a:r>
          </a:p>
          <a:p>
            <a:pPr algn="l">
              <a:buFont typeface="+mj-lt"/>
              <a:buAutoNum type="arabicPeriod"/>
            </a:pPr>
            <a:r>
              <a:rPr lang="en-GB" sz="4000" b="0" i="1" dirty="0">
                <a:solidFill>
                  <a:srgbClr val="663300"/>
                </a:solidFill>
                <a:effectLst/>
                <a:latin typeface="AngsanaUPC" panose="02020603050405020304" pitchFamily="18" charset="-34"/>
                <a:cs typeface="AngsanaUPC" panose="02020603050405020304" pitchFamily="18" charset="-34"/>
              </a:rPr>
              <a:t>Gynaecological cancers.</a:t>
            </a:r>
          </a:p>
          <a:p>
            <a:pPr algn="l">
              <a:buFont typeface="+mj-lt"/>
              <a:buAutoNum type="arabicPeriod"/>
            </a:pPr>
            <a:r>
              <a:rPr lang="en-GB" sz="4000" b="0" i="1" dirty="0">
                <a:solidFill>
                  <a:srgbClr val="663300"/>
                </a:solidFill>
                <a:effectLst/>
                <a:latin typeface="AngsanaUPC" panose="02020603050405020304" pitchFamily="18" charset="-34"/>
                <a:cs typeface="AngsanaUPC" panose="02020603050405020304" pitchFamily="18" charset="-34"/>
              </a:rPr>
              <a:t>Pregnancy --- complicated by genital cancers</a:t>
            </a:r>
          </a:p>
          <a:p>
            <a:pPr algn="l">
              <a:buFont typeface="+mj-lt"/>
              <a:buAutoNum type="arabicPeriod"/>
            </a:pPr>
            <a:r>
              <a:rPr lang="en-GB" sz="4000" i="1" dirty="0">
                <a:solidFill>
                  <a:srgbClr val="663300"/>
                </a:solidFill>
                <a:latin typeface="AngsanaUPC" panose="02020603050405020304" pitchFamily="18" charset="-34"/>
                <a:cs typeface="AngsanaUPC" panose="02020603050405020304" pitchFamily="18" charset="-34"/>
              </a:rPr>
              <a:t>Endometriosis.</a:t>
            </a:r>
          </a:p>
          <a:p>
            <a:pPr algn="l">
              <a:buFont typeface="+mj-lt"/>
              <a:buAutoNum type="arabicPeriod"/>
            </a:pPr>
            <a:r>
              <a:rPr lang="en-GB" sz="4000" b="0" i="1" dirty="0">
                <a:solidFill>
                  <a:srgbClr val="663300"/>
                </a:solidFill>
                <a:effectLst/>
                <a:latin typeface="AngsanaUPC" panose="02020603050405020304" pitchFamily="18" charset="-34"/>
                <a:cs typeface="AngsanaUPC" panose="02020603050405020304" pitchFamily="18" charset="-34"/>
              </a:rPr>
              <a:t>Retroperitoneal lymph node.</a:t>
            </a:r>
          </a:p>
          <a:p>
            <a:pPr marL="0" indent="0">
              <a:buNone/>
            </a:pPr>
            <a:endParaRPr lang="en-GB" sz="4400" dirty="0">
              <a:solidFill>
                <a:srgbClr val="663300"/>
              </a:solidFill>
              <a:latin typeface="AngsanaUPC" panose="02020603050405020304" pitchFamily="18" charset="-34"/>
              <a:cs typeface="AngsanaUPC" panose="02020603050405020304" pitchFamily="18" charset="-34"/>
            </a:endParaRPr>
          </a:p>
        </p:txBody>
      </p:sp>
      <p:pic>
        <p:nvPicPr>
          <p:cNvPr id="3074" name="Picture 2" descr="Uterine Anomalies Congenital and Acquired - YouTube">
            <a:extLst>
              <a:ext uri="{FF2B5EF4-FFF2-40B4-BE49-F238E27FC236}">
                <a16:creationId xmlns:a16="http://schemas.microsoft.com/office/drawing/2014/main" id="{29009917-A9A6-49A5-A0BC-413EB1437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520" y="3764279"/>
            <a:ext cx="4572000" cy="30048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uge subserosal uterine leiomyoma (fibroid) | Radiology Case |  Radiopaedia.org">
            <a:extLst>
              <a:ext uri="{FF2B5EF4-FFF2-40B4-BE49-F238E27FC236}">
                <a16:creationId xmlns:a16="http://schemas.microsoft.com/office/drawing/2014/main" id="{0E94AC0D-6CD0-4C05-AFEC-6B5814DEC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760" y="1259204"/>
            <a:ext cx="221488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ormal Imaging Findings of the Uterus">
            <a:extLst>
              <a:ext uri="{FF2B5EF4-FFF2-40B4-BE49-F238E27FC236}">
                <a16:creationId xmlns:a16="http://schemas.microsoft.com/office/drawing/2014/main" id="{F83B89B4-9565-4903-8C6B-ED563A58B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520" y="1259204"/>
            <a:ext cx="2214880" cy="227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1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092529"/>
          </a:xfrm>
          <a:solidFill>
            <a:schemeClr val="bg2">
              <a:lumMod val="90000"/>
            </a:schemeClr>
          </a:solidFill>
        </p:spPr>
        <p:txBody>
          <a:bodyPr>
            <a:normAutofit fontScale="90000"/>
          </a:bodyPr>
          <a:lstStyle/>
          <a:p>
            <a:r>
              <a:rPr lang="en-GB" sz="6600" dirty="0">
                <a:solidFill>
                  <a:srgbClr val="663300"/>
                </a:solidFill>
                <a:latin typeface="AngsanaUPC" panose="02020603050405020304" pitchFamily="18" charset="-34"/>
                <a:cs typeface="AngsanaUPC" panose="02020603050405020304" pitchFamily="18" charset="-34"/>
              </a:rPr>
              <a:t> </a:t>
            </a:r>
            <a:br>
              <a:rPr lang="en-GB" sz="6600" dirty="0">
                <a:solidFill>
                  <a:srgbClr val="663300"/>
                </a:solidFill>
                <a:latin typeface="AngsanaUPC" panose="02020603050405020304" pitchFamily="18" charset="-34"/>
                <a:cs typeface="AngsanaUPC" panose="02020603050405020304" pitchFamily="18" charset="-34"/>
              </a:rPr>
            </a:br>
            <a:r>
              <a:rPr lang="en-GB" b="1" i="1" dirty="0">
                <a:solidFill>
                  <a:srgbClr val="663300"/>
                </a:solidFill>
                <a:effectLst/>
                <a:latin typeface="AngsanaUPC" panose="02020603050405020304" pitchFamily="18" charset="-34"/>
                <a:cs typeface="AngsanaUPC" panose="02020603050405020304" pitchFamily="18" charset="-34"/>
              </a:rPr>
              <a:t>Contraindications for MRI include the following:</a:t>
            </a:r>
            <a:br>
              <a:rPr lang="en-GB" sz="6600" b="0" i="1" dirty="0">
                <a:solidFill>
                  <a:srgbClr val="202124"/>
                </a:solidFill>
                <a:effectLst/>
                <a:latin typeface="Google Sans"/>
              </a:rPr>
            </a:br>
            <a:endParaRPr lang="en-GB" sz="6600" i="1"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092530"/>
            <a:ext cx="12192000" cy="5755310"/>
          </a:xfrm>
          <a:solidFill>
            <a:schemeClr val="tx2">
              <a:lumMod val="60000"/>
              <a:lumOff val="40000"/>
            </a:schemeClr>
          </a:solidFill>
        </p:spPr>
        <p:txBody>
          <a:bodyPr>
            <a:normAutofit/>
          </a:bodyPr>
          <a:lstStyle/>
          <a:p>
            <a:pPr algn="l">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prosthetic heart valves</a:t>
            </a:r>
          </a:p>
          <a:p>
            <a:pPr algn="l">
              <a:buFont typeface="Courier New" panose="02070309020205020404" pitchFamily="49" charset="0"/>
              <a:buChar char="o"/>
            </a:pPr>
            <a:r>
              <a:rPr lang="en-GB" sz="4800" i="1" dirty="0">
                <a:solidFill>
                  <a:srgbClr val="663300"/>
                </a:solidFill>
                <a:effectLst/>
                <a:latin typeface="AngsanaUPC" panose="02020603050405020304" pitchFamily="18" charset="-34"/>
                <a:cs typeface="AngsanaUPC" panose="02020603050405020304" pitchFamily="18" charset="-34"/>
              </a:rPr>
              <a:t>Claustrophobia.</a:t>
            </a:r>
          </a:p>
          <a:p>
            <a:pPr algn="l">
              <a:buFont typeface="Courier New" panose="02070309020205020404" pitchFamily="49" charset="0"/>
              <a:buChar char="o"/>
            </a:pPr>
            <a:r>
              <a:rPr lang="en-GB" sz="4800" i="1" dirty="0">
                <a:solidFill>
                  <a:srgbClr val="663300"/>
                </a:solidFill>
                <a:effectLst/>
                <a:latin typeface="AngsanaUPC" panose="02020603050405020304" pitchFamily="18" charset="-34"/>
                <a:cs typeface="AngsanaUPC" panose="02020603050405020304" pitchFamily="18" charset="-34"/>
              </a:rPr>
              <a:t>Pacemakers.</a:t>
            </a:r>
            <a:endParaRPr lang="en-GB" sz="4800" b="0" i="1" dirty="0">
              <a:solidFill>
                <a:srgbClr val="663300"/>
              </a:solidFill>
              <a:effectLst/>
              <a:latin typeface="AngsanaUPC" panose="02020603050405020304" pitchFamily="18" charset="-34"/>
              <a:cs typeface="AngsanaUPC" panose="02020603050405020304" pitchFamily="18" charset="-34"/>
            </a:endParaRPr>
          </a:p>
          <a:p>
            <a:pPr algn="l">
              <a:buFont typeface="Courier New" panose="02070309020205020404" pitchFamily="49" charset="0"/>
              <a:buChar char="o"/>
            </a:pPr>
            <a:r>
              <a:rPr lang="en-GB" sz="4800" i="1" dirty="0">
                <a:solidFill>
                  <a:srgbClr val="663300"/>
                </a:solidFill>
                <a:effectLst/>
                <a:latin typeface="AngsanaUPC" panose="02020603050405020304" pitchFamily="18" charset="-34"/>
                <a:cs typeface="AngsanaUPC" panose="02020603050405020304" pitchFamily="18" charset="-34"/>
              </a:rPr>
              <a:t>Contrast allergy.</a:t>
            </a:r>
          </a:p>
          <a:p>
            <a:pPr algn="l">
              <a:buFont typeface="Courier New" panose="02070309020205020404" pitchFamily="49" charset="0"/>
              <a:buChar char="o"/>
            </a:pPr>
            <a:r>
              <a:rPr lang="en-GB" sz="4800" i="1" dirty="0">
                <a:solidFill>
                  <a:srgbClr val="663300"/>
                </a:solidFill>
                <a:effectLst/>
                <a:latin typeface="AngsanaUPC" panose="02020603050405020304" pitchFamily="18" charset="-34"/>
                <a:cs typeface="AngsanaUPC" panose="02020603050405020304" pitchFamily="18" charset="-34"/>
              </a:rPr>
              <a:t>Body weight (MRI tables not suite overweight</a:t>
            </a:r>
            <a:r>
              <a:rPr lang="en-GB" sz="4800" i="0" dirty="0">
                <a:solidFill>
                  <a:srgbClr val="663300"/>
                </a:solidFill>
                <a:effectLst/>
                <a:latin typeface="AngsanaUPC" panose="02020603050405020304" pitchFamily="18" charset="-34"/>
                <a:cs typeface="AngsanaUPC" panose="02020603050405020304" pitchFamily="18" charset="-34"/>
              </a:rPr>
              <a:t>).</a:t>
            </a:r>
            <a:endParaRPr lang="en-GB" sz="4800" b="0" i="0" dirty="0">
              <a:solidFill>
                <a:srgbClr val="663300"/>
              </a:solidFill>
              <a:effectLst/>
              <a:latin typeface="AngsanaUPC" panose="02020603050405020304" pitchFamily="18" charset="-34"/>
              <a:cs typeface="AngsanaUPC" panose="02020603050405020304" pitchFamily="18" charset="-34"/>
            </a:endParaRPr>
          </a:p>
          <a:p>
            <a:pPr marL="0" indent="0">
              <a:buNone/>
            </a:pPr>
            <a:endParaRPr lang="en-GB" sz="4400" dirty="0">
              <a:solidFill>
                <a:srgbClr val="663300"/>
              </a:solidFill>
              <a:latin typeface="AngsanaUPC" panose="02020603050405020304" pitchFamily="18" charset="-34"/>
              <a:cs typeface="AngsanaUPC" panose="02020603050405020304" pitchFamily="18" charset="-34"/>
            </a:endParaRPr>
          </a:p>
        </p:txBody>
      </p:sp>
      <p:pic>
        <p:nvPicPr>
          <p:cNvPr id="4" name="Picture 3">
            <a:extLst>
              <a:ext uri="{FF2B5EF4-FFF2-40B4-BE49-F238E27FC236}">
                <a16:creationId xmlns:a16="http://schemas.microsoft.com/office/drawing/2014/main" id="{879F0DDD-23FF-20FC-E137-FBB23736536D}"/>
              </a:ext>
            </a:extLst>
          </p:cNvPr>
          <p:cNvPicPr>
            <a:picLocks noChangeAspect="1"/>
          </p:cNvPicPr>
          <p:nvPr/>
        </p:nvPicPr>
        <p:blipFill>
          <a:blip r:embed="rId2"/>
          <a:stretch>
            <a:fillRect/>
          </a:stretch>
        </p:blipFill>
        <p:spPr>
          <a:xfrm>
            <a:off x="9939395" y="4544119"/>
            <a:ext cx="2145978" cy="2139881"/>
          </a:xfrm>
          <a:prstGeom prst="rect">
            <a:avLst/>
          </a:prstGeom>
        </p:spPr>
      </p:pic>
    </p:spTree>
    <p:extLst>
      <p:ext uri="{BB962C8B-B14F-4D97-AF65-F5344CB8AC3E}">
        <p14:creationId xmlns:p14="http://schemas.microsoft.com/office/powerpoint/2010/main" val="178071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sz="5400" b="1" dirty="0">
                <a:solidFill>
                  <a:srgbClr val="663300"/>
                </a:solidFill>
                <a:latin typeface="AngsanaUPC" panose="02020603050405020304" pitchFamily="18" charset="-34"/>
                <a:cs typeface="AngsanaUPC" panose="02020603050405020304" pitchFamily="18" charset="-34"/>
              </a:rPr>
              <a:t> </a:t>
            </a:r>
            <a:r>
              <a:rPr lang="en-GB" sz="5400" b="1" i="1" dirty="0">
                <a:solidFill>
                  <a:srgbClr val="663300"/>
                </a:solidFill>
                <a:latin typeface="AngsanaUPC" panose="02020603050405020304" pitchFamily="18" charset="-34"/>
                <a:cs typeface="AngsanaUPC" panose="02020603050405020304" pitchFamily="18" charset="-34"/>
              </a:rPr>
              <a:t>Conventional radiology uses:</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marL="0" indent="0" algn="l">
              <a:buNone/>
            </a:pPr>
            <a:endParaRPr lang="en-GB" b="0" i="0" dirty="0">
              <a:solidFill>
                <a:srgbClr val="B02F10"/>
              </a:solidFill>
              <a:effectLst/>
              <a:latin typeface="Arial" panose="020B0604020202020204" pitchFamily="34" charset="0"/>
            </a:endParaRPr>
          </a:p>
          <a:p>
            <a:pPr>
              <a:buFont typeface="Courier New" panose="02070309020205020404" pitchFamily="49" charset="0"/>
              <a:buChar char="o"/>
            </a:pPr>
            <a:r>
              <a:rPr lang="en-GB" sz="4800" i="1" dirty="0">
                <a:solidFill>
                  <a:srgbClr val="663300"/>
                </a:solidFill>
                <a:latin typeface="AngsanaUPC" panose="02020603050405020304" pitchFamily="18" charset="-34"/>
                <a:cs typeface="AngsanaUPC" panose="02020603050405020304" pitchFamily="18" charset="-34"/>
              </a:rPr>
              <a:t>Calcifications </a:t>
            </a:r>
          </a:p>
          <a:p>
            <a:pPr>
              <a:buFont typeface="Courier New" panose="02070309020205020404" pitchFamily="49" charset="0"/>
              <a:buChar char="o"/>
            </a:pPr>
            <a:r>
              <a:rPr lang="en-GB" sz="4800" i="1" dirty="0">
                <a:solidFill>
                  <a:srgbClr val="663300"/>
                </a:solidFill>
                <a:latin typeface="AngsanaUPC" panose="02020603050405020304" pitchFamily="18" charset="-34"/>
                <a:cs typeface="AngsanaUPC" panose="02020603050405020304" pitchFamily="18" charset="-34"/>
              </a:rPr>
              <a:t>Gas distribution </a:t>
            </a:r>
          </a:p>
          <a:p>
            <a:pPr>
              <a:buFont typeface="Courier New" panose="02070309020205020404" pitchFamily="49" charset="0"/>
              <a:buChar char="o"/>
            </a:pPr>
            <a:r>
              <a:rPr lang="en-GB" sz="4800" i="1" dirty="0">
                <a:solidFill>
                  <a:srgbClr val="663300"/>
                </a:solidFill>
                <a:latin typeface="AngsanaUPC" panose="02020603050405020304" pitchFamily="18" charset="-34"/>
                <a:cs typeface="AngsanaUPC" panose="02020603050405020304" pitchFamily="18" charset="-34"/>
              </a:rPr>
              <a:t> Skeleton </a:t>
            </a:r>
          </a:p>
          <a:p>
            <a:pPr>
              <a:buFont typeface="Courier New" panose="02070309020205020404" pitchFamily="49" charset="0"/>
              <a:buChar char="o"/>
            </a:pPr>
            <a:r>
              <a:rPr lang="en-GB" sz="4800" i="1" dirty="0">
                <a:solidFill>
                  <a:srgbClr val="663300"/>
                </a:solidFill>
                <a:latin typeface="AngsanaUPC" panose="02020603050405020304" pitchFamily="18" charset="-34"/>
                <a:cs typeface="AngsanaUPC" panose="02020603050405020304" pitchFamily="18" charset="-34"/>
              </a:rPr>
              <a:t> IUD detection</a:t>
            </a:r>
          </a:p>
          <a:p>
            <a:pPr marL="0" indent="0">
              <a:buNone/>
            </a:pPr>
            <a:endParaRPr lang="en-GB" b="0" i="0" dirty="0">
              <a:solidFill>
                <a:srgbClr val="3B3835"/>
              </a:solidFill>
              <a:effectLst/>
              <a:latin typeface="Helvetica Neue"/>
            </a:endParaRPr>
          </a:p>
        </p:txBody>
      </p:sp>
      <p:pic>
        <p:nvPicPr>
          <p:cNvPr id="7170" name="Picture 2" descr="Conventional Radiology - HC Marbella | HC Marbella International Hospital">
            <a:extLst>
              <a:ext uri="{FF2B5EF4-FFF2-40B4-BE49-F238E27FC236}">
                <a16:creationId xmlns:a16="http://schemas.microsoft.com/office/drawing/2014/main" id="{C1D44ECF-9E33-448B-844F-E1086B807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340" y="4214946"/>
            <a:ext cx="4111501"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44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934719"/>
          </a:xfrm>
          <a:solidFill>
            <a:schemeClr val="bg2">
              <a:lumMod val="90000"/>
            </a:schemeClr>
          </a:solidFill>
        </p:spPr>
        <p:txBody>
          <a:bodyPr>
            <a:normAutofit/>
          </a:bodyPr>
          <a:lstStyle/>
          <a:p>
            <a:r>
              <a:rPr lang="en-GB" sz="5400" b="1" i="1" dirty="0">
                <a:solidFill>
                  <a:srgbClr val="663300"/>
                </a:solidFill>
                <a:latin typeface="AngsanaUPC" panose="02020603050405020304" pitchFamily="18" charset="-34"/>
                <a:cs typeface="AngsanaUPC" panose="02020603050405020304" pitchFamily="18" charset="-34"/>
              </a:rPr>
              <a:t>Hysterosalpingography (HSG) </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934720"/>
            <a:ext cx="12192000" cy="5913120"/>
          </a:xfrm>
          <a:solidFill>
            <a:schemeClr val="tx2">
              <a:lumMod val="60000"/>
              <a:lumOff val="40000"/>
            </a:schemeClr>
          </a:solidFill>
        </p:spPr>
        <p:txBody>
          <a:bodyPr>
            <a:normAutofit fontScale="32500" lnSpcReduction="20000"/>
          </a:bodyPr>
          <a:lstStyle/>
          <a:p>
            <a:pPr marL="0" indent="0" algn="l">
              <a:buNone/>
            </a:pPr>
            <a:r>
              <a:rPr lang="en-GB" b="1" i="1" dirty="0">
                <a:solidFill>
                  <a:srgbClr val="B02F10"/>
                </a:solidFill>
                <a:effectLst/>
                <a:latin typeface="Arial" panose="020B0604020202020204" pitchFamily="34" charset="0"/>
              </a:rPr>
              <a:t> </a:t>
            </a:r>
            <a:endParaRPr lang="en-GB" b="0" i="0" dirty="0">
              <a:solidFill>
                <a:srgbClr val="B02F10"/>
              </a:solidFill>
              <a:effectLst/>
              <a:latin typeface="Arial" panose="020B0604020202020204" pitchFamily="34" charset="0"/>
            </a:endParaRPr>
          </a:p>
          <a:p>
            <a:pPr>
              <a:buFont typeface="Wingdings" panose="05000000000000000000" pitchFamily="2" charset="2"/>
              <a:buChar char="§"/>
            </a:pPr>
            <a:r>
              <a:rPr lang="en-GB" sz="8600" i="1" dirty="0">
                <a:solidFill>
                  <a:srgbClr val="663300"/>
                </a:solidFill>
                <a:latin typeface="AngsanaUPC" panose="02020603050405020304" pitchFamily="18" charset="-34"/>
                <a:cs typeface="AngsanaUPC" panose="02020603050405020304" pitchFamily="18" charset="-34"/>
              </a:rPr>
              <a:t>Application of contrast agent into the uterine cavity</a:t>
            </a:r>
          </a:p>
          <a:p>
            <a:pPr>
              <a:buFont typeface="Wingdings" panose="05000000000000000000" pitchFamily="2" charset="2"/>
              <a:buChar char="§"/>
            </a:pPr>
            <a:r>
              <a:rPr lang="en-GB" sz="8600" i="1" dirty="0">
                <a:solidFill>
                  <a:srgbClr val="663300"/>
                </a:solidFill>
                <a:latin typeface="AngsanaUPC" panose="02020603050405020304" pitchFamily="18" charset="-34"/>
                <a:cs typeface="AngsanaUPC" panose="02020603050405020304" pitchFamily="18" charset="-34"/>
              </a:rPr>
              <a:t> </a:t>
            </a:r>
            <a:r>
              <a:rPr lang="en-GB" sz="8600" b="1" i="1" dirty="0">
                <a:solidFill>
                  <a:srgbClr val="663300"/>
                </a:solidFill>
                <a:latin typeface="AngsanaUPC" panose="02020603050405020304" pitchFamily="18" charset="-34"/>
                <a:cs typeface="AngsanaUPC" panose="02020603050405020304" pitchFamily="18" charset="-34"/>
              </a:rPr>
              <a:t>Indications</a:t>
            </a:r>
            <a:r>
              <a:rPr lang="en-GB" sz="8600" i="1" dirty="0">
                <a:solidFill>
                  <a:srgbClr val="663300"/>
                </a:solidFill>
                <a:latin typeface="AngsanaUPC" panose="02020603050405020304" pitchFamily="18" charset="-34"/>
                <a:cs typeface="AngsanaUPC" panose="02020603050405020304" pitchFamily="18" charset="-34"/>
              </a:rPr>
              <a:t> :</a:t>
            </a:r>
          </a:p>
          <a:p>
            <a:pPr>
              <a:buFont typeface="Wingdings" panose="05000000000000000000" pitchFamily="2" charset="2"/>
              <a:buChar char="ü"/>
            </a:pPr>
            <a:r>
              <a:rPr lang="en-GB" sz="8600" i="1" dirty="0">
                <a:solidFill>
                  <a:srgbClr val="663300"/>
                </a:solidFill>
                <a:latin typeface="AngsanaUPC" panose="02020603050405020304" pitchFamily="18" charset="-34"/>
                <a:cs typeface="AngsanaUPC" panose="02020603050405020304" pitchFamily="18" charset="-34"/>
              </a:rPr>
              <a:t>infertility </a:t>
            </a:r>
            <a:r>
              <a:rPr lang="en-GB" sz="8600" b="0" i="1" dirty="0">
                <a:solidFill>
                  <a:srgbClr val="663300"/>
                </a:solidFill>
                <a:effectLst/>
                <a:latin typeface="AngsanaUPC" panose="02020603050405020304" pitchFamily="18" charset="-34"/>
                <a:cs typeface="AngsanaUPC" panose="02020603050405020304" pitchFamily="18" charset="-34"/>
              </a:rPr>
              <a:t>to assess </a:t>
            </a:r>
            <a:r>
              <a:rPr lang="en-GB" sz="8600" i="1" dirty="0">
                <a:solidFill>
                  <a:srgbClr val="663300"/>
                </a:solidFill>
                <a:latin typeface="AngsanaUPC" panose="02020603050405020304" pitchFamily="18" charset="-34"/>
                <a:cs typeface="AngsanaUPC" panose="02020603050405020304" pitchFamily="18" charset="-34"/>
              </a:rPr>
              <a:t>:</a:t>
            </a:r>
          </a:p>
          <a:p>
            <a:pPr marL="0" indent="0">
              <a:buNone/>
            </a:pPr>
            <a:r>
              <a:rPr lang="en-GB" sz="8600" b="0" i="1" dirty="0">
                <a:solidFill>
                  <a:srgbClr val="663300"/>
                </a:solidFill>
                <a:effectLst/>
                <a:latin typeface="AngsanaUPC" panose="02020603050405020304" pitchFamily="18" charset="-34"/>
                <a:cs typeface="AngsanaUPC" panose="02020603050405020304" pitchFamily="18" charset="-34"/>
              </a:rPr>
              <a:t>uterine morphology </a:t>
            </a:r>
            <a:endParaRPr lang="en-GB" sz="8600" i="1" dirty="0">
              <a:solidFill>
                <a:srgbClr val="663300"/>
              </a:solidFill>
              <a:latin typeface="AngsanaUPC" panose="02020603050405020304" pitchFamily="18" charset="-34"/>
              <a:cs typeface="AngsanaUPC" panose="02020603050405020304" pitchFamily="18" charset="-34"/>
            </a:endParaRPr>
          </a:p>
          <a:p>
            <a:pPr marL="0" indent="0">
              <a:buNone/>
            </a:pPr>
            <a:r>
              <a:rPr lang="en-GB" sz="8600" b="0" i="1" dirty="0">
                <a:solidFill>
                  <a:srgbClr val="663300"/>
                </a:solidFill>
                <a:effectLst/>
                <a:latin typeface="AngsanaUPC" panose="02020603050405020304" pitchFamily="18" charset="-34"/>
                <a:cs typeface="AngsanaUPC" panose="02020603050405020304" pitchFamily="18" charset="-34"/>
              </a:rPr>
              <a:t>tubal patency.</a:t>
            </a:r>
          </a:p>
          <a:p>
            <a:pPr>
              <a:buFont typeface="Wingdings" panose="05000000000000000000" pitchFamily="2" charset="2"/>
              <a:buChar char="§"/>
            </a:pPr>
            <a:r>
              <a:rPr lang="en-GB" sz="8600" b="1" i="1" dirty="0">
                <a:solidFill>
                  <a:srgbClr val="663300"/>
                </a:solidFill>
                <a:latin typeface="AngsanaUPC" panose="02020603050405020304" pitchFamily="18" charset="-34"/>
                <a:cs typeface="AngsanaUPC" panose="02020603050405020304" pitchFamily="18" charset="-34"/>
              </a:rPr>
              <a:t>Contraindications</a:t>
            </a:r>
            <a:r>
              <a:rPr lang="en-GB" sz="8600" i="1" dirty="0">
                <a:solidFill>
                  <a:srgbClr val="663300"/>
                </a:solidFill>
                <a:latin typeface="AngsanaUPC" panose="02020603050405020304" pitchFamily="18" charset="-34"/>
                <a:cs typeface="AngsanaUPC" panose="02020603050405020304" pitchFamily="18" charset="-34"/>
              </a:rPr>
              <a:t> :</a:t>
            </a:r>
          </a:p>
          <a:p>
            <a:pPr>
              <a:buFont typeface="Wingdings" panose="05000000000000000000" pitchFamily="2" charset="2"/>
              <a:buChar char="ü"/>
            </a:pPr>
            <a:r>
              <a:rPr lang="en-GB" sz="8600" i="1" dirty="0">
                <a:solidFill>
                  <a:srgbClr val="663300"/>
                </a:solidFill>
                <a:latin typeface="AngsanaUPC" panose="02020603050405020304" pitchFamily="18" charset="-34"/>
                <a:cs typeface="AngsanaUPC" panose="02020603050405020304" pitchFamily="18" charset="-34"/>
              </a:rPr>
              <a:t>Inflammation (</a:t>
            </a:r>
            <a:r>
              <a:rPr lang="en-GB" sz="8600" b="0" i="1" dirty="0">
                <a:solidFill>
                  <a:srgbClr val="663300"/>
                </a:solidFill>
                <a:effectLst/>
                <a:latin typeface="AngsanaUPC" panose="02020603050405020304" pitchFamily="18" charset="-34"/>
                <a:cs typeface="AngsanaUPC" panose="02020603050405020304" pitchFamily="18" charset="-34"/>
              </a:rPr>
              <a:t>active pelvic infection).</a:t>
            </a:r>
          </a:p>
          <a:p>
            <a:pPr>
              <a:buFont typeface="Wingdings" panose="05000000000000000000" pitchFamily="2" charset="2"/>
              <a:buChar char="ü"/>
            </a:pPr>
            <a:r>
              <a:rPr lang="en-GB" sz="8600" i="1" dirty="0">
                <a:solidFill>
                  <a:srgbClr val="663300"/>
                </a:solidFill>
                <a:latin typeface="AngsanaUPC" panose="02020603050405020304" pitchFamily="18" charset="-34"/>
                <a:cs typeface="AngsanaUPC" panose="02020603050405020304" pitchFamily="18" charset="-34"/>
              </a:rPr>
              <a:t>Tumor</a:t>
            </a:r>
          </a:p>
          <a:p>
            <a:pPr>
              <a:buFont typeface="Wingdings" panose="05000000000000000000" pitchFamily="2" charset="2"/>
              <a:buChar char="ü"/>
            </a:pPr>
            <a:r>
              <a:rPr lang="en-GB" sz="8600" i="1" dirty="0">
                <a:solidFill>
                  <a:srgbClr val="663300"/>
                </a:solidFill>
                <a:latin typeface="AngsanaUPC" panose="02020603050405020304" pitchFamily="18" charset="-34"/>
                <a:cs typeface="AngsanaUPC" panose="02020603050405020304" pitchFamily="18" charset="-34"/>
              </a:rPr>
              <a:t>Pregnancy</a:t>
            </a:r>
          </a:p>
          <a:p>
            <a:pPr>
              <a:buFont typeface="Wingdings" panose="05000000000000000000" pitchFamily="2" charset="2"/>
              <a:buChar char="ü"/>
            </a:pPr>
            <a:r>
              <a:rPr lang="en-GB" sz="8600" i="1" dirty="0">
                <a:solidFill>
                  <a:srgbClr val="663300"/>
                </a:solidFill>
                <a:latin typeface="AngsanaUPC" panose="02020603050405020304" pitchFamily="18" charset="-34"/>
                <a:cs typeface="AngsanaUPC" panose="02020603050405020304" pitchFamily="18" charset="-34"/>
              </a:rPr>
              <a:t>Menses </a:t>
            </a:r>
          </a:p>
          <a:p>
            <a:pPr>
              <a:buFont typeface="Wingdings" panose="05000000000000000000" pitchFamily="2" charset="2"/>
              <a:buChar char="ü"/>
            </a:pPr>
            <a:r>
              <a:rPr lang="en-GB" sz="8600" b="0" i="1" dirty="0">
                <a:solidFill>
                  <a:srgbClr val="663300"/>
                </a:solidFill>
                <a:effectLst/>
                <a:latin typeface="AngsanaUPC" panose="02020603050405020304" pitchFamily="18" charset="-34"/>
                <a:cs typeface="AngsanaUPC" panose="02020603050405020304" pitchFamily="18" charset="-34"/>
              </a:rPr>
              <a:t>recent uterine or tubal surgery</a:t>
            </a:r>
          </a:p>
          <a:p>
            <a:pPr>
              <a:buFont typeface="Wingdings" panose="05000000000000000000" pitchFamily="2" charset="2"/>
              <a:buChar char="ü"/>
            </a:pPr>
            <a:endParaRPr lang="en-GB" sz="6700" dirty="0">
              <a:solidFill>
                <a:srgbClr val="663300"/>
              </a:solidFill>
              <a:latin typeface="AngsanaUPC" panose="02020603050405020304" pitchFamily="18" charset="-34"/>
              <a:cs typeface="AngsanaUPC" panose="02020603050405020304" pitchFamily="18" charset="-34"/>
            </a:endParaRPr>
          </a:p>
          <a:p>
            <a:pPr marL="0" indent="0">
              <a:buNone/>
            </a:pPr>
            <a:br>
              <a:rPr lang="en-GB" dirty="0"/>
            </a:br>
            <a:endParaRPr lang="en-GB" b="0" i="0" dirty="0">
              <a:solidFill>
                <a:srgbClr val="3B3835"/>
              </a:solidFill>
              <a:effectLst/>
              <a:latin typeface="Helvetica Neue"/>
            </a:endParaRPr>
          </a:p>
        </p:txBody>
      </p:sp>
      <p:pic>
        <p:nvPicPr>
          <p:cNvPr id="8194" name="Picture 2" descr="Pin on Pregnancy and Fertility">
            <a:extLst>
              <a:ext uri="{FF2B5EF4-FFF2-40B4-BE49-F238E27FC236}">
                <a16:creationId xmlns:a16="http://schemas.microsoft.com/office/drawing/2014/main" id="{47E7392A-68DB-4125-8B39-CD82CC497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760" y="1247458"/>
            <a:ext cx="4937760" cy="434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8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863599"/>
          </a:xfrm>
          <a:solidFill>
            <a:schemeClr val="bg2">
              <a:lumMod val="90000"/>
            </a:schemeClr>
          </a:solidFill>
        </p:spPr>
        <p:txBody>
          <a:bodyPr>
            <a:normAutofit fontScale="90000"/>
          </a:bodyPr>
          <a:lstStyle/>
          <a:p>
            <a:br>
              <a:rPr lang="en-GB" b="0" i="0" dirty="0">
                <a:solidFill>
                  <a:srgbClr val="663300"/>
                </a:solidFill>
                <a:effectLst/>
                <a:latin typeface="AngsanaUPC" panose="02020603050405020304" pitchFamily="18" charset="-34"/>
                <a:cs typeface="AngsanaUPC" panose="02020603050405020304" pitchFamily="18" charset="-34"/>
              </a:rPr>
            </a:br>
            <a:br>
              <a:rPr lang="en-GB" b="0" i="0" dirty="0">
                <a:solidFill>
                  <a:srgbClr val="663300"/>
                </a:solidFill>
                <a:effectLst/>
                <a:latin typeface="AngsanaUPC" panose="02020603050405020304" pitchFamily="18" charset="-34"/>
                <a:cs typeface="AngsanaUPC" panose="02020603050405020304" pitchFamily="18" charset="-34"/>
              </a:rPr>
            </a:br>
            <a:r>
              <a:rPr lang="en-GB" sz="6000" b="1" i="1" dirty="0">
                <a:solidFill>
                  <a:srgbClr val="663300"/>
                </a:solidFill>
                <a:effectLst/>
                <a:latin typeface="AngsanaUPC" panose="02020603050405020304" pitchFamily="18" charset="-34"/>
                <a:cs typeface="AngsanaUPC" panose="02020603050405020304" pitchFamily="18" charset="-34"/>
              </a:rPr>
              <a:t>Technique</a:t>
            </a:r>
            <a:br>
              <a:rPr lang="en-GB" b="1" i="1" dirty="0">
                <a:solidFill>
                  <a:srgbClr val="65419B"/>
                </a:solidFill>
                <a:effectLst/>
                <a:latin typeface="AngsanaUPC" panose="02020603050405020304" pitchFamily="18" charset="-34"/>
                <a:cs typeface="AngsanaUPC" panose="02020603050405020304" pitchFamily="18" charset="-34"/>
              </a:rPr>
            </a:br>
            <a:br>
              <a:rPr lang="en-GB" b="0" i="0" dirty="0">
                <a:solidFill>
                  <a:srgbClr val="663300"/>
                </a:solidFill>
                <a:effectLst/>
                <a:latin typeface="AngsanaUPC" panose="02020603050405020304" pitchFamily="18" charset="-34"/>
                <a:cs typeface="AngsanaUPC" panose="02020603050405020304" pitchFamily="18" charset="-34"/>
              </a:rPr>
            </a:br>
            <a:endParaRPr lang="en-GB"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863600"/>
            <a:ext cx="12192000" cy="5984240"/>
          </a:xfrm>
          <a:solidFill>
            <a:schemeClr val="tx2">
              <a:lumMod val="60000"/>
              <a:lumOff val="40000"/>
            </a:schemeClr>
          </a:solidFill>
        </p:spPr>
        <p:txBody>
          <a:bodyPr>
            <a:normAutofit/>
          </a:bodyPr>
          <a:lstStyle/>
          <a:p>
            <a:pPr algn="l">
              <a:buFont typeface="Courier New" panose="02070309020205020404" pitchFamily="49" charset="0"/>
              <a:buChar char="o"/>
            </a:pPr>
            <a:r>
              <a:rPr lang="en-GB" sz="4000" b="0" i="0" dirty="0">
                <a:solidFill>
                  <a:srgbClr val="663300"/>
                </a:solidFill>
                <a:effectLst/>
                <a:latin typeface="AngsanaUPC" panose="02020603050405020304" pitchFamily="18" charset="-34"/>
                <a:cs typeface="AngsanaUPC" panose="02020603050405020304" pitchFamily="18" charset="-34"/>
              </a:rPr>
              <a:t> </a:t>
            </a:r>
            <a:r>
              <a:rPr lang="en-GB" sz="4000" b="0" i="1" dirty="0">
                <a:solidFill>
                  <a:srgbClr val="663300"/>
                </a:solidFill>
                <a:effectLst/>
                <a:latin typeface="AngsanaUPC" panose="02020603050405020304" pitchFamily="18" charset="-34"/>
                <a:cs typeface="AngsanaUPC" panose="02020603050405020304" pitchFamily="18" charset="-34"/>
              </a:rPr>
              <a:t>performed during proliferative phase of </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the menstrual cycle (days 6-12)</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                  ……….when the endometrium is thinnest </a:t>
            </a:r>
            <a:endParaRPr lang="en-GB" sz="3600" b="0" i="1" dirty="0">
              <a:solidFill>
                <a:srgbClr val="663300"/>
              </a:solidFill>
              <a:effectLst/>
              <a:latin typeface="AngsanaUPC" panose="02020603050405020304" pitchFamily="18" charset="-34"/>
              <a:cs typeface="AngsanaUPC" panose="02020603050405020304" pitchFamily="18" charset="-34"/>
            </a:endParaRP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patient in the lithotomy position </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Vaginal speculum is inserted with the</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 the cervix is cleaned with an aseptic solution.</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catheterization of the cervix.</a:t>
            </a:r>
          </a:p>
          <a:p>
            <a:pPr algn="l">
              <a:buFont typeface="Courier New" panose="02070309020205020404" pitchFamily="49" charset="0"/>
              <a:buChar char="o"/>
            </a:pPr>
            <a:r>
              <a:rPr lang="en-GB" sz="4000" i="1" dirty="0">
                <a:solidFill>
                  <a:srgbClr val="663300"/>
                </a:solidFill>
                <a:latin typeface="AngsanaUPC" panose="02020603050405020304" pitchFamily="18" charset="-34"/>
                <a:cs typeface="AngsanaUPC" panose="02020603050405020304" pitchFamily="18" charset="-34"/>
              </a:rPr>
              <a:t>Inject contrast.</a:t>
            </a:r>
          </a:p>
          <a:p>
            <a:pPr algn="l">
              <a:buFont typeface="Arial" panose="020B0604020202020204" pitchFamily="34" charset="0"/>
              <a:buChar char="•"/>
            </a:pPr>
            <a:endParaRPr lang="en-GB" sz="3600" b="0" i="0" dirty="0">
              <a:solidFill>
                <a:srgbClr val="663300"/>
              </a:solidFill>
              <a:effectLst/>
              <a:latin typeface="AngsanaUPC" panose="02020603050405020304" pitchFamily="18" charset="-34"/>
              <a:cs typeface="AngsanaUPC" panose="02020603050405020304" pitchFamily="18" charset="-34"/>
            </a:endParaRPr>
          </a:p>
          <a:p>
            <a:pPr marL="0" indent="0" algn="l">
              <a:buNone/>
            </a:pPr>
            <a:endParaRPr lang="en-GB" sz="4000" b="0" i="0" dirty="0">
              <a:solidFill>
                <a:srgbClr val="663300"/>
              </a:solidFill>
              <a:effectLst/>
              <a:latin typeface="AngsanaUPC" panose="02020603050405020304" pitchFamily="18" charset="-34"/>
              <a:cs typeface="AngsanaUPC" panose="02020603050405020304" pitchFamily="18" charset="-34"/>
            </a:endParaRPr>
          </a:p>
        </p:txBody>
      </p:sp>
      <p:pic>
        <p:nvPicPr>
          <p:cNvPr id="4" name="Picture 3">
            <a:extLst>
              <a:ext uri="{FF2B5EF4-FFF2-40B4-BE49-F238E27FC236}">
                <a16:creationId xmlns:a16="http://schemas.microsoft.com/office/drawing/2014/main" id="{5862CC72-1747-74CF-6C6E-E3EDB22F6435}"/>
              </a:ext>
            </a:extLst>
          </p:cNvPr>
          <p:cNvPicPr>
            <a:picLocks noChangeAspect="1"/>
          </p:cNvPicPr>
          <p:nvPr/>
        </p:nvPicPr>
        <p:blipFill>
          <a:blip r:embed="rId2"/>
          <a:stretch>
            <a:fillRect/>
          </a:stretch>
        </p:blipFill>
        <p:spPr>
          <a:xfrm>
            <a:off x="8467106" y="863600"/>
            <a:ext cx="3628018" cy="4907808"/>
          </a:xfrm>
          <a:prstGeom prst="rect">
            <a:avLst/>
          </a:prstGeom>
        </p:spPr>
      </p:pic>
    </p:spTree>
    <p:extLst>
      <p:ext uri="{BB962C8B-B14F-4D97-AF65-F5344CB8AC3E}">
        <p14:creationId xmlns:p14="http://schemas.microsoft.com/office/powerpoint/2010/main" val="423905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863599"/>
          </a:xfrm>
          <a:solidFill>
            <a:schemeClr val="bg2">
              <a:lumMod val="90000"/>
            </a:schemeClr>
          </a:solidFill>
        </p:spPr>
        <p:txBody>
          <a:bodyPr>
            <a:normAutofit fontScale="90000"/>
          </a:bodyPr>
          <a:lstStyle/>
          <a:p>
            <a:br>
              <a:rPr lang="en-GB" b="0" i="0" dirty="0">
                <a:solidFill>
                  <a:srgbClr val="663300"/>
                </a:solidFill>
                <a:effectLst/>
                <a:latin typeface="AngsanaUPC" panose="02020603050405020304" pitchFamily="18" charset="-34"/>
                <a:cs typeface="AngsanaUPC" panose="02020603050405020304" pitchFamily="18" charset="-34"/>
              </a:rPr>
            </a:br>
            <a:br>
              <a:rPr lang="en-GB" b="0" i="0" dirty="0">
                <a:solidFill>
                  <a:srgbClr val="663300"/>
                </a:solidFill>
                <a:effectLst/>
                <a:latin typeface="AngsanaUPC" panose="02020603050405020304" pitchFamily="18" charset="-34"/>
                <a:cs typeface="AngsanaUPC" panose="02020603050405020304" pitchFamily="18" charset="-34"/>
              </a:rPr>
            </a:br>
            <a:r>
              <a:rPr lang="en-GB" sz="6000" b="1" i="1" dirty="0">
                <a:solidFill>
                  <a:srgbClr val="663300"/>
                </a:solidFill>
                <a:effectLst/>
                <a:latin typeface="AngsanaUPC" panose="02020603050405020304" pitchFamily="18" charset="-34"/>
                <a:cs typeface="AngsanaUPC" panose="02020603050405020304" pitchFamily="18" charset="-34"/>
              </a:rPr>
              <a:t>Technique</a:t>
            </a:r>
            <a:br>
              <a:rPr lang="en-GB" b="1" i="1" dirty="0">
                <a:solidFill>
                  <a:srgbClr val="65419B"/>
                </a:solidFill>
                <a:effectLst/>
                <a:latin typeface="AngsanaUPC" panose="02020603050405020304" pitchFamily="18" charset="-34"/>
                <a:cs typeface="AngsanaUPC" panose="02020603050405020304" pitchFamily="18" charset="-34"/>
              </a:rPr>
            </a:br>
            <a:br>
              <a:rPr lang="en-GB" b="0" i="0" dirty="0">
                <a:solidFill>
                  <a:srgbClr val="663300"/>
                </a:solidFill>
                <a:effectLst/>
                <a:latin typeface="AngsanaUPC" panose="02020603050405020304" pitchFamily="18" charset="-34"/>
                <a:cs typeface="AngsanaUPC" panose="02020603050405020304" pitchFamily="18" charset="-34"/>
              </a:rPr>
            </a:br>
            <a:endParaRPr lang="en-GB"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863600"/>
            <a:ext cx="12192000" cy="5984240"/>
          </a:xfrm>
          <a:solidFill>
            <a:schemeClr val="tx2">
              <a:lumMod val="60000"/>
              <a:lumOff val="40000"/>
            </a:schemeClr>
          </a:solidFill>
        </p:spPr>
        <p:txBody>
          <a:bodyPr>
            <a:normAutofit/>
          </a:bodyPr>
          <a:lstStyle/>
          <a:p>
            <a:pPr marL="0" indent="0" algn="l">
              <a:buNone/>
            </a:pPr>
            <a:endParaRPr lang="en-GB" sz="4000" dirty="0">
              <a:solidFill>
                <a:srgbClr val="663300"/>
              </a:solidFill>
              <a:latin typeface="AngsanaUPC" panose="02020603050405020304" pitchFamily="18" charset="-34"/>
              <a:cs typeface="AngsanaUPC" panose="02020603050405020304" pitchFamily="18" charset="-34"/>
            </a:endParaRPr>
          </a:p>
          <a:p>
            <a:pPr algn="l">
              <a:buFont typeface="Arial" panose="020B0604020202020204" pitchFamily="34" charset="0"/>
              <a:buChar char="•"/>
            </a:pPr>
            <a:endParaRPr lang="en-GB" sz="3600" b="0" i="0" dirty="0">
              <a:solidFill>
                <a:srgbClr val="663300"/>
              </a:solidFill>
              <a:effectLst/>
              <a:latin typeface="AngsanaUPC" panose="02020603050405020304" pitchFamily="18" charset="-34"/>
              <a:cs typeface="AngsanaUPC" panose="02020603050405020304" pitchFamily="18" charset="-34"/>
            </a:endParaRPr>
          </a:p>
          <a:p>
            <a:pPr marL="0" indent="0" algn="l">
              <a:buNone/>
            </a:pPr>
            <a:endParaRPr lang="en-GB" sz="4000" b="0" i="0" dirty="0">
              <a:solidFill>
                <a:srgbClr val="663300"/>
              </a:solidFill>
              <a:effectLst/>
              <a:latin typeface="AngsanaUPC" panose="02020603050405020304" pitchFamily="18" charset="-34"/>
              <a:cs typeface="AngsanaUPC" panose="02020603050405020304" pitchFamily="18" charset="-34"/>
            </a:endParaRPr>
          </a:p>
        </p:txBody>
      </p:sp>
      <p:pic>
        <p:nvPicPr>
          <p:cNvPr id="4" name="Picture 3">
            <a:extLst>
              <a:ext uri="{FF2B5EF4-FFF2-40B4-BE49-F238E27FC236}">
                <a16:creationId xmlns:a16="http://schemas.microsoft.com/office/drawing/2014/main" id="{3FD592B7-3832-447F-98AD-7784F2156DE6}"/>
              </a:ext>
            </a:extLst>
          </p:cNvPr>
          <p:cNvPicPr>
            <a:picLocks noChangeAspect="1"/>
          </p:cNvPicPr>
          <p:nvPr/>
        </p:nvPicPr>
        <p:blipFill>
          <a:blip r:embed="rId2"/>
          <a:stretch>
            <a:fillRect/>
          </a:stretch>
        </p:blipFill>
        <p:spPr>
          <a:xfrm>
            <a:off x="0" y="900113"/>
            <a:ext cx="5604933" cy="3163888"/>
          </a:xfrm>
          <a:prstGeom prst="rect">
            <a:avLst/>
          </a:prstGeom>
        </p:spPr>
      </p:pic>
      <p:pic>
        <p:nvPicPr>
          <p:cNvPr id="5" name="Picture 4">
            <a:extLst>
              <a:ext uri="{FF2B5EF4-FFF2-40B4-BE49-F238E27FC236}">
                <a16:creationId xmlns:a16="http://schemas.microsoft.com/office/drawing/2014/main" id="{46ECF0C3-C937-4F62-95DA-502896CF2059}"/>
              </a:ext>
            </a:extLst>
          </p:cNvPr>
          <p:cNvPicPr>
            <a:picLocks noChangeAspect="1"/>
          </p:cNvPicPr>
          <p:nvPr/>
        </p:nvPicPr>
        <p:blipFill>
          <a:blip r:embed="rId3"/>
          <a:stretch>
            <a:fillRect/>
          </a:stretch>
        </p:blipFill>
        <p:spPr>
          <a:xfrm>
            <a:off x="6527800" y="863600"/>
            <a:ext cx="5604933" cy="3200401"/>
          </a:xfrm>
          <a:prstGeom prst="rect">
            <a:avLst/>
          </a:prstGeom>
        </p:spPr>
      </p:pic>
      <p:pic>
        <p:nvPicPr>
          <p:cNvPr id="6" name="Picture 5">
            <a:extLst>
              <a:ext uri="{FF2B5EF4-FFF2-40B4-BE49-F238E27FC236}">
                <a16:creationId xmlns:a16="http://schemas.microsoft.com/office/drawing/2014/main" id="{084E7D8B-B0F3-4C64-B609-BE272DD7DEF0}"/>
              </a:ext>
            </a:extLst>
          </p:cNvPr>
          <p:cNvPicPr>
            <a:picLocks noChangeAspect="1"/>
          </p:cNvPicPr>
          <p:nvPr/>
        </p:nvPicPr>
        <p:blipFill>
          <a:blip r:embed="rId4"/>
          <a:stretch>
            <a:fillRect/>
          </a:stretch>
        </p:blipFill>
        <p:spPr>
          <a:xfrm>
            <a:off x="3504670" y="4100515"/>
            <a:ext cx="4877330" cy="2647418"/>
          </a:xfrm>
          <a:prstGeom prst="rect">
            <a:avLst/>
          </a:prstGeom>
        </p:spPr>
      </p:pic>
    </p:spTree>
    <p:extLst>
      <p:ext uri="{BB962C8B-B14F-4D97-AF65-F5344CB8AC3E}">
        <p14:creationId xmlns:p14="http://schemas.microsoft.com/office/powerpoint/2010/main" val="313131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Autofit/>
          </a:bodyPr>
          <a:lstStyle/>
          <a:p>
            <a:r>
              <a:rPr lang="en-GB" sz="4800" dirty="0">
                <a:solidFill>
                  <a:srgbClr val="663300"/>
                </a:solidFill>
                <a:latin typeface="AngsanaUPC" panose="02020603050405020304" pitchFamily="18" charset="-34"/>
                <a:cs typeface="AngsanaUPC" panose="02020603050405020304" pitchFamily="18" charset="-34"/>
              </a:rPr>
              <a:t> </a:t>
            </a:r>
            <a:br>
              <a:rPr lang="en-GB" sz="4800" dirty="0">
                <a:solidFill>
                  <a:srgbClr val="663300"/>
                </a:solidFill>
                <a:latin typeface="AngsanaUPC" panose="02020603050405020304" pitchFamily="18" charset="-34"/>
                <a:cs typeface="AngsanaUPC" panose="02020603050405020304" pitchFamily="18" charset="-34"/>
              </a:rPr>
            </a:br>
            <a:r>
              <a:rPr lang="en-GB" sz="6000" b="1" i="1" dirty="0">
                <a:solidFill>
                  <a:srgbClr val="663300"/>
                </a:solidFill>
                <a:effectLst/>
                <a:latin typeface="AngsanaUPC" panose="02020603050405020304" pitchFamily="18" charset="-34"/>
                <a:cs typeface="AngsanaUPC" panose="02020603050405020304" pitchFamily="18" charset="-34"/>
              </a:rPr>
              <a:t>Complications</a:t>
            </a:r>
            <a:br>
              <a:rPr lang="en-GB" sz="6000" b="1" i="1" dirty="0">
                <a:solidFill>
                  <a:srgbClr val="663300"/>
                </a:solidFill>
                <a:effectLst/>
                <a:latin typeface="AngsanaUPC" panose="02020603050405020304" pitchFamily="18" charset="-34"/>
                <a:cs typeface="AngsanaUPC" panose="02020603050405020304" pitchFamily="18" charset="-34"/>
              </a:rPr>
            </a:br>
            <a:endParaRPr lang="en-GB" sz="4800" i="1"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63386"/>
            <a:ext cx="12192000" cy="5720080"/>
          </a:xfrm>
          <a:solidFill>
            <a:schemeClr val="tx2">
              <a:lumMod val="60000"/>
              <a:lumOff val="40000"/>
            </a:schemeClr>
          </a:solidFill>
        </p:spPr>
        <p:txBody>
          <a:bodyPr>
            <a:normAutofit/>
          </a:bodyPr>
          <a:lstStyle/>
          <a:p>
            <a:pPr algn="l"/>
            <a:r>
              <a:rPr lang="en-GB" sz="4000" b="1" i="1" dirty="0">
                <a:solidFill>
                  <a:srgbClr val="663300"/>
                </a:solidFill>
                <a:effectLst/>
                <a:latin typeface="AngsanaUPC" panose="02020603050405020304" pitchFamily="18" charset="-34"/>
                <a:cs typeface="AngsanaUPC" panose="02020603050405020304" pitchFamily="18" charset="-34"/>
              </a:rPr>
              <a:t>Common but self-limiting</a:t>
            </a:r>
          </a:p>
          <a:p>
            <a:pPr algn="l">
              <a:buFont typeface="Wingdings" panose="05000000000000000000" pitchFamily="2" charset="2"/>
              <a:buChar char="ü"/>
            </a:pPr>
            <a:r>
              <a:rPr lang="en-GB" sz="4000" b="0" i="1" dirty="0">
                <a:solidFill>
                  <a:srgbClr val="663300"/>
                </a:solidFill>
                <a:effectLst/>
                <a:latin typeface="AngsanaUPC" panose="02020603050405020304" pitchFamily="18" charset="-34"/>
                <a:cs typeface="AngsanaUPC" panose="02020603050405020304" pitchFamily="18" charset="-34"/>
              </a:rPr>
              <a:t>abdominal cramping</a:t>
            </a:r>
          </a:p>
          <a:p>
            <a:pPr algn="l">
              <a:buFont typeface="Wingdings" panose="05000000000000000000" pitchFamily="2" charset="2"/>
              <a:buChar char="ü"/>
            </a:pPr>
            <a:r>
              <a:rPr lang="en-GB" sz="4000" b="0" i="1" dirty="0">
                <a:solidFill>
                  <a:srgbClr val="663300"/>
                </a:solidFill>
                <a:effectLst/>
                <a:latin typeface="AngsanaUPC" panose="02020603050405020304" pitchFamily="18" charset="-34"/>
                <a:cs typeface="AngsanaUPC" panose="02020603050405020304" pitchFamily="18" charset="-34"/>
              </a:rPr>
              <a:t>spotting</a:t>
            </a:r>
          </a:p>
          <a:p>
            <a:pPr algn="l">
              <a:buFont typeface="Wingdings" panose="05000000000000000000" pitchFamily="2" charset="2"/>
              <a:buChar char="ü"/>
            </a:pPr>
            <a:r>
              <a:rPr lang="en-GB" sz="4000" b="0" i="1" dirty="0">
                <a:solidFill>
                  <a:srgbClr val="663300"/>
                </a:solidFill>
                <a:effectLst/>
                <a:latin typeface="AngsanaUPC" panose="02020603050405020304" pitchFamily="18" charset="-34"/>
                <a:cs typeface="AngsanaUPC" panose="02020603050405020304" pitchFamily="18" charset="-34"/>
              </a:rPr>
              <a:t>venous extravasation</a:t>
            </a:r>
          </a:p>
          <a:p>
            <a:pPr algn="l"/>
            <a:r>
              <a:rPr lang="en-GB" sz="4000" b="1" i="1" dirty="0">
                <a:solidFill>
                  <a:srgbClr val="663300"/>
                </a:solidFill>
                <a:effectLst/>
                <a:latin typeface="AngsanaUPC" panose="02020603050405020304" pitchFamily="18" charset="-34"/>
                <a:cs typeface="AngsanaUPC" panose="02020603050405020304" pitchFamily="18" charset="-34"/>
              </a:rPr>
              <a:t>Rare but serious</a:t>
            </a:r>
          </a:p>
          <a:p>
            <a:pPr algn="l">
              <a:buFont typeface="Wingdings" panose="05000000000000000000" pitchFamily="2" charset="2"/>
              <a:buChar char="ü"/>
            </a:pPr>
            <a:r>
              <a:rPr lang="en-GB" sz="4000" b="0" i="1" dirty="0">
                <a:solidFill>
                  <a:srgbClr val="663300"/>
                </a:solidFill>
                <a:effectLst/>
                <a:latin typeface="AngsanaUPC" panose="02020603050405020304" pitchFamily="18" charset="-34"/>
                <a:cs typeface="AngsanaUPC" panose="02020603050405020304" pitchFamily="18" charset="-34"/>
              </a:rPr>
              <a:t>pelvic infection</a:t>
            </a:r>
          </a:p>
          <a:p>
            <a:pPr algn="l">
              <a:buFont typeface="Wingdings" panose="05000000000000000000" pitchFamily="2" charset="2"/>
              <a:buChar char="ü"/>
            </a:pPr>
            <a:r>
              <a:rPr lang="en-GB" sz="4000" b="0" i="1" dirty="0">
                <a:solidFill>
                  <a:srgbClr val="663300"/>
                </a:solidFill>
                <a:effectLst/>
                <a:latin typeface="AngsanaUPC" panose="02020603050405020304" pitchFamily="18" charset="-34"/>
                <a:cs typeface="AngsanaUPC" panose="02020603050405020304" pitchFamily="18" charset="-34"/>
              </a:rPr>
              <a:t>contrast reaction</a:t>
            </a:r>
          </a:p>
          <a:p>
            <a:pPr marL="0" indent="0">
              <a:buNone/>
            </a:pPr>
            <a:br>
              <a:rPr lang="en-GB" dirty="0"/>
            </a:br>
            <a:endParaRPr lang="en-GB" b="0" i="0" dirty="0">
              <a:solidFill>
                <a:srgbClr val="3B3835"/>
              </a:solidFill>
              <a:effectLst/>
              <a:latin typeface="Helvetica Neue"/>
            </a:endParaRPr>
          </a:p>
        </p:txBody>
      </p:sp>
      <p:pic>
        <p:nvPicPr>
          <p:cNvPr id="4" name="Picture 3">
            <a:extLst>
              <a:ext uri="{FF2B5EF4-FFF2-40B4-BE49-F238E27FC236}">
                <a16:creationId xmlns:a16="http://schemas.microsoft.com/office/drawing/2014/main" id="{D1561C83-B702-997D-7BAB-C8AF7FA37FB7}"/>
              </a:ext>
            </a:extLst>
          </p:cNvPr>
          <p:cNvPicPr>
            <a:picLocks noChangeAspect="1"/>
          </p:cNvPicPr>
          <p:nvPr/>
        </p:nvPicPr>
        <p:blipFill>
          <a:blip r:embed="rId2"/>
          <a:stretch>
            <a:fillRect/>
          </a:stretch>
        </p:blipFill>
        <p:spPr>
          <a:xfrm>
            <a:off x="9876969" y="4473528"/>
            <a:ext cx="2152075" cy="2139881"/>
          </a:xfrm>
          <a:prstGeom prst="rect">
            <a:avLst/>
          </a:prstGeom>
        </p:spPr>
      </p:pic>
    </p:spTree>
    <p:extLst>
      <p:ext uri="{BB962C8B-B14F-4D97-AF65-F5344CB8AC3E}">
        <p14:creationId xmlns:p14="http://schemas.microsoft.com/office/powerpoint/2010/main" val="314139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b="1" dirty="0">
                <a:solidFill>
                  <a:srgbClr val="663300"/>
                </a:solidFill>
              </a:rPr>
              <a:t> </a:t>
            </a:r>
            <a:r>
              <a:rPr lang="en-GB" sz="6000" b="1" i="1" dirty="0">
                <a:solidFill>
                  <a:srgbClr val="663300"/>
                </a:solidFill>
                <a:effectLst/>
                <a:latin typeface="AngsanaUPC" panose="02020603050405020304" pitchFamily="18" charset="-34"/>
                <a:cs typeface="AngsanaUPC" panose="02020603050405020304" pitchFamily="18" charset="-34"/>
              </a:rPr>
              <a:t>Angiography</a:t>
            </a:r>
            <a:endParaRPr lang="en-GB" b="1" i="1"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a:buFont typeface="Wingdings" panose="05000000000000000000" pitchFamily="2" charset="2"/>
              <a:buChar char="§"/>
            </a:pPr>
            <a:r>
              <a:rPr lang="en-GB" sz="4400" b="0" i="1" dirty="0">
                <a:solidFill>
                  <a:srgbClr val="663300"/>
                </a:solidFill>
                <a:effectLst/>
                <a:latin typeface="AngsanaUPC" panose="02020603050405020304" pitchFamily="18" charset="-34"/>
                <a:cs typeface="AngsanaUPC" panose="02020603050405020304" pitchFamily="18" charset="-34"/>
              </a:rPr>
              <a:t>Angiograms can help </a:t>
            </a:r>
            <a:r>
              <a:rPr lang="en-GB" sz="4400" i="1" dirty="0">
                <a:solidFill>
                  <a:srgbClr val="663300"/>
                </a:solidFill>
                <a:latin typeface="AngsanaUPC" panose="02020603050405020304" pitchFamily="18" charset="-34"/>
                <a:cs typeface="AngsanaUPC" panose="02020603050405020304" pitchFamily="18" charset="-34"/>
              </a:rPr>
              <a:t>in </a:t>
            </a:r>
            <a:r>
              <a:rPr lang="en-GB" sz="4400" b="0" i="1" dirty="0">
                <a:solidFill>
                  <a:srgbClr val="663300"/>
                </a:solidFill>
                <a:effectLst/>
                <a:latin typeface="AngsanaUPC" panose="02020603050405020304" pitchFamily="18" charset="-34"/>
                <a:cs typeface="AngsanaUPC" panose="02020603050405020304" pitchFamily="18" charset="-34"/>
              </a:rPr>
              <a:t>detecting  blood vessel abnormalities.</a:t>
            </a:r>
            <a:r>
              <a:rPr lang="en-GB" sz="4400" i="1" dirty="0">
                <a:solidFill>
                  <a:srgbClr val="663300"/>
                </a:solidFill>
                <a:latin typeface="AngsanaUPC" panose="02020603050405020304" pitchFamily="18" charset="-34"/>
                <a:cs typeface="AngsanaUPC" panose="02020603050405020304" pitchFamily="18" charset="-34"/>
              </a:rPr>
              <a:t> </a:t>
            </a:r>
          </a:p>
          <a:p>
            <a:pPr>
              <a:buFont typeface="Wingdings" panose="05000000000000000000" pitchFamily="2" charset="2"/>
              <a:buChar char="§"/>
            </a:pPr>
            <a:r>
              <a:rPr lang="en-GB" sz="4800" i="1" dirty="0">
                <a:solidFill>
                  <a:srgbClr val="663300"/>
                </a:solidFill>
                <a:latin typeface="AngsanaUPC" panose="02020603050405020304" pitchFamily="18" charset="-34"/>
                <a:cs typeface="AngsanaUPC" panose="02020603050405020304" pitchFamily="18" charset="-34"/>
              </a:rPr>
              <a:t>Rarely indicated:</a:t>
            </a:r>
          </a:p>
          <a:p>
            <a:pPr>
              <a:buFont typeface="Courier New" panose="02070309020205020404" pitchFamily="49" charset="0"/>
              <a:buChar char="o"/>
            </a:pPr>
            <a:r>
              <a:rPr lang="en-GB" sz="4800" i="1" dirty="0">
                <a:solidFill>
                  <a:srgbClr val="663300"/>
                </a:solidFill>
                <a:latin typeface="AngsanaUPC" panose="02020603050405020304" pitchFamily="18" charset="-34"/>
                <a:cs typeface="AngsanaUPC" panose="02020603050405020304" pitchFamily="18" charset="-34"/>
              </a:rPr>
              <a:t>pathologic vascularization </a:t>
            </a:r>
          </a:p>
          <a:p>
            <a:pPr>
              <a:buFont typeface="Courier New" panose="02070309020205020404" pitchFamily="49" charset="0"/>
              <a:buChar char="o"/>
            </a:pPr>
            <a:r>
              <a:rPr lang="en-GB" sz="4800" i="1" dirty="0">
                <a:solidFill>
                  <a:srgbClr val="663300"/>
                </a:solidFill>
                <a:latin typeface="AngsanaUPC" panose="02020603050405020304" pitchFamily="18" charset="-34"/>
                <a:cs typeface="AngsanaUPC" panose="02020603050405020304" pitchFamily="18" charset="-34"/>
              </a:rPr>
              <a:t>Involvement of pelvic vessels in tumors</a:t>
            </a:r>
            <a:r>
              <a:rPr lang="en-GB" i="1" dirty="0">
                <a:solidFill>
                  <a:srgbClr val="663300"/>
                </a:solidFill>
              </a:rPr>
              <a:t>)</a:t>
            </a:r>
          </a:p>
          <a:p>
            <a:pPr algn="l"/>
            <a:endParaRPr lang="en-GB" b="0" i="0" dirty="0">
              <a:solidFill>
                <a:srgbClr val="663300"/>
              </a:solidFill>
              <a:effectLst/>
              <a:latin typeface="Arial" panose="020B0604020202020204" pitchFamily="34" charset="0"/>
            </a:endParaRPr>
          </a:p>
          <a:p>
            <a:pPr marL="0" indent="0">
              <a:buNone/>
            </a:pPr>
            <a:br>
              <a:rPr lang="en-GB" dirty="0"/>
            </a:br>
            <a:endParaRPr lang="en-GB" b="0" i="0" dirty="0">
              <a:solidFill>
                <a:srgbClr val="3B3835"/>
              </a:solidFill>
              <a:effectLst/>
              <a:latin typeface="Helvetica Neue"/>
            </a:endParaRPr>
          </a:p>
        </p:txBody>
      </p:sp>
      <p:pic>
        <p:nvPicPr>
          <p:cNvPr id="10242" name="Picture 2" descr="The coronary angiography – An old-timer in great shape - ScienceDirect">
            <a:extLst>
              <a:ext uri="{FF2B5EF4-FFF2-40B4-BE49-F238E27FC236}">
                <a16:creationId xmlns:a16="http://schemas.microsoft.com/office/drawing/2014/main" id="{997A743C-4F53-451B-895D-DADA228F8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881" y="4272280"/>
            <a:ext cx="3737928"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ngiography - What happens - NHS">
            <a:extLst>
              <a:ext uri="{FF2B5EF4-FFF2-40B4-BE49-F238E27FC236}">
                <a16:creationId xmlns:a16="http://schemas.microsoft.com/office/drawing/2014/main" id="{8FBC9E2E-7BF4-4420-A858-E0295A2AF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881" y="1884680"/>
            <a:ext cx="3737928" cy="212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38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Autofit/>
          </a:bodyPr>
          <a:lstStyle/>
          <a:p>
            <a:br>
              <a:rPr lang="en-GB" sz="5400" dirty="0">
                <a:solidFill>
                  <a:srgbClr val="663300"/>
                </a:solidFill>
                <a:latin typeface="AngsanaUPC" panose="02020603050405020304" pitchFamily="18" charset="-34"/>
                <a:cs typeface="AngsanaUPC" panose="02020603050405020304" pitchFamily="18" charset="-34"/>
              </a:rPr>
            </a:br>
            <a:r>
              <a:rPr lang="en-GB" sz="5400" b="1" i="1" dirty="0">
                <a:solidFill>
                  <a:srgbClr val="663300"/>
                </a:solidFill>
                <a:effectLst/>
                <a:latin typeface="AngsanaUPC" panose="02020603050405020304" pitchFamily="18" charset="-34"/>
                <a:cs typeface="AngsanaUPC" panose="02020603050405020304" pitchFamily="18" charset="-34"/>
              </a:rPr>
              <a:t>Potential risks and complications include:</a:t>
            </a:r>
            <a:br>
              <a:rPr lang="en-GB" sz="5400" b="0" i="1" dirty="0">
                <a:solidFill>
                  <a:srgbClr val="663300"/>
                </a:solidFill>
                <a:effectLst/>
                <a:latin typeface="AngsanaUPC" panose="02020603050405020304" pitchFamily="18" charset="-34"/>
                <a:cs typeface="AngsanaUPC" panose="02020603050405020304" pitchFamily="18" charset="-34"/>
              </a:rPr>
            </a:br>
            <a:endParaRPr lang="en-GB" sz="5400" b="1" i="1"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marL="0" indent="0">
              <a:buNone/>
            </a:pPr>
            <a:endParaRPr lang="en-GB" b="0" i="0" dirty="0">
              <a:solidFill>
                <a:srgbClr val="663300"/>
              </a:solidFill>
              <a:effectLst/>
              <a:latin typeface="Arial" panose="020B0604020202020204" pitchFamily="34" charset="0"/>
            </a:endParaRP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Heart attack.</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Stroke.</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Injury to the catheterized artery.</a:t>
            </a:r>
          </a:p>
          <a:p>
            <a:pPr algn="l">
              <a:buFont typeface="Courier New" panose="02070309020205020404" pitchFamily="49" charset="0"/>
              <a:buChar char="o"/>
            </a:pPr>
            <a:r>
              <a:rPr lang="en-GB" sz="4400" i="1" dirty="0">
                <a:solidFill>
                  <a:srgbClr val="663300"/>
                </a:solidFill>
                <a:latin typeface="AngsanaUPC" panose="02020603050405020304" pitchFamily="18" charset="-34"/>
                <a:cs typeface="AngsanaUPC" panose="02020603050405020304" pitchFamily="18" charset="-34"/>
              </a:rPr>
              <a:t>A</a:t>
            </a:r>
            <a:r>
              <a:rPr lang="en-GB" sz="4400" b="0" i="1" dirty="0">
                <a:solidFill>
                  <a:srgbClr val="663300"/>
                </a:solidFill>
                <a:effectLst/>
                <a:latin typeface="AngsanaUPC" panose="02020603050405020304" pitchFamily="18" charset="-34"/>
                <a:cs typeface="AngsanaUPC" panose="02020603050405020304" pitchFamily="18" charset="-34"/>
              </a:rPr>
              <a:t>rrhythmias</a:t>
            </a:r>
            <a:r>
              <a:rPr lang="en-GB" sz="4400" i="1" dirty="0">
                <a:solidFill>
                  <a:srgbClr val="663300"/>
                </a:solidFill>
                <a:latin typeface="AngsanaUPC" panose="02020603050405020304" pitchFamily="18" charset="-34"/>
                <a:cs typeface="AngsanaUPC" panose="02020603050405020304" pitchFamily="18" charset="-34"/>
              </a:rPr>
              <a:t>.</a:t>
            </a:r>
            <a:endParaRPr lang="en-GB" sz="4400" b="0" i="1" dirty="0">
              <a:solidFill>
                <a:srgbClr val="663300"/>
              </a:solidFill>
              <a:effectLst/>
              <a:latin typeface="AngsanaUPC" panose="02020603050405020304" pitchFamily="18" charset="-34"/>
              <a:cs typeface="AngsanaUPC" panose="02020603050405020304" pitchFamily="18" charset="-34"/>
            </a:endParaRP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Allergic to the dye or medications .</a:t>
            </a:r>
          </a:p>
          <a:p>
            <a:pPr algn="l">
              <a:buFont typeface="Courier New" panose="02070309020205020404" pitchFamily="49" charset="0"/>
              <a:buChar char="o"/>
            </a:pPr>
            <a:r>
              <a:rPr lang="en-GB" sz="4400" b="1" i="1" dirty="0">
                <a:solidFill>
                  <a:srgbClr val="663300"/>
                </a:solidFill>
                <a:latin typeface="AngsanaUPC" panose="02020603050405020304" pitchFamily="18" charset="-34"/>
                <a:cs typeface="AngsanaUPC" panose="02020603050405020304" pitchFamily="18" charset="-34"/>
              </a:rPr>
              <a:t>Renal</a:t>
            </a:r>
            <a:r>
              <a:rPr lang="en-GB" sz="4400" b="1" i="1" dirty="0">
                <a:solidFill>
                  <a:srgbClr val="663300"/>
                </a:solidFill>
                <a:effectLst/>
                <a:latin typeface="AngsanaUPC" panose="02020603050405020304" pitchFamily="18" charset="-34"/>
                <a:cs typeface="AngsanaUPC" panose="02020603050405020304" pitchFamily="18" charset="-34"/>
              </a:rPr>
              <a:t> damage</a:t>
            </a:r>
            <a:r>
              <a:rPr lang="en-GB" sz="4400" b="0" i="1" dirty="0">
                <a:solidFill>
                  <a:srgbClr val="663300"/>
                </a:solidFill>
                <a:effectLst/>
                <a:latin typeface="AngsanaUPC" panose="02020603050405020304" pitchFamily="18" charset="-34"/>
                <a:cs typeface="AngsanaUPC" panose="02020603050405020304" pitchFamily="18" charset="-34"/>
              </a:rPr>
              <a:t>.</a:t>
            </a:r>
          </a:p>
          <a:p>
            <a:pPr algn="l">
              <a:buFont typeface="Courier New" panose="02070309020205020404" pitchFamily="49" charset="0"/>
              <a:buChar char="o"/>
            </a:pPr>
            <a:r>
              <a:rPr lang="en-GB" sz="4400" b="1" i="1" dirty="0">
                <a:solidFill>
                  <a:srgbClr val="663300"/>
                </a:solidFill>
                <a:effectLst/>
                <a:latin typeface="AngsanaUPC" panose="02020603050405020304" pitchFamily="18" charset="-34"/>
                <a:cs typeface="AngsanaUPC" panose="02020603050405020304" pitchFamily="18" charset="-34"/>
              </a:rPr>
              <a:t>Infection</a:t>
            </a:r>
            <a:r>
              <a:rPr lang="en-GB" sz="4400" b="0" i="1" dirty="0">
                <a:solidFill>
                  <a:srgbClr val="663300"/>
                </a:solidFill>
                <a:effectLst/>
                <a:latin typeface="AngsanaUPC" panose="02020603050405020304" pitchFamily="18" charset="-34"/>
                <a:cs typeface="AngsanaUPC" panose="02020603050405020304" pitchFamily="18" charset="-34"/>
              </a:rPr>
              <a:t>.</a:t>
            </a:r>
          </a:p>
          <a:p>
            <a:pPr marL="0" indent="0">
              <a:buNone/>
            </a:pPr>
            <a:endParaRPr lang="en-GB" b="0" i="0" dirty="0">
              <a:solidFill>
                <a:srgbClr val="3B3835"/>
              </a:solidFill>
              <a:effectLst/>
              <a:latin typeface="Helvetica Neue"/>
            </a:endParaRPr>
          </a:p>
        </p:txBody>
      </p:sp>
      <p:pic>
        <p:nvPicPr>
          <p:cNvPr id="4" name="Picture 3">
            <a:extLst>
              <a:ext uri="{FF2B5EF4-FFF2-40B4-BE49-F238E27FC236}">
                <a16:creationId xmlns:a16="http://schemas.microsoft.com/office/drawing/2014/main" id="{9AF14389-1EE6-4E02-15D7-030AC9DDA96E}"/>
              </a:ext>
            </a:extLst>
          </p:cNvPr>
          <p:cNvPicPr>
            <a:picLocks noChangeAspect="1"/>
          </p:cNvPicPr>
          <p:nvPr/>
        </p:nvPicPr>
        <p:blipFill>
          <a:blip r:embed="rId2"/>
          <a:stretch>
            <a:fillRect/>
          </a:stretch>
        </p:blipFill>
        <p:spPr>
          <a:xfrm>
            <a:off x="9876969" y="4567869"/>
            <a:ext cx="2152075" cy="2139881"/>
          </a:xfrm>
          <a:prstGeom prst="rect">
            <a:avLst/>
          </a:prstGeom>
        </p:spPr>
      </p:pic>
    </p:spTree>
    <p:extLst>
      <p:ext uri="{BB962C8B-B14F-4D97-AF65-F5344CB8AC3E}">
        <p14:creationId xmlns:p14="http://schemas.microsoft.com/office/powerpoint/2010/main" val="2869632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sz="5400" b="1" i="1" dirty="0">
                <a:solidFill>
                  <a:srgbClr val="663300"/>
                </a:solidFill>
                <a:latin typeface="Angsana New" panose="02020603050405020304" pitchFamily="18" charset="-34"/>
                <a:cs typeface="Angsana New" panose="02020603050405020304" pitchFamily="18" charset="-34"/>
              </a:rPr>
              <a:t>Cystourethrogram</a:t>
            </a:r>
            <a:endParaRPr lang="en-GB" b="1" i="1"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fontScale="92500" lnSpcReduction="10000"/>
          </a:bodyPr>
          <a:lstStyle/>
          <a:p>
            <a:pPr>
              <a:buFont typeface="Wingdings" panose="05000000000000000000" pitchFamily="2" charset="2"/>
              <a:buChar char="q"/>
            </a:pPr>
            <a:r>
              <a:rPr lang="en-GB" sz="3900" i="1" dirty="0">
                <a:solidFill>
                  <a:srgbClr val="3B3835"/>
                </a:solidFill>
                <a:latin typeface="Angsana New" panose="02020603050405020304" pitchFamily="18" charset="-34"/>
                <a:cs typeface="Angsana New" panose="02020603050405020304" pitchFamily="18" charset="-34"/>
              </a:rPr>
              <a:t>D</a:t>
            </a:r>
            <a:r>
              <a:rPr lang="en-GB" sz="3900" b="0" i="1" dirty="0">
                <a:solidFill>
                  <a:srgbClr val="3B3835"/>
                </a:solidFill>
                <a:effectLst/>
                <a:latin typeface="Angsana New" panose="02020603050405020304" pitchFamily="18" charset="-34"/>
                <a:cs typeface="Angsana New" panose="02020603050405020304" pitchFamily="18" charset="-34"/>
              </a:rPr>
              <a:t>ynamic test used to</a:t>
            </a:r>
            <a:r>
              <a:rPr lang="en-GB" sz="3900" i="1" dirty="0">
                <a:solidFill>
                  <a:srgbClr val="3B3835"/>
                </a:solidFill>
                <a:latin typeface="Angsana New" panose="02020603050405020304" pitchFamily="18" charset="-34"/>
                <a:cs typeface="Angsana New" panose="02020603050405020304" pitchFamily="18" charset="-34"/>
              </a:rPr>
              <a:t> </a:t>
            </a:r>
            <a:r>
              <a:rPr lang="en-GB" sz="3900" b="0" i="1" dirty="0">
                <a:solidFill>
                  <a:srgbClr val="3B3835"/>
                </a:solidFill>
                <a:effectLst/>
                <a:latin typeface="Angsana New" panose="02020603050405020304" pitchFamily="18" charset="-34"/>
                <a:cs typeface="Angsana New" panose="02020603050405020304" pitchFamily="18" charset="-34"/>
              </a:rPr>
              <a:t> Demonstrates :</a:t>
            </a:r>
          </a:p>
          <a:p>
            <a:pPr>
              <a:buFont typeface="Courier New" panose="02070309020205020404" pitchFamily="49" charset="0"/>
              <a:buChar char="o"/>
            </a:pPr>
            <a:r>
              <a:rPr lang="en-GB" sz="3900" b="0" i="1" dirty="0">
                <a:solidFill>
                  <a:srgbClr val="3B3835"/>
                </a:solidFill>
                <a:effectLst/>
                <a:latin typeface="Angsana New" panose="02020603050405020304" pitchFamily="18" charset="-34"/>
                <a:cs typeface="Angsana New" panose="02020603050405020304" pitchFamily="18" charset="-34"/>
              </a:rPr>
              <a:t>the lower urinary tract</a:t>
            </a:r>
          </a:p>
          <a:p>
            <a:pPr>
              <a:buFont typeface="Courier New" panose="02070309020205020404" pitchFamily="49" charset="0"/>
              <a:buChar char="o"/>
            </a:pPr>
            <a:r>
              <a:rPr lang="en-GB" sz="3900" b="0" i="1" dirty="0">
                <a:solidFill>
                  <a:srgbClr val="3B3835"/>
                </a:solidFill>
                <a:effectLst/>
                <a:latin typeface="Angsana New" panose="02020603050405020304" pitchFamily="18" charset="-34"/>
                <a:cs typeface="Angsana New" panose="02020603050405020304" pitchFamily="18" charset="-34"/>
              </a:rPr>
              <a:t>Vesico-ureteral reflux.</a:t>
            </a:r>
          </a:p>
          <a:p>
            <a:pPr>
              <a:buFont typeface="Courier New" panose="02070309020205020404" pitchFamily="49" charset="0"/>
              <a:buChar char="o"/>
            </a:pPr>
            <a:r>
              <a:rPr lang="en-GB" sz="3900" i="1" dirty="0">
                <a:solidFill>
                  <a:srgbClr val="3B3835"/>
                </a:solidFill>
                <a:latin typeface="Angsana New" panose="02020603050405020304" pitchFamily="18" charset="-34"/>
                <a:cs typeface="Angsana New" panose="02020603050405020304" pitchFamily="18" charset="-34"/>
              </a:rPr>
              <a:t> b</a:t>
            </a:r>
            <a:r>
              <a:rPr lang="en-GB" sz="3900" b="0" i="1" dirty="0">
                <a:solidFill>
                  <a:srgbClr val="3B3835"/>
                </a:solidFill>
                <a:effectLst/>
                <a:latin typeface="Angsana New" panose="02020603050405020304" pitchFamily="18" charset="-34"/>
                <a:cs typeface="Angsana New" panose="02020603050405020304" pitchFamily="18" charset="-34"/>
              </a:rPr>
              <a:t>ladder pathology </a:t>
            </a:r>
          </a:p>
          <a:p>
            <a:pPr>
              <a:buFont typeface="Courier New" panose="02070309020205020404" pitchFamily="49" charset="0"/>
              <a:buChar char="o"/>
            </a:pPr>
            <a:r>
              <a:rPr lang="en-GB" sz="3900" b="0" i="1" dirty="0">
                <a:solidFill>
                  <a:srgbClr val="3B3835"/>
                </a:solidFill>
                <a:effectLst/>
                <a:latin typeface="Angsana New" panose="02020603050405020304" pitchFamily="18" charset="-34"/>
                <a:cs typeface="Angsana New" panose="02020603050405020304" pitchFamily="18" charset="-34"/>
              </a:rPr>
              <a:t>Congenital anomalies of bladder. </a:t>
            </a:r>
          </a:p>
          <a:p>
            <a:pPr>
              <a:buFont typeface="Courier New" panose="02070309020205020404" pitchFamily="49" charset="0"/>
              <a:buChar char="o"/>
            </a:pPr>
            <a:endParaRPr lang="en-GB" sz="3900" b="0" i="1" dirty="0">
              <a:solidFill>
                <a:srgbClr val="3B3835"/>
              </a:solidFill>
              <a:effectLst/>
              <a:latin typeface="Angsana New" panose="02020603050405020304" pitchFamily="18" charset="-34"/>
              <a:cs typeface="Angsana New" panose="02020603050405020304" pitchFamily="18" charset="-34"/>
            </a:endParaRPr>
          </a:p>
          <a:p>
            <a:pPr>
              <a:buFont typeface="Wingdings" panose="05000000000000000000" pitchFamily="2" charset="2"/>
              <a:buChar char="q"/>
            </a:pPr>
            <a:r>
              <a:rPr lang="en-GB" sz="3900" b="0" i="1" dirty="0">
                <a:solidFill>
                  <a:srgbClr val="3B3835"/>
                </a:solidFill>
                <a:effectLst/>
                <a:latin typeface="Angsana New" panose="02020603050405020304" pitchFamily="18" charset="-34"/>
                <a:cs typeface="Angsana New" panose="02020603050405020304" pitchFamily="18" charset="-34"/>
              </a:rPr>
              <a:t>Technique:</a:t>
            </a:r>
          </a:p>
          <a:p>
            <a:pPr>
              <a:buFont typeface="Courier New" panose="02070309020205020404" pitchFamily="49" charset="0"/>
              <a:buChar char="o"/>
            </a:pPr>
            <a:r>
              <a:rPr lang="en-GB" sz="3900" b="0" i="1" dirty="0">
                <a:solidFill>
                  <a:srgbClr val="3B3835"/>
                </a:solidFill>
                <a:effectLst/>
                <a:latin typeface="Angsana New" panose="02020603050405020304" pitchFamily="18" charset="-34"/>
                <a:cs typeface="Angsana New" panose="02020603050405020304" pitchFamily="18" charset="-34"/>
              </a:rPr>
              <a:t> passing a catheter through the urethra into the bladder </a:t>
            </a:r>
          </a:p>
          <a:p>
            <a:pPr>
              <a:buFont typeface="Courier New" panose="02070309020205020404" pitchFamily="49" charset="0"/>
              <a:buChar char="o"/>
            </a:pPr>
            <a:r>
              <a:rPr lang="en-GB" sz="3900" b="0" i="1" dirty="0">
                <a:solidFill>
                  <a:srgbClr val="3B3835"/>
                </a:solidFill>
                <a:effectLst/>
                <a:latin typeface="Angsana New" panose="02020603050405020304" pitchFamily="18" charset="-34"/>
                <a:cs typeface="Angsana New" panose="02020603050405020304" pitchFamily="18" charset="-34"/>
              </a:rPr>
              <a:t>filling the bladder with contrast material </a:t>
            </a:r>
            <a:endParaRPr lang="en-GB" sz="3900" i="1" dirty="0">
              <a:solidFill>
                <a:srgbClr val="3B3835"/>
              </a:solidFill>
              <a:latin typeface="Angsana New" panose="02020603050405020304" pitchFamily="18" charset="-34"/>
              <a:cs typeface="Angsana New" panose="02020603050405020304" pitchFamily="18" charset="-34"/>
            </a:endParaRPr>
          </a:p>
          <a:p>
            <a:pPr>
              <a:buFont typeface="Courier New" panose="02070309020205020404" pitchFamily="49" charset="0"/>
              <a:buChar char="o"/>
            </a:pPr>
            <a:r>
              <a:rPr lang="en-GB" sz="3900" b="0" i="1" dirty="0">
                <a:solidFill>
                  <a:srgbClr val="3B3835"/>
                </a:solidFill>
                <a:effectLst/>
                <a:latin typeface="Angsana New" panose="02020603050405020304" pitchFamily="18" charset="-34"/>
                <a:cs typeface="Angsana New" panose="02020603050405020304" pitchFamily="18" charset="-34"/>
              </a:rPr>
              <a:t>Then taking radiographs while the patient voids</a:t>
            </a:r>
          </a:p>
          <a:p>
            <a:pPr>
              <a:buFont typeface="Courier New" panose="02070309020205020404" pitchFamily="49" charset="0"/>
              <a:buChar char="o"/>
            </a:pPr>
            <a:endParaRPr lang="en-GB" b="0" i="0" dirty="0">
              <a:solidFill>
                <a:srgbClr val="3B3835"/>
              </a:solidFill>
              <a:effectLst/>
              <a:latin typeface="Helvetica Neue"/>
            </a:endParaRPr>
          </a:p>
          <a:p>
            <a:pPr marL="0" indent="0">
              <a:buNone/>
            </a:pPr>
            <a:endParaRPr lang="en-GB" b="0" i="0" dirty="0">
              <a:solidFill>
                <a:srgbClr val="3B3835"/>
              </a:solidFill>
              <a:effectLst/>
              <a:latin typeface="Helvetica Neue"/>
            </a:endParaRPr>
          </a:p>
        </p:txBody>
      </p:sp>
      <p:pic>
        <p:nvPicPr>
          <p:cNvPr id="4" name="Picture 3">
            <a:extLst>
              <a:ext uri="{FF2B5EF4-FFF2-40B4-BE49-F238E27FC236}">
                <a16:creationId xmlns:a16="http://schemas.microsoft.com/office/drawing/2014/main" id="{3472023C-1109-6CFC-15BE-9631CB853006}"/>
              </a:ext>
            </a:extLst>
          </p:cNvPr>
          <p:cNvPicPr>
            <a:picLocks noChangeAspect="1"/>
          </p:cNvPicPr>
          <p:nvPr/>
        </p:nvPicPr>
        <p:blipFill>
          <a:blip r:embed="rId2"/>
          <a:stretch>
            <a:fillRect/>
          </a:stretch>
        </p:blipFill>
        <p:spPr>
          <a:xfrm>
            <a:off x="7410203" y="1127760"/>
            <a:ext cx="4781797" cy="4699968"/>
          </a:xfrm>
          <a:prstGeom prst="rect">
            <a:avLst/>
          </a:prstGeom>
        </p:spPr>
      </p:pic>
    </p:spTree>
    <p:extLst>
      <p:ext uri="{BB962C8B-B14F-4D97-AF65-F5344CB8AC3E}">
        <p14:creationId xmlns:p14="http://schemas.microsoft.com/office/powerpoint/2010/main" val="228016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8100000" scaled="1"/>
            <a:tileRect/>
          </a:gradFill>
        </p:spPr>
        <p:txBody>
          <a:bodyPr>
            <a:noAutofit/>
          </a:bodyPr>
          <a:lstStyle/>
          <a:p>
            <a:br>
              <a:rPr lang="en-GB" sz="6000" b="1" i="0" dirty="0">
                <a:solidFill>
                  <a:srgbClr val="663300"/>
                </a:solidFill>
                <a:effectLst/>
                <a:latin typeface="Angsana New" panose="02020603050405020304" pitchFamily="18" charset="-34"/>
                <a:cs typeface="Angsana New" panose="02020603050405020304" pitchFamily="18" charset="-34"/>
              </a:rPr>
            </a:br>
            <a:r>
              <a:rPr lang="en-GB" sz="6000" b="1" i="0" dirty="0">
                <a:solidFill>
                  <a:srgbClr val="663300"/>
                </a:solidFill>
                <a:effectLst/>
                <a:latin typeface="Angsana New" panose="02020603050405020304" pitchFamily="18" charset="-34"/>
                <a:cs typeface="Angsana New" panose="02020603050405020304" pitchFamily="18" charset="-34"/>
              </a:rPr>
              <a:t>1</a:t>
            </a:r>
            <a:r>
              <a:rPr lang="en-GB" sz="6000" b="1" i="0" baseline="30000" dirty="0">
                <a:solidFill>
                  <a:srgbClr val="663300"/>
                </a:solidFill>
                <a:effectLst/>
                <a:latin typeface="Angsana New" panose="02020603050405020304" pitchFamily="18" charset="-34"/>
                <a:cs typeface="Angsana New" panose="02020603050405020304" pitchFamily="18" charset="-34"/>
              </a:rPr>
              <a:t>st</a:t>
            </a:r>
            <a:r>
              <a:rPr lang="en-GB" sz="6000" b="1" i="0" dirty="0">
                <a:solidFill>
                  <a:srgbClr val="663300"/>
                </a:solidFill>
                <a:effectLst/>
                <a:latin typeface="Angsana New" panose="02020603050405020304" pitchFamily="18" charset="-34"/>
                <a:cs typeface="Angsana New" panose="02020603050405020304" pitchFamily="18" charset="-34"/>
              </a:rPr>
              <a:t> </a:t>
            </a:r>
            <a:r>
              <a:rPr lang="en-GB" sz="6000" b="1" i="1" dirty="0">
                <a:solidFill>
                  <a:srgbClr val="663300"/>
                </a:solidFill>
                <a:effectLst/>
                <a:latin typeface="Angsana New" panose="02020603050405020304" pitchFamily="18" charset="-34"/>
                <a:cs typeface="Angsana New" panose="02020603050405020304" pitchFamily="18" charset="-34"/>
              </a:rPr>
              <a:t>case </a:t>
            </a:r>
            <a:br>
              <a:rPr lang="en-GB" sz="6000" b="1" i="0" dirty="0">
                <a:solidFill>
                  <a:srgbClr val="663300"/>
                </a:solidFill>
                <a:effectLst/>
                <a:latin typeface="Angsana New" panose="02020603050405020304" pitchFamily="18" charset="-34"/>
                <a:cs typeface="Angsana New" panose="02020603050405020304" pitchFamily="18" charset="-34"/>
              </a:rPr>
            </a:br>
            <a:endParaRPr lang="en-GB" sz="6000" b="1" dirty="0">
              <a:solidFill>
                <a:srgbClr val="663300"/>
              </a:solidFill>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lnSpcReduction="10000"/>
          </a:bodyPr>
          <a:lstStyle/>
          <a:p>
            <a:pPr marL="0" indent="0" algn="l">
              <a:buNone/>
            </a:pPr>
            <a:r>
              <a:rPr lang="en-GB" sz="4000" i="1" dirty="0">
                <a:solidFill>
                  <a:srgbClr val="663300"/>
                </a:solidFill>
                <a:latin typeface="AngsanaUPC" panose="02020603050405020304" pitchFamily="18" charset="-34"/>
                <a:cs typeface="AngsanaUPC" panose="02020603050405020304" pitchFamily="18" charset="-34"/>
              </a:rPr>
              <a:t>Mrs Huda is 28 years old PG .GA is 36 weeks came for routine follow up. Has no complain was regular follower .you did US you find single cephalic baby fundal placenta with –ve FH.</a:t>
            </a:r>
          </a:p>
          <a:p>
            <a:pPr marL="0" indent="0" algn="l">
              <a:buNone/>
            </a:pPr>
            <a:r>
              <a:rPr lang="en-GB" sz="4000" b="1" i="1" dirty="0">
                <a:solidFill>
                  <a:srgbClr val="663300"/>
                </a:solidFill>
                <a:effectLst/>
                <a:latin typeface="AngsanaUPC" panose="02020603050405020304" pitchFamily="18" charset="-34"/>
                <a:cs typeface="AngsanaUPC" panose="02020603050405020304" pitchFamily="18" charset="-34"/>
              </a:rPr>
              <a:t>What is yo</a:t>
            </a:r>
            <a:r>
              <a:rPr lang="en-GB" sz="4000" b="1" i="1" dirty="0">
                <a:solidFill>
                  <a:srgbClr val="663300"/>
                </a:solidFill>
                <a:latin typeface="AngsanaUPC" panose="02020603050405020304" pitchFamily="18" charset="-34"/>
                <a:cs typeface="AngsanaUPC" panose="02020603050405020304" pitchFamily="18" charset="-34"/>
              </a:rPr>
              <a:t>ur diagnosis?</a:t>
            </a:r>
          </a:p>
          <a:p>
            <a:pPr marL="0" indent="0" algn="l">
              <a:buNone/>
            </a:pPr>
            <a:r>
              <a:rPr lang="en-GB" sz="4000" i="1" dirty="0">
                <a:solidFill>
                  <a:srgbClr val="663300"/>
                </a:solidFill>
                <a:latin typeface="AngsanaUPC" panose="02020603050405020304" pitchFamily="18" charset="-34"/>
                <a:cs typeface="AngsanaUPC" panose="02020603050405020304" pitchFamily="18" charset="-34"/>
              </a:rPr>
              <a:t>IUFD</a:t>
            </a:r>
          </a:p>
          <a:p>
            <a:pPr marL="0" indent="0" algn="l">
              <a:buNone/>
            </a:pPr>
            <a:r>
              <a:rPr lang="en-GB" sz="4000" b="1" i="1" dirty="0">
                <a:solidFill>
                  <a:srgbClr val="663300"/>
                </a:solidFill>
                <a:effectLst/>
                <a:latin typeface="AngsanaUPC" panose="02020603050405020304" pitchFamily="18" charset="-34"/>
                <a:cs typeface="AngsanaUPC" panose="02020603050405020304" pitchFamily="18" charset="-34"/>
              </a:rPr>
              <a:t>What are other thi</a:t>
            </a:r>
            <a:r>
              <a:rPr lang="en-GB" sz="4000" b="1" i="1" dirty="0">
                <a:solidFill>
                  <a:srgbClr val="663300"/>
                </a:solidFill>
                <a:latin typeface="AngsanaUPC" panose="02020603050405020304" pitchFamily="18" charset="-34"/>
                <a:cs typeface="AngsanaUPC" panose="02020603050405020304" pitchFamily="18" charset="-34"/>
              </a:rPr>
              <a:t>ngs you may suspect to be  found  in ultrasound?</a:t>
            </a:r>
          </a:p>
          <a:p>
            <a:pPr marL="0" indent="0" algn="l">
              <a:buNone/>
            </a:pPr>
            <a:r>
              <a:rPr lang="en-GB" sz="4000" i="1" dirty="0">
                <a:solidFill>
                  <a:srgbClr val="663300"/>
                </a:solidFill>
                <a:latin typeface="AngsanaUPC" panose="02020603050405020304" pitchFamily="18" charset="-34"/>
                <a:cs typeface="AngsanaUPC" panose="02020603050405020304" pitchFamily="18" charset="-34"/>
              </a:rPr>
              <a:t>Robert sing./ Buda sign /Spalding sign /oligohydramnios </a:t>
            </a:r>
          </a:p>
          <a:p>
            <a:pPr marL="0" indent="0" algn="l">
              <a:buNone/>
            </a:pPr>
            <a:r>
              <a:rPr lang="en-GB" sz="4000" b="1" i="1" dirty="0">
                <a:solidFill>
                  <a:srgbClr val="663300"/>
                </a:solidFill>
                <a:latin typeface="AngsanaUPC" panose="02020603050405020304" pitchFamily="18" charset="-34"/>
                <a:cs typeface="AngsanaUPC" panose="02020603050405020304" pitchFamily="18" charset="-34"/>
              </a:rPr>
              <a:t>Is there any other radiological tools you can use? </a:t>
            </a:r>
          </a:p>
          <a:p>
            <a:pPr marL="0" indent="0" algn="l">
              <a:buNone/>
            </a:pPr>
            <a:r>
              <a:rPr lang="en-GB" sz="4000" b="0" i="1" dirty="0">
                <a:solidFill>
                  <a:srgbClr val="663300"/>
                </a:solidFill>
                <a:effectLst/>
                <a:latin typeface="AngsanaUPC" panose="02020603050405020304" pitchFamily="18" charset="-34"/>
                <a:cs typeface="AngsanaUPC" panose="02020603050405020304" pitchFamily="18" charset="-34"/>
              </a:rPr>
              <a:t>Xray</a:t>
            </a:r>
          </a:p>
          <a:p>
            <a:pPr marL="0" indent="0" algn="l">
              <a:buNone/>
            </a:pPr>
            <a:endParaRPr lang="en-GB" sz="4000" b="0" i="0" dirty="0">
              <a:solidFill>
                <a:srgbClr val="663300"/>
              </a:solidFill>
              <a:effectLst/>
              <a:latin typeface="AngsanaUPC" panose="02020603050405020304" pitchFamily="18" charset="-34"/>
              <a:cs typeface="AngsanaUPC" panose="02020603050405020304" pitchFamily="18" charset="-34"/>
            </a:endParaRPr>
          </a:p>
        </p:txBody>
      </p:sp>
      <p:pic>
        <p:nvPicPr>
          <p:cNvPr id="8" name="Picture 7">
            <a:extLst>
              <a:ext uri="{FF2B5EF4-FFF2-40B4-BE49-F238E27FC236}">
                <a16:creationId xmlns:a16="http://schemas.microsoft.com/office/drawing/2014/main" id="{A0E76D82-B583-32E4-AA63-3FD711DE177A}"/>
              </a:ext>
            </a:extLst>
          </p:cNvPr>
          <p:cNvPicPr>
            <a:picLocks noChangeAspect="1"/>
          </p:cNvPicPr>
          <p:nvPr/>
        </p:nvPicPr>
        <p:blipFill>
          <a:blip r:embed="rId2"/>
          <a:stretch>
            <a:fillRect/>
          </a:stretch>
        </p:blipFill>
        <p:spPr>
          <a:xfrm>
            <a:off x="9920039" y="4541027"/>
            <a:ext cx="2143125" cy="2143125"/>
          </a:xfrm>
          <a:prstGeom prst="rect">
            <a:avLst/>
          </a:prstGeom>
        </p:spPr>
      </p:pic>
    </p:spTree>
    <p:extLst>
      <p:ext uri="{BB962C8B-B14F-4D97-AF65-F5344CB8AC3E}">
        <p14:creationId xmlns:p14="http://schemas.microsoft.com/office/powerpoint/2010/main" val="376038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0"/>
            <a:ext cx="12192000" cy="6847840"/>
          </a:xfrm>
          <a:solidFill>
            <a:schemeClr val="tx2">
              <a:lumMod val="60000"/>
              <a:lumOff val="40000"/>
            </a:schemeClr>
          </a:solidFill>
        </p:spPr>
        <p:txBody>
          <a:bodyPr>
            <a:normAutofit fontScale="47500" lnSpcReduction="20000"/>
          </a:bodyPr>
          <a:lstStyle/>
          <a:p>
            <a:pPr marL="0" indent="0">
              <a:buNone/>
            </a:pPr>
            <a:r>
              <a:rPr lang="en-GB" sz="8400" b="1" i="1" dirty="0">
                <a:solidFill>
                  <a:srgbClr val="663300"/>
                </a:solidFill>
                <a:effectLst/>
                <a:latin typeface="AngsanaUPC" panose="02020603050405020304" pitchFamily="18" charset="-34"/>
                <a:cs typeface="AngsanaUPC" panose="02020603050405020304" pitchFamily="18" charset="-34"/>
              </a:rPr>
              <a:t>Indications: </a:t>
            </a:r>
          </a:p>
          <a:p>
            <a:pPr>
              <a:buFont typeface="Wingdings" panose="05000000000000000000" pitchFamily="2" charset="2"/>
              <a:buChar char="§"/>
            </a:pPr>
            <a:r>
              <a:rPr lang="en-GB" sz="8400" b="1" i="1" dirty="0">
                <a:solidFill>
                  <a:srgbClr val="663300"/>
                </a:solidFill>
                <a:effectLst/>
                <a:latin typeface="AngsanaUPC" panose="02020603050405020304" pitchFamily="18" charset="-34"/>
                <a:cs typeface="AngsanaUPC" panose="02020603050405020304" pitchFamily="18" charset="-34"/>
              </a:rPr>
              <a:t>Children</a:t>
            </a:r>
            <a:r>
              <a:rPr lang="en-GB" sz="8400" b="0" i="1" dirty="0">
                <a:solidFill>
                  <a:srgbClr val="663300"/>
                </a:solidFill>
                <a:effectLst/>
                <a:latin typeface="AngsanaUPC" panose="02020603050405020304" pitchFamily="18" charset="-34"/>
                <a:cs typeface="AngsanaUPC" panose="02020603050405020304" pitchFamily="18" charset="-34"/>
              </a:rPr>
              <a:t>: </a:t>
            </a:r>
          </a:p>
          <a:p>
            <a:pPr>
              <a:buFont typeface="Courier New" panose="02070309020205020404" pitchFamily="49" charset="0"/>
              <a:buChar char="o"/>
            </a:pPr>
            <a:r>
              <a:rPr lang="en-GB" sz="8400" b="0" i="1" dirty="0">
                <a:solidFill>
                  <a:srgbClr val="663300"/>
                </a:solidFill>
                <a:effectLst/>
                <a:latin typeface="AngsanaUPC" panose="02020603050405020304" pitchFamily="18" charset="-34"/>
                <a:cs typeface="AngsanaUPC" panose="02020603050405020304" pitchFamily="18" charset="-34"/>
              </a:rPr>
              <a:t>Urinary tract infection</a:t>
            </a:r>
          </a:p>
          <a:p>
            <a:pPr>
              <a:buFont typeface="Courier New" panose="02070309020205020404" pitchFamily="49" charset="0"/>
              <a:buChar char="o"/>
            </a:pPr>
            <a:r>
              <a:rPr lang="en-GB" sz="8400" b="0" i="1" dirty="0">
                <a:solidFill>
                  <a:srgbClr val="663300"/>
                </a:solidFill>
                <a:effectLst/>
                <a:latin typeface="AngsanaUPC" panose="02020603050405020304" pitchFamily="18" charset="-34"/>
                <a:cs typeface="AngsanaUPC" panose="02020603050405020304" pitchFamily="18" charset="-34"/>
              </a:rPr>
              <a:t>voiding difficulties .</a:t>
            </a:r>
          </a:p>
          <a:p>
            <a:pPr>
              <a:buFont typeface="Courier New" panose="02070309020205020404" pitchFamily="49" charset="0"/>
              <a:buChar char="o"/>
            </a:pPr>
            <a:r>
              <a:rPr lang="en-GB" sz="8400" b="0" i="1" dirty="0">
                <a:solidFill>
                  <a:srgbClr val="663300"/>
                </a:solidFill>
                <a:effectLst/>
                <a:latin typeface="AngsanaUPC" panose="02020603050405020304" pitchFamily="18" charset="-34"/>
                <a:cs typeface="AngsanaUPC" panose="02020603050405020304" pitchFamily="18" charset="-34"/>
              </a:rPr>
              <a:t> Baseline study prior to lower UT surgery. </a:t>
            </a:r>
          </a:p>
          <a:p>
            <a:pPr>
              <a:buFont typeface="Wingdings" panose="05000000000000000000" pitchFamily="2" charset="2"/>
              <a:buChar char="§"/>
            </a:pPr>
            <a:r>
              <a:rPr lang="en-GB" sz="8400" b="1" i="1" dirty="0">
                <a:solidFill>
                  <a:srgbClr val="663300"/>
                </a:solidFill>
                <a:effectLst/>
                <a:latin typeface="AngsanaUPC" panose="02020603050405020304" pitchFamily="18" charset="-34"/>
                <a:cs typeface="AngsanaUPC" panose="02020603050405020304" pitchFamily="18" charset="-34"/>
              </a:rPr>
              <a:t>Adults</a:t>
            </a:r>
            <a:r>
              <a:rPr lang="en-GB" sz="8400" b="0" i="1" dirty="0">
                <a:solidFill>
                  <a:srgbClr val="663300"/>
                </a:solidFill>
                <a:effectLst/>
                <a:latin typeface="AngsanaUPC" panose="02020603050405020304" pitchFamily="18" charset="-34"/>
                <a:cs typeface="AngsanaUPC" panose="02020603050405020304" pitchFamily="18" charset="-34"/>
              </a:rPr>
              <a:t>: </a:t>
            </a:r>
          </a:p>
          <a:p>
            <a:pPr>
              <a:buFont typeface="Courier New" panose="02070309020205020404" pitchFamily="49" charset="0"/>
              <a:buChar char="o"/>
            </a:pPr>
            <a:r>
              <a:rPr lang="en-GB" sz="8400" b="0" i="1" dirty="0">
                <a:solidFill>
                  <a:srgbClr val="663300"/>
                </a:solidFill>
                <a:effectLst/>
                <a:latin typeface="AngsanaUPC" panose="02020603050405020304" pitchFamily="18" charset="-34"/>
                <a:cs typeface="AngsanaUPC" panose="02020603050405020304" pitchFamily="18" charset="-34"/>
              </a:rPr>
              <a:t>Trauma to urethra.</a:t>
            </a:r>
          </a:p>
          <a:p>
            <a:pPr>
              <a:buFont typeface="Courier New" panose="02070309020205020404" pitchFamily="49" charset="0"/>
              <a:buChar char="o"/>
            </a:pPr>
            <a:r>
              <a:rPr lang="en-GB" sz="8400" b="0" i="1" dirty="0">
                <a:solidFill>
                  <a:srgbClr val="663300"/>
                </a:solidFill>
                <a:effectLst/>
                <a:latin typeface="AngsanaUPC" panose="02020603050405020304" pitchFamily="18" charset="-34"/>
                <a:cs typeface="AngsanaUPC" panose="02020603050405020304" pitchFamily="18" charset="-34"/>
              </a:rPr>
              <a:t> urethral stricture.</a:t>
            </a:r>
          </a:p>
          <a:p>
            <a:pPr>
              <a:buFont typeface="Courier New" panose="02070309020205020404" pitchFamily="49" charset="0"/>
              <a:buChar char="o"/>
            </a:pPr>
            <a:r>
              <a:rPr lang="en-GB" sz="8400" b="0" i="1" dirty="0">
                <a:solidFill>
                  <a:srgbClr val="663300"/>
                </a:solidFill>
                <a:effectLst/>
                <a:latin typeface="AngsanaUPC" panose="02020603050405020304" pitchFamily="18" charset="-34"/>
                <a:cs typeface="AngsanaUPC" panose="02020603050405020304" pitchFamily="18" charset="-34"/>
              </a:rPr>
              <a:t>urethral diverticula .</a:t>
            </a:r>
          </a:p>
          <a:p>
            <a:pPr>
              <a:buFont typeface="Courier New" panose="02070309020205020404" pitchFamily="49" charset="0"/>
              <a:buChar char="o"/>
            </a:pPr>
            <a:r>
              <a:rPr lang="en-GB" sz="8400" b="0" i="1" dirty="0">
                <a:solidFill>
                  <a:srgbClr val="663300"/>
                </a:solidFill>
                <a:effectLst/>
                <a:latin typeface="AngsanaUPC" panose="02020603050405020304" pitchFamily="18" charset="-34"/>
                <a:cs typeface="AngsanaUPC" panose="02020603050405020304" pitchFamily="18" charset="-34"/>
              </a:rPr>
              <a:t>UTI.</a:t>
            </a:r>
          </a:p>
          <a:p>
            <a:pPr>
              <a:buFont typeface="Courier New" panose="02070309020205020404" pitchFamily="49" charset="0"/>
              <a:buChar char="o"/>
            </a:pPr>
            <a:r>
              <a:rPr lang="en-GB" sz="8400" b="0" i="1" dirty="0">
                <a:solidFill>
                  <a:srgbClr val="663300"/>
                </a:solidFill>
                <a:effectLst/>
                <a:latin typeface="AngsanaUPC" panose="02020603050405020304" pitchFamily="18" charset="-34"/>
                <a:cs typeface="AngsanaUPC" panose="02020603050405020304" pitchFamily="18" charset="-34"/>
              </a:rPr>
              <a:t>Reflux nephropathy prior to renal transplant of one/both kidneys</a:t>
            </a:r>
            <a:r>
              <a:rPr lang="en-GB" sz="5100" b="0" i="1" dirty="0">
                <a:solidFill>
                  <a:srgbClr val="3B3835"/>
                </a:solidFill>
                <a:effectLst/>
                <a:latin typeface="Helvetica Neue"/>
              </a:rPr>
              <a:t>.</a:t>
            </a:r>
            <a:endParaRPr lang="en-GB" sz="5100" i="1" dirty="0">
              <a:solidFill>
                <a:srgbClr val="663300"/>
              </a:solidFill>
            </a:endParaRPr>
          </a:p>
          <a:p>
            <a:pPr algn="l">
              <a:buFont typeface="Courier New" panose="02070309020205020404" pitchFamily="49" charset="0"/>
              <a:buChar char="o"/>
            </a:pPr>
            <a:endParaRPr lang="en-GB" sz="5100" b="0" i="1" dirty="0">
              <a:solidFill>
                <a:srgbClr val="663300"/>
              </a:solidFill>
              <a:effectLst/>
              <a:latin typeface="Arial" panose="020B0604020202020204" pitchFamily="34" charset="0"/>
            </a:endParaRPr>
          </a:p>
          <a:p>
            <a:pPr marL="0" indent="0">
              <a:buNone/>
            </a:pPr>
            <a:br>
              <a:rPr lang="en-GB" dirty="0"/>
            </a:br>
            <a:endParaRPr lang="en-GB" b="0" i="0" dirty="0">
              <a:solidFill>
                <a:srgbClr val="3B3835"/>
              </a:solidFill>
              <a:effectLst/>
              <a:latin typeface="Helvetica Neue"/>
            </a:endParaRPr>
          </a:p>
        </p:txBody>
      </p:sp>
      <p:pic>
        <p:nvPicPr>
          <p:cNvPr id="2" name="Picture 1">
            <a:extLst>
              <a:ext uri="{FF2B5EF4-FFF2-40B4-BE49-F238E27FC236}">
                <a16:creationId xmlns:a16="http://schemas.microsoft.com/office/drawing/2014/main" id="{D0D5558C-1539-C2A9-0157-64E710A315A6}"/>
              </a:ext>
            </a:extLst>
          </p:cNvPr>
          <p:cNvPicPr>
            <a:picLocks noChangeAspect="1"/>
          </p:cNvPicPr>
          <p:nvPr/>
        </p:nvPicPr>
        <p:blipFill>
          <a:blip r:embed="rId2"/>
          <a:stretch>
            <a:fillRect/>
          </a:stretch>
        </p:blipFill>
        <p:spPr>
          <a:xfrm>
            <a:off x="9865094" y="4567869"/>
            <a:ext cx="2152075" cy="2139881"/>
          </a:xfrm>
          <a:prstGeom prst="rect">
            <a:avLst/>
          </a:prstGeom>
        </p:spPr>
      </p:pic>
    </p:spTree>
    <p:extLst>
      <p:ext uri="{BB962C8B-B14F-4D97-AF65-F5344CB8AC3E}">
        <p14:creationId xmlns:p14="http://schemas.microsoft.com/office/powerpoint/2010/main" val="3525567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033152"/>
          </a:xfrm>
          <a:solidFill>
            <a:schemeClr val="bg2">
              <a:lumMod val="90000"/>
            </a:schemeClr>
          </a:solidFill>
        </p:spPr>
        <p:txBody>
          <a:bodyPr>
            <a:normAutofit/>
          </a:bodyPr>
          <a:lstStyle/>
          <a:p>
            <a:r>
              <a:rPr lang="en-GB" sz="6000" b="0" i="1" dirty="0">
                <a:solidFill>
                  <a:srgbClr val="663300"/>
                </a:solidFill>
                <a:effectLst/>
                <a:latin typeface="AngsanaUPC" panose="02020603050405020304" pitchFamily="18" charset="-34"/>
                <a:cs typeface="AngsanaUPC" panose="02020603050405020304" pitchFamily="18" charset="-34"/>
              </a:rPr>
              <a:t>Complications</a:t>
            </a:r>
            <a:endParaRPr lang="en-GB" sz="6000" b="1" i="1"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033152"/>
            <a:ext cx="12192000" cy="5814687"/>
          </a:xfrm>
          <a:solidFill>
            <a:schemeClr val="tx2">
              <a:lumMod val="60000"/>
              <a:lumOff val="40000"/>
            </a:schemeClr>
          </a:solidFill>
        </p:spPr>
        <p:txBody>
          <a:bodyPr>
            <a:normAutofit/>
          </a:bodyPr>
          <a:lstStyle/>
          <a:p>
            <a:pPr>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UTI.</a:t>
            </a:r>
          </a:p>
          <a:p>
            <a:pPr>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 Adverse reactions from  contrast .</a:t>
            </a:r>
          </a:p>
          <a:p>
            <a:pPr>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Trauma causing dysuria, frequency Hematuria and urinary retention .</a:t>
            </a:r>
          </a:p>
          <a:p>
            <a:pPr>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perforation  .</a:t>
            </a:r>
          </a:p>
          <a:p>
            <a:pPr>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Catheterization of vagina or ectopic ureteral orifice.</a:t>
            </a:r>
          </a:p>
          <a:p>
            <a:pPr>
              <a:buFont typeface="Courier New" panose="02070309020205020404" pitchFamily="49" charset="0"/>
              <a:buChar char="o"/>
            </a:pPr>
            <a:r>
              <a:rPr lang="en-GB" sz="4800" i="1" dirty="0">
                <a:solidFill>
                  <a:srgbClr val="663300"/>
                </a:solidFill>
                <a:latin typeface="AngsanaUPC" panose="02020603050405020304" pitchFamily="18" charset="-34"/>
                <a:cs typeface="AngsanaUPC" panose="02020603050405020304" pitchFamily="18" charset="-34"/>
              </a:rPr>
              <a:t>E</a:t>
            </a:r>
            <a:r>
              <a:rPr lang="en-GB" sz="4800" b="0" i="1" dirty="0">
                <a:solidFill>
                  <a:srgbClr val="663300"/>
                </a:solidFill>
                <a:effectLst/>
                <a:latin typeface="AngsanaUPC" panose="02020603050405020304" pitchFamily="18" charset="-34"/>
                <a:cs typeface="AngsanaUPC" panose="02020603050405020304" pitchFamily="18" charset="-34"/>
              </a:rPr>
              <a:t>xposes gonads to some radiation. . </a:t>
            </a:r>
          </a:p>
          <a:p>
            <a:pPr marL="0" indent="0">
              <a:buNone/>
            </a:pPr>
            <a:endParaRPr lang="en-GB" dirty="0">
              <a:solidFill>
                <a:srgbClr val="663300"/>
              </a:solidFill>
              <a:latin typeface="AngsanaUPC" panose="02020603050405020304" pitchFamily="18" charset="-34"/>
              <a:cs typeface="AngsanaUPC" panose="02020603050405020304" pitchFamily="18" charset="-34"/>
            </a:endParaRPr>
          </a:p>
        </p:txBody>
      </p:sp>
      <p:pic>
        <p:nvPicPr>
          <p:cNvPr id="4" name="Picture 3">
            <a:extLst>
              <a:ext uri="{FF2B5EF4-FFF2-40B4-BE49-F238E27FC236}">
                <a16:creationId xmlns:a16="http://schemas.microsoft.com/office/drawing/2014/main" id="{63E503A6-2672-4E57-E33F-D043081AC128}"/>
              </a:ext>
            </a:extLst>
          </p:cNvPr>
          <p:cNvPicPr>
            <a:picLocks noChangeAspect="1"/>
          </p:cNvPicPr>
          <p:nvPr/>
        </p:nvPicPr>
        <p:blipFill>
          <a:blip r:embed="rId2"/>
          <a:stretch>
            <a:fillRect/>
          </a:stretch>
        </p:blipFill>
        <p:spPr>
          <a:xfrm>
            <a:off x="9888845" y="4532244"/>
            <a:ext cx="2152075" cy="2139881"/>
          </a:xfrm>
          <a:prstGeom prst="rect">
            <a:avLst/>
          </a:prstGeom>
        </p:spPr>
      </p:pic>
    </p:spTree>
    <p:extLst>
      <p:ext uri="{BB962C8B-B14F-4D97-AF65-F5344CB8AC3E}">
        <p14:creationId xmlns:p14="http://schemas.microsoft.com/office/powerpoint/2010/main" val="25589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sz="4800" b="1" i="1" dirty="0">
                <a:solidFill>
                  <a:srgbClr val="663300"/>
                </a:solidFill>
                <a:effectLst/>
                <a:latin typeface="AngsanaUPC" panose="02020603050405020304" pitchFamily="18" charset="-34"/>
                <a:cs typeface="AngsanaUPC" panose="02020603050405020304" pitchFamily="18" charset="-34"/>
              </a:rPr>
              <a:t>ULTRASONOGRAPHY</a:t>
            </a:r>
            <a:endParaRPr lang="en-GB" sz="4800" b="1" i="1"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marL="0" indent="0" algn="l">
              <a:buNone/>
            </a:pPr>
            <a:endParaRPr lang="en-GB" b="0" i="0" dirty="0">
              <a:solidFill>
                <a:srgbClr val="444444"/>
              </a:solidFill>
              <a:effectLst/>
              <a:latin typeface="Arial" panose="020B0604020202020204" pitchFamily="34" charset="0"/>
            </a:endParaRPr>
          </a:p>
          <a:p>
            <a:pPr>
              <a:buFont typeface="Wingdings" panose="05000000000000000000" pitchFamily="2" charset="2"/>
              <a:buChar char="§"/>
            </a:pPr>
            <a:r>
              <a:rPr lang="en-GB" sz="4800" b="0" i="1" dirty="0">
                <a:solidFill>
                  <a:srgbClr val="663300"/>
                </a:solidFill>
                <a:effectLst/>
                <a:latin typeface="AngsanaUPC" panose="02020603050405020304" pitchFamily="18" charset="-34"/>
                <a:cs typeface="AngsanaUPC" panose="02020603050405020304" pitchFamily="18" charset="-34"/>
              </a:rPr>
              <a:t>Ultrasound is not substituting  good history</a:t>
            </a:r>
          </a:p>
          <a:p>
            <a:pPr marL="0" indent="0">
              <a:buNone/>
            </a:pPr>
            <a:r>
              <a:rPr lang="en-GB" sz="4800" b="0" i="1" dirty="0">
                <a:solidFill>
                  <a:srgbClr val="663300"/>
                </a:solidFill>
                <a:effectLst/>
                <a:latin typeface="AngsanaUPC" panose="02020603050405020304" pitchFamily="18" charset="-34"/>
                <a:cs typeface="AngsanaUPC" panose="02020603050405020304" pitchFamily="18" charset="-34"/>
              </a:rPr>
              <a:t> &amp; a thorough examination . </a:t>
            </a:r>
          </a:p>
          <a:p>
            <a:pPr>
              <a:buFont typeface="Wingdings" panose="05000000000000000000" pitchFamily="2" charset="2"/>
              <a:buChar char="§"/>
            </a:pPr>
            <a:r>
              <a:rPr lang="en-GB" sz="4800" i="1" dirty="0">
                <a:solidFill>
                  <a:srgbClr val="663300"/>
                </a:solidFill>
                <a:latin typeface="AngsanaUPC" panose="02020603050405020304" pitchFamily="18" charset="-34"/>
                <a:cs typeface="AngsanaUPC" panose="02020603050405020304" pitchFamily="18" charset="-34"/>
              </a:rPr>
              <a:t>Always </a:t>
            </a:r>
            <a:r>
              <a:rPr lang="en-GB" sz="4800" b="0" i="1" dirty="0">
                <a:solidFill>
                  <a:srgbClr val="663300"/>
                </a:solidFill>
                <a:effectLst/>
                <a:latin typeface="AngsanaUPC" panose="02020603050405020304" pitchFamily="18" charset="-34"/>
                <a:cs typeface="AngsanaUPC" panose="02020603050405020304" pitchFamily="18" charset="-34"/>
              </a:rPr>
              <a:t> do an abdominal scan before </a:t>
            </a:r>
          </a:p>
          <a:p>
            <a:pPr marL="0" indent="0">
              <a:buNone/>
            </a:pPr>
            <a:r>
              <a:rPr lang="en-GB" sz="4800" b="0" i="1" dirty="0">
                <a:solidFill>
                  <a:srgbClr val="663300"/>
                </a:solidFill>
                <a:effectLst/>
                <a:latin typeface="AngsanaUPC" panose="02020603050405020304" pitchFamily="18" charset="-34"/>
                <a:cs typeface="AngsanaUPC" panose="02020603050405020304" pitchFamily="18" charset="-34"/>
              </a:rPr>
              <a:t>using the vaginal probe. </a:t>
            </a:r>
          </a:p>
          <a:p>
            <a:pPr marL="0" indent="0">
              <a:buNone/>
            </a:pPr>
            <a:endParaRPr lang="en-GB" sz="4800" i="1" dirty="0">
              <a:solidFill>
                <a:srgbClr val="663300"/>
              </a:solidFill>
              <a:latin typeface="AngsanaUPC" panose="02020603050405020304" pitchFamily="18" charset="-34"/>
              <a:cs typeface="AngsanaUPC" panose="02020603050405020304" pitchFamily="18" charset="-34"/>
            </a:endParaRPr>
          </a:p>
          <a:p>
            <a:pPr marL="0" indent="0">
              <a:buNone/>
            </a:pPr>
            <a:endParaRPr lang="en-GB" b="0" i="0" dirty="0">
              <a:solidFill>
                <a:srgbClr val="3B3835"/>
              </a:solidFill>
              <a:effectLst/>
              <a:latin typeface="Helvetica Neue"/>
            </a:endParaRPr>
          </a:p>
        </p:txBody>
      </p:sp>
      <p:pic>
        <p:nvPicPr>
          <p:cNvPr id="12290" name="Picture 2" descr="Ultrasound scans: How do they work?">
            <a:extLst>
              <a:ext uri="{FF2B5EF4-FFF2-40B4-BE49-F238E27FC236}">
                <a16:creationId xmlns:a16="http://schemas.microsoft.com/office/drawing/2014/main" id="{AB3CCB91-39DD-473D-B734-A9B015DA8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523" y="2541319"/>
            <a:ext cx="4062681" cy="260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68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Autofit/>
          </a:bodyPr>
          <a:lstStyle/>
          <a:p>
            <a:br>
              <a:rPr lang="en-GB" sz="5400" dirty="0">
                <a:solidFill>
                  <a:srgbClr val="663300"/>
                </a:solidFill>
                <a:latin typeface="AngsanaUPC" panose="02020603050405020304" pitchFamily="18" charset="-34"/>
                <a:cs typeface="AngsanaUPC" panose="02020603050405020304" pitchFamily="18" charset="-34"/>
              </a:rPr>
            </a:br>
            <a:r>
              <a:rPr lang="en-GB" sz="5400" dirty="0">
                <a:solidFill>
                  <a:srgbClr val="663300"/>
                </a:solidFill>
                <a:latin typeface="AngsanaUPC" panose="02020603050405020304" pitchFamily="18" charset="-34"/>
                <a:cs typeface="AngsanaUPC" panose="02020603050405020304" pitchFamily="18" charset="-34"/>
              </a:rPr>
              <a:t> </a:t>
            </a:r>
            <a:r>
              <a:rPr lang="en-GB" sz="5400" i="1" dirty="0">
                <a:solidFill>
                  <a:srgbClr val="663300"/>
                </a:solidFill>
                <a:effectLst/>
                <a:latin typeface="AngsanaUPC" panose="02020603050405020304" pitchFamily="18" charset="-34"/>
                <a:cs typeface="AngsanaUPC" panose="02020603050405020304" pitchFamily="18" charset="-34"/>
              </a:rPr>
              <a:t>Role od ultrasound</a:t>
            </a:r>
            <a:br>
              <a:rPr lang="en-GB" sz="5400" i="0" dirty="0">
                <a:solidFill>
                  <a:srgbClr val="663300"/>
                </a:solidFill>
                <a:effectLst/>
                <a:latin typeface="AngsanaUPC" panose="02020603050405020304" pitchFamily="18" charset="-34"/>
                <a:cs typeface="AngsanaUPC" panose="02020603050405020304" pitchFamily="18" charset="-34"/>
              </a:rPr>
            </a:br>
            <a:endParaRPr lang="en-GB" sz="5400"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To examine the uterus, ovaries, cervix, vagina and adnexae.</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Classification of a mass identified on other modalities eg: </a:t>
            </a:r>
          </a:p>
          <a:p>
            <a:pPr marL="0" indent="0" algn="l">
              <a:buNone/>
            </a:pPr>
            <a:r>
              <a:rPr lang="en-GB" sz="4000" b="0" i="1" dirty="0">
                <a:solidFill>
                  <a:srgbClr val="663300"/>
                </a:solidFill>
                <a:effectLst/>
                <a:latin typeface="AngsanaUPC" panose="02020603050405020304" pitchFamily="18" charset="-34"/>
                <a:cs typeface="AngsanaUPC" panose="02020603050405020304" pitchFamily="18" charset="-34"/>
              </a:rPr>
              <a:t>      * solid.          </a:t>
            </a:r>
            <a:r>
              <a:rPr lang="en-GB" sz="4000" i="1" dirty="0">
                <a:solidFill>
                  <a:srgbClr val="663300"/>
                </a:solidFill>
                <a:latin typeface="AngsanaUPC" panose="02020603050405020304" pitchFamily="18" charset="-34"/>
                <a:cs typeface="AngsanaUPC" panose="02020603050405020304" pitchFamily="18" charset="-34"/>
              </a:rPr>
              <a:t>*</a:t>
            </a:r>
            <a:r>
              <a:rPr lang="en-GB" sz="4000" b="0" i="1" dirty="0">
                <a:solidFill>
                  <a:srgbClr val="663300"/>
                </a:solidFill>
                <a:effectLst/>
                <a:latin typeface="AngsanaUPC" panose="02020603050405020304" pitchFamily="18" charset="-34"/>
                <a:cs typeface="AngsanaUPC" panose="02020603050405020304" pitchFamily="18" charset="-34"/>
              </a:rPr>
              <a:t>cystic.       *mixed.</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Post surgical complications eg:     * abscess.       * oedema.</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Guidance of injections, aspiration or biopsy.</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Assistance with IVF.</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To identify the relationship of normal anatomy and pathology </a:t>
            </a:r>
          </a:p>
          <a:p>
            <a:pPr marL="0" indent="0" algn="l">
              <a:buNone/>
            </a:pPr>
            <a:r>
              <a:rPr lang="en-GB" sz="4000" i="1" dirty="0">
                <a:solidFill>
                  <a:srgbClr val="663300"/>
                </a:solidFill>
                <a:latin typeface="AngsanaUPC" panose="02020603050405020304" pitchFamily="18" charset="-34"/>
                <a:cs typeface="AngsanaUPC" panose="02020603050405020304" pitchFamily="18" charset="-34"/>
              </a:rPr>
              <a:t>   </a:t>
            </a:r>
            <a:r>
              <a:rPr lang="en-GB" sz="4000" b="0" i="1" dirty="0">
                <a:solidFill>
                  <a:srgbClr val="663300"/>
                </a:solidFill>
                <a:effectLst/>
                <a:latin typeface="AngsanaUPC" panose="02020603050405020304" pitchFamily="18" charset="-34"/>
                <a:cs typeface="AngsanaUPC" panose="02020603050405020304" pitchFamily="18" charset="-34"/>
              </a:rPr>
              <a:t>to each other</a:t>
            </a:r>
            <a:r>
              <a:rPr lang="en-GB" b="0" i="0" dirty="0">
                <a:solidFill>
                  <a:srgbClr val="444444"/>
                </a:solidFill>
                <a:effectLst/>
                <a:latin typeface="Arial" panose="020B0604020202020204" pitchFamily="34" charset="0"/>
              </a:rPr>
              <a:t>.</a:t>
            </a:r>
          </a:p>
          <a:p>
            <a:pPr marL="0" indent="0">
              <a:buNone/>
            </a:pPr>
            <a:endParaRPr lang="en-GB" b="0" i="0" dirty="0">
              <a:solidFill>
                <a:srgbClr val="3B3835"/>
              </a:solidFill>
              <a:effectLst/>
              <a:latin typeface="Helvetica Neue"/>
            </a:endParaRPr>
          </a:p>
        </p:txBody>
      </p:sp>
      <p:pic>
        <p:nvPicPr>
          <p:cNvPr id="4" name="Picture 3">
            <a:extLst>
              <a:ext uri="{FF2B5EF4-FFF2-40B4-BE49-F238E27FC236}">
                <a16:creationId xmlns:a16="http://schemas.microsoft.com/office/drawing/2014/main" id="{A980ECE2-57E9-7DDE-31A1-B6D4856B1699}"/>
              </a:ext>
            </a:extLst>
          </p:cNvPr>
          <p:cNvPicPr>
            <a:picLocks noChangeAspect="1"/>
          </p:cNvPicPr>
          <p:nvPr/>
        </p:nvPicPr>
        <p:blipFill>
          <a:blip r:embed="rId2"/>
          <a:stretch>
            <a:fillRect/>
          </a:stretch>
        </p:blipFill>
        <p:spPr>
          <a:xfrm>
            <a:off x="9793844" y="4657251"/>
            <a:ext cx="2152075" cy="2145978"/>
          </a:xfrm>
          <a:prstGeom prst="rect">
            <a:avLst/>
          </a:prstGeom>
        </p:spPr>
      </p:pic>
    </p:spTree>
    <p:extLst>
      <p:ext uri="{BB962C8B-B14F-4D97-AF65-F5344CB8AC3E}">
        <p14:creationId xmlns:p14="http://schemas.microsoft.com/office/powerpoint/2010/main" val="999928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883919"/>
          </a:xfrm>
          <a:solidFill>
            <a:schemeClr val="bg2">
              <a:lumMod val="90000"/>
            </a:schemeClr>
          </a:solidFill>
        </p:spPr>
        <p:txBody>
          <a:bodyPr>
            <a:normAutofit fontScale="90000"/>
          </a:bodyPr>
          <a:lstStyle/>
          <a:p>
            <a:br>
              <a:rPr lang="en-GB" dirty="0">
                <a:solidFill>
                  <a:srgbClr val="663300"/>
                </a:solidFill>
                <a:latin typeface="AngsanaUPC" panose="02020603050405020304" pitchFamily="18" charset="-34"/>
                <a:cs typeface="AngsanaUPC" panose="02020603050405020304" pitchFamily="18" charset="-34"/>
              </a:rPr>
            </a:br>
            <a:r>
              <a:rPr lang="en-GB" dirty="0">
                <a:solidFill>
                  <a:srgbClr val="663300"/>
                </a:solidFill>
                <a:latin typeface="AngsanaUPC" panose="02020603050405020304" pitchFamily="18" charset="-34"/>
                <a:cs typeface="AngsanaUPC" panose="02020603050405020304" pitchFamily="18" charset="-34"/>
              </a:rPr>
              <a:t> </a:t>
            </a:r>
            <a:r>
              <a:rPr lang="en-GB" b="1" i="1" dirty="0">
                <a:solidFill>
                  <a:srgbClr val="663300"/>
                </a:solidFill>
                <a:effectLst/>
                <a:latin typeface="AngsanaUPC" panose="02020603050405020304" pitchFamily="18" charset="-34"/>
                <a:cs typeface="AngsanaUPC" panose="02020603050405020304" pitchFamily="18" charset="-34"/>
              </a:rPr>
              <a:t>INDICATIONS</a:t>
            </a:r>
            <a:br>
              <a:rPr lang="en-GB" b="0" i="0" dirty="0">
                <a:solidFill>
                  <a:srgbClr val="663300"/>
                </a:solidFill>
                <a:effectLst/>
                <a:latin typeface="AngsanaUPC" panose="02020603050405020304" pitchFamily="18" charset="-34"/>
                <a:cs typeface="AngsanaUPC" panose="02020603050405020304" pitchFamily="18" charset="-34"/>
              </a:rPr>
            </a:br>
            <a:endParaRPr lang="en-GB"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883920"/>
            <a:ext cx="12192000" cy="5963920"/>
          </a:xfrm>
          <a:solidFill>
            <a:schemeClr val="tx2">
              <a:lumMod val="60000"/>
              <a:lumOff val="40000"/>
            </a:schemeClr>
          </a:solidFill>
        </p:spPr>
        <p:txBody>
          <a:bodyPr>
            <a:normAutofit fontScale="92500" lnSpcReduction="10000"/>
          </a:bodyPr>
          <a:lstStyle/>
          <a:p>
            <a:pPr algn="l">
              <a:buFont typeface="Courier New" panose="02070309020205020404" pitchFamily="49" charset="0"/>
              <a:buChar char="o"/>
            </a:pPr>
            <a:r>
              <a:rPr lang="en-GB" sz="3600" b="0" i="1" dirty="0">
                <a:solidFill>
                  <a:srgbClr val="663300"/>
                </a:solidFill>
                <a:effectLst/>
                <a:latin typeface="AngsanaUPC" panose="02020603050405020304" pitchFamily="18" charset="-34"/>
                <a:cs typeface="AngsanaUPC" panose="02020603050405020304" pitchFamily="18" charset="-34"/>
              </a:rPr>
              <a:t>Vaginal  bleeding .</a:t>
            </a:r>
          </a:p>
          <a:p>
            <a:pPr algn="l">
              <a:buFont typeface="Courier New" panose="02070309020205020404" pitchFamily="49" charset="0"/>
              <a:buChar char="o"/>
            </a:pPr>
            <a:r>
              <a:rPr lang="en-GB" sz="3600" b="0" i="1" dirty="0">
                <a:solidFill>
                  <a:srgbClr val="663300"/>
                </a:solidFill>
                <a:effectLst/>
                <a:latin typeface="AngsanaUPC" panose="02020603050405020304" pitchFamily="18" charset="-34"/>
                <a:cs typeface="AngsanaUPC" panose="02020603050405020304" pitchFamily="18" charset="-34"/>
              </a:rPr>
              <a:t>vaginal discharge.</a:t>
            </a:r>
          </a:p>
          <a:p>
            <a:pPr algn="l">
              <a:buFont typeface="Courier New" panose="02070309020205020404" pitchFamily="49" charset="0"/>
              <a:buChar char="o"/>
            </a:pPr>
            <a:r>
              <a:rPr lang="en-GB" sz="3600" b="0" i="1" dirty="0">
                <a:solidFill>
                  <a:srgbClr val="663300"/>
                </a:solidFill>
                <a:effectLst/>
                <a:latin typeface="AngsanaUPC" panose="02020603050405020304" pitchFamily="18" charset="-34"/>
                <a:cs typeface="AngsanaUPC" panose="02020603050405020304" pitchFamily="18" charset="-34"/>
              </a:rPr>
              <a:t>Menorrhagia.</a:t>
            </a:r>
          </a:p>
          <a:p>
            <a:pPr algn="l">
              <a:buFont typeface="Courier New" panose="02070309020205020404" pitchFamily="49" charset="0"/>
              <a:buChar char="o"/>
            </a:pPr>
            <a:r>
              <a:rPr lang="en-GB" sz="3600" b="0" i="1" dirty="0">
                <a:solidFill>
                  <a:srgbClr val="663300"/>
                </a:solidFill>
                <a:effectLst/>
                <a:latin typeface="AngsanaUPC" panose="02020603050405020304" pitchFamily="18" charset="-34"/>
                <a:cs typeface="AngsanaUPC" panose="02020603050405020304" pitchFamily="18" charset="-34"/>
              </a:rPr>
              <a:t>Metrorrhagia (irregular uterine bleeding).</a:t>
            </a:r>
          </a:p>
          <a:p>
            <a:pPr>
              <a:buFont typeface="Courier New" panose="02070309020205020404" pitchFamily="49" charset="0"/>
              <a:buChar char="o"/>
            </a:pPr>
            <a:r>
              <a:rPr lang="en-GB" sz="3600" b="0" i="1" dirty="0">
                <a:solidFill>
                  <a:srgbClr val="663300"/>
                </a:solidFill>
                <a:effectLst/>
                <a:latin typeface="AngsanaUPC" panose="02020603050405020304" pitchFamily="18" charset="-34"/>
                <a:cs typeface="AngsanaUPC" panose="02020603050405020304" pitchFamily="18" charset="-34"/>
              </a:rPr>
              <a:t>Amenorrhea.</a:t>
            </a:r>
          </a:p>
          <a:p>
            <a:pPr algn="l">
              <a:buFont typeface="Courier New" panose="02070309020205020404" pitchFamily="49" charset="0"/>
              <a:buChar char="o"/>
            </a:pPr>
            <a:r>
              <a:rPr lang="en-GB" sz="3600" b="0" i="1" dirty="0">
                <a:solidFill>
                  <a:srgbClr val="663300"/>
                </a:solidFill>
                <a:effectLst/>
                <a:latin typeface="AngsanaUPC" panose="02020603050405020304" pitchFamily="18" charset="-34"/>
                <a:cs typeface="AngsanaUPC" panose="02020603050405020304" pitchFamily="18" charset="-34"/>
              </a:rPr>
              <a:t>Polymenorrhea.</a:t>
            </a:r>
          </a:p>
          <a:p>
            <a:pPr algn="l">
              <a:buFont typeface="Courier New" panose="02070309020205020404" pitchFamily="49" charset="0"/>
              <a:buChar char="o"/>
            </a:pPr>
            <a:r>
              <a:rPr lang="en-GB" sz="3600" b="0" i="1" dirty="0">
                <a:solidFill>
                  <a:srgbClr val="663300"/>
                </a:solidFill>
                <a:effectLst/>
                <a:latin typeface="AngsanaUPC" panose="02020603050405020304" pitchFamily="18" charset="-34"/>
                <a:cs typeface="AngsanaUPC" panose="02020603050405020304" pitchFamily="18" charset="-34"/>
              </a:rPr>
              <a:t>Oligomenorrhea.</a:t>
            </a:r>
          </a:p>
          <a:p>
            <a:pPr algn="l">
              <a:buFont typeface="Courier New" panose="02070309020205020404" pitchFamily="49" charset="0"/>
              <a:buChar char="o"/>
            </a:pPr>
            <a:r>
              <a:rPr lang="en-GB" sz="3600" b="0" i="1" dirty="0">
                <a:solidFill>
                  <a:srgbClr val="663300"/>
                </a:solidFill>
                <a:effectLst/>
                <a:latin typeface="AngsanaUPC" panose="02020603050405020304" pitchFamily="18" charset="-34"/>
                <a:cs typeface="AngsanaUPC" panose="02020603050405020304" pitchFamily="18" charset="-34"/>
              </a:rPr>
              <a:t>Pelvic pain.</a:t>
            </a:r>
          </a:p>
          <a:p>
            <a:pPr algn="l">
              <a:buFont typeface="Courier New" panose="02070309020205020404" pitchFamily="49" charset="0"/>
              <a:buChar char="o"/>
            </a:pPr>
            <a:r>
              <a:rPr lang="en-GB" sz="3600" b="0" i="1" dirty="0">
                <a:solidFill>
                  <a:srgbClr val="663300"/>
                </a:solidFill>
                <a:effectLst/>
                <a:latin typeface="AngsanaUPC" panose="02020603050405020304" pitchFamily="18" charset="-34"/>
                <a:cs typeface="AngsanaUPC" panose="02020603050405020304" pitchFamily="18" charset="-34"/>
              </a:rPr>
              <a:t>Dysmenorrhea.</a:t>
            </a:r>
          </a:p>
          <a:p>
            <a:pPr algn="l">
              <a:buFont typeface="Courier New" panose="02070309020205020404" pitchFamily="49" charset="0"/>
              <a:buChar char="o"/>
            </a:pPr>
            <a:r>
              <a:rPr lang="en-GB" sz="3600" b="0" i="1" dirty="0">
                <a:solidFill>
                  <a:srgbClr val="663300"/>
                </a:solidFill>
                <a:effectLst/>
                <a:latin typeface="AngsanaUPC" panose="02020603050405020304" pitchFamily="18" charset="-34"/>
                <a:cs typeface="AngsanaUPC" panose="02020603050405020304" pitchFamily="18" charset="-34"/>
              </a:rPr>
              <a:t>F/H uterine or ovaria</a:t>
            </a:r>
            <a:r>
              <a:rPr lang="en-GB" sz="3600" b="0" i="0" dirty="0">
                <a:solidFill>
                  <a:srgbClr val="663300"/>
                </a:solidFill>
                <a:effectLst/>
                <a:latin typeface="AngsanaUPC" panose="02020603050405020304" pitchFamily="18" charset="-34"/>
                <a:cs typeface="AngsanaUPC" panose="02020603050405020304" pitchFamily="18" charset="-34"/>
              </a:rPr>
              <a:t>n Cancer.</a:t>
            </a:r>
          </a:p>
          <a:p>
            <a:pPr algn="l">
              <a:buFont typeface="Courier New" panose="02070309020205020404" pitchFamily="49" charset="0"/>
              <a:buChar char="o"/>
            </a:pPr>
            <a:r>
              <a:rPr lang="en-GB" sz="3600" b="0" i="0" dirty="0">
                <a:solidFill>
                  <a:srgbClr val="663300"/>
                </a:solidFill>
                <a:effectLst/>
                <a:latin typeface="AngsanaUPC" panose="02020603050405020304" pitchFamily="18" charset="-34"/>
                <a:cs typeface="AngsanaUPC" panose="02020603050405020304" pitchFamily="18" charset="-34"/>
              </a:rPr>
              <a:t>Palpable lump,</a:t>
            </a:r>
          </a:p>
          <a:p>
            <a:pPr algn="l">
              <a:buFont typeface="Arial" panose="020B0604020202020204" pitchFamily="34" charset="0"/>
              <a:buChar char="•"/>
            </a:pPr>
            <a:endParaRPr lang="en-GB" sz="3600" b="0" i="0" dirty="0">
              <a:solidFill>
                <a:srgbClr val="663300"/>
              </a:solidFill>
              <a:effectLst/>
              <a:latin typeface="AngsanaUPC" panose="02020603050405020304" pitchFamily="18" charset="-34"/>
              <a:cs typeface="AngsanaUPC" panose="02020603050405020304" pitchFamily="18" charset="-34"/>
            </a:endParaRPr>
          </a:p>
          <a:p>
            <a:pPr marL="0" indent="0">
              <a:buNone/>
            </a:pPr>
            <a:endParaRPr lang="en-GB" b="0" i="0" dirty="0">
              <a:solidFill>
                <a:srgbClr val="3B3835"/>
              </a:solidFill>
              <a:effectLst/>
              <a:latin typeface="Helvetica Neue"/>
            </a:endParaRPr>
          </a:p>
        </p:txBody>
      </p:sp>
      <p:pic>
        <p:nvPicPr>
          <p:cNvPr id="4" name="Picture 3">
            <a:extLst>
              <a:ext uri="{FF2B5EF4-FFF2-40B4-BE49-F238E27FC236}">
                <a16:creationId xmlns:a16="http://schemas.microsoft.com/office/drawing/2014/main" id="{636CF6DC-4C49-28E9-AFE5-9116BE07A49D}"/>
              </a:ext>
            </a:extLst>
          </p:cNvPr>
          <p:cNvPicPr>
            <a:picLocks noChangeAspect="1"/>
          </p:cNvPicPr>
          <p:nvPr/>
        </p:nvPicPr>
        <p:blipFill>
          <a:blip r:embed="rId2"/>
          <a:stretch>
            <a:fillRect/>
          </a:stretch>
        </p:blipFill>
        <p:spPr>
          <a:xfrm>
            <a:off x="9817593" y="4493570"/>
            <a:ext cx="2152075" cy="2145978"/>
          </a:xfrm>
          <a:prstGeom prst="rect">
            <a:avLst/>
          </a:prstGeom>
        </p:spPr>
      </p:pic>
    </p:spTree>
    <p:extLst>
      <p:ext uri="{BB962C8B-B14F-4D97-AF65-F5344CB8AC3E}">
        <p14:creationId xmlns:p14="http://schemas.microsoft.com/office/powerpoint/2010/main" val="383234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0"/>
            <a:ext cx="12192000" cy="6847840"/>
          </a:xfrm>
          <a:solidFill>
            <a:schemeClr val="tx2">
              <a:lumMod val="60000"/>
              <a:lumOff val="40000"/>
            </a:schemeClr>
          </a:solidFill>
        </p:spPr>
        <p:txBody>
          <a:bodyPr>
            <a:normAutofit fontScale="55000" lnSpcReduction="20000"/>
          </a:bodyPr>
          <a:lstStyle/>
          <a:p>
            <a:pPr algn="l">
              <a:buFont typeface="Courier New" panose="02070309020205020404" pitchFamily="49" charset="0"/>
              <a:buChar char="o"/>
            </a:pPr>
            <a:endParaRPr lang="en-GB" b="0" i="0" dirty="0">
              <a:solidFill>
                <a:srgbClr val="444444"/>
              </a:solidFill>
              <a:effectLst/>
              <a:latin typeface="Arial" panose="020B0604020202020204" pitchFamily="34" charset="0"/>
            </a:endParaRPr>
          </a:p>
          <a:p>
            <a:pPr algn="l">
              <a:buFont typeface="Courier New" panose="02070309020205020404" pitchFamily="49" charset="0"/>
              <a:buChar char="o"/>
            </a:pPr>
            <a:r>
              <a:rPr lang="en-GB" sz="6500" b="0" i="1" dirty="0">
                <a:solidFill>
                  <a:srgbClr val="663300"/>
                </a:solidFill>
                <a:effectLst/>
                <a:latin typeface="AngsanaUPC" panose="02020603050405020304" pitchFamily="18" charset="-34"/>
                <a:cs typeface="AngsanaUPC" panose="02020603050405020304" pitchFamily="18" charset="-34"/>
              </a:rPr>
              <a:t>Infertility- primary or secondary</a:t>
            </a:r>
          </a:p>
          <a:p>
            <a:pPr marL="0" indent="0" algn="l">
              <a:buNone/>
            </a:pPr>
            <a:r>
              <a:rPr lang="en-GB" sz="6500" b="0" i="1" dirty="0">
                <a:solidFill>
                  <a:srgbClr val="663300"/>
                </a:solidFill>
                <a:effectLst/>
                <a:latin typeface="AngsanaUPC" panose="02020603050405020304" pitchFamily="18" charset="-34"/>
                <a:cs typeface="AngsanaUPC" panose="02020603050405020304" pitchFamily="18" charset="-34"/>
              </a:rPr>
              <a:t> </a:t>
            </a:r>
            <a:r>
              <a:rPr lang="en-GB" sz="6500" i="1" dirty="0">
                <a:solidFill>
                  <a:srgbClr val="663300"/>
                </a:solidFill>
                <a:latin typeface="AngsanaUPC" panose="02020603050405020304" pitchFamily="18" charset="-34"/>
                <a:cs typeface="AngsanaUPC" panose="02020603050405020304" pitchFamily="18" charset="-34"/>
              </a:rPr>
              <a:t>*</a:t>
            </a:r>
            <a:r>
              <a:rPr lang="en-GB" sz="6500" b="0" i="1" dirty="0">
                <a:solidFill>
                  <a:srgbClr val="663300"/>
                </a:solidFill>
                <a:effectLst/>
                <a:latin typeface="AngsanaUPC" panose="02020603050405020304" pitchFamily="18" charset="-34"/>
                <a:cs typeface="AngsanaUPC" panose="02020603050405020304" pitchFamily="18" charset="-34"/>
              </a:rPr>
              <a:t>evaluation.         *monitoring          *and/or treatment</a:t>
            </a:r>
            <a:r>
              <a:rPr lang="en-GB" sz="6500" i="1" dirty="0">
                <a:solidFill>
                  <a:srgbClr val="663300"/>
                </a:solidFill>
                <a:latin typeface="AngsanaUPC" panose="02020603050405020304" pitchFamily="18" charset="-34"/>
                <a:cs typeface="AngsanaUPC" panose="02020603050405020304" pitchFamily="18" charset="-34"/>
              </a:rPr>
              <a:t>.</a:t>
            </a:r>
            <a:endParaRPr lang="en-GB" sz="6500" b="0" i="1" dirty="0">
              <a:solidFill>
                <a:srgbClr val="663300"/>
              </a:solidFill>
              <a:effectLst/>
              <a:latin typeface="AngsanaUPC" panose="02020603050405020304" pitchFamily="18" charset="-34"/>
              <a:cs typeface="AngsanaUPC" panose="02020603050405020304" pitchFamily="18" charset="-34"/>
            </a:endParaRPr>
          </a:p>
          <a:p>
            <a:pPr algn="l">
              <a:buFont typeface="Courier New" panose="02070309020205020404" pitchFamily="49" charset="0"/>
              <a:buChar char="o"/>
            </a:pPr>
            <a:r>
              <a:rPr lang="en-GB" sz="6500" b="0" i="1" dirty="0">
                <a:solidFill>
                  <a:srgbClr val="663300"/>
                </a:solidFill>
                <a:effectLst/>
                <a:latin typeface="AngsanaUPC" panose="02020603050405020304" pitchFamily="18" charset="-34"/>
                <a:cs typeface="AngsanaUPC" panose="02020603050405020304" pitchFamily="18" charset="-34"/>
              </a:rPr>
              <a:t>Anomalies/evaluation.</a:t>
            </a:r>
          </a:p>
          <a:p>
            <a:pPr algn="l">
              <a:buFont typeface="Courier New" panose="02070309020205020404" pitchFamily="49" charset="0"/>
              <a:buChar char="o"/>
            </a:pPr>
            <a:r>
              <a:rPr lang="en-GB" sz="6500" b="0" i="1" dirty="0">
                <a:solidFill>
                  <a:srgbClr val="663300"/>
                </a:solidFill>
                <a:effectLst/>
                <a:latin typeface="AngsanaUPC" panose="02020603050405020304" pitchFamily="18" charset="-34"/>
                <a:cs typeface="AngsanaUPC" panose="02020603050405020304" pitchFamily="18" charset="-34"/>
              </a:rPr>
              <a:t>Follow-up of previous abnormality.</a:t>
            </a:r>
          </a:p>
          <a:p>
            <a:pPr algn="l">
              <a:buFont typeface="Courier New" panose="02070309020205020404" pitchFamily="49" charset="0"/>
              <a:buChar char="o"/>
            </a:pPr>
            <a:r>
              <a:rPr lang="en-GB" sz="6500" b="0" i="1" dirty="0">
                <a:solidFill>
                  <a:srgbClr val="663300"/>
                </a:solidFill>
                <a:effectLst/>
                <a:latin typeface="AngsanaUPC" panose="02020603050405020304" pitchFamily="18" charset="-34"/>
                <a:cs typeface="AngsanaUPC" panose="02020603050405020304" pitchFamily="18" charset="-34"/>
              </a:rPr>
              <a:t>Precocious Puberty &amp; vaginal bleeding in a prepubertal child . </a:t>
            </a:r>
          </a:p>
          <a:p>
            <a:pPr algn="l">
              <a:buFont typeface="Courier New" panose="02070309020205020404" pitchFamily="49" charset="0"/>
              <a:buChar char="o"/>
            </a:pPr>
            <a:r>
              <a:rPr lang="en-GB" sz="6500" b="0" i="1" dirty="0">
                <a:solidFill>
                  <a:srgbClr val="663300"/>
                </a:solidFill>
                <a:effectLst/>
                <a:latin typeface="AngsanaUPC" panose="02020603050405020304" pitchFamily="18" charset="-34"/>
                <a:cs typeface="AngsanaUPC" panose="02020603050405020304" pitchFamily="18" charset="-34"/>
              </a:rPr>
              <a:t>delayed menses or.</a:t>
            </a:r>
          </a:p>
          <a:p>
            <a:pPr algn="l">
              <a:buFont typeface="Courier New" panose="02070309020205020404" pitchFamily="49" charset="0"/>
              <a:buChar char="o"/>
            </a:pPr>
            <a:r>
              <a:rPr lang="en-GB" sz="6500" b="0" i="1" dirty="0">
                <a:solidFill>
                  <a:srgbClr val="663300"/>
                </a:solidFill>
                <a:effectLst/>
                <a:latin typeface="AngsanaUPC" panose="02020603050405020304" pitchFamily="18" charset="-34"/>
                <a:cs typeface="AngsanaUPC" panose="02020603050405020304" pitchFamily="18" charset="-34"/>
              </a:rPr>
              <a:t>postmenopausal bleeding.</a:t>
            </a:r>
          </a:p>
          <a:p>
            <a:pPr algn="l">
              <a:buFont typeface="Courier New" panose="02070309020205020404" pitchFamily="49" charset="0"/>
              <a:buChar char="o"/>
            </a:pPr>
            <a:r>
              <a:rPr lang="en-GB" sz="6500" b="0" i="1" dirty="0">
                <a:solidFill>
                  <a:srgbClr val="663300"/>
                </a:solidFill>
                <a:effectLst/>
                <a:latin typeface="AngsanaUPC" panose="02020603050405020304" pitchFamily="18" charset="-34"/>
                <a:cs typeface="AngsanaUPC" panose="02020603050405020304" pitchFamily="18" charset="-34"/>
              </a:rPr>
              <a:t>Signs/symptoms of pelvic infection.</a:t>
            </a:r>
          </a:p>
          <a:p>
            <a:pPr algn="l">
              <a:buFont typeface="Courier New" panose="02070309020205020404" pitchFamily="49" charset="0"/>
              <a:buChar char="o"/>
            </a:pPr>
            <a:r>
              <a:rPr lang="en-GB" sz="6500" b="0" i="1" dirty="0">
                <a:solidFill>
                  <a:srgbClr val="663300"/>
                </a:solidFill>
                <a:effectLst/>
                <a:latin typeface="AngsanaUPC" panose="02020603050405020304" pitchFamily="18" charset="-34"/>
                <a:cs typeface="AngsanaUPC" panose="02020603050405020304" pitchFamily="18" charset="-34"/>
              </a:rPr>
              <a:t>IUCD Localisation.</a:t>
            </a:r>
          </a:p>
          <a:p>
            <a:pPr algn="l">
              <a:buFont typeface="Courier New" panose="02070309020205020404" pitchFamily="49" charset="0"/>
              <a:buChar char="o"/>
            </a:pPr>
            <a:r>
              <a:rPr lang="en-GB" sz="6500" b="0" i="1" dirty="0">
                <a:solidFill>
                  <a:srgbClr val="663300"/>
                </a:solidFill>
                <a:effectLst/>
                <a:latin typeface="AngsanaUPC" panose="02020603050405020304" pitchFamily="18" charset="-34"/>
                <a:cs typeface="AngsanaUPC" panose="02020603050405020304" pitchFamily="18" charset="-34"/>
              </a:rPr>
              <a:t>Guidance for interventional or surgical procedures.</a:t>
            </a:r>
          </a:p>
          <a:p>
            <a:pPr algn="l">
              <a:buFont typeface="Courier New" panose="02070309020205020404" pitchFamily="49" charset="0"/>
              <a:buChar char="o"/>
            </a:pPr>
            <a:r>
              <a:rPr lang="en-GB" sz="6500" b="0" i="1" dirty="0">
                <a:solidFill>
                  <a:srgbClr val="663300"/>
                </a:solidFill>
                <a:effectLst/>
                <a:latin typeface="AngsanaUPC" panose="02020603050405020304" pitchFamily="18" charset="-34"/>
                <a:cs typeface="AngsanaUPC" panose="02020603050405020304" pitchFamily="18" charset="-34"/>
              </a:rPr>
              <a:t>urinary incontinence </a:t>
            </a:r>
            <a:endParaRPr lang="en-GB" sz="6500" i="1" dirty="0">
              <a:solidFill>
                <a:srgbClr val="663300"/>
              </a:solidFill>
              <a:latin typeface="AngsanaUPC" panose="02020603050405020304" pitchFamily="18" charset="-34"/>
              <a:cs typeface="AngsanaUPC" panose="02020603050405020304" pitchFamily="18" charset="-34"/>
            </a:endParaRPr>
          </a:p>
          <a:p>
            <a:pPr algn="l">
              <a:buFont typeface="Courier New" panose="02070309020205020404" pitchFamily="49" charset="0"/>
              <a:buChar char="o"/>
            </a:pPr>
            <a:r>
              <a:rPr lang="en-GB" sz="6500" b="0" i="1" dirty="0">
                <a:solidFill>
                  <a:srgbClr val="663300"/>
                </a:solidFill>
                <a:effectLst/>
                <a:latin typeface="AngsanaUPC" panose="02020603050405020304" pitchFamily="18" charset="-34"/>
                <a:cs typeface="AngsanaUPC" panose="02020603050405020304" pitchFamily="18" charset="-34"/>
              </a:rPr>
              <a:t>pelvic organ prolapse</a:t>
            </a:r>
          </a:p>
          <a:p>
            <a:pPr marL="0" indent="0">
              <a:buNone/>
            </a:pPr>
            <a:endParaRPr lang="en-GB" b="0" i="0" dirty="0">
              <a:solidFill>
                <a:srgbClr val="3B3835"/>
              </a:solidFill>
              <a:effectLst/>
              <a:latin typeface="Helvetica Neue"/>
            </a:endParaRPr>
          </a:p>
        </p:txBody>
      </p:sp>
      <p:pic>
        <p:nvPicPr>
          <p:cNvPr id="2" name="Picture 1">
            <a:extLst>
              <a:ext uri="{FF2B5EF4-FFF2-40B4-BE49-F238E27FC236}">
                <a16:creationId xmlns:a16="http://schemas.microsoft.com/office/drawing/2014/main" id="{6D82569C-A8AE-9988-C916-6AFB46850FC6}"/>
              </a:ext>
            </a:extLst>
          </p:cNvPr>
          <p:cNvPicPr>
            <a:picLocks noChangeAspect="1"/>
          </p:cNvPicPr>
          <p:nvPr/>
        </p:nvPicPr>
        <p:blipFill>
          <a:blip r:embed="rId2"/>
          <a:stretch>
            <a:fillRect/>
          </a:stretch>
        </p:blipFill>
        <p:spPr>
          <a:xfrm>
            <a:off x="9865094" y="4600447"/>
            <a:ext cx="2152075" cy="2145978"/>
          </a:xfrm>
          <a:prstGeom prst="rect">
            <a:avLst/>
          </a:prstGeom>
        </p:spPr>
      </p:pic>
    </p:spTree>
    <p:extLst>
      <p:ext uri="{BB962C8B-B14F-4D97-AF65-F5344CB8AC3E}">
        <p14:creationId xmlns:p14="http://schemas.microsoft.com/office/powerpoint/2010/main" val="2778503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83126"/>
            <a:ext cx="12192000" cy="1127759"/>
          </a:xfrm>
          <a:solidFill>
            <a:schemeClr val="bg2">
              <a:lumMod val="90000"/>
            </a:schemeClr>
          </a:solidFill>
        </p:spPr>
        <p:txBody>
          <a:bodyPr>
            <a:noAutofit/>
          </a:bodyPr>
          <a:lstStyle/>
          <a:p>
            <a:r>
              <a:rPr lang="en-GB" sz="4800" dirty="0">
                <a:solidFill>
                  <a:srgbClr val="663300"/>
                </a:solidFill>
                <a:latin typeface="AngsanaUPC" panose="02020603050405020304" pitchFamily="18" charset="-34"/>
                <a:cs typeface="AngsanaUPC" panose="02020603050405020304" pitchFamily="18" charset="-34"/>
              </a:rPr>
              <a:t> </a:t>
            </a:r>
            <a:br>
              <a:rPr lang="en-GB" sz="4800" dirty="0">
                <a:solidFill>
                  <a:srgbClr val="663300"/>
                </a:solidFill>
                <a:latin typeface="AngsanaUPC" panose="02020603050405020304" pitchFamily="18" charset="-34"/>
                <a:cs typeface="AngsanaUPC" panose="02020603050405020304" pitchFamily="18" charset="-34"/>
              </a:rPr>
            </a:br>
            <a:r>
              <a:rPr lang="en-GB" sz="4800" b="1" i="1" dirty="0">
                <a:solidFill>
                  <a:srgbClr val="663300"/>
                </a:solidFill>
                <a:effectLst/>
                <a:latin typeface="AngsanaUPC" panose="02020603050405020304" pitchFamily="18" charset="-34"/>
                <a:cs typeface="AngsanaUPC" panose="02020603050405020304" pitchFamily="18" charset="-34"/>
              </a:rPr>
              <a:t>LIMITATIONS</a:t>
            </a:r>
            <a:br>
              <a:rPr lang="en-GB" sz="4800" b="0" i="1" dirty="0">
                <a:solidFill>
                  <a:srgbClr val="663300"/>
                </a:solidFill>
                <a:effectLst/>
                <a:latin typeface="AngsanaUPC" panose="02020603050405020304" pitchFamily="18" charset="-34"/>
                <a:cs typeface="AngsanaUPC" panose="02020603050405020304" pitchFamily="18" charset="-34"/>
              </a:rPr>
            </a:br>
            <a:endParaRPr lang="en-GB" sz="4800" i="1"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044633"/>
            <a:ext cx="12192000" cy="5803207"/>
          </a:xfrm>
          <a:solidFill>
            <a:schemeClr val="tx2">
              <a:lumMod val="60000"/>
              <a:lumOff val="40000"/>
            </a:schemeClr>
          </a:solidFill>
        </p:spPr>
        <p:txBody>
          <a:bodyPr>
            <a:normAutofit/>
          </a:bodyPr>
          <a:lstStyle/>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Transvaginal scanning is contra-indicated:</a:t>
            </a:r>
          </a:p>
          <a:p>
            <a:pPr algn="l">
              <a:buFont typeface="Arial" panose="020B0604020202020204" pitchFamily="34" charset="0"/>
              <a:buChar char="•"/>
            </a:pPr>
            <a:r>
              <a:rPr lang="en-GB" sz="4400" b="0" i="1" dirty="0">
                <a:solidFill>
                  <a:srgbClr val="663300"/>
                </a:solidFill>
                <a:effectLst/>
                <a:latin typeface="AngsanaUPC" panose="02020603050405020304" pitchFamily="18" charset="-34"/>
                <a:cs typeface="AngsanaUPC" panose="02020603050405020304" pitchFamily="18" charset="-34"/>
              </a:rPr>
              <a:t> if the patient is not yet sexually active.</a:t>
            </a:r>
          </a:p>
          <a:p>
            <a:pPr algn="l">
              <a:buFont typeface="Arial" panose="020B0604020202020204" pitchFamily="34" charset="0"/>
              <a:buChar char="•"/>
            </a:pPr>
            <a:r>
              <a:rPr lang="en-GB" sz="4400" b="0" i="1" dirty="0">
                <a:solidFill>
                  <a:srgbClr val="663300"/>
                </a:solidFill>
                <a:effectLst/>
                <a:latin typeface="AngsanaUPC" panose="02020603050405020304" pitchFamily="18" charset="-34"/>
                <a:cs typeface="AngsanaUPC" panose="02020603050405020304" pitchFamily="18" charset="-34"/>
              </a:rPr>
              <a:t> or cannot provide informed consent.</a:t>
            </a:r>
          </a:p>
          <a:p>
            <a:pPr algn="l">
              <a:buFont typeface="Courier New" panose="02070309020205020404" pitchFamily="49" charset="0"/>
              <a:buChar char="o"/>
            </a:pPr>
            <a:r>
              <a:rPr lang="en-GB" sz="4400" i="1" dirty="0">
                <a:solidFill>
                  <a:srgbClr val="663300"/>
                </a:solidFill>
                <a:latin typeface="AngsanaUPC" panose="02020603050405020304" pitchFamily="18" charset="-34"/>
                <a:cs typeface="AngsanaUPC" panose="02020603050405020304" pitchFamily="18" charset="-34"/>
              </a:rPr>
              <a:t>Obese </a:t>
            </a:r>
            <a:r>
              <a:rPr lang="en-GB" sz="4400" b="0" i="1" dirty="0">
                <a:solidFill>
                  <a:srgbClr val="663300"/>
                </a:solidFill>
                <a:effectLst/>
                <a:latin typeface="AngsanaUPC" panose="02020603050405020304" pitchFamily="18" charset="-34"/>
                <a:cs typeface="AngsanaUPC" panose="02020603050405020304" pitchFamily="18" charset="-34"/>
              </a:rPr>
              <a:t>patient will reduce detail, particularly </a:t>
            </a:r>
          </a:p>
          <a:p>
            <a:pPr marL="0" indent="0" algn="l">
              <a:buNone/>
            </a:pPr>
            <a:r>
              <a:rPr lang="en-GB" sz="4400" b="0" i="1" dirty="0">
                <a:solidFill>
                  <a:srgbClr val="663300"/>
                </a:solidFill>
                <a:effectLst/>
                <a:latin typeface="AngsanaUPC" panose="02020603050405020304" pitchFamily="18" charset="-34"/>
                <a:cs typeface="AngsanaUPC" panose="02020603050405020304" pitchFamily="18" charset="-34"/>
              </a:rPr>
              <a:t>via the transabdominal approach.</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Excessive bowel gas can obscure the ovaries.</a:t>
            </a:r>
          </a:p>
          <a:p>
            <a:pPr marL="0" indent="0" algn="l">
              <a:buNone/>
            </a:pPr>
            <a:r>
              <a:rPr lang="en-GB" sz="4400" b="0" i="1" dirty="0">
                <a:solidFill>
                  <a:srgbClr val="663300"/>
                </a:solidFill>
                <a:effectLst/>
                <a:latin typeface="AngsanaUPC" panose="02020603050405020304" pitchFamily="18" charset="-34"/>
                <a:cs typeface="AngsanaUPC" panose="02020603050405020304" pitchFamily="18" charset="-34"/>
              </a:rPr>
              <a:t>.</a:t>
            </a:r>
          </a:p>
          <a:p>
            <a:pPr marL="0" indent="0">
              <a:buNone/>
            </a:pPr>
            <a:endParaRPr lang="en-GB" b="0" i="0" dirty="0">
              <a:solidFill>
                <a:srgbClr val="3B3835"/>
              </a:solidFill>
              <a:effectLst/>
              <a:latin typeface="Helvetica Neue"/>
            </a:endParaRPr>
          </a:p>
        </p:txBody>
      </p:sp>
      <p:pic>
        <p:nvPicPr>
          <p:cNvPr id="13314" name="Picture 2" descr="Transvaginal Ultrasound – Preparation, Procedure, Saline infusion,  Contraindications">
            <a:extLst>
              <a:ext uri="{FF2B5EF4-FFF2-40B4-BE49-F238E27FC236}">
                <a16:creationId xmlns:a16="http://schemas.microsoft.com/office/drawing/2014/main" id="{4C49A6CF-C0C6-4503-925C-F1A40310B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5823" y="4121999"/>
            <a:ext cx="4819799" cy="253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769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Autofit/>
          </a:bodyPr>
          <a:lstStyle/>
          <a:p>
            <a:br>
              <a:rPr lang="en-GB" sz="4800" dirty="0">
                <a:solidFill>
                  <a:srgbClr val="663300"/>
                </a:solidFill>
                <a:latin typeface="AngsanaUPC" panose="02020603050405020304" pitchFamily="18" charset="-34"/>
                <a:cs typeface="AngsanaUPC" panose="02020603050405020304" pitchFamily="18" charset="-34"/>
              </a:rPr>
            </a:br>
            <a:r>
              <a:rPr lang="en-GB" sz="4800" dirty="0">
                <a:solidFill>
                  <a:srgbClr val="663300"/>
                </a:solidFill>
                <a:latin typeface="AngsanaUPC" panose="02020603050405020304" pitchFamily="18" charset="-34"/>
                <a:cs typeface="AngsanaUPC" panose="02020603050405020304" pitchFamily="18" charset="-34"/>
              </a:rPr>
              <a:t> </a:t>
            </a:r>
            <a:r>
              <a:rPr lang="en-GB" sz="4800" b="1" i="1" dirty="0">
                <a:solidFill>
                  <a:srgbClr val="663300"/>
                </a:solidFill>
                <a:effectLst/>
                <a:latin typeface="AngsanaUPC" panose="02020603050405020304" pitchFamily="18" charset="-34"/>
                <a:cs typeface="AngsanaUPC" panose="02020603050405020304" pitchFamily="18" charset="-34"/>
              </a:rPr>
              <a:t>PATIENT PREPARATION</a:t>
            </a:r>
            <a:br>
              <a:rPr lang="en-GB" sz="4800" b="0" i="0" dirty="0">
                <a:solidFill>
                  <a:srgbClr val="663300"/>
                </a:solidFill>
                <a:effectLst/>
                <a:latin typeface="AngsanaUPC" panose="02020603050405020304" pitchFamily="18" charset="-34"/>
                <a:cs typeface="AngsanaUPC" panose="02020603050405020304" pitchFamily="18" charset="-34"/>
              </a:rPr>
            </a:br>
            <a:endParaRPr lang="en-GB" sz="4800"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algn="l">
              <a:buFont typeface="Courier New" panose="02070309020205020404" pitchFamily="49" charset="0"/>
              <a:buChar char="o"/>
            </a:pPr>
            <a:r>
              <a:rPr lang="en-GB" sz="4800" i="1" dirty="0">
                <a:solidFill>
                  <a:srgbClr val="663300"/>
                </a:solidFill>
                <a:latin typeface="AngsanaUPC" panose="02020603050405020304" pitchFamily="18" charset="-34"/>
                <a:cs typeface="AngsanaUPC" panose="02020603050405020304" pitchFamily="18" charset="-34"/>
              </a:rPr>
              <a:t>S</a:t>
            </a:r>
            <a:r>
              <a:rPr lang="en-GB" sz="4800" b="0" i="1" dirty="0">
                <a:solidFill>
                  <a:srgbClr val="663300"/>
                </a:solidFill>
                <a:effectLst/>
                <a:latin typeface="AngsanaUPC" panose="02020603050405020304" pitchFamily="18" charset="-34"/>
                <a:cs typeface="AngsanaUPC" panose="02020603050405020304" pitchFamily="18" charset="-34"/>
              </a:rPr>
              <a:t>can the patient in the first 10 days of the cycle. </a:t>
            </a:r>
          </a:p>
          <a:p>
            <a:pPr algn="l">
              <a:buFont typeface="Courier New" panose="02070309020205020404" pitchFamily="49" charset="0"/>
              <a:buChar char="o"/>
            </a:pPr>
            <a:r>
              <a:rPr lang="en-GB" sz="4800" i="1" dirty="0">
                <a:solidFill>
                  <a:srgbClr val="663300"/>
                </a:solidFill>
                <a:latin typeface="AngsanaUPC" panose="02020603050405020304" pitchFamily="18" charset="-34"/>
                <a:cs typeface="AngsanaUPC" panose="02020603050405020304" pitchFamily="18" charset="-34"/>
              </a:rPr>
              <a:t>F</a:t>
            </a:r>
            <a:r>
              <a:rPr lang="en-GB" sz="4800" b="0" i="1" dirty="0">
                <a:solidFill>
                  <a:srgbClr val="663300"/>
                </a:solidFill>
                <a:effectLst/>
                <a:latin typeface="AngsanaUPC" panose="02020603050405020304" pitchFamily="18" charset="-34"/>
                <a:cs typeface="AngsanaUPC" panose="02020603050405020304" pitchFamily="18" charset="-34"/>
              </a:rPr>
              <a:t>ull bladder is required </a:t>
            </a:r>
            <a:r>
              <a:rPr lang="en-GB" sz="4800" i="1" dirty="0">
                <a:solidFill>
                  <a:srgbClr val="663300"/>
                </a:solidFill>
                <a:latin typeface="AngsanaUPC" panose="02020603050405020304" pitchFamily="18" charset="-34"/>
                <a:cs typeface="AngsanaUPC" panose="02020603050405020304" pitchFamily="18" charset="-34"/>
              </a:rPr>
              <a:t>.(Abdominal US)</a:t>
            </a:r>
          </a:p>
          <a:p>
            <a:pPr marL="0" indent="0" algn="l">
              <a:buNone/>
            </a:pPr>
            <a:r>
              <a:rPr lang="en-GB" sz="4800" b="0" i="1" dirty="0">
                <a:solidFill>
                  <a:srgbClr val="663300"/>
                </a:solidFill>
                <a:effectLst/>
                <a:latin typeface="AngsanaUPC" panose="02020603050405020304" pitchFamily="18" charset="-34"/>
                <a:cs typeface="AngsanaUPC" panose="02020603050405020304" pitchFamily="18" charset="-34"/>
              </a:rPr>
              <a:t>Instruct the patient to drink 1 Litre of water.</a:t>
            </a:r>
            <a:endParaRPr lang="en-GB" sz="4800" i="1" dirty="0">
              <a:solidFill>
                <a:srgbClr val="663300"/>
              </a:solidFill>
              <a:latin typeface="AngsanaUPC" panose="02020603050405020304" pitchFamily="18" charset="-34"/>
              <a:cs typeface="AngsanaUPC" panose="02020603050405020304" pitchFamily="18" charset="-34"/>
            </a:endParaRPr>
          </a:p>
          <a:p>
            <a:pPr algn="l">
              <a:buFont typeface="Courier New" panose="02070309020205020404" pitchFamily="49" charset="0"/>
              <a:buChar char="o"/>
            </a:pPr>
            <a:r>
              <a:rPr lang="en-GB" sz="5400" b="0" i="1" dirty="0">
                <a:solidFill>
                  <a:srgbClr val="663300"/>
                </a:solidFill>
                <a:effectLst/>
                <a:latin typeface="AngsanaUPC" panose="02020603050405020304" pitchFamily="18" charset="-34"/>
                <a:cs typeface="AngsanaUPC" panose="02020603050405020304" pitchFamily="18" charset="-34"/>
              </a:rPr>
              <a:t>The patient empties their bladder </a:t>
            </a:r>
          </a:p>
          <a:p>
            <a:pPr marL="0" indent="0" algn="l">
              <a:buNone/>
            </a:pPr>
            <a:r>
              <a:rPr lang="en-GB" sz="5400" b="0" i="1" dirty="0">
                <a:solidFill>
                  <a:srgbClr val="663300"/>
                </a:solidFill>
                <a:effectLst/>
                <a:latin typeface="AngsanaUPC" panose="02020603050405020304" pitchFamily="18" charset="-34"/>
                <a:cs typeface="AngsanaUPC" panose="02020603050405020304" pitchFamily="18" charset="-34"/>
              </a:rPr>
              <a:t>before the transvaginal scan is started.</a:t>
            </a:r>
            <a:r>
              <a:rPr lang="en-GB" sz="5400" b="1" i="1" dirty="0">
                <a:solidFill>
                  <a:srgbClr val="663300"/>
                </a:solidFill>
                <a:effectLst/>
                <a:latin typeface="AngsanaUPC" panose="02020603050405020304" pitchFamily="18" charset="-34"/>
                <a:cs typeface="AngsanaUPC" panose="02020603050405020304" pitchFamily="18" charset="-34"/>
              </a:rPr>
              <a:t> </a:t>
            </a:r>
            <a:br>
              <a:rPr lang="en-GB" sz="5400" i="1" dirty="0">
                <a:solidFill>
                  <a:srgbClr val="663300"/>
                </a:solidFill>
                <a:latin typeface="AngsanaUPC" panose="02020603050405020304" pitchFamily="18" charset="-34"/>
                <a:cs typeface="AngsanaUPC" panose="02020603050405020304" pitchFamily="18" charset="-34"/>
              </a:rPr>
            </a:br>
            <a:endParaRPr lang="en-GB" sz="5400" b="0" i="1" dirty="0">
              <a:solidFill>
                <a:srgbClr val="663300"/>
              </a:solidFill>
              <a:effectLst/>
              <a:latin typeface="AngsanaUPC" panose="02020603050405020304" pitchFamily="18" charset="-34"/>
              <a:cs typeface="AngsanaUPC" panose="02020603050405020304" pitchFamily="18" charset="-34"/>
            </a:endParaRPr>
          </a:p>
        </p:txBody>
      </p:sp>
      <p:pic>
        <p:nvPicPr>
          <p:cNvPr id="4" name="Picture 3">
            <a:extLst>
              <a:ext uri="{FF2B5EF4-FFF2-40B4-BE49-F238E27FC236}">
                <a16:creationId xmlns:a16="http://schemas.microsoft.com/office/drawing/2014/main" id="{7DA1219E-78D4-EE28-36D6-C08CF1094F36}"/>
              </a:ext>
            </a:extLst>
          </p:cNvPr>
          <p:cNvPicPr>
            <a:picLocks noChangeAspect="1"/>
          </p:cNvPicPr>
          <p:nvPr/>
        </p:nvPicPr>
        <p:blipFill>
          <a:blip r:embed="rId2"/>
          <a:stretch>
            <a:fillRect/>
          </a:stretch>
        </p:blipFill>
        <p:spPr>
          <a:xfrm>
            <a:off x="9936345" y="4529196"/>
            <a:ext cx="2152075" cy="2145978"/>
          </a:xfrm>
          <a:prstGeom prst="rect">
            <a:avLst/>
          </a:prstGeom>
        </p:spPr>
      </p:pic>
    </p:spTree>
    <p:extLst>
      <p:ext uri="{BB962C8B-B14F-4D97-AF65-F5344CB8AC3E}">
        <p14:creationId xmlns:p14="http://schemas.microsoft.com/office/powerpoint/2010/main" val="1272922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83127"/>
            <a:ext cx="12192000" cy="1127759"/>
          </a:xfrm>
          <a:solidFill>
            <a:schemeClr val="bg2">
              <a:lumMod val="90000"/>
            </a:schemeClr>
          </a:solidFill>
        </p:spPr>
        <p:txBody>
          <a:bodyPr>
            <a:normAutofit/>
          </a:bodyPr>
          <a:lstStyle/>
          <a:p>
            <a:r>
              <a:rPr lang="en-GB" dirty="0"/>
              <a:t> </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044632"/>
            <a:ext cx="12192000" cy="5813368"/>
          </a:xfrm>
          <a:solidFill>
            <a:schemeClr val="tx2">
              <a:lumMod val="60000"/>
              <a:lumOff val="40000"/>
            </a:schemeClr>
          </a:solidFill>
        </p:spPr>
        <p:txBody>
          <a:bodyPr>
            <a:normAutofit/>
          </a:bodyPr>
          <a:lstStyle/>
          <a:p>
            <a:pPr marL="0" indent="0" algn="l">
              <a:buNone/>
            </a:pPr>
            <a:br>
              <a:rPr lang="en-GB" sz="8000" dirty="0">
                <a:solidFill>
                  <a:srgbClr val="663300"/>
                </a:solidFill>
                <a:latin typeface="AngsanaUPC" panose="02020603050405020304" pitchFamily="18" charset="-34"/>
                <a:cs typeface="AngsanaUPC" panose="02020603050405020304" pitchFamily="18" charset="-34"/>
              </a:rPr>
            </a:br>
            <a:r>
              <a:rPr lang="en-GB" sz="8000" dirty="0">
                <a:solidFill>
                  <a:srgbClr val="663300"/>
                </a:solidFill>
                <a:latin typeface="AngsanaUPC" panose="02020603050405020304" pitchFamily="18" charset="-34"/>
                <a:cs typeface="AngsanaUPC" panose="02020603050405020304" pitchFamily="18" charset="-34"/>
              </a:rPr>
              <a:t> </a:t>
            </a:r>
            <a:br>
              <a:rPr lang="en-GB" sz="8000" dirty="0">
                <a:solidFill>
                  <a:srgbClr val="663300"/>
                </a:solidFill>
                <a:latin typeface="AngsanaUPC" panose="02020603050405020304" pitchFamily="18" charset="-34"/>
                <a:cs typeface="AngsanaUPC" panose="02020603050405020304" pitchFamily="18" charset="-34"/>
              </a:rPr>
            </a:br>
            <a:r>
              <a:rPr lang="en-GB" sz="8000" b="0" i="0" dirty="0">
                <a:solidFill>
                  <a:srgbClr val="663300"/>
                </a:solidFill>
                <a:effectLst/>
                <a:latin typeface="AngsanaUPC" panose="02020603050405020304" pitchFamily="18" charset="-34"/>
                <a:cs typeface="AngsanaUPC" panose="02020603050405020304" pitchFamily="18" charset="-34"/>
              </a:rPr>
              <a:t>SCANNING TECHNIQUE</a:t>
            </a:r>
            <a:br>
              <a:rPr lang="en-GB" sz="8000" b="0" i="0" dirty="0">
                <a:solidFill>
                  <a:srgbClr val="663300"/>
                </a:solidFill>
                <a:effectLst/>
                <a:latin typeface="AngsanaUPC" panose="02020603050405020304" pitchFamily="18" charset="-34"/>
                <a:cs typeface="AngsanaUPC" panose="02020603050405020304" pitchFamily="18" charset="-34"/>
              </a:rPr>
            </a:br>
            <a:endParaRPr lang="en-GB" sz="8000" b="0" i="0" dirty="0">
              <a:solidFill>
                <a:srgbClr val="663300"/>
              </a:solidFill>
              <a:effectLst/>
              <a:latin typeface="AngsanaUPC" panose="02020603050405020304" pitchFamily="18" charset="-34"/>
              <a:cs typeface="AngsanaUPC" panose="02020603050405020304" pitchFamily="18" charset="-34"/>
            </a:endParaRPr>
          </a:p>
        </p:txBody>
      </p:sp>
      <p:pic>
        <p:nvPicPr>
          <p:cNvPr id="4" name="Picture 3">
            <a:extLst>
              <a:ext uri="{FF2B5EF4-FFF2-40B4-BE49-F238E27FC236}">
                <a16:creationId xmlns:a16="http://schemas.microsoft.com/office/drawing/2014/main" id="{CF516903-EDC6-9213-D1D8-04A566E62A37}"/>
              </a:ext>
            </a:extLst>
          </p:cNvPr>
          <p:cNvPicPr>
            <a:picLocks noChangeAspect="1"/>
          </p:cNvPicPr>
          <p:nvPr/>
        </p:nvPicPr>
        <p:blipFill>
          <a:blip r:embed="rId2"/>
          <a:stretch>
            <a:fillRect/>
          </a:stretch>
        </p:blipFill>
        <p:spPr>
          <a:xfrm>
            <a:off x="8157014" y="3116091"/>
            <a:ext cx="2456901" cy="1670449"/>
          </a:xfrm>
          <a:prstGeom prst="rect">
            <a:avLst/>
          </a:prstGeom>
        </p:spPr>
      </p:pic>
    </p:spTree>
    <p:extLst>
      <p:ext uri="{BB962C8B-B14F-4D97-AF65-F5344CB8AC3E}">
        <p14:creationId xmlns:p14="http://schemas.microsoft.com/office/powerpoint/2010/main" val="2365900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Autofit/>
          </a:bodyPr>
          <a:lstStyle/>
          <a:p>
            <a:br>
              <a:rPr lang="en-GB" sz="5400" b="0" i="0" dirty="0">
                <a:solidFill>
                  <a:srgbClr val="663300"/>
                </a:solidFill>
                <a:effectLst/>
                <a:latin typeface="AngsanaUPC" panose="02020603050405020304" pitchFamily="18" charset="-34"/>
                <a:cs typeface="AngsanaUPC" panose="02020603050405020304" pitchFamily="18" charset="-34"/>
              </a:rPr>
            </a:br>
            <a:r>
              <a:rPr lang="en-GB" sz="5400" b="0" i="1" dirty="0">
                <a:solidFill>
                  <a:srgbClr val="663300"/>
                </a:solidFill>
                <a:effectLst/>
                <a:latin typeface="AngsanaUPC" panose="02020603050405020304" pitchFamily="18" charset="-34"/>
                <a:cs typeface="AngsanaUPC" panose="02020603050405020304" pitchFamily="18" charset="-34"/>
              </a:rPr>
              <a:t>Trans abdominal</a:t>
            </a:r>
            <a:br>
              <a:rPr lang="en-GB" sz="5400" b="0" i="0" dirty="0">
                <a:solidFill>
                  <a:srgbClr val="663300"/>
                </a:solidFill>
                <a:effectLst/>
                <a:latin typeface="AngsanaUPC" panose="02020603050405020304" pitchFamily="18" charset="-34"/>
                <a:cs typeface="AngsanaUPC" panose="02020603050405020304" pitchFamily="18" charset="-34"/>
              </a:rPr>
            </a:br>
            <a:endParaRPr lang="en-GB" sz="5400"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a:buFont typeface="Courier New" panose="02070309020205020404" pitchFamily="49" charset="0"/>
              <a:buChar char="o"/>
            </a:pPr>
            <a:r>
              <a:rPr lang="en-GB" sz="4800" b="0" i="0" dirty="0">
                <a:solidFill>
                  <a:srgbClr val="663300"/>
                </a:solidFill>
                <a:effectLst/>
                <a:latin typeface="AngsanaUPC" panose="02020603050405020304" pitchFamily="18" charset="-34"/>
                <a:cs typeface="AngsanaUPC" panose="02020603050405020304" pitchFamily="18" charset="-34"/>
              </a:rPr>
              <a:t>Full bladder</a:t>
            </a:r>
          </a:p>
          <a:p>
            <a:pPr>
              <a:buFont typeface="Courier New" panose="02070309020205020404" pitchFamily="49" charset="0"/>
              <a:buChar char="o"/>
            </a:pPr>
            <a:r>
              <a:rPr lang="en-GB" sz="4800" b="0" i="0" dirty="0">
                <a:solidFill>
                  <a:srgbClr val="663300"/>
                </a:solidFill>
                <a:effectLst/>
                <a:latin typeface="AngsanaUPC" panose="02020603050405020304" pitchFamily="18" charset="-34"/>
                <a:cs typeface="AngsanaUPC" panose="02020603050405020304" pitchFamily="18" charset="-34"/>
              </a:rPr>
              <a:t> Panoramic view </a:t>
            </a:r>
          </a:p>
          <a:p>
            <a:pPr marL="0" indent="0">
              <a:buNone/>
            </a:pPr>
            <a:r>
              <a:rPr lang="en-GB" sz="4800" b="0" i="0" u="sng" dirty="0">
                <a:solidFill>
                  <a:srgbClr val="663300"/>
                </a:solidFill>
                <a:effectLst/>
                <a:latin typeface="AngsanaUPC" panose="02020603050405020304" pitchFamily="18" charset="-34"/>
                <a:cs typeface="AngsanaUPC" panose="02020603050405020304" pitchFamily="18" charset="-34"/>
              </a:rPr>
              <a:t>For :</a:t>
            </a:r>
          </a:p>
          <a:p>
            <a:r>
              <a:rPr lang="en-GB" sz="4800" b="0" i="0" dirty="0">
                <a:solidFill>
                  <a:srgbClr val="663300"/>
                </a:solidFill>
                <a:effectLst/>
                <a:latin typeface="AngsanaUPC" panose="02020603050405020304" pitchFamily="18" charset="-34"/>
                <a:cs typeface="AngsanaUPC" panose="02020603050405020304" pitchFamily="18" charset="-34"/>
              </a:rPr>
              <a:t>large masses </a:t>
            </a:r>
          </a:p>
          <a:p>
            <a:r>
              <a:rPr lang="en-GB" sz="4800" b="0" i="0" dirty="0">
                <a:solidFill>
                  <a:srgbClr val="663300"/>
                </a:solidFill>
                <a:effectLst/>
                <a:latin typeface="AngsanaUPC" panose="02020603050405020304" pitchFamily="18" charset="-34"/>
                <a:cs typeface="AngsanaUPC" panose="02020603050405020304" pitchFamily="18" charset="-34"/>
              </a:rPr>
              <a:t>Abdominal organs </a:t>
            </a:r>
          </a:p>
          <a:p>
            <a:r>
              <a:rPr lang="en-GB" sz="4800" b="0" i="0" dirty="0">
                <a:solidFill>
                  <a:srgbClr val="663300"/>
                </a:solidFill>
                <a:effectLst/>
                <a:latin typeface="AngsanaUPC" panose="02020603050405020304" pitchFamily="18" charset="-34"/>
                <a:cs typeface="AngsanaUPC" panose="02020603050405020304" pitchFamily="18" charset="-34"/>
              </a:rPr>
              <a:t>Lymph nodes </a:t>
            </a:r>
            <a:endParaRPr lang="en-GB" sz="3600" b="0" i="0" dirty="0">
              <a:solidFill>
                <a:srgbClr val="663300"/>
              </a:solidFill>
              <a:effectLst/>
              <a:latin typeface="AngsanaUPC" panose="02020603050405020304" pitchFamily="18" charset="-34"/>
              <a:cs typeface="AngsanaUPC" panose="02020603050405020304" pitchFamily="18" charset="-34"/>
            </a:endParaRPr>
          </a:p>
        </p:txBody>
      </p:sp>
      <p:pic>
        <p:nvPicPr>
          <p:cNvPr id="15364" name="Picture 4" descr="Gynae Ultrasound, Ultrasound, Vaginal Ultrasound, Abdominal Ultrasound">
            <a:extLst>
              <a:ext uri="{FF2B5EF4-FFF2-40B4-BE49-F238E27FC236}">
                <a16:creationId xmlns:a16="http://schemas.microsoft.com/office/drawing/2014/main" id="{D89C9591-95E7-4432-9CFE-0A4B91620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040" y="2001520"/>
            <a:ext cx="3610610" cy="272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3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66253"/>
            <a:ext cx="12192000" cy="1127759"/>
          </a:xfr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8100000" scaled="1"/>
            <a:tileRect/>
          </a:gradFill>
        </p:spPr>
        <p:txBody>
          <a:bodyPr>
            <a:normAutofit fontScale="90000"/>
          </a:bodyPr>
          <a:lstStyle/>
          <a:p>
            <a:br>
              <a:rPr lang="en-GB" b="0" i="0" dirty="0">
                <a:solidFill>
                  <a:srgbClr val="663300"/>
                </a:solidFill>
                <a:effectLst/>
                <a:latin typeface="Angsana New" panose="02020603050405020304" pitchFamily="18" charset="-34"/>
                <a:cs typeface="Angsana New" panose="02020603050405020304" pitchFamily="18" charset="-34"/>
              </a:rPr>
            </a:br>
            <a:br>
              <a:rPr lang="en-GB" b="0" i="0" dirty="0">
                <a:solidFill>
                  <a:srgbClr val="663300"/>
                </a:solidFill>
                <a:effectLst/>
                <a:latin typeface="Angsana New" panose="02020603050405020304" pitchFamily="18" charset="-34"/>
                <a:cs typeface="Angsana New" panose="02020603050405020304" pitchFamily="18" charset="-34"/>
              </a:rPr>
            </a:br>
            <a:r>
              <a:rPr lang="en-GB" sz="6000" b="1" i="0" dirty="0">
                <a:solidFill>
                  <a:srgbClr val="663300"/>
                </a:solidFill>
                <a:effectLst/>
                <a:latin typeface="Angsana New" panose="02020603050405020304" pitchFamily="18" charset="-34"/>
                <a:cs typeface="Angsana New" panose="02020603050405020304" pitchFamily="18" charset="-34"/>
              </a:rPr>
              <a:t>2</a:t>
            </a:r>
            <a:r>
              <a:rPr lang="en-GB" sz="6000" b="1" i="0" baseline="30000" dirty="0">
                <a:solidFill>
                  <a:srgbClr val="663300"/>
                </a:solidFill>
                <a:effectLst/>
                <a:latin typeface="Angsana New" panose="02020603050405020304" pitchFamily="18" charset="-34"/>
                <a:cs typeface="Angsana New" panose="02020603050405020304" pitchFamily="18" charset="-34"/>
              </a:rPr>
              <a:t>nd</a:t>
            </a:r>
            <a:r>
              <a:rPr lang="en-GB" sz="6000" b="1" i="0" dirty="0">
                <a:solidFill>
                  <a:srgbClr val="663300"/>
                </a:solidFill>
                <a:effectLst/>
                <a:latin typeface="Angsana New" panose="02020603050405020304" pitchFamily="18" charset="-34"/>
                <a:cs typeface="Angsana New" panose="02020603050405020304" pitchFamily="18" charset="-34"/>
              </a:rPr>
              <a:t> case</a:t>
            </a:r>
            <a:br>
              <a:rPr lang="en-GB" b="0" i="0" dirty="0">
                <a:solidFill>
                  <a:srgbClr val="663300"/>
                </a:solidFill>
                <a:effectLst/>
                <a:latin typeface="Angsana New" panose="02020603050405020304" pitchFamily="18" charset="-34"/>
                <a:cs typeface="Angsana New" panose="02020603050405020304" pitchFamily="18" charset="-34"/>
              </a:rPr>
            </a:br>
            <a:br>
              <a:rPr lang="en-GB" b="0" i="0" dirty="0">
                <a:solidFill>
                  <a:srgbClr val="663300"/>
                </a:solidFill>
                <a:effectLst/>
                <a:latin typeface="Angsana New" panose="02020603050405020304" pitchFamily="18" charset="-34"/>
                <a:cs typeface="Angsana New" panose="02020603050405020304" pitchFamily="18" charset="-34"/>
              </a:rPr>
            </a:br>
            <a:endParaRPr lang="en-GB" dirty="0">
              <a:solidFill>
                <a:srgbClr val="663300"/>
              </a:solidFill>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961506"/>
            <a:ext cx="12192000" cy="5886334"/>
          </a:xfrm>
          <a:solidFill>
            <a:schemeClr val="tx2">
              <a:lumMod val="60000"/>
              <a:lumOff val="40000"/>
            </a:schemeClr>
          </a:solidFill>
        </p:spPr>
        <p:txBody>
          <a:bodyPr>
            <a:normAutofit/>
          </a:bodyPr>
          <a:lstStyle/>
          <a:p>
            <a:pPr marL="0" indent="0" algn="l">
              <a:buNone/>
            </a:pPr>
            <a:r>
              <a:rPr lang="en-GB" sz="4000" b="1" i="1" dirty="0">
                <a:solidFill>
                  <a:srgbClr val="663300"/>
                </a:solidFill>
                <a:effectLst/>
                <a:latin typeface="AngsanaUPC" panose="02020603050405020304" pitchFamily="18" charset="-34"/>
                <a:cs typeface="AngsanaUPC" panose="02020603050405020304" pitchFamily="18" charset="-34"/>
              </a:rPr>
              <a:t>Sammar is 18 years old .came c/o primary Amenorrhoea</a:t>
            </a:r>
          </a:p>
          <a:p>
            <a:pPr marL="0" indent="0">
              <a:buNone/>
            </a:pPr>
            <a:r>
              <a:rPr lang="en-GB" sz="4000" b="1" i="1" dirty="0">
                <a:solidFill>
                  <a:srgbClr val="663300"/>
                </a:solidFill>
                <a:effectLst/>
                <a:latin typeface="AngsanaUPC" panose="02020603050405020304" pitchFamily="18" charset="-34"/>
                <a:cs typeface="AngsanaUPC" panose="02020603050405020304" pitchFamily="18" charset="-34"/>
              </a:rPr>
              <a:t> you did ultrasound you find no uterus  .</a:t>
            </a:r>
            <a:r>
              <a:rPr lang="en-GB" sz="4000" b="1" i="1" dirty="0">
                <a:solidFill>
                  <a:srgbClr val="663300"/>
                </a:solidFill>
                <a:latin typeface="AngsanaUPC" panose="02020603050405020304" pitchFamily="18" charset="-34"/>
                <a:cs typeface="AngsanaUPC" panose="02020603050405020304" pitchFamily="18" charset="-34"/>
              </a:rPr>
              <a:t> </a:t>
            </a:r>
          </a:p>
          <a:p>
            <a:pPr marL="0" indent="0">
              <a:buNone/>
            </a:pPr>
            <a:r>
              <a:rPr lang="en-GB" sz="4000" b="1" i="1" dirty="0">
                <a:solidFill>
                  <a:srgbClr val="663300"/>
                </a:solidFill>
                <a:latin typeface="AngsanaUPC" panose="02020603050405020304" pitchFamily="18" charset="-34"/>
                <a:cs typeface="AngsanaUPC" panose="02020603050405020304" pitchFamily="18" charset="-34"/>
              </a:rPr>
              <a:t>What is other things you will look for in history</a:t>
            </a:r>
          </a:p>
          <a:p>
            <a:pPr marL="0" indent="0">
              <a:buNone/>
            </a:pPr>
            <a:r>
              <a:rPr lang="en-GB" sz="4000" b="1" i="1" dirty="0">
                <a:solidFill>
                  <a:srgbClr val="663300"/>
                </a:solidFill>
                <a:latin typeface="AngsanaUPC" panose="02020603050405020304" pitchFamily="18" charset="-34"/>
                <a:cs typeface="AngsanaUPC" panose="02020603050405020304" pitchFamily="18" charset="-34"/>
              </a:rPr>
              <a:t> &amp; examination</a:t>
            </a:r>
          </a:p>
          <a:p>
            <a:pPr marL="0" indent="0" algn="l">
              <a:buNone/>
            </a:pPr>
            <a:r>
              <a:rPr lang="en-GB" sz="4000" b="1" i="1" dirty="0">
                <a:solidFill>
                  <a:srgbClr val="663300"/>
                </a:solidFill>
                <a:latin typeface="AngsanaUPC" panose="02020603050405020304" pitchFamily="18" charset="-34"/>
                <a:cs typeface="AngsanaUPC" panose="02020603050405020304" pitchFamily="18" charset="-34"/>
              </a:rPr>
              <a:t>What are other things you will look for ?</a:t>
            </a:r>
          </a:p>
          <a:p>
            <a:pPr marL="0" indent="0" algn="l">
              <a:buNone/>
            </a:pPr>
            <a:r>
              <a:rPr lang="en-GB" sz="4000" b="1" i="1" dirty="0">
                <a:solidFill>
                  <a:srgbClr val="663300"/>
                </a:solidFill>
                <a:latin typeface="AngsanaUPC" panose="02020603050405020304" pitchFamily="18" charset="-34"/>
                <a:cs typeface="AngsanaUPC" panose="02020603050405020304" pitchFamily="18" charset="-34"/>
              </a:rPr>
              <a:t>What is next step to confirm your diagnosis?</a:t>
            </a:r>
          </a:p>
          <a:p>
            <a:pPr marL="0" indent="0" algn="l">
              <a:buNone/>
            </a:pPr>
            <a:endParaRPr lang="en-GB" sz="4000" b="0" i="1" dirty="0">
              <a:solidFill>
                <a:srgbClr val="663300"/>
              </a:solidFill>
              <a:effectLst/>
              <a:latin typeface="AngsanaUPC" panose="02020603050405020304" pitchFamily="18" charset="-34"/>
              <a:cs typeface="AngsanaUPC" panose="02020603050405020304" pitchFamily="18" charset="-34"/>
            </a:endParaRPr>
          </a:p>
          <a:p>
            <a:pPr marL="0" indent="0" algn="l">
              <a:buNone/>
            </a:pPr>
            <a:endParaRPr lang="en-GB" sz="4000" b="0" i="0" dirty="0">
              <a:solidFill>
                <a:srgbClr val="663300"/>
              </a:solidFill>
              <a:effectLst/>
              <a:latin typeface="AngsanaUPC" panose="02020603050405020304" pitchFamily="18" charset="-34"/>
              <a:cs typeface="AngsanaUPC" panose="02020603050405020304" pitchFamily="18" charset="-34"/>
            </a:endParaRPr>
          </a:p>
        </p:txBody>
      </p:sp>
      <p:pic>
        <p:nvPicPr>
          <p:cNvPr id="21506" name="Picture 2" descr="Ultrasound pelvis showing absence of uterus. | Download Scientific Diagram">
            <a:extLst>
              <a:ext uri="{FF2B5EF4-FFF2-40B4-BE49-F238E27FC236}">
                <a16:creationId xmlns:a16="http://schemas.microsoft.com/office/drawing/2014/main" id="{E41FC661-A942-4B58-AF13-DA738ECE0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797" y="1251593"/>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75D437-CB0C-D1EF-6878-39CB8FC2883F}"/>
              </a:ext>
            </a:extLst>
          </p:cNvPr>
          <p:cNvPicPr>
            <a:picLocks noChangeAspect="1"/>
          </p:cNvPicPr>
          <p:nvPr/>
        </p:nvPicPr>
        <p:blipFill>
          <a:blip r:embed="rId3"/>
          <a:stretch>
            <a:fillRect/>
          </a:stretch>
        </p:blipFill>
        <p:spPr>
          <a:xfrm>
            <a:off x="9939396" y="4610462"/>
            <a:ext cx="2145978" cy="2139881"/>
          </a:xfrm>
          <a:prstGeom prst="rect">
            <a:avLst/>
          </a:prstGeom>
        </p:spPr>
      </p:pic>
    </p:spTree>
    <p:extLst>
      <p:ext uri="{BB962C8B-B14F-4D97-AF65-F5344CB8AC3E}">
        <p14:creationId xmlns:p14="http://schemas.microsoft.com/office/powerpoint/2010/main" val="264563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sz="5400" b="1" i="0" dirty="0">
                <a:solidFill>
                  <a:srgbClr val="663300"/>
                </a:solidFill>
                <a:effectLst/>
                <a:latin typeface="AngsanaUPC" panose="02020603050405020304" pitchFamily="18" charset="-34"/>
                <a:cs typeface="AngsanaUPC" panose="02020603050405020304" pitchFamily="18" charset="-34"/>
              </a:rPr>
              <a:t>Trans abdominal approach </a:t>
            </a:r>
            <a:endParaRPr lang="en-GB" sz="5400" b="1"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fontScale="92500" lnSpcReduction="10000"/>
          </a:bodyPr>
          <a:lstStyle/>
          <a:p>
            <a:pPr algn="l">
              <a:buFont typeface="Wingdings" panose="05000000000000000000" pitchFamily="2" charset="2"/>
              <a:buChar char="Ø"/>
            </a:pPr>
            <a:r>
              <a:rPr lang="en-GB" sz="3900" b="0" i="0" dirty="0">
                <a:solidFill>
                  <a:srgbClr val="663300"/>
                </a:solidFill>
                <a:effectLst/>
                <a:latin typeface="AngsanaUPC" panose="02020603050405020304" pitchFamily="18" charset="-34"/>
                <a:cs typeface="AngsanaUPC" panose="02020603050405020304" pitchFamily="18" charset="-34"/>
              </a:rPr>
              <a:t>This is a generalised overview to identify the cervix, uterus and ovaries.</a:t>
            </a:r>
          </a:p>
          <a:p>
            <a:pPr algn="l">
              <a:buFont typeface="+mj-lt"/>
              <a:buAutoNum type="arabicPeriod"/>
            </a:pPr>
            <a:r>
              <a:rPr lang="en-GB" sz="3900" b="1" i="0" dirty="0">
                <a:solidFill>
                  <a:srgbClr val="663300"/>
                </a:solidFill>
                <a:effectLst/>
                <a:latin typeface="AngsanaUPC" panose="02020603050405020304" pitchFamily="18" charset="-34"/>
                <a:cs typeface="AngsanaUPC" panose="02020603050405020304" pitchFamily="18" charset="-34"/>
              </a:rPr>
              <a:t>Check</a:t>
            </a:r>
            <a:r>
              <a:rPr lang="en-GB" sz="3900" b="0" i="0" dirty="0">
                <a:solidFill>
                  <a:srgbClr val="663300"/>
                </a:solidFill>
                <a:effectLst/>
                <a:latin typeface="AngsanaUPC" panose="02020603050405020304" pitchFamily="18" charset="-34"/>
                <a:cs typeface="AngsanaUPC" panose="02020603050405020304" pitchFamily="18" charset="-34"/>
              </a:rPr>
              <a:t> for the orientation the </a:t>
            </a:r>
            <a:r>
              <a:rPr lang="en-GB" sz="3900" b="1" i="0" dirty="0">
                <a:solidFill>
                  <a:srgbClr val="663300"/>
                </a:solidFill>
                <a:effectLst/>
                <a:latin typeface="AngsanaUPC" panose="02020603050405020304" pitchFamily="18" charset="-34"/>
                <a:cs typeface="AngsanaUPC" panose="02020603050405020304" pitchFamily="18" charset="-34"/>
              </a:rPr>
              <a:t>uterus</a:t>
            </a:r>
            <a:r>
              <a:rPr lang="en-GB" sz="3900" b="0" i="0" dirty="0">
                <a:solidFill>
                  <a:srgbClr val="663300"/>
                </a:solidFill>
                <a:effectLst/>
                <a:latin typeface="AngsanaUPC" panose="02020603050405020304" pitchFamily="18" charset="-34"/>
                <a:cs typeface="AngsanaUPC" panose="02020603050405020304" pitchFamily="18" charset="-34"/>
              </a:rPr>
              <a:t> (anteverted V's retroverted)</a:t>
            </a:r>
          </a:p>
          <a:p>
            <a:pPr algn="l">
              <a:buFont typeface="+mj-lt"/>
              <a:buAutoNum type="arabicPeriod"/>
            </a:pPr>
            <a:r>
              <a:rPr lang="en-GB" sz="3900" b="0" i="0" dirty="0">
                <a:solidFill>
                  <a:srgbClr val="663300"/>
                </a:solidFill>
                <a:effectLst/>
                <a:latin typeface="AngsanaUPC" panose="02020603050405020304" pitchFamily="18" charset="-34"/>
                <a:cs typeface="AngsanaUPC" panose="02020603050405020304" pitchFamily="18" charset="-34"/>
              </a:rPr>
              <a:t>Assess the </a:t>
            </a:r>
            <a:r>
              <a:rPr lang="en-GB" sz="3900" b="1" i="0" dirty="0">
                <a:solidFill>
                  <a:srgbClr val="663300"/>
                </a:solidFill>
                <a:effectLst/>
                <a:latin typeface="AngsanaUPC" panose="02020603050405020304" pitchFamily="18" charset="-34"/>
                <a:cs typeface="AngsanaUPC" panose="02020603050405020304" pitchFamily="18" charset="-34"/>
              </a:rPr>
              <a:t>uterine</a:t>
            </a:r>
            <a:r>
              <a:rPr lang="en-GB" sz="3900" b="0" i="0" dirty="0">
                <a:solidFill>
                  <a:srgbClr val="663300"/>
                </a:solidFill>
                <a:effectLst/>
                <a:latin typeface="AngsanaUPC" panose="02020603050405020304" pitchFamily="18" charset="-34"/>
                <a:cs typeface="AngsanaUPC" panose="02020603050405020304" pitchFamily="18" charset="-34"/>
              </a:rPr>
              <a:t> size and shape.</a:t>
            </a:r>
          </a:p>
          <a:p>
            <a:pPr algn="l">
              <a:buFont typeface="+mj-lt"/>
              <a:buAutoNum type="arabicPeriod"/>
            </a:pPr>
            <a:r>
              <a:rPr lang="en-GB" sz="3900" b="0" i="0" dirty="0">
                <a:solidFill>
                  <a:srgbClr val="663300"/>
                </a:solidFill>
                <a:effectLst/>
                <a:latin typeface="AngsanaUPC" panose="02020603050405020304" pitchFamily="18" charset="-34"/>
                <a:cs typeface="AngsanaUPC" panose="02020603050405020304" pitchFamily="18" charset="-34"/>
              </a:rPr>
              <a:t>Assess the </a:t>
            </a:r>
            <a:r>
              <a:rPr lang="en-GB" sz="3900" b="1" i="0" dirty="0">
                <a:solidFill>
                  <a:srgbClr val="663300"/>
                </a:solidFill>
                <a:effectLst/>
                <a:latin typeface="AngsanaUPC" panose="02020603050405020304" pitchFamily="18" charset="-34"/>
                <a:cs typeface="AngsanaUPC" panose="02020603050405020304" pitchFamily="18" charset="-34"/>
              </a:rPr>
              <a:t>myometrium.</a:t>
            </a:r>
          </a:p>
          <a:p>
            <a:pPr algn="l">
              <a:buFont typeface="+mj-lt"/>
              <a:buAutoNum type="arabicPeriod"/>
            </a:pPr>
            <a:r>
              <a:rPr lang="en-GB" sz="3900" b="0" i="0" dirty="0">
                <a:solidFill>
                  <a:srgbClr val="663300"/>
                </a:solidFill>
                <a:effectLst/>
                <a:latin typeface="AngsanaUPC" panose="02020603050405020304" pitchFamily="18" charset="-34"/>
                <a:cs typeface="AngsanaUPC" panose="02020603050405020304" pitchFamily="18" charset="-34"/>
              </a:rPr>
              <a:t>Assess the </a:t>
            </a:r>
            <a:r>
              <a:rPr lang="en-GB" sz="3900" b="1" i="0" dirty="0">
                <a:solidFill>
                  <a:srgbClr val="663300"/>
                </a:solidFill>
                <a:effectLst/>
                <a:latin typeface="AngsanaUPC" panose="02020603050405020304" pitchFamily="18" charset="-34"/>
                <a:cs typeface="AngsanaUPC" panose="02020603050405020304" pitchFamily="18" charset="-34"/>
              </a:rPr>
              <a:t>endometrial status </a:t>
            </a:r>
            <a:r>
              <a:rPr lang="en-GB" sz="3900" b="0" i="0" dirty="0">
                <a:solidFill>
                  <a:srgbClr val="663300"/>
                </a:solidFill>
                <a:effectLst/>
                <a:latin typeface="AngsanaUPC" panose="02020603050405020304" pitchFamily="18" charset="-34"/>
                <a:cs typeface="AngsanaUPC" panose="02020603050405020304" pitchFamily="18" charset="-34"/>
              </a:rPr>
              <a:t>and measure the thickness:</a:t>
            </a:r>
          </a:p>
          <a:p>
            <a:pPr marL="0" indent="0" algn="l">
              <a:buNone/>
            </a:pPr>
            <a:r>
              <a:rPr lang="en-GB" sz="3900" b="0" i="0" dirty="0">
                <a:solidFill>
                  <a:srgbClr val="663300"/>
                </a:solidFill>
                <a:effectLst/>
                <a:latin typeface="AngsanaUPC" panose="02020603050405020304" pitchFamily="18" charset="-34"/>
                <a:cs typeface="AngsanaUPC" panose="02020603050405020304" pitchFamily="18" charset="-34"/>
              </a:rPr>
              <a:t> *&lt;10mm pre menopausal    *&lt;4mm post menopause    *&lt;6mm if post menopausal on HRT.</a:t>
            </a:r>
          </a:p>
          <a:p>
            <a:pPr marL="0" indent="0" algn="l">
              <a:buNone/>
            </a:pPr>
            <a:r>
              <a:rPr lang="en-GB" sz="3900" b="0" i="0" dirty="0">
                <a:solidFill>
                  <a:srgbClr val="663300"/>
                </a:solidFill>
                <a:effectLst/>
                <a:latin typeface="AngsanaUPC" panose="02020603050405020304" pitchFamily="18" charset="-34"/>
                <a:cs typeface="AngsanaUPC" panose="02020603050405020304" pitchFamily="18" charset="-34"/>
              </a:rPr>
              <a:t>5.Assess the </a:t>
            </a:r>
            <a:r>
              <a:rPr lang="en-GB" sz="3900" b="1" i="0" dirty="0">
                <a:solidFill>
                  <a:srgbClr val="663300"/>
                </a:solidFill>
                <a:effectLst/>
                <a:latin typeface="AngsanaUPC" panose="02020603050405020304" pitchFamily="18" charset="-34"/>
                <a:cs typeface="AngsanaUPC" panose="02020603050405020304" pitchFamily="18" charset="-34"/>
              </a:rPr>
              <a:t>cervix.</a:t>
            </a:r>
          </a:p>
          <a:p>
            <a:pPr marL="0" indent="0" algn="l">
              <a:buNone/>
            </a:pPr>
            <a:r>
              <a:rPr lang="en-GB" sz="3900" b="0" i="0" dirty="0">
                <a:solidFill>
                  <a:srgbClr val="663300"/>
                </a:solidFill>
                <a:effectLst/>
                <a:latin typeface="AngsanaUPC" panose="02020603050405020304" pitchFamily="18" charset="-34"/>
                <a:cs typeface="AngsanaUPC" panose="02020603050405020304" pitchFamily="18" charset="-34"/>
              </a:rPr>
              <a:t>6.Look for free fluid in the </a:t>
            </a:r>
            <a:r>
              <a:rPr lang="en-GB" sz="3900" b="1" i="0" dirty="0">
                <a:solidFill>
                  <a:srgbClr val="663300"/>
                </a:solidFill>
                <a:effectLst/>
                <a:latin typeface="AngsanaUPC" panose="02020603050405020304" pitchFamily="18" charset="-34"/>
                <a:cs typeface="AngsanaUPC" panose="02020603050405020304" pitchFamily="18" charset="-34"/>
              </a:rPr>
              <a:t>pouch of Douglas.</a:t>
            </a:r>
          </a:p>
          <a:p>
            <a:pPr marL="0" indent="0" algn="l">
              <a:buNone/>
            </a:pPr>
            <a:r>
              <a:rPr lang="en-GB" sz="3900" b="0" i="0" dirty="0">
                <a:solidFill>
                  <a:srgbClr val="663300"/>
                </a:solidFill>
                <a:effectLst/>
                <a:latin typeface="AngsanaUPC" panose="02020603050405020304" pitchFamily="18" charset="-34"/>
                <a:cs typeface="AngsanaUPC" panose="02020603050405020304" pitchFamily="18" charset="-34"/>
              </a:rPr>
              <a:t>7.Check the </a:t>
            </a:r>
            <a:r>
              <a:rPr lang="en-GB" sz="3900" b="1" i="0" dirty="0">
                <a:solidFill>
                  <a:srgbClr val="663300"/>
                </a:solidFill>
                <a:effectLst/>
                <a:latin typeface="AngsanaUPC" panose="02020603050405020304" pitchFamily="18" charset="-34"/>
                <a:cs typeface="AngsanaUPC" panose="02020603050405020304" pitchFamily="18" charset="-34"/>
              </a:rPr>
              <a:t>ovaries</a:t>
            </a:r>
            <a:r>
              <a:rPr lang="en-GB" sz="3900" b="0" i="0" dirty="0">
                <a:solidFill>
                  <a:srgbClr val="663300"/>
                </a:solidFill>
                <a:effectLst/>
                <a:latin typeface="AngsanaUPC" panose="02020603050405020304" pitchFamily="18" charset="-34"/>
                <a:cs typeface="AngsanaUPC" panose="02020603050405020304" pitchFamily="18" charset="-34"/>
              </a:rPr>
              <a:t> and </a:t>
            </a:r>
            <a:r>
              <a:rPr lang="en-GB" sz="3900" b="1" i="0" dirty="0">
                <a:solidFill>
                  <a:srgbClr val="663300"/>
                </a:solidFill>
                <a:effectLst/>
                <a:latin typeface="AngsanaUPC" panose="02020603050405020304" pitchFamily="18" charset="-34"/>
                <a:cs typeface="AngsanaUPC" panose="02020603050405020304" pitchFamily="18" charset="-34"/>
              </a:rPr>
              <a:t>adnexae.</a:t>
            </a:r>
          </a:p>
          <a:p>
            <a:pPr marL="0" indent="0" algn="l">
              <a:buNone/>
            </a:pPr>
            <a:r>
              <a:rPr lang="en-GB" sz="3900" b="0" i="0" dirty="0">
                <a:solidFill>
                  <a:srgbClr val="663300"/>
                </a:solidFill>
                <a:effectLst/>
                <a:latin typeface="AngsanaUPC" panose="02020603050405020304" pitchFamily="18" charset="-34"/>
                <a:cs typeface="AngsanaUPC" panose="02020603050405020304" pitchFamily="18" charset="-34"/>
              </a:rPr>
              <a:t>8.Assess </a:t>
            </a:r>
            <a:r>
              <a:rPr lang="en-GB" sz="3900" b="1" i="0" dirty="0">
                <a:solidFill>
                  <a:srgbClr val="663300"/>
                </a:solidFill>
                <a:effectLst/>
                <a:latin typeface="AngsanaUPC" panose="02020603050405020304" pitchFamily="18" charset="-34"/>
                <a:cs typeface="AngsanaUPC" panose="02020603050405020304" pitchFamily="18" charset="-34"/>
              </a:rPr>
              <a:t>bladder.</a:t>
            </a:r>
          </a:p>
        </p:txBody>
      </p:sp>
      <p:pic>
        <p:nvPicPr>
          <p:cNvPr id="4" name="Picture 3">
            <a:extLst>
              <a:ext uri="{FF2B5EF4-FFF2-40B4-BE49-F238E27FC236}">
                <a16:creationId xmlns:a16="http://schemas.microsoft.com/office/drawing/2014/main" id="{8041CCF9-9F37-B7D7-0198-CDB4258FE7B3}"/>
              </a:ext>
            </a:extLst>
          </p:cNvPr>
          <p:cNvPicPr>
            <a:picLocks noChangeAspect="1"/>
          </p:cNvPicPr>
          <p:nvPr/>
        </p:nvPicPr>
        <p:blipFill>
          <a:blip r:embed="rId2"/>
          <a:stretch>
            <a:fillRect/>
          </a:stretch>
        </p:blipFill>
        <p:spPr>
          <a:xfrm>
            <a:off x="9912596" y="4552946"/>
            <a:ext cx="2152075" cy="2145978"/>
          </a:xfrm>
          <a:prstGeom prst="rect">
            <a:avLst/>
          </a:prstGeom>
        </p:spPr>
      </p:pic>
    </p:spTree>
    <p:extLst>
      <p:ext uri="{BB962C8B-B14F-4D97-AF65-F5344CB8AC3E}">
        <p14:creationId xmlns:p14="http://schemas.microsoft.com/office/powerpoint/2010/main" val="240763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83126"/>
            <a:ext cx="12192000" cy="1210886"/>
          </a:xfrm>
          <a:solidFill>
            <a:schemeClr val="bg2">
              <a:lumMod val="90000"/>
            </a:schemeClr>
          </a:solidFill>
        </p:spPr>
        <p:txBody>
          <a:bodyPr>
            <a:noAutofit/>
          </a:bodyPr>
          <a:lstStyle/>
          <a:p>
            <a:r>
              <a:rPr lang="en-GB" sz="5400" dirty="0">
                <a:solidFill>
                  <a:srgbClr val="663300"/>
                </a:solidFill>
                <a:latin typeface="AngsanaUPC" panose="02020603050405020304" pitchFamily="18" charset="-34"/>
                <a:cs typeface="AngsanaUPC" panose="02020603050405020304" pitchFamily="18" charset="-34"/>
              </a:rPr>
              <a:t> </a:t>
            </a:r>
            <a:br>
              <a:rPr lang="en-GB" sz="5400" dirty="0">
                <a:solidFill>
                  <a:srgbClr val="663300"/>
                </a:solidFill>
                <a:latin typeface="AngsanaUPC" panose="02020603050405020304" pitchFamily="18" charset="-34"/>
                <a:cs typeface="AngsanaUPC" panose="02020603050405020304" pitchFamily="18" charset="-34"/>
              </a:rPr>
            </a:br>
            <a:r>
              <a:rPr lang="en-GB" sz="5400" b="1" i="1" dirty="0">
                <a:solidFill>
                  <a:srgbClr val="663300"/>
                </a:solidFill>
                <a:effectLst/>
                <a:latin typeface="AngsanaUPC" panose="02020603050405020304" pitchFamily="18" charset="-34"/>
                <a:cs typeface="AngsanaUPC" panose="02020603050405020304" pitchFamily="18" charset="-34"/>
              </a:rPr>
              <a:t>Trans vaginal ultrasound </a:t>
            </a:r>
            <a:br>
              <a:rPr lang="en-GB" sz="5400" b="0" i="0" dirty="0">
                <a:solidFill>
                  <a:srgbClr val="663300"/>
                </a:solidFill>
                <a:effectLst/>
                <a:latin typeface="AngsanaUPC" panose="02020603050405020304" pitchFamily="18" charset="-34"/>
                <a:cs typeface="AngsanaUPC" panose="02020603050405020304" pitchFamily="18" charset="-34"/>
              </a:rPr>
            </a:br>
            <a:endParaRPr lang="en-GB" sz="5400"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algn="l"/>
            <a:r>
              <a:rPr lang="en-GB" sz="4400" b="1" i="1" dirty="0">
                <a:solidFill>
                  <a:srgbClr val="663300"/>
                </a:solidFill>
                <a:effectLst/>
                <a:latin typeface="AngsanaUPC" panose="02020603050405020304" pitchFamily="18" charset="-34"/>
                <a:cs typeface="AngsanaUPC" panose="02020603050405020304" pitchFamily="18" charset="-34"/>
              </a:rPr>
              <a:t>Before inserting the probe</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show the patient  the TV probe and explain the procedure. </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Explain the importance of a TV scan</a:t>
            </a:r>
          </a:p>
          <a:p>
            <a:pPr marL="0" indent="0" algn="l">
              <a:buNone/>
            </a:pPr>
            <a:r>
              <a:rPr lang="en-GB" sz="4400" i="1" dirty="0">
                <a:solidFill>
                  <a:srgbClr val="663300"/>
                </a:solidFill>
                <a:latin typeface="AngsanaUPC" panose="02020603050405020304" pitchFamily="18" charset="-34"/>
                <a:cs typeface="AngsanaUPC" panose="02020603050405020304" pitchFamily="18" charset="-34"/>
              </a:rPr>
              <a:t>    </a:t>
            </a:r>
            <a:r>
              <a:rPr lang="en-GB" sz="4400" b="0" i="1" dirty="0">
                <a:solidFill>
                  <a:srgbClr val="663300"/>
                </a:solidFill>
                <a:effectLst/>
                <a:latin typeface="AngsanaUPC" panose="02020603050405020304" pitchFamily="18" charset="-34"/>
                <a:cs typeface="AngsanaUPC" panose="02020603050405020304" pitchFamily="18" charset="-34"/>
              </a:rPr>
              <a:t>(gold standard in gynaecological ultrasound).</a:t>
            </a:r>
          </a:p>
          <a:p>
            <a:pPr algn="l">
              <a:buFont typeface="Courier New" panose="02070309020205020404" pitchFamily="49" charset="0"/>
              <a:buChar char="o"/>
            </a:pPr>
            <a:r>
              <a:rPr lang="en-GB" sz="4400" i="1" dirty="0">
                <a:solidFill>
                  <a:srgbClr val="663300"/>
                </a:solidFill>
                <a:latin typeface="AngsanaUPC" panose="02020603050405020304" pitchFamily="18" charset="-34"/>
                <a:cs typeface="AngsanaUPC" panose="02020603050405020304" pitchFamily="18" charset="-34"/>
              </a:rPr>
              <a:t>Lit</a:t>
            </a:r>
            <a:r>
              <a:rPr lang="en-GB" sz="4400" b="0" i="1" dirty="0">
                <a:solidFill>
                  <a:srgbClr val="663300"/>
                </a:solidFill>
                <a:effectLst/>
                <a:latin typeface="AngsanaUPC" panose="02020603050405020304" pitchFamily="18" charset="-34"/>
                <a:cs typeface="AngsanaUPC" panose="02020603050405020304" pitchFamily="18" charset="-34"/>
              </a:rPr>
              <a:t> the patient empty their bladder. </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Cover the probe with sheath </a:t>
            </a:r>
            <a:r>
              <a:rPr lang="en-GB" sz="4400" i="1" dirty="0">
                <a:solidFill>
                  <a:srgbClr val="663300"/>
                </a:solidFill>
                <a:latin typeface="AngsanaUPC" panose="02020603050405020304" pitchFamily="18" charset="-34"/>
                <a:cs typeface="AngsanaUPC" panose="02020603050405020304" pitchFamily="18" charset="-34"/>
              </a:rPr>
              <a:t>&amp;</a:t>
            </a:r>
            <a:r>
              <a:rPr lang="en-GB" sz="4400" b="0" i="1" dirty="0">
                <a:solidFill>
                  <a:srgbClr val="663300"/>
                </a:solidFill>
                <a:effectLst/>
                <a:latin typeface="AngsanaUPC" panose="02020603050405020304" pitchFamily="18" charset="-34"/>
                <a:cs typeface="AngsanaUPC" panose="02020603050405020304" pitchFamily="18" charset="-34"/>
              </a:rPr>
              <a:t> lubricate </a:t>
            </a:r>
          </a:p>
          <a:p>
            <a:pPr marL="0" indent="0" algn="l">
              <a:buNone/>
            </a:pPr>
            <a:r>
              <a:rPr lang="en-GB" sz="4400" i="1" dirty="0">
                <a:solidFill>
                  <a:srgbClr val="663300"/>
                </a:solidFill>
                <a:latin typeface="AngsanaUPC" panose="02020603050405020304" pitchFamily="18" charset="-34"/>
                <a:cs typeface="AngsanaUPC" panose="02020603050405020304" pitchFamily="18" charset="-34"/>
              </a:rPr>
              <a:t>  </a:t>
            </a:r>
            <a:r>
              <a:rPr lang="en-GB" sz="4400" b="0" i="1" dirty="0">
                <a:solidFill>
                  <a:srgbClr val="663300"/>
                </a:solidFill>
                <a:effectLst/>
                <a:latin typeface="AngsanaUPC" panose="02020603050405020304" pitchFamily="18" charset="-34"/>
                <a:cs typeface="AngsanaUPC" panose="02020603050405020304" pitchFamily="18" charset="-34"/>
              </a:rPr>
              <a:t>with sterile </a:t>
            </a:r>
            <a:r>
              <a:rPr lang="en-GB" sz="4400" b="0" i="0" dirty="0">
                <a:solidFill>
                  <a:srgbClr val="663300"/>
                </a:solidFill>
                <a:effectLst/>
                <a:latin typeface="AngsanaUPC" panose="02020603050405020304" pitchFamily="18" charset="-34"/>
                <a:cs typeface="AngsanaUPC" panose="02020603050405020304" pitchFamily="18" charset="-34"/>
              </a:rPr>
              <a:t>gel .</a:t>
            </a:r>
          </a:p>
          <a:p>
            <a:pPr algn="l">
              <a:buFont typeface="Courier New" panose="02070309020205020404" pitchFamily="49" charset="0"/>
              <a:buChar char="o"/>
            </a:pPr>
            <a:endParaRPr lang="en-GB" sz="4400" b="0" i="0" dirty="0">
              <a:solidFill>
                <a:srgbClr val="663300"/>
              </a:solidFill>
              <a:effectLst/>
              <a:latin typeface="AngsanaUPC" panose="02020603050405020304" pitchFamily="18" charset="-34"/>
              <a:cs typeface="AngsanaUPC" panose="02020603050405020304" pitchFamily="18" charset="-34"/>
            </a:endParaRPr>
          </a:p>
          <a:p>
            <a:pPr marL="0" indent="0" algn="l">
              <a:buNone/>
            </a:pPr>
            <a:endParaRPr lang="en-GB" sz="4400" b="0" i="0" dirty="0">
              <a:solidFill>
                <a:srgbClr val="663300"/>
              </a:solidFill>
              <a:effectLst/>
              <a:latin typeface="AngsanaUPC" panose="02020603050405020304" pitchFamily="18" charset="-34"/>
              <a:cs typeface="AngsanaUPC" panose="02020603050405020304" pitchFamily="18" charset="-34"/>
            </a:endParaRPr>
          </a:p>
          <a:p>
            <a:pPr algn="l">
              <a:buFont typeface="Wingdings" panose="05000000000000000000" pitchFamily="2" charset="2"/>
              <a:buChar char="Ø"/>
            </a:pPr>
            <a:endParaRPr lang="en-GB" sz="4400" b="0" i="0" dirty="0">
              <a:solidFill>
                <a:srgbClr val="663300"/>
              </a:solidFill>
              <a:effectLst/>
              <a:latin typeface="AngsanaUPC" panose="02020603050405020304" pitchFamily="18" charset="-34"/>
              <a:cs typeface="AngsanaUPC" panose="02020603050405020304" pitchFamily="18" charset="-34"/>
            </a:endParaRPr>
          </a:p>
          <a:p>
            <a:pPr marL="0" indent="0" algn="l">
              <a:buNone/>
            </a:pPr>
            <a:endParaRPr lang="en-GB" b="0" i="0" dirty="0">
              <a:solidFill>
                <a:srgbClr val="444444"/>
              </a:solidFill>
              <a:effectLst/>
              <a:latin typeface="Arial" panose="020B0604020202020204" pitchFamily="34" charset="0"/>
            </a:endParaRPr>
          </a:p>
        </p:txBody>
      </p:sp>
      <p:pic>
        <p:nvPicPr>
          <p:cNvPr id="14338" name="Picture 2" descr="Your Doctor Prescribed a Transvaginal Ultrasound: Here's What You Should  Know - RAI Health &amp; Awareness Blog">
            <a:extLst>
              <a:ext uri="{FF2B5EF4-FFF2-40B4-BE49-F238E27FC236}">
                <a16:creationId xmlns:a16="http://schemas.microsoft.com/office/drawing/2014/main" id="{CB6F2E88-69DB-4784-9D0F-7A0D2175F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335" y="4326885"/>
            <a:ext cx="4282874" cy="220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94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0"/>
            <a:ext cx="12192000" cy="6847840"/>
          </a:xfrm>
          <a:solidFill>
            <a:schemeClr val="tx2">
              <a:lumMod val="60000"/>
              <a:lumOff val="40000"/>
            </a:schemeClr>
          </a:solidFill>
        </p:spPr>
        <p:txBody>
          <a:bodyPr>
            <a:normAutofit/>
          </a:bodyPr>
          <a:lstStyle/>
          <a:p>
            <a:pPr marL="0" indent="0" algn="l">
              <a:buNone/>
            </a:pPr>
            <a:endParaRPr lang="en-GB" sz="8000" b="0" i="0" dirty="0">
              <a:solidFill>
                <a:srgbClr val="663300"/>
              </a:solidFill>
              <a:effectLst/>
              <a:latin typeface="AngsanaUPC" panose="02020603050405020304" pitchFamily="18" charset="-34"/>
              <a:cs typeface="AngsanaUPC" panose="02020603050405020304" pitchFamily="18" charset="-34"/>
            </a:endParaRPr>
          </a:p>
          <a:p>
            <a:pPr marL="0" indent="0" algn="l">
              <a:buNone/>
            </a:pPr>
            <a:r>
              <a:rPr lang="en-GB" sz="8000" b="1" i="1" dirty="0">
                <a:solidFill>
                  <a:srgbClr val="663300"/>
                </a:solidFill>
                <a:effectLst/>
                <a:latin typeface="AngsanaUPC" panose="02020603050405020304" pitchFamily="18" charset="-34"/>
                <a:cs typeface="AngsanaUPC" panose="02020603050405020304" pitchFamily="18" charset="-34"/>
              </a:rPr>
              <a:t>WHAT TO DETECT IN </a:t>
            </a:r>
          </a:p>
          <a:p>
            <a:pPr marL="0" indent="0" algn="l">
              <a:buNone/>
            </a:pPr>
            <a:r>
              <a:rPr lang="en-GB" sz="8000" b="1" i="1" dirty="0">
                <a:solidFill>
                  <a:srgbClr val="663300"/>
                </a:solidFill>
                <a:latin typeface="AngsanaUPC" panose="02020603050405020304" pitchFamily="18" charset="-34"/>
                <a:cs typeface="AngsanaUPC" panose="02020603050405020304" pitchFamily="18" charset="-34"/>
              </a:rPr>
              <a:t>GYNAECOLOGY </a:t>
            </a:r>
            <a:r>
              <a:rPr lang="en-GB" sz="8000" b="1" i="1" dirty="0">
                <a:solidFill>
                  <a:srgbClr val="663300"/>
                </a:solidFill>
                <a:effectLst/>
                <a:latin typeface="AngsanaUPC" panose="02020603050405020304" pitchFamily="18" charset="-34"/>
                <a:cs typeface="AngsanaUPC" panose="02020603050405020304" pitchFamily="18" charset="-34"/>
              </a:rPr>
              <a:t>ULTRASOUND</a:t>
            </a:r>
          </a:p>
        </p:txBody>
      </p:sp>
      <p:pic>
        <p:nvPicPr>
          <p:cNvPr id="2" name="Picture 1">
            <a:extLst>
              <a:ext uri="{FF2B5EF4-FFF2-40B4-BE49-F238E27FC236}">
                <a16:creationId xmlns:a16="http://schemas.microsoft.com/office/drawing/2014/main" id="{30B0CFE7-BAE0-EDF0-1B28-A62F9DCA092F}"/>
              </a:ext>
            </a:extLst>
          </p:cNvPr>
          <p:cNvPicPr>
            <a:picLocks noChangeAspect="1"/>
          </p:cNvPicPr>
          <p:nvPr/>
        </p:nvPicPr>
        <p:blipFill>
          <a:blip r:embed="rId2"/>
          <a:stretch>
            <a:fillRect/>
          </a:stretch>
        </p:blipFill>
        <p:spPr>
          <a:xfrm>
            <a:off x="9401957" y="3899803"/>
            <a:ext cx="2152075" cy="2145978"/>
          </a:xfrm>
          <a:prstGeom prst="rect">
            <a:avLst/>
          </a:prstGeom>
        </p:spPr>
      </p:pic>
    </p:spTree>
    <p:extLst>
      <p:ext uri="{BB962C8B-B14F-4D97-AF65-F5344CB8AC3E}">
        <p14:creationId xmlns:p14="http://schemas.microsoft.com/office/powerpoint/2010/main" val="3389058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0"/>
            <a:ext cx="12192000" cy="1127759"/>
          </a:xfrm>
          <a:solidFill>
            <a:schemeClr val="bg2">
              <a:lumMod val="90000"/>
            </a:schemeClr>
          </a:solidFill>
        </p:spPr>
        <p:txBody>
          <a:bodyPr>
            <a:noAutofit/>
          </a:bodyPr>
          <a:lstStyle/>
          <a:p>
            <a:r>
              <a:rPr lang="en-GB" sz="6000" dirty="0">
                <a:solidFill>
                  <a:srgbClr val="663300"/>
                </a:solidFill>
                <a:latin typeface="AngsanaUPC" panose="02020603050405020304" pitchFamily="18" charset="-34"/>
                <a:cs typeface="AngsanaUPC" panose="02020603050405020304" pitchFamily="18" charset="-34"/>
              </a:rPr>
              <a:t> </a:t>
            </a:r>
            <a:br>
              <a:rPr lang="en-GB" sz="6000" dirty="0">
                <a:solidFill>
                  <a:srgbClr val="663300"/>
                </a:solidFill>
                <a:latin typeface="AngsanaUPC" panose="02020603050405020304" pitchFamily="18" charset="-34"/>
                <a:cs typeface="AngsanaUPC" panose="02020603050405020304" pitchFamily="18" charset="-34"/>
              </a:rPr>
            </a:br>
            <a:r>
              <a:rPr lang="en-GB" sz="6000" b="1" i="1" dirty="0">
                <a:solidFill>
                  <a:srgbClr val="663300"/>
                </a:solidFill>
                <a:effectLst/>
                <a:latin typeface="AngsanaUPC" panose="02020603050405020304" pitchFamily="18" charset="-34"/>
                <a:cs typeface="AngsanaUPC" panose="02020603050405020304" pitchFamily="18" charset="-34"/>
              </a:rPr>
              <a:t>Vaginal</a:t>
            </a:r>
            <a:br>
              <a:rPr lang="en-GB" sz="6000" b="0" i="0" dirty="0">
                <a:solidFill>
                  <a:srgbClr val="663300"/>
                </a:solidFill>
                <a:effectLst/>
                <a:latin typeface="AngsanaUPC" panose="02020603050405020304" pitchFamily="18" charset="-34"/>
                <a:cs typeface="AngsanaUPC" panose="02020603050405020304" pitchFamily="18" charset="-34"/>
              </a:rPr>
            </a:br>
            <a:endParaRPr lang="en-GB" sz="6000"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marL="0" indent="0" algn="l">
              <a:buNone/>
            </a:pPr>
            <a:endParaRPr lang="en-GB" sz="4000" b="0" i="0" dirty="0">
              <a:solidFill>
                <a:srgbClr val="663300"/>
              </a:solidFill>
              <a:effectLst/>
              <a:latin typeface="AngsanaUPC" panose="02020603050405020304" pitchFamily="18" charset="-34"/>
              <a:cs typeface="AngsanaUPC" panose="02020603050405020304" pitchFamily="18" charset="-34"/>
            </a:endParaRPr>
          </a:p>
          <a:p>
            <a:pPr algn="l">
              <a:buFont typeface="Arial" panose="020B0604020202020204" pitchFamily="34" charset="0"/>
              <a:buChar char="•"/>
            </a:pPr>
            <a:r>
              <a:rPr lang="en-GB" sz="4000" b="0" i="1" dirty="0">
                <a:solidFill>
                  <a:srgbClr val="663300"/>
                </a:solidFill>
                <a:effectLst/>
                <a:latin typeface="AngsanaUPC" panose="02020603050405020304" pitchFamily="18" charset="-34"/>
                <a:cs typeface="AngsanaUPC" panose="02020603050405020304" pitchFamily="18" charset="-34"/>
              </a:rPr>
              <a:t>Vaginal carcinoma</a:t>
            </a:r>
          </a:p>
          <a:p>
            <a:pPr algn="l">
              <a:buFont typeface="Arial" panose="020B0604020202020204" pitchFamily="34" charset="0"/>
              <a:buChar char="•"/>
            </a:pPr>
            <a:r>
              <a:rPr lang="en-GB" sz="4000" b="0" i="1" dirty="0">
                <a:solidFill>
                  <a:srgbClr val="663300"/>
                </a:solidFill>
                <a:effectLst/>
                <a:latin typeface="AngsanaUPC" panose="02020603050405020304" pitchFamily="18" charset="-34"/>
                <a:cs typeface="AngsanaUPC" panose="02020603050405020304" pitchFamily="18" charset="-34"/>
              </a:rPr>
              <a:t>Haematocolpos (secondary to imperforate hymen or vaginal stenosis)</a:t>
            </a:r>
          </a:p>
          <a:p>
            <a:pPr algn="l">
              <a:buFont typeface="Arial" panose="020B0604020202020204" pitchFamily="34" charset="0"/>
              <a:buChar char="•"/>
            </a:pPr>
            <a:r>
              <a:rPr lang="en-GB" sz="4000" b="0" i="1" dirty="0">
                <a:solidFill>
                  <a:srgbClr val="663300"/>
                </a:solidFill>
                <a:effectLst/>
                <a:latin typeface="AngsanaUPC" panose="02020603050405020304" pitchFamily="18" charset="-34"/>
                <a:cs typeface="AngsanaUPC" panose="02020603050405020304" pitchFamily="18" charset="-34"/>
              </a:rPr>
              <a:t>Foreign body</a:t>
            </a:r>
          </a:p>
          <a:p>
            <a:pPr marL="0" indent="0" algn="l">
              <a:buNone/>
            </a:pPr>
            <a:endParaRPr lang="en-GB" b="0" i="0" dirty="0">
              <a:solidFill>
                <a:srgbClr val="444444"/>
              </a:solidFill>
              <a:effectLst/>
              <a:latin typeface="Arial" panose="020B0604020202020204" pitchFamily="34" charset="0"/>
            </a:endParaRPr>
          </a:p>
        </p:txBody>
      </p:sp>
      <p:pic>
        <p:nvPicPr>
          <p:cNvPr id="4" name="Picture 3">
            <a:extLst>
              <a:ext uri="{FF2B5EF4-FFF2-40B4-BE49-F238E27FC236}">
                <a16:creationId xmlns:a16="http://schemas.microsoft.com/office/drawing/2014/main" id="{77BEDB03-36C5-6C84-DA37-A43F5E4FAA41}"/>
              </a:ext>
            </a:extLst>
          </p:cNvPr>
          <p:cNvPicPr>
            <a:picLocks noChangeAspect="1"/>
          </p:cNvPicPr>
          <p:nvPr/>
        </p:nvPicPr>
        <p:blipFill>
          <a:blip r:embed="rId2"/>
          <a:stretch>
            <a:fillRect/>
          </a:stretch>
        </p:blipFill>
        <p:spPr>
          <a:xfrm>
            <a:off x="9948222" y="4529196"/>
            <a:ext cx="2152075" cy="2145978"/>
          </a:xfrm>
          <a:prstGeom prst="rect">
            <a:avLst/>
          </a:prstGeom>
        </p:spPr>
      </p:pic>
    </p:spTree>
    <p:extLst>
      <p:ext uri="{BB962C8B-B14F-4D97-AF65-F5344CB8AC3E}">
        <p14:creationId xmlns:p14="http://schemas.microsoft.com/office/powerpoint/2010/main" val="3947941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Autofit/>
          </a:bodyPr>
          <a:lstStyle/>
          <a:p>
            <a:r>
              <a:rPr lang="en-GB" sz="6600" dirty="0">
                <a:solidFill>
                  <a:srgbClr val="663300"/>
                </a:solidFill>
                <a:latin typeface="AngsanaUPC" panose="02020603050405020304" pitchFamily="18" charset="-34"/>
                <a:cs typeface="AngsanaUPC" panose="02020603050405020304" pitchFamily="18" charset="-34"/>
              </a:rPr>
              <a:t> </a:t>
            </a:r>
            <a:br>
              <a:rPr lang="en-GB" sz="6600" dirty="0">
                <a:solidFill>
                  <a:srgbClr val="663300"/>
                </a:solidFill>
                <a:latin typeface="AngsanaUPC" panose="02020603050405020304" pitchFamily="18" charset="-34"/>
                <a:cs typeface="AngsanaUPC" panose="02020603050405020304" pitchFamily="18" charset="-34"/>
              </a:rPr>
            </a:br>
            <a:r>
              <a:rPr lang="en-GB" sz="6600" b="1" i="1" dirty="0">
                <a:solidFill>
                  <a:srgbClr val="663300"/>
                </a:solidFill>
                <a:effectLst/>
                <a:latin typeface="AngsanaUPC" panose="02020603050405020304" pitchFamily="18" charset="-34"/>
                <a:cs typeface="AngsanaUPC" panose="02020603050405020304" pitchFamily="18" charset="-34"/>
              </a:rPr>
              <a:t>Cervical</a:t>
            </a:r>
            <a:br>
              <a:rPr lang="en-GB" sz="6600" b="0" i="0" dirty="0">
                <a:solidFill>
                  <a:srgbClr val="663300"/>
                </a:solidFill>
                <a:effectLst/>
                <a:latin typeface="AngsanaUPC" panose="02020603050405020304" pitchFamily="18" charset="-34"/>
                <a:cs typeface="AngsanaUPC" panose="02020603050405020304" pitchFamily="18" charset="-34"/>
              </a:rPr>
            </a:br>
            <a:endParaRPr lang="en-GB" sz="6600"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marL="0" indent="0" algn="l">
              <a:buNone/>
            </a:pPr>
            <a:endParaRPr lang="en-GB" b="0" i="0" dirty="0">
              <a:solidFill>
                <a:srgbClr val="444444"/>
              </a:solidFill>
              <a:effectLst/>
              <a:latin typeface="Arial" panose="020B0604020202020204" pitchFamily="34" charset="0"/>
            </a:endParaRPr>
          </a:p>
          <a:p>
            <a:pPr algn="l">
              <a:buFont typeface="Arial" panose="020B0604020202020204" pitchFamily="34" charset="0"/>
              <a:buChar char="•"/>
            </a:pPr>
            <a:r>
              <a:rPr lang="en-GB" sz="4400" b="0" i="1" dirty="0">
                <a:solidFill>
                  <a:srgbClr val="663300"/>
                </a:solidFill>
                <a:effectLst/>
                <a:latin typeface="AngsanaUPC" panose="02020603050405020304" pitchFamily="18" charset="-34"/>
                <a:cs typeface="AngsanaUPC" panose="02020603050405020304" pitchFamily="18" charset="-34"/>
              </a:rPr>
              <a:t>Nabothian (retention) cysts</a:t>
            </a:r>
          </a:p>
          <a:p>
            <a:pPr algn="l">
              <a:buFont typeface="Arial" panose="020B0604020202020204" pitchFamily="34" charset="0"/>
              <a:buChar char="•"/>
            </a:pPr>
            <a:r>
              <a:rPr lang="en-GB" sz="4400" b="0" i="1" dirty="0">
                <a:solidFill>
                  <a:srgbClr val="663300"/>
                </a:solidFill>
                <a:effectLst/>
                <a:latin typeface="AngsanaUPC" panose="02020603050405020304" pitchFamily="18" charset="-34"/>
                <a:cs typeface="AngsanaUPC" panose="02020603050405020304" pitchFamily="18" charset="-34"/>
              </a:rPr>
              <a:t>Polyps</a:t>
            </a:r>
          </a:p>
          <a:p>
            <a:pPr algn="l">
              <a:buFont typeface="Arial" panose="020B0604020202020204" pitchFamily="34" charset="0"/>
              <a:buChar char="•"/>
            </a:pPr>
            <a:r>
              <a:rPr lang="en-GB" sz="4400" b="0" i="1" dirty="0">
                <a:solidFill>
                  <a:srgbClr val="663300"/>
                </a:solidFill>
                <a:effectLst/>
                <a:latin typeface="AngsanaUPC" panose="02020603050405020304" pitchFamily="18" charset="-34"/>
                <a:cs typeface="AngsanaUPC" panose="02020603050405020304" pitchFamily="18" charset="-34"/>
              </a:rPr>
              <a:t>Cervical fibroids</a:t>
            </a:r>
          </a:p>
          <a:p>
            <a:pPr algn="l">
              <a:buFont typeface="Arial" panose="020B0604020202020204" pitchFamily="34" charset="0"/>
              <a:buChar char="•"/>
            </a:pPr>
            <a:r>
              <a:rPr lang="en-GB" sz="4400" b="0" i="1" dirty="0">
                <a:solidFill>
                  <a:srgbClr val="663300"/>
                </a:solidFill>
                <a:effectLst/>
                <a:latin typeface="AngsanaUPC" panose="02020603050405020304" pitchFamily="18" charset="-34"/>
                <a:cs typeface="AngsanaUPC" panose="02020603050405020304" pitchFamily="18" charset="-34"/>
              </a:rPr>
              <a:t>Cervical carcinoma</a:t>
            </a:r>
          </a:p>
          <a:p>
            <a:pPr algn="l">
              <a:buFont typeface="Arial" panose="020B0604020202020204" pitchFamily="34" charset="0"/>
              <a:buChar char="•"/>
            </a:pPr>
            <a:r>
              <a:rPr lang="en-GB" sz="4400" b="0" i="1" dirty="0">
                <a:solidFill>
                  <a:srgbClr val="663300"/>
                </a:solidFill>
                <a:effectLst/>
                <a:latin typeface="AngsanaUPC" panose="02020603050405020304" pitchFamily="18" charset="-34"/>
                <a:cs typeface="AngsanaUPC" panose="02020603050405020304" pitchFamily="18" charset="-34"/>
              </a:rPr>
              <a:t>Cervical stenosis</a:t>
            </a:r>
          </a:p>
        </p:txBody>
      </p:sp>
      <p:pic>
        <p:nvPicPr>
          <p:cNvPr id="4" name="Picture 3">
            <a:extLst>
              <a:ext uri="{FF2B5EF4-FFF2-40B4-BE49-F238E27FC236}">
                <a16:creationId xmlns:a16="http://schemas.microsoft.com/office/drawing/2014/main" id="{980B87BE-96A8-24A2-2CD6-875E98F3B082}"/>
              </a:ext>
            </a:extLst>
          </p:cNvPr>
          <p:cNvPicPr>
            <a:picLocks noChangeAspect="1"/>
          </p:cNvPicPr>
          <p:nvPr/>
        </p:nvPicPr>
        <p:blipFill>
          <a:blip r:embed="rId2"/>
          <a:stretch>
            <a:fillRect/>
          </a:stretch>
        </p:blipFill>
        <p:spPr>
          <a:xfrm>
            <a:off x="9793843" y="4398566"/>
            <a:ext cx="2152075" cy="2145978"/>
          </a:xfrm>
          <a:prstGeom prst="rect">
            <a:avLst/>
          </a:prstGeom>
        </p:spPr>
      </p:pic>
    </p:spTree>
    <p:extLst>
      <p:ext uri="{BB962C8B-B14F-4D97-AF65-F5344CB8AC3E}">
        <p14:creationId xmlns:p14="http://schemas.microsoft.com/office/powerpoint/2010/main" val="1196584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863599"/>
          </a:xfrm>
          <a:solidFill>
            <a:schemeClr val="bg2">
              <a:lumMod val="90000"/>
            </a:schemeClr>
          </a:solidFill>
        </p:spPr>
        <p:txBody>
          <a:bodyPr>
            <a:noAutofit/>
          </a:bodyPr>
          <a:lstStyle/>
          <a:p>
            <a:br>
              <a:rPr lang="en-GB" sz="5400" dirty="0">
                <a:solidFill>
                  <a:srgbClr val="663300"/>
                </a:solidFill>
                <a:latin typeface="AngsanaUPC" panose="02020603050405020304" pitchFamily="18" charset="-34"/>
                <a:cs typeface="AngsanaUPC" panose="02020603050405020304" pitchFamily="18" charset="-34"/>
              </a:rPr>
            </a:br>
            <a:r>
              <a:rPr lang="en-GB" sz="5400" dirty="0">
                <a:solidFill>
                  <a:srgbClr val="663300"/>
                </a:solidFill>
                <a:latin typeface="AngsanaUPC" panose="02020603050405020304" pitchFamily="18" charset="-34"/>
                <a:cs typeface="AngsanaUPC" panose="02020603050405020304" pitchFamily="18" charset="-34"/>
              </a:rPr>
              <a:t> </a:t>
            </a:r>
            <a:r>
              <a:rPr lang="en-GB" sz="5400" b="1" i="1" dirty="0">
                <a:solidFill>
                  <a:srgbClr val="663300"/>
                </a:solidFill>
                <a:effectLst/>
                <a:latin typeface="AngsanaUPC" panose="02020603050405020304" pitchFamily="18" charset="-34"/>
                <a:cs typeface="AngsanaUPC" panose="02020603050405020304" pitchFamily="18" charset="-34"/>
              </a:rPr>
              <a:t>Uterine</a:t>
            </a:r>
            <a:br>
              <a:rPr lang="en-GB" sz="5400" b="0" i="0" dirty="0">
                <a:solidFill>
                  <a:srgbClr val="663300"/>
                </a:solidFill>
                <a:effectLst/>
                <a:latin typeface="AngsanaUPC" panose="02020603050405020304" pitchFamily="18" charset="-34"/>
                <a:cs typeface="AngsanaUPC" panose="02020603050405020304" pitchFamily="18" charset="-34"/>
              </a:rPr>
            </a:br>
            <a:endParaRPr lang="en-GB" sz="5400"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863600"/>
            <a:ext cx="12192000" cy="5984240"/>
          </a:xfrm>
          <a:solidFill>
            <a:schemeClr val="tx2">
              <a:lumMod val="60000"/>
              <a:lumOff val="40000"/>
            </a:schemeClr>
          </a:solidFill>
        </p:spPr>
        <p:txBody>
          <a:bodyPr>
            <a:normAutofit lnSpcReduction="10000"/>
          </a:bodyPr>
          <a:lstStyle/>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Fibroids (leiomyoma)</a:t>
            </a:r>
          </a:p>
          <a:p>
            <a:pPr marL="742950" lvl="1" indent="-285750" algn="l">
              <a:buFont typeface="Arial" panose="020B0604020202020204" pitchFamily="34" charset="0"/>
              <a:buChar char="•"/>
            </a:pPr>
            <a:r>
              <a:rPr lang="en-GB" sz="4000" b="0" i="1" dirty="0">
                <a:solidFill>
                  <a:srgbClr val="663300"/>
                </a:solidFill>
                <a:effectLst/>
                <a:latin typeface="AngsanaUPC" panose="02020603050405020304" pitchFamily="18" charset="-34"/>
                <a:cs typeface="AngsanaUPC" panose="02020603050405020304" pitchFamily="18" charset="-34"/>
              </a:rPr>
              <a:t>submucosal</a:t>
            </a:r>
          </a:p>
          <a:p>
            <a:pPr marL="742950" lvl="1" indent="-285750" algn="l">
              <a:buFont typeface="Arial" panose="020B0604020202020204" pitchFamily="34" charset="0"/>
              <a:buChar char="•"/>
            </a:pPr>
            <a:r>
              <a:rPr lang="en-GB" sz="4000" b="0" i="1" dirty="0">
                <a:solidFill>
                  <a:srgbClr val="663300"/>
                </a:solidFill>
                <a:effectLst/>
                <a:latin typeface="AngsanaUPC" panose="02020603050405020304" pitchFamily="18" charset="-34"/>
                <a:cs typeface="AngsanaUPC" panose="02020603050405020304" pitchFamily="18" charset="-34"/>
              </a:rPr>
              <a:t>intramural</a:t>
            </a:r>
          </a:p>
          <a:p>
            <a:pPr marL="742950" lvl="1" indent="-285750" algn="l">
              <a:buFont typeface="Arial" panose="020B0604020202020204" pitchFamily="34" charset="0"/>
              <a:buChar char="•"/>
            </a:pPr>
            <a:r>
              <a:rPr lang="en-GB" sz="4000" b="0" i="1" dirty="0">
                <a:solidFill>
                  <a:srgbClr val="663300"/>
                </a:solidFill>
                <a:effectLst/>
                <a:latin typeface="AngsanaUPC" panose="02020603050405020304" pitchFamily="18" charset="-34"/>
                <a:cs typeface="AngsanaUPC" panose="02020603050405020304" pitchFamily="18" charset="-34"/>
              </a:rPr>
              <a:t>subserosal</a:t>
            </a:r>
          </a:p>
          <a:p>
            <a:pPr marL="742950" lvl="1" indent="-285750" algn="l">
              <a:buFont typeface="Arial" panose="020B0604020202020204" pitchFamily="34" charset="0"/>
              <a:buChar char="•"/>
            </a:pPr>
            <a:r>
              <a:rPr lang="en-GB" sz="4000" b="0" i="1" dirty="0">
                <a:solidFill>
                  <a:srgbClr val="663300"/>
                </a:solidFill>
                <a:effectLst/>
                <a:latin typeface="AngsanaUPC" panose="02020603050405020304" pitchFamily="18" charset="-34"/>
                <a:cs typeface="AngsanaUPC" panose="02020603050405020304" pitchFamily="18" charset="-34"/>
              </a:rPr>
              <a:t>pedunculated</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Leiomyosarcoma</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Adenomyosis</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Lipoleiomyoma</a:t>
            </a:r>
          </a:p>
          <a:p>
            <a:pPr algn="l">
              <a:buFont typeface="Courier New" panose="02070309020205020404" pitchFamily="49" charset="0"/>
              <a:buChar char="o"/>
            </a:pPr>
            <a:r>
              <a:rPr lang="en-GB" sz="4400" i="1" dirty="0">
                <a:solidFill>
                  <a:srgbClr val="663300"/>
                </a:solidFill>
                <a:latin typeface="AngsanaUPC" panose="02020603050405020304" pitchFamily="18" charset="-34"/>
                <a:cs typeface="AngsanaUPC" panose="02020603050405020304" pitchFamily="18" charset="-34"/>
              </a:rPr>
              <a:t>Anomalies.</a:t>
            </a:r>
            <a:endParaRPr lang="en-GB" sz="4400" b="0" i="1" dirty="0">
              <a:solidFill>
                <a:srgbClr val="663300"/>
              </a:solidFill>
              <a:effectLst/>
              <a:latin typeface="AngsanaUPC" panose="02020603050405020304" pitchFamily="18" charset="-34"/>
              <a:cs typeface="AngsanaUPC" panose="02020603050405020304" pitchFamily="18" charset="-34"/>
            </a:endParaRPr>
          </a:p>
        </p:txBody>
      </p:sp>
      <p:pic>
        <p:nvPicPr>
          <p:cNvPr id="4" name="Picture 3">
            <a:extLst>
              <a:ext uri="{FF2B5EF4-FFF2-40B4-BE49-F238E27FC236}">
                <a16:creationId xmlns:a16="http://schemas.microsoft.com/office/drawing/2014/main" id="{BE8E7DCE-EC06-DD8D-4E58-8D3144A41BFB}"/>
              </a:ext>
            </a:extLst>
          </p:cNvPr>
          <p:cNvPicPr>
            <a:picLocks noChangeAspect="1"/>
          </p:cNvPicPr>
          <p:nvPr/>
        </p:nvPicPr>
        <p:blipFill>
          <a:blip r:embed="rId2"/>
          <a:stretch>
            <a:fillRect/>
          </a:stretch>
        </p:blipFill>
        <p:spPr>
          <a:xfrm>
            <a:off x="9793843" y="4457944"/>
            <a:ext cx="2152075" cy="2145978"/>
          </a:xfrm>
          <a:prstGeom prst="rect">
            <a:avLst/>
          </a:prstGeom>
        </p:spPr>
      </p:pic>
    </p:spTree>
    <p:extLst>
      <p:ext uri="{BB962C8B-B14F-4D97-AF65-F5344CB8AC3E}">
        <p14:creationId xmlns:p14="http://schemas.microsoft.com/office/powerpoint/2010/main" val="1398729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822959"/>
          </a:xfrm>
          <a:solidFill>
            <a:schemeClr val="bg2">
              <a:lumMod val="90000"/>
            </a:schemeClr>
          </a:solidFill>
        </p:spPr>
        <p:txBody>
          <a:bodyPr>
            <a:noAutofit/>
          </a:bodyPr>
          <a:lstStyle/>
          <a:p>
            <a:r>
              <a:rPr lang="en-GB" sz="4800" dirty="0">
                <a:solidFill>
                  <a:srgbClr val="663300"/>
                </a:solidFill>
                <a:latin typeface="AngsanaUPC" panose="02020603050405020304" pitchFamily="18" charset="-34"/>
                <a:cs typeface="AngsanaUPC" panose="02020603050405020304" pitchFamily="18" charset="-34"/>
              </a:rPr>
              <a:t> </a:t>
            </a:r>
            <a:br>
              <a:rPr lang="en-GB" sz="4800" dirty="0">
                <a:solidFill>
                  <a:srgbClr val="663300"/>
                </a:solidFill>
                <a:latin typeface="AngsanaUPC" panose="02020603050405020304" pitchFamily="18" charset="-34"/>
                <a:cs typeface="AngsanaUPC" panose="02020603050405020304" pitchFamily="18" charset="-34"/>
              </a:rPr>
            </a:br>
            <a:r>
              <a:rPr lang="en-GB" sz="4800" b="1" i="1" dirty="0">
                <a:solidFill>
                  <a:srgbClr val="663300"/>
                </a:solidFill>
                <a:effectLst/>
                <a:latin typeface="AngsanaUPC" panose="02020603050405020304" pitchFamily="18" charset="-34"/>
                <a:cs typeface="AngsanaUPC" panose="02020603050405020304" pitchFamily="18" charset="-34"/>
              </a:rPr>
              <a:t>Endometrial</a:t>
            </a:r>
            <a:br>
              <a:rPr lang="en-GB" sz="4800" b="0" i="0" dirty="0">
                <a:solidFill>
                  <a:srgbClr val="663300"/>
                </a:solidFill>
                <a:effectLst/>
                <a:latin typeface="AngsanaUPC" panose="02020603050405020304" pitchFamily="18" charset="-34"/>
                <a:cs typeface="AngsanaUPC" panose="02020603050405020304" pitchFamily="18" charset="-34"/>
              </a:rPr>
            </a:br>
            <a:endParaRPr lang="en-GB" sz="4800"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822960"/>
            <a:ext cx="12192000" cy="6024880"/>
          </a:xfrm>
          <a:solidFill>
            <a:schemeClr val="tx2">
              <a:lumMod val="60000"/>
              <a:lumOff val="40000"/>
            </a:schemeClr>
          </a:solidFill>
        </p:spPr>
        <p:txBody>
          <a:bodyPr>
            <a:normAutofit/>
          </a:bodyPr>
          <a:lstStyle/>
          <a:p>
            <a:pPr algn="l">
              <a:buFont typeface="Courier New" panose="02070309020205020404" pitchFamily="49" charset="0"/>
              <a:buChar char="o"/>
            </a:pPr>
            <a:r>
              <a:rPr lang="en-GB" sz="3200" b="0" i="0" dirty="0">
                <a:solidFill>
                  <a:srgbClr val="663300"/>
                </a:solidFill>
                <a:effectLst/>
                <a:latin typeface="AngsanaUPC" panose="02020603050405020304" pitchFamily="18" charset="-34"/>
                <a:cs typeface="AngsanaUPC" panose="02020603050405020304" pitchFamily="18" charset="-34"/>
              </a:rPr>
              <a:t>Endometrial Polyps.</a:t>
            </a:r>
          </a:p>
          <a:p>
            <a:pPr algn="l">
              <a:buFont typeface="Courier New" panose="02070309020205020404" pitchFamily="49" charset="0"/>
              <a:buChar char="o"/>
            </a:pPr>
            <a:r>
              <a:rPr lang="en-GB" sz="3200" b="0" i="0" dirty="0">
                <a:solidFill>
                  <a:srgbClr val="663300"/>
                </a:solidFill>
                <a:effectLst/>
                <a:latin typeface="AngsanaUPC" panose="02020603050405020304" pitchFamily="18" charset="-34"/>
                <a:cs typeface="AngsanaUPC" panose="02020603050405020304" pitchFamily="18" charset="-34"/>
              </a:rPr>
              <a:t>Endometrial Carcinoma.</a:t>
            </a:r>
          </a:p>
          <a:p>
            <a:pPr algn="l">
              <a:buFont typeface="Courier New" panose="02070309020205020404" pitchFamily="49" charset="0"/>
              <a:buChar char="o"/>
            </a:pPr>
            <a:r>
              <a:rPr lang="en-GB" sz="3200" b="0" i="0" dirty="0">
                <a:solidFill>
                  <a:srgbClr val="663300"/>
                </a:solidFill>
                <a:effectLst/>
                <a:latin typeface="AngsanaUPC" panose="02020603050405020304" pitchFamily="18" charset="-34"/>
                <a:cs typeface="AngsanaUPC" panose="02020603050405020304" pitchFamily="18" charset="-34"/>
              </a:rPr>
              <a:t>Endometrial hyperplasia.</a:t>
            </a:r>
          </a:p>
          <a:p>
            <a:pPr algn="l">
              <a:buFont typeface="Courier New" panose="02070309020205020404" pitchFamily="49" charset="0"/>
              <a:buChar char="o"/>
            </a:pPr>
            <a:r>
              <a:rPr lang="en-GB" sz="3200" b="0" i="0" dirty="0">
                <a:solidFill>
                  <a:srgbClr val="663300"/>
                </a:solidFill>
                <a:effectLst/>
                <a:latin typeface="AngsanaUPC" panose="02020603050405020304" pitchFamily="18" charset="-34"/>
                <a:cs typeface="AngsanaUPC" panose="02020603050405020304" pitchFamily="18" charset="-34"/>
              </a:rPr>
              <a:t>Endometritis.</a:t>
            </a:r>
          </a:p>
          <a:p>
            <a:pPr algn="l">
              <a:buFont typeface="Courier New" panose="02070309020205020404" pitchFamily="49" charset="0"/>
              <a:buChar char="o"/>
            </a:pPr>
            <a:r>
              <a:rPr lang="en-GB" sz="3200" b="0" i="0" dirty="0">
                <a:solidFill>
                  <a:srgbClr val="663300"/>
                </a:solidFill>
                <a:effectLst/>
                <a:latin typeface="AngsanaUPC" panose="02020603050405020304" pitchFamily="18" charset="-34"/>
                <a:cs typeface="AngsanaUPC" panose="02020603050405020304" pitchFamily="18" charset="-34"/>
              </a:rPr>
              <a:t>Cystic hyperplasia secondary to Tamoxifen.</a:t>
            </a:r>
          </a:p>
          <a:p>
            <a:pPr algn="l">
              <a:buFont typeface="Courier New" panose="02070309020205020404" pitchFamily="49" charset="0"/>
              <a:buChar char="o"/>
            </a:pPr>
            <a:r>
              <a:rPr lang="en-GB" sz="3200" b="0" i="0" dirty="0">
                <a:solidFill>
                  <a:srgbClr val="663300"/>
                </a:solidFill>
                <a:effectLst/>
                <a:latin typeface="AngsanaUPC" panose="02020603050405020304" pitchFamily="18" charset="-34"/>
                <a:cs typeface="AngsanaUPC" panose="02020603050405020304" pitchFamily="18" charset="-34"/>
              </a:rPr>
              <a:t>Adhesions- Asherman's Syndrome.</a:t>
            </a:r>
          </a:p>
          <a:p>
            <a:pPr algn="l">
              <a:buFont typeface="Courier New" panose="02070309020205020404" pitchFamily="49" charset="0"/>
              <a:buChar char="o"/>
            </a:pPr>
            <a:r>
              <a:rPr lang="en-GB" sz="3200" b="0" i="0" dirty="0">
                <a:solidFill>
                  <a:srgbClr val="663300"/>
                </a:solidFill>
                <a:effectLst/>
                <a:latin typeface="AngsanaUPC" panose="02020603050405020304" pitchFamily="18" charset="-34"/>
                <a:cs typeface="AngsanaUPC" panose="02020603050405020304" pitchFamily="18" charset="-34"/>
              </a:rPr>
              <a:t>Submucosal fibroids.</a:t>
            </a:r>
          </a:p>
          <a:p>
            <a:pPr algn="l">
              <a:buFont typeface="Courier New" panose="02070309020205020404" pitchFamily="49" charset="0"/>
              <a:buChar char="o"/>
            </a:pPr>
            <a:r>
              <a:rPr lang="en-GB" sz="3200" b="0" i="0" dirty="0">
                <a:solidFill>
                  <a:srgbClr val="663300"/>
                </a:solidFill>
                <a:effectLst/>
                <a:latin typeface="AngsanaUPC" panose="02020603050405020304" pitchFamily="18" charset="-34"/>
                <a:cs typeface="AngsanaUPC" panose="02020603050405020304" pitchFamily="18" charset="-34"/>
              </a:rPr>
              <a:t>Arterio-venous malformation (AVM).</a:t>
            </a:r>
          </a:p>
          <a:p>
            <a:pPr algn="l">
              <a:buFont typeface="Courier New" panose="02070309020205020404" pitchFamily="49" charset="0"/>
              <a:buChar char="o"/>
            </a:pPr>
            <a:r>
              <a:rPr lang="en-GB" sz="3200" b="0" i="0" dirty="0">
                <a:solidFill>
                  <a:srgbClr val="663300"/>
                </a:solidFill>
                <a:effectLst/>
                <a:latin typeface="AngsanaUPC" panose="02020603050405020304" pitchFamily="18" charset="-34"/>
                <a:cs typeface="AngsanaUPC" panose="02020603050405020304" pitchFamily="18" charset="-34"/>
              </a:rPr>
              <a:t>Hydro/hematometra.</a:t>
            </a:r>
          </a:p>
          <a:p>
            <a:pPr algn="l">
              <a:buFont typeface="Courier New" panose="02070309020205020404" pitchFamily="49" charset="0"/>
              <a:buChar char="o"/>
            </a:pPr>
            <a:r>
              <a:rPr lang="en-GB" sz="3200" b="0" i="0" dirty="0">
                <a:solidFill>
                  <a:srgbClr val="663300"/>
                </a:solidFill>
                <a:effectLst/>
                <a:latin typeface="AngsanaUPC" panose="02020603050405020304" pitchFamily="18" charset="-34"/>
                <a:cs typeface="AngsanaUPC" panose="02020603050405020304" pitchFamily="18" charset="-34"/>
              </a:rPr>
              <a:t>Blood/fluid/infection or retained products of conception .</a:t>
            </a:r>
            <a:endParaRPr lang="en-GB" b="0" i="0" dirty="0">
              <a:solidFill>
                <a:srgbClr val="444444"/>
              </a:solidFill>
              <a:effectLst/>
              <a:latin typeface="Arial" panose="020B0604020202020204" pitchFamily="34" charset="0"/>
            </a:endParaRPr>
          </a:p>
        </p:txBody>
      </p:sp>
      <p:pic>
        <p:nvPicPr>
          <p:cNvPr id="4" name="Picture 3">
            <a:extLst>
              <a:ext uri="{FF2B5EF4-FFF2-40B4-BE49-F238E27FC236}">
                <a16:creationId xmlns:a16="http://schemas.microsoft.com/office/drawing/2014/main" id="{9E2164CB-408E-AE5F-9DF8-DF97120027EC}"/>
              </a:ext>
            </a:extLst>
          </p:cNvPr>
          <p:cNvPicPr>
            <a:picLocks noChangeAspect="1"/>
          </p:cNvPicPr>
          <p:nvPr/>
        </p:nvPicPr>
        <p:blipFill>
          <a:blip r:embed="rId2"/>
          <a:stretch>
            <a:fillRect/>
          </a:stretch>
        </p:blipFill>
        <p:spPr>
          <a:xfrm>
            <a:off x="9900720" y="4576696"/>
            <a:ext cx="2152075" cy="2145978"/>
          </a:xfrm>
          <a:prstGeom prst="rect">
            <a:avLst/>
          </a:prstGeom>
        </p:spPr>
      </p:pic>
    </p:spTree>
    <p:extLst>
      <p:ext uri="{BB962C8B-B14F-4D97-AF65-F5344CB8AC3E}">
        <p14:creationId xmlns:p14="http://schemas.microsoft.com/office/powerpoint/2010/main" val="304375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873759"/>
          </a:xfrm>
          <a:solidFill>
            <a:schemeClr val="bg2">
              <a:lumMod val="90000"/>
            </a:schemeClr>
          </a:solidFill>
        </p:spPr>
        <p:txBody>
          <a:bodyPr>
            <a:normAutofit fontScale="90000"/>
          </a:bodyPr>
          <a:lstStyle/>
          <a:p>
            <a:br>
              <a:rPr lang="en-GB" b="1" i="1" dirty="0">
                <a:solidFill>
                  <a:srgbClr val="444444"/>
                </a:solidFill>
                <a:effectLst/>
                <a:latin typeface="Arial" panose="020B0604020202020204" pitchFamily="34" charset="0"/>
              </a:rPr>
            </a:br>
            <a:r>
              <a:rPr lang="en-GB" sz="6000" b="1" i="1" dirty="0">
                <a:solidFill>
                  <a:srgbClr val="663300"/>
                </a:solidFill>
                <a:effectLst/>
                <a:latin typeface="AngsanaUPC" panose="02020603050405020304" pitchFamily="18" charset="-34"/>
                <a:cs typeface="AngsanaUPC" panose="02020603050405020304" pitchFamily="18" charset="-34"/>
              </a:rPr>
              <a:t>Ovarian</a:t>
            </a:r>
            <a:br>
              <a:rPr lang="en-GB" b="0" i="0" dirty="0">
                <a:solidFill>
                  <a:srgbClr val="444444"/>
                </a:solidFill>
                <a:effectLst/>
                <a:latin typeface="Arial" panose="020B0604020202020204" pitchFamily="34" charset="0"/>
              </a:rPr>
            </a:br>
            <a:r>
              <a:rPr lang="en-GB" dirty="0"/>
              <a:t> </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873760"/>
            <a:ext cx="12192000" cy="5974080"/>
          </a:xfrm>
          <a:solidFill>
            <a:schemeClr val="tx2">
              <a:lumMod val="60000"/>
              <a:lumOff val="40000"/>
            </a:schemeClr>
          </a:solidFill>
        </p:spPr>
        <p:txBody>
          <a:bodyPr>
            <a:normAutofit fontScale="92500" lnSpcReduction="10000"/>
          </a:bodyPr>
          <a:lstStyle/>
          <a:p>
            <a:pPr algn="l">
              <a:buFont typeface="Courier New" panose="02070309020205020404" pitchFamily="49" charset="0"/>
              <a:buChar char="o"/>
            </a:pPr>
            <a:r>
              <a:rPr lang="en-GB" sz="4300" b="0" i="1" dirty="0">
                <a:solidFill>
                  <a:srgbClr val="663300"/>
                </a:solidFill>
                <a:effectLst/>
                <a:latin typeface="AngsanaUPC" panose="02020603050405020304" pitchFamily="18" charset="-34"/>
                <a:cs typeface="AngsanaUPC" panose="02020603050405020304" pitchFamily="18" charset="-34"/>
              </a:rPr>
              <a:t>Ovarian cysts</a:t>
            </a:r>
          </a:p>
          <a:p>
            <a:pPr marL="457200" lvl="1" indent="0" algn="l">
              <a:buNone/>
            </a:pPr>
            <a:r>
              <a:rPr lang="en-GB" sz="3900" b="0" i="1" dirty="0">
                <a:solidFill>
                  <a:srgbClr val="663300"/>
                </a:solidFill>
                <a:effectLst/>
                <a:latin typeface="AngsanaUPC" panose="02020603050405020304" pitchFamily="18" charset="-34"/>
                <a:cs typeface="AngsanaUPC" panose="02020603050405020304" pitchFamily="18" charset="-34"/>
              </a:rPr>
              <a:t>*simple      * complex (haemorrhagic, corpus luteal, ruptured, septated).</a:t>
            </a:r>
          </a:p>
          <a:p>
            <a:pPr algn="l">
              <a:buFont typeface="Courier New" panose="02070309020205020404" pitchFamily="49" charset="0"/>
              <a:buChar char="o"/>
            </a:pPr>
            <a:r>
              <a:rPr lang="en-GB" sz="4300" b="0" i="1" dirty="0">
                <a:solidFill>
                  <a:srgbClr val="663300"/>
                </a:solidFill>
                <a:effectLst/>
                <a:latin typeface="AngsanaUPC" panose="02020603050405020304" pitchFamily="18" charset="-34"/>
                <a:cs typeface="AngsanaUPC" panose="02020603050405020304" pitchFamily="18" charset="-34"/>
              </a:rPr>
              <a:t>Dermoid cyst.</a:t>
            </a:r>
          </a:p>
          <a:p>
            <a:pPr algn="l">
              <a:buFont typeface="Courier New" panose="02070309020205020404" pitchFamily="49" charset="0"/>
              <a:buChar char="o"/>
            </a:pPr>
            <a:r>
              <a:rPr lang="en-GB" sz="4300" b="0" i="1" dirty="0">
                <a:solidFill>
                  <a:srgbClr val="663300"/>
                </a:solidFill>
                <a:effectLst/>
                <a:latin typeface="AngsanaUPC" panose="02020603050405020304" pitchFamily="18" charset="-34"/>
                <a:cs typeface="AngsanaUPC" panose="02020603050405020304" pitchFamily="18" charset="-34"/>
              </a:rPr>
              <a:t>Ovarian tumours:</a:t>
            </a:r>
          </a:p>
          <a:p>
            <a:pPr marL="457200" lvl="1" indent="0" algn="l">
              <a:buNone/>
            </a:pPr>
            <a:r>
              <a:rPr lang="en-GB" sz="3900" b="0" i="1" dirty="0">
                <a:solidFill>
                  <a:srgbClr val="663300"/>
                </a:solidFill>
                <a:effectLst/>
                <a:latin typeface="AngsanaUPC" panose="02020603050405020304" pitchFamily="18" charset="-34"/>
                <a:cs typeface="AngsanaUPC" panose="02020603050405020304" pitchFamily="18" charset="-34"/>
              </a:rPr>
              <a:t>*Benign                  *Malignant.</a:t>
            </a:r>
          </a:p>
          <a:p>
            <a:pPr algn="l">
              <a:buFont typeface="Courier New" panose="02070309020205020404" pitchFamily="49" charset="0"/>
              <a:buChar char="o"/>
            </a:pPr>
            <a:r>
              <a:rPr lang="en-GB" sz="4300" b="0" i="1" dirty="0">
                <a:solidFill>
                  <a:srgbClr val="663300"/>
                </a:solidFill>
                <a:effectLst/>
                <a:latin typeface="AngsanaUPC" panose="02020603050405020304" pitchFamily="18" charset="-34"/>
                <a:cs typeface="AngsanaUPC" panose="02020603050405020304" pitchFamily="18" charset="-34"/>
              </a:rPr>
              <a:t>Polycystic Ovarian Disease.</a:t>
            </a:r>
          </a:p>
          <a:p>
            <a:pPr algn="l">
              <a:buFont typeface="Courier New" panose="02070309020205020404" pitchFamily="49" charset="0"/>
              <a:buChar char="o"/>
            </a:pPr>
            <a:r>
              <a:rPr lang="en-GB" sz="4300" b="0" i="1" dirty="0">
                <a:solidFill>
                  <a:srgbClr val="663300"/>
                </a:solidFill>
                <a:effectLst/>
                <a:latin typeface="AngsanaUPC" panose="02020603050405020304" pitchFamily="18" charset="-34"/>
                <a:cs typeface="AngsanaUPC" panose="02020603050405020304" pitchFamily="18" charset="-34"/>
              </a:rPr>
              <a:t>Endometrioma.</a:t>
            </a:r>
          </a:p>
          <a:p>
            <a:pPr algn="l">
              <a:buFont typeface="Courier New" panose="02070309020205020404" pitchFamily="49" charset="0"/>
              <a:buChar char="o"/>
            </a:pPr>
            <a:r>
              <a:rPr lang="en-GB" sz="4300" b="0" i="1" dirty="0">
                <a:solidFill>
                  <a:srgbClr val="663300"/>
                </a:solidFill>
                <a:effectLst/>
                <a:latin typeface="AngsanaUPC" panose="02020603050405020304" pitchFamily="18" charset="-34"/>
                <a:cs typeface="AngsanaUPC" panose="02020603050405020304" pitchFamily="18" charset="-34"/>
              </a:rPr>
              <a:t>Torsion.</a:t>
            </a:r>
          </a:p>
          <a:p>
            <a:pPr algn="l">
              <a:buFont typeface="Courier New" panose="02070309020205020404" pitchFamily="49" charset="0"/>
              <a:buChar char="o"/>
            </a:pPr>
            <a:r>
              <a:rPr lang="en-GB" sz="4300" b="0" i="1" dirty="0">
                <a:solidFill>
                  <a:srgbClr val="663300"/>
                </a:solidFill>
                <a:effectLst/>
                <a:latin typeface="AngsanaUPC" panose="02020603050405020304" pitchFamily="18" charset="-34"/>
                <a:cs typeface="AngsanaUPC" panose="02020603050405020304" pitchFamily="18" charset="-34"/>
              </a:rPr>
              <a:t>Hyperstimulation syndrome,</a:t>
            </a:r>
          </a:p>
          <a:p>
            <a:pPr algn="l">
              <a:buFont typeface="Courier New" panose="02070309020205020404" pitchFamily="49" charset="0"/>
              <a:buChar char="o"/>
            </a:pPr>
            <a:r>
              <a:rPr lang="en-GB" sz="4300" b="0" i="1" dirty="0">
                <a:solidFill>
                  <a:srgbClr val="663300"/>
                </a:solidFill>
                <a:effectLst/>
                <a:latin typeface="AngsanaUPC" panose="02020603050405020304" pitchFamily="18" charset="-34"/>
                <a:cs typeface="AngsanaUPC" panose="02020603050405020304" pitchFamily="18" charset="-34"/>
              </a:rPr>
              <a:t>Ectopic pregnancy,</a:t>
            </a:r>
            <a:endParaRPr lang="en-GB" sz="3200" b="0" i="1" dirty="0">
              <a:solidFill>
                <a:srgbClr val="663300"/>
              </a:solidFill>
              <a:effectLst/>
              <a:latin typeface="AngsanaUPC" panose="02020603050405020304" pitchFamily="18" charset="-34"/>
              <a:cs typeface="AngsanaUPC" panose="02020603050405020304" pitchFamily="18" charset="-34"/>
            </a:endParaRPr>
          </a:p>
        </p:txBody>
      </p:sp>
      <p:pic>
        <p:nvPicPr>
          <p:cNvPr id="4" name="Picture 3">
            <a:extLst>
              <a:ext uri="{FF2B5EF4-FFF2-40B4-BE49-F238E27FC236}">
                <a16:creationId xmlns:a16="http://schemas.microsoft.com/office/drawing/2014/main" id="{73E04390-617A-FE5C-7EFC-04D59E8222AB}"/>
              </a:ext>
            </a:extLst>
          </p:cNvPr>
          <p:cNvPicPr>
            <a:picLocks noChangeAspect="1"/>
          </p:cNvPicPr>
          <p:nvPr/>
        </p:nvPicPr>
        <p:blipFill>
          <a:blip r:embed="rId2"/>
          <a:stretch>
            <a:fillRect/>
          </a:stretch>
        </p:blipFill>
        <p:spPr>
          <a:xfrm>
            <a:off x="9888845" y="4576697"/>
            <a:ext cx="2152075" cy="2145978"/>
          </a:xfrm>
          <a:prstGeom prst="rect">
            <a:avLst/>
          </a:prstGeom>
        </p:spPr>
      </p:pic>
    </p:spTree>
    <p:extLst>
      <p:ext uri="{BB962C8B-B14F-4D97-AF65-F5344CB8AC3E}">
        <p14:creationId xmlns:p14="http://schemas.microsoft.com/office/powerpoint/2010/main" val="4233714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Autofit/>
          </a:bodyPr>
          <a:lstStyle/>
          <a:p>
            <a:r>
              <a:rPr lang="en-GB" sz="4800" dirty="0">
                <a:solidFill>
                  <a:srgbClr val="663300"/>
                </a:solidFill>
                <a:latin typeface="AngsanaUPC" panose="02020603050405020304" pitchFamily="18" charset="-34"/>
                <a:cs typeface="AngsanaUPC" panose="02020603050405020304" pitchFamily="18" charset="-34"/>
              </a:rPr>
              <a:t> </a:t>
            </a:r>
            <a:br>
              <a:rPr lang="en-GB" sz="4800" dirty="0">
                <a:solidFill>
                  <a:srgbClr val="663300"/>
                </a:solidFill>
                <a:latin typeface="AngsanaUPC" panose="02020603050405020304" pitchFamily="18" charset="-34"/>
                <a:cs typeface="AngsanaUPC" panose="02020603050405020304" pitchFamily="18" charset="-34"/>
              </a:rPr>
            </a:br>
            <a:r>
              <a:rPr lang="en-GB" sz="4800" b="1" i="1" dirty="0">
                <a:solidFill>
                  <a:srgbClr val="663300"/>
                </a:solidFill>
                <a:effectLst/>
                <a:latin typeface="AngsanaUPC" panose="02020603050405020304" pitchFamily="18" charset="-34"/>
                <a:cs typeface="AngsanaUPC" panose="02020603050405020304" pitchFamily="18" charset="-34"/>
              </a:rPr>
              <a:t>Pouch of dogless </a:t>
            </a:r>
            <a:br>
              <a:rPr lang="en-GB" sz="4800" b="0" i="0" dirty="0">
                <a:solidFill>
                  <a:srgbClr val="663300"/>
                </a:solidFill>
                <a:effectLst/>
                <a:latin typeface="AngsanaUPC" panose="02020603050405020304" pitchFamily="18" charset="-34"/>
                <a:cs typeface="AngsanaUPC" panose="02020603050405020304" pitchFamily="18" charset="-34"/>
              </a:rPr>
            </a:br>
            <a:endParaRPr lang="en-GB" sz="4800"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lnSpcReduction="10000"/>
          </a:bodyPr>
          <a:lstStyle/>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Fluid</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Pus</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Blood</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Pelvic inflammatory disease-PID (may be indicated by above conditions)</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Cysts (Mesenteric)</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Ectopic pregnancy</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Endometriosis</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Pelvic venous congestion</a:t>
            </a:r>
          </a:p>
          <a:p>
            <a:pPr algn="l">
              <a:buFont typeface="Courier New" panose="02070309020205020404" pitchFamily="49" charset="0"/>
              <a:buChar char="o"/>
            </a:pPr>
            <a:r>
              <a:rPr lang="en-GB" sz="4000" b="0" i="1" dirty="0">
                <a:solidFill>
                  <a:srgbClr val="663300"/>
                </a:solidFill>
                <a:effectLst/>
                <a:latin typeface="AngsanaUPC" panose="02020603050405020304" pitchFamily="18" charset="-34"/>
                <a:cs typeface="AngsanaUPC" panose="02020603050405020304" pitchFamily="18" charset="-34"/>
              </a:rPr>
              <a:t>Bowel pathology may be seen (but cannot be excluded</a:t>
            </a:r>
            <a:r>
              <a:rPr lang="en-GB" sz="4000" b="0" i="0" dirty="0">
                <a:solidFill>
                  <a:srgbClr val="663300"/>
                </a:solidFill>
                <a:effectLst/>
                <a:latin typeface="AngsanaUPC" panose="02020603050405020304" pitchFamily="18" charset="-34"/>
                <a:cs typeface="AngsanaUPC" panose="02020603050405020304" pitchFamily="18" charset="-34"/>
              </a:rPr>
              <a:t>)</a:t>
            </a:r>
          </a:p>
        </p:txBody>
      </p:sp>
      <p:pic>
        <p:nvPicPr>
          <p:cNvPr id="4" name="Picture 3">
            <a:extLst>
              <a:ext uri="{FF2B5EF4-FFF2-40B4-BE49-F238E27FC236}">
                <a16:creationId xmlns:a16="http://schemas.microsoft.com/office/drawing/2014/main" id="{18E689B0-B269-D13B-9163-69AD9DA00C54}"/>
              </a:ext>
            </a:extLst>
          </p:cNvPr>
          <p:cNvPicPr>
            <a:picLocks noChangeAspect="1"/>
          </p:cNvPicPr>
          <p:nvPr/>
        </p:nvPicPr>
        <p:blipFill>
          <a:blip r:embed="rId2"/>
          <a:stretch>
            <a:fillRect/>
          </a:stretch>
        </p:blipFill>
        <p:spPr>
          <a:xfrm>
            <a:off x="9853219" y="4522189"/>
            <a:ext cx="2152075" cy="2145978"/>
          </a:xfrm>
          <a:prstGeom prst="rect">
            <a:avLst/>
          </a:prstGeom>
        </p:spPr>
      </p:pic>
    </p:spTree>
    <p:extLst>
      <p:ext uri="{BB962C8B-B14F-4D97-AF65-F5344CB8AC3E}">
        <p14:creationId xmlns:p14="http://schemas.microsoft.com/office/powerpoint/2010/main" val="137062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Autofit/>
          </a:bodyPr>
          <a:lstStyle/>
          <a:p>
            <a:r>
              <a:rPr lang="en-GB" sz="5400" dirty="0">
                <a:solidFill>
                  <a:srgbClr val="663300"/>
                </a:solidFill>
                <a:latin typeface="AngsanaUPC" panose="02020603050405020304" pitchFamily="18" charset="-34"/>
                <a:cs typeface="AngsanaUPC" panose="02020603050405020304" pitchFamily="18" charset="-34"/>
              </a:rPr>
              <a:t> </a:t>
            </a:r>
            <a:br>
              <a:rPr lang="en-GB" sz="5400" dirty="0">
                <a:solidFill>
                  <a:srgbClr val="663300"/>
                </a:solidFill>
                <a:latin typeface="AngsanaUPC" panose="02020603050405020304" pitchFamily="18" charset="-34"/>
                <a:cs typeface="AngsanaUPC" panose="02020603050405020304" pitchFamily="18" charset="-34"/>
              </a:rPr>
            </a:br>
            <a:r>
              <a:rPr lang="en-GB" sz="5400" b="1" i="1" dirty="0">
                <a:solidFill>
                  <a:srgbClr val="663300"/>
                </a:solidFill>
                <a:effectLst/>
                <a:latin typeface="AngsanaUPC" panose="02020603050405020304" pitchFamily="18" charset="-34"/>
                <a:cs typeface="AngsanaUPC" panose="02020603050405020304" pitchFamily="18" charset="-34"/>
              </a:rPr>
              <a:t>Fallopian tubes</a:t>
            </a:r>
            <a:br>
              <a:rPr lang="en-GB" sz="5400" b="0" i="0" dirty="0">
                <a:solidFill>
                  <a:srgbClr val="663300"/>
                </a:solidFill>
                <a:effectLst/>
                <a:latin typeface="AngsanaUPC" panose="02020603050405020304" pitchFamily="18" charset="-34"/>
                <a:cs typeface="AngsanaUPC" panose="02020603050405020304" pitchFamily="18" charset="-34"/>
              </a:rPr>
            </a:br>
            <a:endParaRPr lang="en-GB" sz="5400" dirty="0">
              <a:solidFill>
                <a:srgbClr val="663300"/>
              </a:solidFill>
              <a:latin typeface="AngsanaUPC" panose="02020603050405020304" pitchFamily="18" charset="-34"/>
              <a:cs typeface="AngsanaUPC"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lnSpcReduction="10000"/>
          </a:bodyPr>
          <a:lstStyle/>
          <a:p>
            <a:pPr>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Normal fallopian tubes not seen, in a routine scan. Pathological tubes seen as dilated, truncated structures.</a:t>
            </a:r>
          </a:p>
          <a:p>
            <a:pPr algn="l">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PID.</a:t>
            </a:r>
          </a:p>
          <a:p>
            <a:pPr algn="l">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Pyosalpynx.</a:t>
            </a:r>
          </a:p>
          <a:p>
            <a:pPr algn="l">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Hydrosalpinx.</a:t>
            </a:r>
          </a:p>
          <a:p>
            <a:pPr algn="l">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Ectopic pregnancy.</a:t>
            </a:r>
          </a:p>
          <a:p>
            <a:pPr algn="l">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Cyst.</a:t>
            </a:r>
          </a:p>
          <a:p>
            <a:pPr algn="l">
              <a:buFont typeface="Courier New" panose="02070309020205020404" pitchFamily="49" charset="0"/>
              <a:buChar char="o"/>
            </a:pPr>
            <a:r>
              <a:rPr lang="en-GB" sz="4800" b="0" i="1" dirty="0">
                <a:solidFill>
                  <a:srgbClr val="663300"/>
                </a:solidFill>
                <a:effectLst/>
                <a:latin typeface="AngsanaUPC" panose="02020603050405020304" pitchFamily="18" charset="-34"/>
                <a:cs typeface="AngsanaUPC" panose="02020603050405020304" pitchFamily="18" charset="-34"/>
              </a:rPr>
              <a:t>Endometriosis.</a:t>
            </a:r>
            <a:r>
              <a:rPr lang="en-GB" sz="4000" b="0" i="1" dirty="0">
                <a:solidFill>
                  <a:srgbClr val="663300"/>
                </a:solidFill>
                <a:effectLst/>
                <a:latin typeface="AngsanaUPC" panose="02020603050405020304" pitchFamily="18" charset="-34"/>
                <a:cs typeface="AngsanaUPC" panose="02020603050405020304" pitchFamily="18" charset="-34"/>
              </a:rPr>
              <a:t> • </a:t>
            </a:r>
          </a:p>
          <a:p>
            <a:pPr algn="l">
              <a:buFont typeface="Arial" panose="020B0604020202020204" pitchFamily="34" charset="0"/>
              <a:buChar char="•"/>
            </a:pPr>
            <a:endParaRPr lang="en-GB" sz="4000" b="0" i="0" dirty="0">
              <a:solidFill>
                <a:srgbClr val="663300"/>
              </a:solidFill>
              <a:effectLst/>
              <a:latin typeface="AngsanaUPC" panose="02020603050405020304" pitchFamily="18" charset="-34"/>
              <a:cs typeface="AngsanaUPC" panose="02020603050405020304" pitchFamily="18" charset="-34"/>
            </a:endParaRPr>
          </a:p>
        </p:txBody>
      </p:sp>
      <p:pic>
        <p:nvPicPr>
          <p:cNvPr id="4" name="Picture 3">
            <a:extLst>
              <a:ext uri="{FF2B5EF4-FFF2-40B4-BE49-F238E27FC236}">
                <a16:creationId xmlns:a16="http://schemas.microsoft.com/office/drawing/2014/main" id="{D4D7F3D7-FF35-CD22-C961-A74E2DDD2E8A}"/>
              </a:ext>
            </a:extLst>
          </p:cNvPr>
          <p:cNvPicPr>
            <a:picLocks noChangeAspect="1"/>
          </p:cNvPicPr>
          <p:nvPr/>
        </p:nvPicPr>
        <p:blipFill>
          <a:blip r:embed="rId2"/>
          <a:stretch>
            <a:fillRect/>
          </a:stretch>
        </p:blipFill>
        <p:spPr>
          <a:xfrm>
            <a:off x="9888845" y="4517321"/>
            <a:ext cx="2152075" cy="2145978"/>
          </a:xfrm>
          <a:prstGeom prst="rect">
            <a:avLst/>
          </a:prstGeom>
        </p:spPr>
      </p:pic>
    </p:spTree>
    <p:extLst>
      <p:ext uri="{BB962C8B-B14F-4D97-AF65-F5344CB8AC3E}">
        <p14:creationId xmlns:p14="http://schemas.microsoft.com/office/powerpoint/2010/main" val="349801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83126"/>
            <a:ext cx="12192000" cy="1127759"/>
          </a:xfrm>
          <a:solidFill>
            <a:schemeClr val="bg2">
              <a:lumMod val="90000"/>
            </a:schemeClr>
          </a:solidFill>
        </p:spPr>
        <p:txBody>
          <a:bodyPr>
            <a:normAutofit fontScale="90000"/>
          </a:bodyPr>
          <a:lstStyle/>
          <a:p>
            <a:br>
              <a:rPr lang="en-GB" b="0" i="0" dirty="0">
                <a:solidFill>
                  <a:srgbClr val="663300"/>
                </a:solidFill>
                <a:effectLst/>
                <a:latin typeface="Angsana New" panose="02020603050405020304" pitchFamily="18" charset="-34"/>
                <a:cs typeface="Angsana New" panose="02020603050405020304" pitchFamily="18" charset="-34"/>
              </a:rPr>
            </a:br>
            <a:br>
              <a:rPr lang="en-GB" b="0" i="0" dirty="0">
                <a:solidFill>
                  <a:srgbClr val="663300"/>
                </a:solidFill>
                <a:effectLst/>
                <a:latin typeface="Angsana New" panose="02020603050405020304" pitchFamily="18" charset="-34"/>
                <a:cs typeface="Angsana New" panose="02020603050405020304" pitchFamily="18" charset="-34"/>
              </a:rPr>
            </a:br>
            <a:endParaRPr lang="en-GB" dirty="0">
              <a:solidFill>
                <a:srgbClr val="663300"/>
              </a:solidFill>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marL="0" indent="0" algn="l">
              <a:buNone/>
            </a:pPr>
            <a:r>
              <a:rPr lang="en-GB" sz="4000" i="1" dirty="0">
                <a:solidFill>
                  <a:srgbClr val="663300"/>
                </a:solidFill>
                <a:latin typeface="AngsanaUPC" panose="02020603050405020304" pitchFamily="18" charset="-34"/>
                <a:cs typeface="AngsanaUPC" panose="02020603050405020304" pitchFamily="18" charset="-34"/>
              </a:rPr>
              <a:t>MRI done revealed absent uterus and ovaries with short vagina (MERK).</a:t>
            </a:r>
          </a:p>
          <a:p>
            <a:pPr marL="0" indent="0" algn="l">
              <a:buNone/>
            </a:pPr>
            <a:r>
              <a:rPr lang="en-GB" sz="4000" b="0" i="1" dirty="0">
                <a:solidFill>
                  <a:srgbClr val="663300"/>
                </a:solidFill>
                <a:effectLst/>
                <a:latin typeface="AngsanaUPC" panose="02020603050405020304" pitchFamily="18" charset="-34"/>
                <a:cs typeface="AngsanaUPC" panose="02020603050405020304" pitchFamily="18" charset="-34"/>
              </a:rPr>
              <a:t>No associated renal anomalies</a:t>
            </a:r>
          </a:p>
          <a:p>
            <a:pPr marL="0" indent="0" algn="l">
              <a:buNone/>
            </a:pPr>
            <a:r>
              <a:rPr lang="en-GB" sz="4000" b="0" i="1" dirty="0">
                <a:solidFill>
                  <a:srgbClr val="663300"/>
                </a:solidFill>
                <a:effectLst/>
                <a:latin typeface="AngsanaUPC" panose="02020603050405020304" pitchFamily="18" charset="-34"/>
                <a:cs typeface="AngsanaUPC" panose="02020603050405020304" pitchFamily="18" charset="-34"/>
              </a:rPr>
              <a:t>How will you manage?</a:t>
            </a:r>
          </a:p>
          <a:p>
            <a:pPr marL="0" indent="0" algn="l">
              <a:buNone/>
            </a:pPr>
            <a:r>
              <a:rPr lang="en-GB" sz="4000" i="1" dirty="0">
                <a:solidFill>
                  <a:srgbClr val="663300"/>
                </a:solidFill>
                <a:latin typeface="AngsanaUPC" panose="02020603050405020304" pitchFamily="18" charset="-34"/>
                <a:cs typeface="AngsanaUPC" panose="02020603050405020304" pitchFamily="18" charset="-34"/>
              </a:rPr>
              <a:t>Explore diagnosis</a:t>
            </a:r>
          </a:p>
          <a:p>
            <a:pPr marL="0" indent="0" algn="l">
              <a:buNone/>
            </a:pPr>
            <a:r>
              <a:rPr lang="en-GB" sz="4000" b="0" i="1" dirty="0">
                <a:solidFill>
                  <a:srgbClr val="663300"/>
                </a:solidFill>
                <a:effectLst/>
                <a:latin typeface="AngsanaUPC" panose="02020603050405020304" pitchFamily="18" charset="-34"/>
                <a:cs typeface="AngsanaUPC" panose="02020603050405020304" pitchFamily="18" charset="-34"/>
              </a:rPr>
              <a:t>Reassurance</a:t>
            </a:r>
          </a:p>
          <a:p>
            <a:pPr marL="0" indent="0" algn="l">
              <a:buNone/>
            </a:pPr>
            <a:r>
              <a:rPr lang="en-GB" sz="4000" i="1" dirty="0">
                <a:solidFill>
                  <a:srgbClr val="663300"/>
                </a:solidFill>
                <a:latin typeface="AngsanaUPC" panose="02020603050405020304" pitchFamily="18" charset="-34"/>
                <a:cs typeface="AngsanaUPC" panose="02020603050405020304" pitchFamily="18" charset="-34"/>
              </a:rPr>
              <a:t>Hormonal treatment(Induce puppetry)(HRT)</a:t>
            </a:r>
          </a:p>
          <a:p>
            <a:pPr marL="0" indent="0" algn="l">
              <a:buNone/>
            </a:pPr>
            <a:r>
              <a:rPr lang="en-GB" sz="4000" b="0" i="1" dirty="0">
                <a:solidFill>
                  <a:srgbClr val="663300"/>
                </a:solidFill>
                <a:effectLst/>
                <a:latin typeface="AngsanaUPC" panose="02020603050405020304" pitchFamily="18" charset="-34"/>
                <a:cs typeface="AngsanaUPC" panose="02020603050405020304" pitchFamily="18" charset="-34"/>
              </a:rPr>
              <a:t>Surgical treatment.</a:t>
            </a:r>
          </a:p>
        </p:txBody>
      </p:sp>
      <p:pic>
        <p:nvPicPr>
          <p:cNvPr id="5" name="Picture 4">
            <a:extLst>
              <a:ext uri="{FF2B5EF4-FFF2-40B4-BE49-F238E27FC236}">
                <a16:creationId xmlns:a16="http://schemas.microsoft.com/office/drawing/2014/main" id="{B96A2E5D-00AF-C892-A020-D9F5AC0173A5}"/>
              </a:ext>
            </a:extLst>
          </p:cNvPr>
          <p:cNvPicPr>
            <a:picLocks noChangeAspect="1"/>
          </p:cNvPicPr>
          <p:nvPr/>
        </p:nvPicPr>
        <p:blipFill>
          <a:blip r:embed="rId2"/>
          <a:stretch>
            <a:fillRect/>
          </a:stretch>
        </p:blipFill>
        <p:spPr>
          <a:xfrm>
            <a:off x="9927520" y="4555994"/>
            <a:ext cx="2145978" cy="2139881"/>
          </a:xfrm>
          <a:prstGeom prst="rect">
            <a:avLst/>
          </a:prstGeom>
        </p:spPr>
      </p:pic>
    </p:spTree>
    <p:extLst>
      <p:ext uri="{BB962C8B-B14F-4D97-AF65-F5344CB8AC3E}">
        <p14:creationId xmlns:p14="http://schemas.microsoft.com/office/powerpoint/2010/main" val="48578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0"/>
            <a:ext cx="12192000" cy="6847840"/>
          </a:xfrm>
          <a:solidFill>
            <a:schemeClr val="tx2">
              <a:lumMod val="60000"/>
              <a:lumOff val="40000"/>
            </a:schemeClr>
          </a:solidFill>
        </p:spPr>
        <p:txBody>
          <a:bodyPr>
            <a:normAutofit/>
          </a:bodyPr>
          <a:lstStyle/>
          <a:p>
            <a:pPr algn="l">
              <a:buFont typeface="Courier New" panose="02070309020205020404" pitchFamily="49" charset="0"/>
              <a:buChar char="o"/>
            </a:pPr>
            <a:r>
              <a:rPr lang="en-GB" sz="4400" b="1" i="1" dirty="0">
                <a:solidFill>
                  <a:srgbClr val="663300"/>
                </a:solidFill>
                <a:effectLst/>
                <a:latin typeface="AngsanaUPC" panose="02020603050405020304" pitchFamily="18" charset="-34"/>
                <a:cs typeface="AngsanaUPC" panose="02020603050405020304" pitchFamily="18" charset="-34"/>
              </a:rPr>
              <a:t>A pelvic series should include the following minimum images(Report):</a:t>
            </a:r>
          </a:p>
          <a:p>
            <a:pPr algn="l">
              <a:buFont typeface="Courier New" panose="02070309020205020404" pitchFamily="49" charset="0"/>
              <a:buChar char="o"/>
            </a:pPr>
            <a:r>
              <a:rPr lang="en-GB" sz="4400" b="1" i="1" dirty="0">
                <a:solidFill>
                  <a:srgbClr val="663300"/>
                </a:solidFill>
                <a:effectLst/>
                <a:latin typeface="AngsanaUPC" panose="02020603050405020304" pitchFamily="18" charset="-34"/>
                <a:cs typeface="AngsanaUPC" panose="02020603050405020304" pitchFamily="18" charset="-34"/>
              </a:rPr>
              <a:t>Uterus</a:t>
            </a:r>
            <a:r>
              <a:rPr lang="en-GB" sz="4400" b="0" i="1" dirty="0">
                <a:solidFill>
                  <a:srgbClr val="663300"/>
                </a:solidFill>
                <a:effectLst/>
                <a:latin typeface="AngsanaUPC" panose="02020603050405020304" pitchFamily="18" charset="-34"/>
                <a:cs typeface="AngsanaUPC" panose="02020603050405020304" pitchFamily="18" charset="-34"/>
              </a:rPr>
              <a:t> - longitudinal, transverse (with measurements)</a:t>
            </a:r>
          </a:p>
          <a:p>
            <a:pPr algn="l">
              <a:buFont typeface="Courier New" panose="02070309020205020404" pitchFamily="49" charset="0"/>
              <a:buChar char="o"/>
            </a:pPr>
            <a:r>
              <a:rPr lang="en-GB" sz="4400" b="1" i="1" dirty="0">
                <a:solidFill>
                  <a:srgbClr val="663300"/>
                </a:solidFill>
                <a:effectLst/>
                <a:latin typeface="AngsanaUPC" panose="02020603050405020304" pitchFamily="18" charset="-34"/>
                <a:cs typeface="AngsanaUPC" panose="02020603050405020304" pitchFamily="18" charset="-34"/>
              </a:rPr>
              <a:t>Endometrial thickness </a:t>
            </a:r>
            <a:r>
              <a:rPr lang="en-GB" sz="4400" b="0" i="1" dirty="0">
                <a:solidFill>
                  <a:srgbClr val="663300"/>
                </a:solidFill>
                <a:effectLst/>
                <a:latin typeface="AngsanaUPC" panose="02020603050405020304" pitchFamily="18" charset="-34"/>
                <a:cs typeface="AngsanaUPC" panose="02020603050405020304" pitchFamily="18" charset="-34"/>
              </a:rPr>
              <a:t>measured in the longitudinal plane</a:t>
            </a:r>
          </a:p>
          <a:p>
            <a:pPr algn="l">
              <a:buFont typeface="Courier New" panose="02070309020205020404" pitchFamily="49" charset="0"/>
              <a:buChar char="o"/>
            </a:pPr>
            <a:r>
              <a:rPr lang="en-GB" sz="4400" b="1" i="1" dirty="0">
                <a:solidFill>
                  <a:srgbClr val="663300"/>
                </a:solidFill>
                <a:effectLst/>
                <a:latin typeface="AngsanaUPC" panose="02020603050405020304" pitchFamily="18" charset="-34"/>
                <a:cs typeface="AngsanaUPC" panose="02020603050405020304" pitchFamily="18" charset="-34"/>
              </a:rPr>
              <a:t>Cervix</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Both </a:t>
            </a:r>
            <a:r>
              <a:rPr lang="en-GB" sz="4400" b="1" i="1" dirty="0">
                <a:solidFill>
                  <a:srgbClr val="663300"/>
                </a:solidFill>
                <a:effectLst/>
                <a:latin typeface="AngsanaUPC" panose="02020603050405020304" pitchFamily="18" charset="-34"/>
                <a:cs typeface="AngsanaUPC" panose="02020603050405020304" pitchFamily="18" charset="-34"/>
              </a:rPr>
              <a:t>ovaries-</a:t>
            </a:r>
            <a:r>
              <a:rPr lang="en-GB" sz="4400" b="0" i="1" dirty="0">
                <a:solidFill>
                  <a:srgbClr val="663300"/>
                </a:solidFill>
                <a:effectLst/>
                <a:latin typeface="AngsanaUPC" panose="02020603050405020304" pitchFamily="18" charset="-34"/>
                <a:cs typeface="AngsanaUPC" panose="02020603050405020304" pitchFamily="18" charset="-34"/>
              </a:rPr>
              <a:t> longitudinal, transverse</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Both </a:t>
            </a:r>
            <a:r>
              <a:rPr lang="en-GB" sz="4400" b="1" i="1" dirty="0">
                <a:solidFill>
                  <a:srgbClr val="663300"/>
                </a:solidFill>
                <a:effectLst/>
                <a:latin typeface="AngsanaUPC" panose="02020603050405020304" pitchFamily="18" charset="-34"/>
                <a:cs typeface="AngsanaUPC" panose="02020603050405020304" pitchFamily="18" charset="-34"/>
              </a:rPr>
              <a:t>adnexae</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Document the normal anatomy. </a:t>
            </a:r>
          </a:p>
          <a:p>
            <a:pPr algn="l">
              <a:buFont typeface="Courier New" panose="02070309020205020404" pitchFamily="49" charset="0"/>
              <a:buChar char="o"/>
            </a:pPr>
            <a:r>
              <a:rPr lang="en-GB" sz="4400" b="0" i="1" dirty="0">
                <a:solidFill>
                  <a:srgbClr val="663300"/>
                </a:solidFill>
                <a:effectLst/>
                <a:latin typeface="AngsanaUPC" panose="02020603050405020304" pitchFamily="18" charset="-34"/>
                <a:cs typeface="AngsanaUPC" panose="02020603050405020304" pitchFamily="18" charset="-34"/>
              </a:rPr>
              <a:t>Any </a:t>
            </a:r>
            <a:r>
              <a:rPr lang="en-GB" sz="4400" b="1" i="1" dirty="0">
                <a:solidFill>
                  <a:srgbClr val="663300"/>
                </a:solidFill>
                <a:effectLst/>
                <a:latin typeface="AngsanaUPC" panose="02020603050405020304" pitchFamily="18" charset="-34"/>
                <a:cs typeface="AngsanaUPC" panose="02020603050405020304" pitchFamily="18" charset="-34"/>
              </a:rPr>
              <a:t>pathology</a:t>
            </a:r>
            <a:r>
              <a:rPr lang="en-GB" sz="4400" b="0" i="1" dirty="0">
                <a:solidFill>
                  <a:srgbClr val="663300"/>
                </a:solidFill>
                <a:effectLst/>
                <a:latin typeface="AngsanaUPC" panose="02020603050405020304" pitchFamily="18" charset="-34"/>
                <a:cs typeface="AngsanaUPC" panose="02020603050405020304" pitchFamily="18" charset="-34"/>
              </a:rPr>
              <a:t> found in 2 planes, including </a:t>
            </a:r>
          </a:p>
          <a:p>
            <a:pPr marL="0" indent="0" algn="l">
              <a:buNone/>
            </a:pPr>
            <a:r>
              <a:rPr lang="en-GB" sz="4400" b="1" i="1" dirty="0">
                <a:solidFill>
                  <a:srgbClr val="663300"/>
                </a:solidFill>
                <a:effectLst/>
                <a:latin typeface="AngsanaUPC" panose="02020603050405020304" pitchFamily="18" charset="-34"/>
                <a:cs typeface="AngsanaUPC" panose="02020603050405020304" pitchFamily="18" charset="-34"/>
              </a:rPr>
              <a:t>measurements</a:t>
            </a:r>
            <a:r>
              <a:rPr lang="en-GB" sz="4400" b="0" i="1" dirty="0">
                <a:solidFill>
                  <a:srgbClr val="663300"/>
                </a:solidFill>
                <a:effectLst/>
                <a:latin typeface="AngsanaUPC" panose="02020603050405020304" pitchFamily="18" charset="-34"/>
                <a:cs typeface="AngsanaUPC" panose="02020603050405020304" pitchFamily="18" charset="-34"/>
              </a:rPr>
              <a:t> and any </a:t>
            </a:r>
            <a:r>
              <a:rPr lang="en-GB" sz="4400" b="1" i="1" dirty="0">
                <a:solidFill>
                  <a:srgbClr val="663300"/>
                </a:solidFill>
                <a:effectLst/>
                <a:latin typeface="AngsanaUPC" panose="02020603050405020304" pitchFamily="18" charset="-34"/>
                <a:cs typeface="AngsanaUPC" panose="02020603050405020304" pitchFamily="18" charset="-34"/>
              </a:rPr>
              <a:t>vascularity</a:t>
            </a:r>
            <a:r>
              <a:rPr lang="en-GB" sz="4400" b="0" i="1" dirty="0">
                <a:solidFill>
                  <a:srgbClr val="663300"/>
                </a:solidFill>
                <a:effectLst/>
                <a:latin typeface="AngsanaUPC" panose="02020603050405020304" pitchFamily="18" charset="-34"/>
                <a:cs typeface="AngsanaUPC" panose="02020603050405020304" pitchFamily="18" charset="-34"/>
              </a:rPr>
              <a:t>.</a:t>
            </a:r>
          </a:p>
        </p:txBody>
      </p:sp>
      <p:pic>
        <p:nvPicPr>
          <p:cNvPr id="2" name="Picture 1">
            <a:extLst>
              <a:ext uri="{FF2B5EF4-FFF2-40B4-BE49-F238E27FC236}">
                <a16:creationId xmlns:a16="http://schemas.microsoft.com/office/drawing/2014/main" id="{DC392524-F39D-27AD-823C-A4A8059A634A}"/>
              </a:ext>
            </a:extLst>
          </p:cNvPr>
          <p:cNvPicPr>
            <a:picLocks noChangeAspect="1"/>
          </p:cNvPicPr>
          <p:nvPr/>
        </p:nvPicPr>
        <p:blipFill>
          <a:blip r:embed="rId2"/>
          <a:stretch>
            <a:fillRect/>
          </a:stretch>
        </p:blipFill>
        <p:spPr>
          <a:xfrm>
            <a:off x="9888845" y="4600446"/>
            <a:ext cx="2152075" cy="2145978"/>
          </a:xfrm>
          <a:prstGeom prst="rect">
            <a:avLst/>
          </a:prstGeom>
        </p:spPr>
      </p:pic>
    </p:spTree>
    <p:extLst>
      <p:ext uri="{BB962C8B-B14F-4D97-AF65-F5344CB8AC3E}">
        <p14:creationId xmlns:p14="http://schemas.microsoft.com/office/powerpoint/2010/main" val="280942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47500"/>
            <a:ext cx="12192000" cy="1127759"/>
          </a:xfrm>
          <a:solidFill>
            <a:schemeClr val="bg2">
              <a:lumMod val="90000"/>
            </a:schemeClr>
          </a:solidFill>
        </p:spPr>
        <p:txBody>
          <a:bodyPr>
            <a:normAutofit/>
          </a:bodyPr>
          <a:lstStyle/>
          <a:p>
            <a:r>
              <a:rPr lang="en-GB" dirty="0"/>
              <a:t> </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973777"/>
            <a:ext cx="12192000" cy="5909689"/>
          </a:xfrm>
          <a:solidFill>
            <a:schemeClr val="tx2">
              <a:lumMod val="60000"/>
              <a:lumOff val="40000"/>
            </a:schemeClr>
          </a:solidFill>
        </p:spPr>
        <p:txBody>
          <a:bodyPr>
            <a:normAutofit/>
          </a:bodyPr>
          <a:lstStyle/>
          <a:p>
            <a:pPr marL="0" indent="0" algn="l">
              <a:buNone/>
            </a:pPr>
            <a:endParaRPr lang="en-GB" b="0" i="0" dirty="0">
              <a:solidFill>
                <a:srgbClr val="444444"/>
              </a:solidFill>
              <a:effectLst/>
              <a:latin typeface="Arial" panose="020B0604020202020204" pitchFamily="34" charset="0"/>
            </a:endParaRPr>
          </a:p>
          <a:p>
            <a:pPr marL="0" indent="0">
              <a:buNone/>
            </a:pPr>
            <a:r>
              <a:rPr lang="en-GB" sz="9600" b="0" i="0" dirty="0">
                <a:solidFill>
                  <a:srgbClr val="663300"/>
                </a:solidFill>
                <a:effectLst/>
                <a:latin typeface="AngsanaUPC" panose="02020603050405020304" pitchFamily="18" charset="-34"/>
                <a:cs typeface="AngsanaUPC" panose="02020603050405020304" pitchFamily="18" charset="-34"/>
              </a:rPr>
              <a:t>              </a:t>
            </a:r>
            <a:r>
              <a:rPr lang="en-GB" sz="11500" b="1" i="1" dirty="0">
                <a:solidFill>
                  <a:srgbClr val="663300"/>
                </a:solidFill>
                <a:effectLst/>
                <a:latin typeface="AngsanaUPC" panose="02020603050405020304" pitchFamily="18" charset="-34"/>
                <a:cs typeface="AngsanaUPC" panose="02020603050405020304" pitchFamily="18" charset="-34"/>
              </a:rPr>
              <a:t>Obstetric ultrasound</a:t>
            </a:r>
            <a:endParaRPr lang="en-GB" sz="9600" b="1" i="1" dirty="0">
              <a:solidFill>
                <a:srgbClr val="663300"/>
              </a:solidFill>
              <a:effectLst/>
              <a:latin typeface="AngsanaUPC" panose="02020603050405020304" pitchFamily="18" charset="-34"/>
              <a:cs typeface="AngsanaUPC" panose="02020603050405020304" pitchFamily="18" charset="-34"/>
            </a:endParaRPr>
          </a:p>
        </p:txBody>
      </p:sp>
      <p:pic>
        <p:nvPicPr>
          <p:cNvPr id="4" name="Picture 3">
            <a:extLst>
              <a:ext uri="{FF2B5EF4-FFF2-40B4-BE49-F238E27FC236}">
                <a16:creationId xmlns:a16="http://schemas.microsoft.com/office/drawing/2014/main" id="{680C38D5-D02E-BAC9-0DFD-5C58A310DA60}"/>
              </a:ext>
            </a:extLst>
          </p:cNvPr>
          <p:cNvPicPr>
            <a:picLocks noChangeAspect="1"/>
          </p:cNvPicPr>
          <p:nvPr/>
        </p:nvPicPr>
        <p:blipFill>
          <a:blip r:embed="rId2"/>
          <a:stretch>
            <a:fillRect/>
          </a:stretch>
        </p:blipFill>
        <p:spPr>
          <a:xfrm>
            <a:off x="359563" y="886837"/>
            <a:ext cx="2328874" cy="1969179"/>
          </a:xfrm>
          <a:prstGeom prst="rect">
            <a:avLst/>
          </a:prstGeom>
        </p:spPr>
      </p:pic>
    </p:spTree>
    <p:extLst>
      <p:ext uri="{BB962C8B-B14F-4D97-AF65-F5344CB8AC3E}">
        <p14:creationId xmlns:p14="http://schemas.microsoft.com/office/powerpoint/2010/main" val="2972998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dirty="0"/>
              <a:t> </a:t>
            </a:r>
            <a:r>
              <a:rPr lang="en-GB" sz="5400" b="1" i="1" dirty="0">
                <a:solidFill>
                  <a:srgbClr val="663300"/>
                </a:solidFill>
                <a:latin typeface="AngsanaUPC" panose="02020603050405020304" pitchFamily="18" charset="-34"/>
                <a:cs typeface="AngsanaUPC" panose="02020603050405020304" pitchFamily="18" charset="-34"/>
              </a:rPr>
              <a:t>Ultrasonography</a:t>
            </a:r>
            <a:endParaRPr lang="en-GB" b="1" i="1" dirty="0"/>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lnSpcReduction="10000"/>
          </a:bodyPr>
          <a:lstStyle/>
          <a:p>
            <a:pPr>
              <a:buFont typeface="Wingdings" panose="05000000000000000000" pitchFamily="2" charset="2"/>
              <a:buChar char="q"/>
            </a:pPr>
            <a:r>
              <a:rPr lang="en-GB" sz="5200" i="1" dirty="0">
                <a:solidFill>
                  <a:srgbClr val="663300"/>
                </a:solidFill>
                <a:latin typeface="AngsanaUPC" panose="02020603050405020304" pitchFamily="18" charset="-34"/>
                <a:cs typeface="AngsanaUPC" panose="02020603050405020304" pitchFamily="18" charset="-34"/>
              </a:rPr>
              <a:t>Method of the first choice </a:t>
            </a:r>
          </a:p>
          <a:p>
            <a:pPr>
              <a:buFont typeface="Courier New" panose="02070309020205020404" pitchFamily="49" charset="0"/>
              <a:buChar char="o"/>
            </a:pPr>
            <a:r>
              <a:rPr lang="en-GB" sz="5200" i="1" dirty="0">
                <a:solidFill>
                  <a:srgbClr val="663300"/>
                </a:solidFill>
                <a:latin typeface="AngsanaUPC" panose="02020603050405020304" pitchFamily="18" charset="-34"/>
                <a:cs typeface="AngsanaUPC" panose="02020603050405020304" pitchFamily="18" charset="-34"/>
              </a:rPr>
              <a:t>Recognition of multiple pregnancy </a:t>
            </a:r>
          </a:p>
          <a:p>
            <a:pPr>
              <a:buFont typeface="Courier New" panose="02070309020205020404" pitchFamily="49" charset="0"/>
              <a:buChar char="o"/>
            </a:pPr>
            <a:r>
              <a:rPr lang="en-GB" sz="5200" i="1" dirty="0">
                <a:solidFill>
                  <a:srgbClr val="663300"/>
                </a:solidFill>
                <a:latin typeface="AngsanaUPC" panose="02020603050405020304" pitchFamily="18" charset="-34"/>
                <a:cs typeface="AngsanaUPC" panose="02020603050405020304" pitchFamily="18" charset="-34"/>
              </a:rPr>
              <a:t>vitality </a:t>
            </a:r>
          </a:p>
          <a:p>
            <a:pPr>
              <a:buFont typeface="Courier New" panose="02070309020205020404" pitchFamily="49" charset="0"/>
              <a:buChar char="o"/>
            </a:pPr>
            <a:r>
              <a:rPr lang="en-GB" sz="5200" i="1" dirty="0">
                <a:solidFill>
                  <a:srgbClr val="663300"/>
                </a:solidFill>
                <a:latin typeface="AngsanaUPC" panose="02020603050405020304" pitchFamily="18" charset="-34"/>
                <a:cs typeface="AngsanaUPC" panose="02020603050405020304" pitchFamily="18" charset="-34"/>
              </a:rPr>
              <a:t>Confirmation of pregnancy </a:t>
            </a:r>
          </a:p>
          <a:p>
            <a:pPr>
              <a:buFont typeface="Courier New" panose="02070309020205020404" pitchFamily="49" charset="0"/>
              <a:buChar char="o"/>
            </a:pPr>
            <a:r>
              <a:rPr lang="en-GB" sz="5200" i="1" dirty="0">
                <a:solidFill>
                  <a:srgbClr val="663300"/>
                </a:solidFill>
                <a:latin typeface="AngsanaUPC" panose="02020603050405020304" pitchFamily="18" charset="-34"/>
                <a:cs typeface="AngsanaUPC" panose="02020603050405020304" pitchFamily="18" charset="-34"/>
              </a:rPr>
              <a:t>Fetal biometry </a:t>
            </a:r>
          </a:p>
          <a:p>
            <a:pPr>
              <a:buFont typeface="Courier New" panose="02070309020205020404" pitchFamily="49" charset="0"/>
              <a:buChar char="o"/>
            </a:pPr>
            <a:r>
              <a:rPr lang="en-GB" sz="5200" i="1" dirty="0">
                <a:solidFill>
                  <a:srgbClr val="663300"/>
                </a:solidFill>
                <a:latin typeface="AngsanaUPC" panose="02020603050405020304" pitchFamily="18" charset="-34"/>
                <a:cs typeface="AngsanaUPC" panose="02020603050405020304" pitchFamily="18" charset="-34"/>
              </a:rPr>
              <a:t> detection of congenital disorders</a:t>
            </a:r>
          </a:p>
          <a:p>
            <a:pPr>
              <a:buFont typeface="Courier New" panose="02070309020205020404" pitchFamily="49" charset="0"/>
              <a:buChar char="o"/>
            </a:pPr>
            <a:r>
              <a:rPr lang="en-GB" sz="5200" i="1" dirty="0">
                <a:solidFill>
                  <a:srgbClr val="663300"/>
                </a:solidFill>
                <a:latin typeface="AngsanaUPC" panose="02020603050405020304" pitchFamily="18" charset="-34"/>
                <a:cs typeface="AngsanaUPC" panose="02020603050405020304" pitchFamily="18" charset="-34"/>
              </a:rPr>
              <a:t>Screening -</a:t>
            </a:r>
            <a:endParaRPr lang="en-GB" sz="3000" b="0" i="1" dirty="0">
              <a:solidFill>
                <a:srgbClr val="663300"/>
              </a:solidFill>
              <a:effectLst/>
              <a:latin typeface="AngsanaUPC" panose="02020603050405020304" pitchFamily="18" charset="-34"/>
              <a:cs typeface="AngsanaUPC" panose="02020603050405020304" pitchFamily="18" charset="-34"/>
            </a:endParaRPr>
          </a:p>
        </p:txBody>
      </p:sp>
      <p:pic>
        <p:nvPicPr>
          <p:cNvPr id="5" name="Picture 2" descr="Fetal Ultrasound - Wireless Ultrasound Scanner | SIFSOF">
            <a:extLst>
              <a:ext uri="{FF2B5EF4-FFF2-40B4-BE49-F238E27FC236}">
                <a16:creationId xmlns:a16="http://schemas.microsoft.com/office/drawing/2014/main" id="{D523AF3C-35FC-4AC8-9D95-4FCB8043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2959" y="2631439"/>
            <a:ext cx="3497899" cy="215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0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83126"/>
            <a:ext cx="12192000" cy="1127759"/>
          </a:xfrm>
          <a:solidFill>
            <a:schemeClr val="bg2">
              <a:lumMod val="90000"/>
            </a:schemeClr>
          </a:solidFill>
        </p:spPr>
        <p:txBody>
          <a:bodyPr>
            <a:normAutofit/>
          </a:bodyPr>
          <a:lstStyle/>
          <a:p>
            <a:r>
              <a:rPr lang="en-GB" dirty="0"/>
              <a:t> </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926275"/>
            <a:ext cx="12192000" cy="5921565"/>
          </a:xfrm>
          <a:solidFill>
            <a:schemeClr val="tx2">
              <a:lumMod val="60000"/>
              <a:lumOff val="40000"/>
            </a:schemeClr>
          </a:solidFill>
        </p:spPr>
        <p:txBody>
          <a:bodyPr>
            <a:normAutofit/>
          </a:bodyPr>
          <a:lstStyle/>
          <a:p>
            <a:pPr>
              <a:buFont typeface="Wingdings" panose="05000000000000000000" pitchFamily="2" charset="2"/>
              <a:buChar char="§"/>
            </a:pPr>
            <a:r>
              <a:rPr lang="en-GB" sz="5400" dirty="0">
                <a:solidFill>
                  <a:srgbClr val="663300"/>
                </a:solidFill>
                <a:latin typeface="AngsanaUPC" panose="02020603050405020304" pitchFamily="18" charset="-34"/>
                <a:cs typeface="AngsanaUPC" panose="02020603050405020304" pitchFamily="18" charset="-34"/>
              </a:rPr>
              <a:t>2. a 3. trimester</a:t>
            </a:r>
            <a:endParaRPr lang="en-GB" sz="5400" dirty="0">
              <a:solidFill>
                <a:srgbClr val="663300"/>
              </a:solidFill>
              <a:latin typeface="AngsanaUPC" panose="02020603050405020304" pitchFamily="18" charset="-34"/>
            </a:endParaRPr>
          </a:p>
          <a:p>
            <a:pPr>
              <a:buFont typeface="Wingdings" panose="05000000000000000000" pitchFamily="2" charset="2"/>
              <a:buChar char="ü"/>
            </a:pPr>
            <a:r>
              <a:rPr lang="en-GB" sz="5400" dirty="0">
                <a:solidFill>
                  <a:srgbClr val="663300"/>
                </a:solidFill>
                <a:latin typeface="AngsanaUPC" panose="02020603050405020304" pitchFamily="18" charset="-34"/>
                <a:cs typeface="AngsanaUPC" panose="02020603050405020304" pitchFamily="18" charset="-34"/>
              </a:rPr>
              <a:t>3-5 week – gestational sac </a:t>
            </a:r>
          </a:p>
          <a:p>
            <a:pPr>
              <a:buFont typeface="Wingdings" panose="05000000000000000000" pitchFamily="2" charset="2"/>
              <a:buChar char="ü"/>
            </a:pPr>
            <a:r>
              <a:rPr lang="en-GB" sz="5400" dirty="0">
                <a:solidFill>
                  <a:srgbClr val="663300"/>
                </a:solidFill>
                <a:latin typeface="AngsanaUPC" panose="02020603050405020304" pitchFamily="18" charset="-34"/>
                <a:cs typeface="AngsanaUPC" panose="02020603050405020304" pitchFamily="18" charset="-34"/>
              </a:rPr>
              <a:t>6. – 7. week – heart activity</a:t>
            </a:r>
          </a:p>
          <a:p>
            <a:pPr>
              <a:buFont typeface="Wingdings" panose="05000000000000000000" pitchFamily="2" charset="2"/>
              <a:buChar char="§"/>
            </a:pPr>
            <a:r>
              <a:rPr lang="en-GB" sz="5400" dirty="0">
                <a:solidFill>
                  <a:srgbClr val="663300"/>
                </a:solidFill>
                <a:latin typeface="AngsanaUPC" panose="02020603050405020304" pitchFamily="18" charset="-34"/>
                <a:cs typeface="AngsanaUPC" panose="02020603050405020304" pitchFamily="18" charset="-34"/>
              </a:rPr>
              <a:t>Fetal biometry </a:t>
            </a:r>
          </a:p>
          <a:p>
            <a:pPr>
              <a:buFont typeface="Wingdings" panose="05000000000000000000" pitchFamily="2" charset="2"/>
              <a:buChar char="§"/>
            </a:pPr>
            <a:r>
              <a:rPr lang="en-GB" sz="5400" dirty="0">
                <a:solidFill>
                  <a:srgbClr val="663300"/>
                </a:solidFill>
                <a:latin typeface="AngsanaUPC" panose="02020603050405020304" pitchFamily="18" charset="-34"/>
                <a:cs typeface="AngsanaUPC" panose="02020603050405020304" pitchFamily="18" charset="-34"/>
              </a:rPr>
              <a:t>Method for assessment of gestation age and Fetal growth</a:t>
            </a:r>
          </a:p>
          <a:p>
            <a:pPr marL="0" indent="0">
              <a:buNone/>
            </a:pPr>
            <a:endParaRPr lang="en-GB" sz="5400" dirty="0">
              <a:solidFill>
                <a:srgbClr val="663300"/>
              </a:solidFill>
              <a:latin typeface="AngsanaUPC" panose="02020603050405020304" pitchFamily="18" charset="-34"/>
              <a:cs typeface="AngsanaUPC" panose="02020603050405020304" pitchFamily="18" charset="-34"/>
            </a:endParaRPr>
          </a:p>
          <a:p>
            <a:pPr marL="0" indent="0" algn="l">
              <a:buNone/>
            </a:pPr>
            <a:endParaRPr lang="en-GB" sz="4000" b="0" i="0" dirty="0">
              <a:solidFill>
                <a:srgbClr val="663300"/>
              </a:solidFill>
              <a:effectLst/>
              <a:latin typeface="AngsanaUPC" panose="02020603050405020304" pitchFamily="18" charset="-34"/>
              <a:cs typeface="AngsanaUPC" panose="02020603050405020304" pitchFamily="18" charset="-34"/>
            </a:endParaRPr>
          </a:p>
        </p:txBody>
      </p:sp>
      <p:pic>
        <p:nvPicPr>
          <p:cNvPr id="16386" name="Picture 2" descr="Fetal biometry to assess the size and growth of the fetus - ScienceDirect">
            <a:extLst>
              <a:ext uri="{FF2B5EF4-FFF2-40B4-BE49-F238E27FC236}">
                <a16:creationId xmlns:a16="http://schemas.microsoft.com/office/drawing/2014/main" id="{5F63574D-C466-4FC3-AA3F-0C353861A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3685" y="2653983"/>
            <a:ext cx="24193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ragically Wrong: When Good Early Pregnancies Are Misdiagnosed As Bad |  CommonHealth">
            <a:extLst>
              <a:ext uri="{FF2B5EF4-FFF2-40B4-BE49-F238E27FC236}">
                <a16:creationId xmlns:a16="http://schemas.microsoft.com/office/drawing/2014/main" id="{76FCBC47-626C-43B7-8339-DD5E04985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688" y="1434783"/>
            <a:ext cx="24098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316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Autofit/>
          </a:bodyPr>
          <a:lstStyle/>
          <a:p>
            <a:r>
              <a:rPr lang="en-GB" sz="7200" dirty="0"/>
              <a:t> </a:t>
            </a:r>
            <a:br>
              <a:rPr lang="en-GB" sz="7200" dirty="0"/>
            </a:br>
            <a:r>
              <a:rPr lang="en-GB" sz="7200" i="1" dirty="0">
                <a:solidFill>
                  <a:srgbClr val="663300"/>
                </a:solidFill>
                <a:latin typeface="AngsanaUPC" panose="02020603050405020304" pitchFamily="18" charset="-34"/>
                <a:cs typeface="AngsanaUPC" panose="02020603050405020304" pitchFamily="18" charset="-34"/>
              </a:rPr>
              <a:t>Dead fetus </a:t>
            </a:r>
            <a:br>
              <a:rPr lang="en-GB" sz="7200" dirty="0">
                <a:solidFill>
                  <a:srgbClr val="663300"/>
                </a:solidFill>
                <a:latin typeface="AngsanaUPC" panose="02020603050405020304" pitchFamily="18" charset="-34"/>
                <a:cs typeface="AngsanaUPC" panose="02020603050405020304" pitchFamily="18" charset="-34"/>
              </a:rPr>
            </a:br>
            <a:endParaRPr lang="en-GB" sz="7200" dirty="0"/>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marL="0" indent="0">
              <a:buNone/>
            </a:pPr>
            <a:r>
              <a:rPr lang="en-GB" sz="6000" dirty="0">
                <a:solidFill>
                  <a:srgbClr val="663300"/>
                </a:solidFill>
                <a:latin typeface="AngsanaUPC" panose="02020603050405020304" pitchFamily="18" charset="-34"/>
                <a:cs typeface="AngsanaUPC" panose="02020603050405020304" pitchFamily="18" charset="-34"/>
              </a:rPr>
              <a:t>1) </a:t>
            </a:r>
            <a:r>
              <a:rPr lang="en-GB" sz="6000" i="1" dirty="0">
                <a:solidFill>
                  <a:srgbClr val="663300"/>
                </a:solidFill>
                <a:latin typeface="AngsanaUPC" panose="02020603050405020304" pitchFamily="18" charset="-34"/>
                <a:cs typeface="AngsanaUPC" panose="02020603050405020304" pitchFamily="18" charset="-34"/>
              </a:rPr>
              <a:t>Absence of flow and heart movements</a:t>
            </a:r>
          </a:p>
          <a:p>
            <a:pPr marL="0" indent="0">
              <a:buNone/>
            </a:pPr>
            <a:r>
              <a:rPr lang="en-GB" sz="6000" i="1" dirty="0">
                <a:solidFill>
                  <a:srgbClr val="663300"/>
                </a:solidFill>
                <a:latin typeface="AngsanaUPC" panose="02020603050405020304" pitchFamily="18" charset="-34"/>
                <a:cs typeface="AngsanaUPC" panose="02020603050405020304" pitchFamily="18" charset="-34"/>
              </a:rPr>
              <a:t> 2) Oligohydramnios </a:t>
            </a:r>
          </a:p>
          <a:p>
            <a:pPr marL="0" indent="0">
              <a:buNone/>
            </a:pPr>
            <a:r>
              <a:rPr lang="en-GB" sz="6000" i="1" dirty="0">
                <a:solidFill>
                  <a:srgbClr val="663300"/>
                </a:solidFill>
                <a:latin typeface="AngsanaUPC" panose="02020603050405020304" pitchFamily="18" charset="-34"/>
                <a:cs typeface="AngsanaUPC" panose="02020603050405020304" pitchFamily="18" charset="-34"/>
              </a:rPr>
              <a:t>3) Superposition of skull bones</a:t>
            </a:r>
          </a:p>
        </p:txBody>
      </p:sp>
      <p:pic>
        <p:nvPicPr>
          <p:cNvPr id="1028" name="Picture 4" descr="Ultrasound Images of Fetal General">
            <a:extLst>
              <a:ext uri="{FF2B5EF4-FFF2-40B4-BE49-F238E27FC236}">
                <a16:creationId xmlns:a16="http://schemas.microsoft.com/office/drawing/2014/main" id="{537ABCCA-E3E8-4910-89B5-5DF05010A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0" y="2255519"/>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64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sz="6000" dirty="0"/>
              <a:t> </a:t>
            </a:r>
            <a:r>
              <a:rPr lang="en-GB" sz="6000" i="1" dirty="0">
                <a:solidFill>
                  <a:srgbClr val="663300"/>
                </a:solidFill>
                <a:latin typeface="AngsanaUPC" panose="02020603050405020304" pitchFamily="18" charset="-34"/>
                <a:cs typeface="AngsanaUPC" panose="02020603050405020304" pitchFamily="18" charset="-34"/>
              </a:rPr>
              <a:t>3D ultrasound</a:t>
            </a:r>
            <a:endParaRPr lang="en-GB" sz="6000" i="1" dirty="0"/>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a:buFont typeface="Wingdings" panose="05000000000000000000" pitchFamily="2" charset="2"/>
              <a:buChar char="§"/>
            </a:pPr>
            <a:endParaRPr lang="en-GB" sz="4800" dirty="0">
              <a:solidFill>
                <a:srgbClr val="663300"/>
              </a:solidFill>
              <a:latin typeface="AngsanaUPC" panose="02020603050405020304" pitchFamily="18" charset="-34"/>
              <a:cs typeface="AngsanaUPC" panose="02020603050405020304" pitchFamily="18" charset="-34"/>
            </a:endParaRPr>
          </a:p>
          <a:p>
            <a:pPr>
              <a:buFont typeface="Courier New" panose="02070309020205020404" pitchFamily="49" charset="0"/>
              <a:buChar char="o"/>
            </a:pPr>
            <a:r>
              <a:rPr lang="en-GB" sz="4800" dirty="0">
                <a:solidFill>
                  <a:srgbClr val="663300"/>
                </a:solidFill>
                <a:latin typeface="AngsanaUPC" panose="02020603050405020304" pitchFamily="18" charset="-34"/>
                <a:cs typeface="AngsanaUPC" panose="02020603050405020304" pitchFamily="18" charset="-34"/>
              </a:rPr>
              <a:t>most frequently used in obstetrics </a:t>
            </a:r>
          </a:p>
          <a:p>
            <a:pPr>
              <a:buFont typeface="Courier New" panose="02070309020205020404" pitchFamily="49" charset="0"/>
              <a:buChar char="o"/>
            </a:pPr>
            <a:r>
              <a:rPr lang="en-GB" sz="4800" dirty="0">
                <a:solidFill>
                  <a:srgbClr val="663300"/>
                </a:solidFill>
                <a:latin typeface="AngsanaUPC" panose="02020603050405020304" pitchFamily="18" charset="-34"/>
                <a:cs typeface="AngsanaUPC" panose="02020603050405020304" pitchFamily="18" charset="-34"/>
              </a:rPr>
              <a:t> Commercial use </a:t>
            </a:r>
          </a:p>
          <a:p>
            <a:pPr>
              <a:buFont typeface="Courier New" panose="02070309020205020404" pitchFamily="49" charset="0"/>
              <a:buChar char="o"/>
            </a:pPr>
            <a:r>
              <a:rPr lang="en-GB" sz="4800" dirty="0">
                <a:solidFill>
                  <a:srgbClr val="663300"/>
                </a:solidFill>
                <a:latin typeface="AngsanaUPC" panose="02020603050405020304" pitchFamily="18" charset="-34"/>
                <a:cs typeface="AngsanaUPC" panose="02020603050405020304" pitchFamily="18" charset="-34"/>
              </a:rPr>
              <a:t>Diagnostics of congenital abnormalities</a:t>
            </a:r>
          </a:p>
        </p:txBody>
      </p:sp>
      <p:pic>
        <p:nvPicPr>
          <p:cNvPr id="17410" name="Picture 2" descr="When is the Best Time to Get a 3D Ultrasound? - Mother Nurture Ultrasound">
            <a:extLst>
              <a:ext uri="{FF2B5EF4-FFF2-40B4-BE49-F238E27FC236}">
                <a16:creationId xmlns:a16="http://schemas.microsoft.com/office/drawing/2014/main" id="{406C4984-3C5C-4C71-99FC-5D97DD813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760" y="2103120"/>
            <a:ext cx="4287520" cy="212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865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sz="7200" dirty="0"/>
              <a:t> </a:t>
            </a:r>
            <a:r>
              <a:rPr lang="en-GB" sz="7200" i="1" dirty="0">
                <a:solidFill>
                  <a:srgbClr val="663300"/>
                </a:solidFill>
                <a:latin typeface="AngsanaUPC" panose="02020603050405020304" pitchFamily="18" charset="-34"/>
                <a:cs typeface="AngsanaUPC" panose="02020603050405020304" pitchFamily="18" charset="-34"/>
              </a:rPr>
              <a:t>MRI</a:t>
            </a:r>
            <a:endParaRPr lang="en-GB" sz="7200" i="1" dirty="0"/>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a:buFont typeface="Courier New" panose="02070309020205020404" pitchFamily="49" charset="0"/>
              <a:buChar char="o"/>
            </a:pPr>
            <a:r>
              <a:rPr lang="en-GB" sz="4400" dirty="0">
                <a:solidFill>
                  <a:srgbClr val="663300"/>
                </a:solidFill>
                <a:latin typeface="AngsanaUPC" panose="02020603050405020304" pitchFamily="18" charset="-34"/>
                <a:cs typeface="AngsanaUPC" panose="02020603050405020304" pitchFamily="18" charset="-34"/>
              </a:rPr>
              <a:t>congenital disorders (in case of unclear US finding)</a:t>
            </a:r>
          </a:p>
          <a:p>
            <a:pPr>
              <a:buFont typeface="Courier New" panose="02070309020205020404" pitchFamily="49" charset="0"/>
              <a:buChar char="o"/>
            </a:pPr>
            <a:r>
              <a:rPr lang="en-GB" sz="4400" dirty="0">
                <a:solidFill>
                  <a:srgbClr val="663300"/>
                </a:solidFill>
                <a:latin typeface="AngsanaUPC" panose="02020603050405020304" pitchFamily="18" charset="-34"/>
                <a:cs typeface="AngsanaUPC" panose="02020603050405020304" pitchFamily="18" charset="-34"/>
              </a:rPr>
              <a:t>examination of mother (instead of X-ray or CT) </a:t>
            </a:r>
          </a:p>
          <a:p>
            <a:pPr>
              <a:buFont typeface="Courier New" panose="02070309020205020404" pitchFamily="49" charset="0"/>
              <a:buChar char="o"/>
            </a:pPr>
            <a:r>
              <a:rPr lang="en-GB" sz="4400" dirty="0">
                <a:solidFill>
                  <a:srgbClr val="663300"/>
                </a:solidFill>
                <a:latin typeface="AngsanaUPC" panose="02020603050405020304" pitchFamily="18" charset="-34"/>
                <a:cs typeface="AngsanaUPC" panose="02020603050405020304" pitchFamily="18" charset="-34"/>
              </a:rPr>
              <a:t>Congenital brain abnormality </a:t>
            </a:r>
          </a:p>
          <a:p>
            <a:pPr marL="0" indent="0">
              <a:buNone/>
            </a:pPr>
            <a:r>
              <a:rPr lang="en-GB" sz="4400" dirty="0">
                <a:solidFill>
                  <a:srgbClr val="663300"/>
                </a:solidFill>
                <a:latin typeface="AngsanaUPC" panose="02020603050405020304" pitchFamily="18" charset="-34"/>
                <a:cs typeface="AngsanaUPC" panose="02020603050405020304" pitchFamily="18" charset="-34"/>
              </a:rPr>
              <a:t>(interhemispheric cyst and agenesis of corpus callosum)</a:t>
            </a:r>
          </a:p>
          <a:p>
            <a:pPr>
              <a:buFont typeface="Wingdings" panose="05000000000000000000" pitchFamily="2" charset="2"/>
              <a:buChar char="§"/>
            </a:pPr>
            <a:endParaRPr lang="en-GB" sz="5400" dirty="0">
              <a:solidFill>
                <a:srgbClr val="663300"/>
              </a:solidFill>
              <a:latin typeface="AngsanaUPC" panose="02020603050405020304" pitchFamily="18" charset="-34"/>
              <a:cs typeface="AngsanaUPC" panose="02020603050405020304" pitchFamily="18" charset="-34"/>
            </a:endParaRPr>
          </a:p>
          <a:p>
            <a:pPr>
              <a:buFont typeface="Wingdings" panose="05000000000000000000" pitchFamily="2" charset="2"/>
              <a:buChar char="q"/>
            </a:pPr>
            <a:r>
              <a:rPr lang="en-GB" sz="4800" dirty="0">
                <a:solidFill>
                  <a:srgbClr val="663300"/>
                </a:solidFill>
                <a:latin typeface="AngsanaUPC" panose="02020603050405020304" pitchFamily="18" charset="-34"/>
                <a:cs typeface="AngsanaUPC" panose="02020603050405020304" pitchFamily="18" charset="-34"/>
              </a:rPr>
              <a:t>Contraindications </a:t>
            </a:r>
          </a:p>
          <a:p>
            <a:pPr marL="0" indent="0">
              <a:buNone/>
            </a:pPr>
            <a:r>
              <a:rPr lang="en-GB" sz="4800" dirty="0">
                <a:solidFill>
                  <a:srgbClr val="663300"/>
                </a:solidFill>
                <a:latin typeface="AngsanaUPC" panose="02020603050405020304" pitchFamily="18" charset="-34"/>
                <a:cs typeface="AngsanaUPC" panose="02020603050405020304" pitchFamily="18" charset="-34"/>
              </a:rPr>
              <a:t>First trimester </a:t>
            </a:r>
          </a:p>
          <a:p>
            <a:pPr marL="0" indent="0">
              <a:buNone/>
            </a:pPr>
            <a:endParaRPr lang="ar-SA" sz="5400" dirty="0">
              <a:solidFill>
                <a:srgbClr val="663300"/>
              </a:solidFill>
              <a:latin typeface="AngsanaUPC" panose="02020603050405020304" pitchFamily="18" charset="-34"/>
            </a:endParaRPr>
          </a:p>
          <a:p>
            <a:endParaRPr lang="ar-SA" sz="5400" dirty="0">
              <a:solidFill>
                <a:srgbClr val="663300"/>
              </a:solidFill>
              <a:latin typeface="AngsanaUPC" panose="02020603050405020304" pitchFamily="18" charset="-34"/>
            </a:endParaRPr>
          </a:p>
        </p:txBody>
      </p:sp>
      <p:pic>
        <p:nvPicPr>
          <p:cNvPr id="18434" name="Picture 2" descr="Normal brain fetal MRI - 24 weeks | Radiology Case | Radiopaedia.org">
            <a:extLst>
              <a:ext uri="{FF2B5EF4-FFF2-40B4-BE49-F238E27FC236}">
                <a16:creationId xmlns:a16="http://schemas.microsoft.com/office/drawing/2014/main" id="{985624D0-4109-4DD8-B426-726A2E3F5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75" y="4348163"/>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907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Autofit/>
          </a:bodyPr>
          <a:lstStyle/>
          <a:p>
            <a:r>
              <a:rPr lang="en-GB" sz="7200" dirty="0"/>
              <a:t> </a:t>
            </a:r>
            <a:br>
              <a:rPr lang="en-GB" sz="7200" dirty="0"/>
            </a:br>
            <a:r>
              <a:rPr lang="en-GB" sz="6600" dirty="0">
                <a:solidFill>
                  <a:srgbClr val="663300"/>
                </a:solidFill>
                <a:latin typeface="AngsanaUPC" panose="02020603050405020304" pitchFamily="18" charset="-34"/>
                <a:cs typeface="AngsanaUPC" panose="02020603050405020304" pitchFamily="18" charset="-34"/>
              </a:rPr>
              <a:t>Plain film</a:t>
            </a:r>
            <a:br>
              <a:rPr lang="en-GB" sz="7200" dirty="0">
                <a:solidFill>
                  <a:srgbClr val="663300"/>
                </a:solidFill>
                <a:latin typeface="AngsanaUPC" panose="02020603050405020304" pitchFamily="18" charset="-34"/>
                <a:cs typeface="AngsanaUPC" panose="02020603050405020304" pitchFamily="18" charset="-34"/>
              </a:rPr>
            </a:br>
            <a:endParaRPr lang="en-GB" sz="7200" dirty="0"/>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a:buFont typeface="Wingdings" panose="05000000000000000000" pitchFamily="2" charset="2"/>
              <a:buChar char="q"/>
            </a:pPr>
            <a:r>
              <a:rPr lang="en-GB" sz="4800" dirty="0">
                <a:solidFill>
                  <a:srgbClr val="663300"/>
                </a:solidFill>
                <a:latin typeface="AngsanaUPC" panose="02020603050405020304" pitchFamily="18" charset="-34"/>
                <a:cs typeface="AngsanaUPC" panose="02020603050405020304" pitchFamily="18" charset="-34"/>
              </a:rPr>
              <a:t>Dead fetus </a:t>
            </a:r>
          </a:p>
          <a:p>
            <a:pPr>
              <a:buFont typeface="Courier New" panose="02070309020205020404" pitchFamily="49" charset="0"/>
              <a:buChar char="o"/>
            </a:pPr>
            <a:r>
              <a:rPr lang="en-GB" sz="4800" dirty="0">
                <a:solidFill>
                  <a:srgbClr val="663300"/>
                </a:solidFill>
                <a:latin typeface="AngsanaUPC" panose="02020603050405020304" pitchFamily="18" charset="-34"/>
                <a:cs typeface="AngsanaUPC" panose="02020603050405020304" pitchFamily="18" charset="-34"/>
              </a:rPr>
              <a:t>Distortion of vertebral column</a:t>
            </a:r>
          </a:p>
          <a:p>
            <a:pPr>
              <a:buFont typeface="Courier New" panose="02070309020205020404" pitchFamily="49" charset="0"/>
              <a:buChar char="o"/>
            </a:pPr>
            <a:r>
              <a:rPr lang="en-GB" sz="4800" dirty="0">
                <a:solidFill>
                  <a:srgbClr val="663300"/>
                </a:solidFill>
                <a:latin typeface="AngsanaUPC" panose="02020603050405020304" pitchFamily="18" charset="-34"/>
                <a:cs typeface="AngsanaUPC" panose="02020603050405020304" pitchFamily="18" charset="-34"/>
              </a:rPr>
              <a:t> Superposition of skull bones </a:t>
            </a:r>
          </a:p>
          <a:p>
            <a:pPr>
              <a:buFont typeface="Courier New" panose="02070309020205020404" pitchFamily="49" charset="0"/>
              <a:buChar char="o"/>
            </a:pPr>
            <a:r>
              <a:rPr lang="en-GB" sz="4800" dirty="0">
                <a:solidFill>
                  <a:srgbClr val="663300"/>
                </a:solidFill>
                <a:latin typeface="AngsanaUPC" panose="02020603050405020304" pitchFamily="18" charset="-34"/>
                <a:cs typeface="AngsanaUPC" panose="02020603050405020304" pitchFamily="18" charset="-34"/>
              </a:rPr>
              <a:t>Abnormal position of extremities </a:t>
            </a:r>
          </a:p>
          <a:p>
            <a:pPr>
              <a:buFont typeface="Courier New" panose="02070309020205020404" pitchFamily="49" charset="0"/>
              <a:buChar char="o"/>
            </a:pPr>
            <a:r>
              <a:rPr lang="en-GB" sz="4800" dirty="0">
                <a:solidFill>
                  <a:srgbClr val="663300"/>
                </a:solidFill>
                <a:latin typeface="AngsanaUPC" panose="02020603050405020304" pitchFamily="18" charset="-34"/>
                <a:cs typeface="AngsanaUPC" panose="02020603050405020304" pitchFamily="18" charset="-34"/>
              </a:rPr>
              <a:t>Presence of gas</a:t>
            </a:r>
          </a:p>
          <a:p>
            <a:pPr>
              <a:buFont typeface="Wingdings" panose="05000000000000000000" pitchFamily="2" charset="2"/>
              <a:buChar char="q"/>
            </a:pPr>
            <a:r>
              <a:rPr lang="en-GB" sz="4800" dirty="0">
                <a:solidFill>
                  <a:srgbClr val="663300"/>
                </a:solidFill>
                <a:latin typeface="AngsanaUPC" panose="02020603050405020304" pitchFamily="18" charset="-34"/>
                <a:cs typeface="AngsanaUPC" panose="02020603050405020304" pitchFamily="18" charset="-34"/>
              </a:rPr>
              <a:t>Nowadays is this method replaced</a:t>
            </a:r>
          </a:p>
          <a:p>
            <a:pPr marL="0" indent="0">
              <a:buNone/>
            </a:pPr>
            <a:r>
              <a:rPr lang="en-GB" sz="4800" dirty="0">
                <a:solidFill>
                  <a:srgbClr val="663300"/>
                </a:solidFill>
                <a:latin typeface="AngsanaUPC" panose="02020603050405020304" pitchFamily="18" charset="-34"/>
                <a:cs typeface="AngsanaUPC" panose="02020603050405020304" pitchFamily="18" charset="-34"/>
              </a:rPr>
              <a:t> by US or MRI </a:t>
            </a:r>
          </a:p>
        </p:txBody>
      </p:sp>
      <p:pic>
        <p:nvPicPr>
          <p:cNvPr id="2050" name="Picture 2" descr="Having your unborn baby Irradiated? Think Again! | A secret diary being  opened up!">
            <a:extLst>
              <a:ext uri="{FF2B5EF4-FFF2-40B4-BE49-F238E27FC236}">
                <a16:creationId xmlns:a16="http://schemas.microsoft.com/office/drawing/2014/main" id="{3C7CDBE4-E085-4A97-8518-9909F9EE3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680" y="3823968"/>
            <a:ext cx="220789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ience Source - Facial X-ray of aborted foetus with cleft palate">
            <a:extLst>
              <a:ext uri="{FF2B5EF4-FFF2-40B4-BE49-F238E27FC236}">
                <a16:creationId xmlns:a16="http://schemas.microsoft.com/office/drawing/2014/main" id="{20270636-9AB5-4DBC-A70F-04CF0A87B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415" y="1341118"/>
            <a:ext cx="2505075" cy="20878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t Pregnancy Diagnosis - A Complete Veterinary Guide.">
            <a:extLst>
              <a:ext uri="{FF2B5EF4-FFF2-40B4-BE49-F238E27FC236}">
                <a16:creationId xmlns:a16="http://schemas.microsoft.com/office/drawing/2014/main" id="{95F36311-A072-4B20-9468-40EB9BA4C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680" y="1341119"/>
            <a:ext cx="2207895" cy="20878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etal Count Radiology | Today's Veterinary Practice">
            <a:extLst>
              <a:ext uri="{FF2B5EF4-FFF2-40B4-BE49-F238E27FC236}">
                <a16:creationId xmlns:a16="http://schemas.microsoft.com/office/drawing/2014/main" id="{70099D99-83AA-41E6-974D-50EAE30694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3415" y="3829684"/>
            <a:ext cx="2505075" cy="193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6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gradFill flip="none" rotWithShape="1">
            <a:gsLst>
              <a:gs pos="4000">
                <a:srgbClr val="996633"/>
              </a:gs>
              <a:gs pos="50000">
                <a:srgbClr val="808000">
                  <a:tint val="44500"/>
                  <a:satMod val="160000"/>
                </a:srgbClr>
              </a:gs>
              <a:gs pos="100000">
                <a:srgbClr val="808000">
                  <a:tint val="23500"/>
                  <a:satMod val="160000"/>
                </a:srgbClr>
              </a:gs>
            </a:gsLst>
            <a:lin ang="2700000" scaled="1"/>
            <a:tileRect/>
          </a:gradFill>
        </p:spPr>
        <p:txBody>
          <a:bodyPr>
            <a:normAutofit/>
          </a:bodyPr>
          <a:lstStyle/>
          <a:p>
            <a:r>
              <a:rPr lang="en-GB" dirty="0"/>
              <a:t> </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0"/>
            <a:ext cx="12192000" cy="6847840"/>
          </a:xfrm>
          <a:solidFill>
            <a:schemeClr val="tx2">
              <a:lumMod val="60000"/>
              <a:lumOff val="40000"/>
            </a:schemeClr>
          </a:solidFill>
        </p:spPr>
        <p:txBody>
          <a:bodyPr>
            <a:normAutofit/>
          </a:bodyPr>
          <a:lstStyle/>
          <a:p>
            <a:pPr marL="0" indent="0" algn="l">
              <a:buNone/>
            </a:pPr>
            <a:endParaRPr lang="en-GB" b="0" i="0" dirty="0">
              <a:solidFill>
                <a:srgbClr val="444444"/>
              </a:solidFill>
              <a:effectLst/>
              <a:latin typeface="Arial" panose="020B0604020202020204" pitchFamily="34" charset="0"/>
            </a:endParaRPr>
          </a:p>
          <a:p>
            <a:pPr marL="0" indent="0">
              <a:buNone/>
            </a:pPr>
            <a:endParaRPr lang="en-GB" b="0" i="0" dirty="0">
              <a:solidFill>
                <a:srgbClr val="3B3835"/>
              </a:solidFill>
              <a:effectLst/>
              <a:latin typeface="Helvetica Neue"/>
            </a:endParaRPr>
          </a:p>
        </p:txBody>
      </p:sp>
      <p:pic>
        <p:nvPicPr>
          <p:cNvPr id="4" name="Picture 3">
            <a:extLst>
              <a:ext uri="{FF2B5EF4-FFF2-40B4-BE49-F238E27FC236}">
                <a16:creationId xmlns:a16="http://schemas.microsoft.com/office/drawing/2014/main" id="{6B1E5090-B26B-B8BB-4B71-BFA1F5CCE410}"/>
              </a:ext>
            </a:extLst>
          </p:cNvPr>
          <p:cNvPicPr>
            <a:picLocks noChangeAspect="1"/>
          </p:cNvPicPr>
          <p:nvPr/>
        </p:nvPicPr>
        <p:blipFill>
          <a:blip r:embed="rId2"/>
          <a:stretch>
            <a:fillRect/>
          </a:stretch>
        </p:blipFill>
        <p:spPr>
          <a:xfrm>
            <a:off x="153081" y="40080"/>
            <a:ext cx="6853361" cy="6777840"/>
          </a:xfrm>
          <a:prstGeom prst="rect">
            <a:avLst/>
          </a:prstGeom>
        </p:spPr>
      </p:pic>
      <p:pic>
        <p:nvPicPr>
          <p:cNvPr id="5" name="Picture 4">
            <a:extLst>
              <a:ext uri="{FF2B5EF4-FFF2-40B4-BE49-F238E27FC236}">
                <a16:creationId xmlns:a16="http://schemas.microsoft.com/office/drawing/2014/main" id="{A1DEFF85-F2CD-51B8-67CE-C1773EE3A901}"/>
              </a:ext>
            </a:extLst>
          </p:cNvPr>
          <p:cNvPicPr>
            <a:picLocks noChangeAspect="1"/>
          </p:cNvPicPr>
          <p:nvPr/>
        </p:nvPicPr>
        <p:blipFill>
          <a:blip r:embed="rId3"/>
          <a:stretch>
            <a:fillRect/>
          </a:stretch>
        </p:blipFill>
        <p:spPr>
          <a:xfrm>
            <a:off x="7159523" y="2722722"/>
            <a:ext cx="4771220" cy="2064518"/>
          </a:xfrm>
          <a:prstGeom prst="rect">
            <a:avLst/>
          </a:prstGeom>
        </p:spPr>
      </p:pic>
    </p:spTree>
    <p:extLst>
      <p:ext uri="{BB962C8B-B14F-4D97-AF65-F5344CB8AC3E}">
        <p14:creationId xmlns:p14="http://schemas.microsoft.com/office/powerpoint/2010/main" val="277629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2"/>
            <a:ext cx="12192000" cy="902524"/>
          </a:xfrm>
          <a:solidFill>
            <a:schemeClr val="bg2">
              <a:lumMod val="90000"/>
            </a:schemeClr>
          </a:solidFill>
        </p:spPr>
        <p:txBody>
          <a:bodyPr>
            <a:normAutofit fontScale="90000"/>
          </a:bodyPr>
          <a:lstStyle/>
          <a:p>
            <a:br>
              <a:rPr lang="en-GB" b="1" i="0" dirty="0">
                <a:solidFill>
                  <a:srgbClr val="663300"/>
                </a:solidFill>
                <a:effectLst/>
                <a:latin typeface="Angsana New" panose="02020603050405020304" pitchFamily="18" charset="-34"/>
                <a:cs typeface="Angsana New" panose="02020603050405020304" pitchFamily="18" charset="-34"/>
              </a:rPr>
            </a:br>
            <a:r>
              <a:rPr lang="en-GB" b="1" i="1" dirty="0">
                <a:solidFill>
                  <a:srgbClr val="663300"/>
                </a:solidFill>
                <a:effectLst/>
                <a:latin typeface="Angsana New" panose="02020603050405020304" pitchFamily="18" charset="-34"/>
                <a:cs typeface="Angsana New" panose="02020603050405020304" pitchFamily="18" charset="-34"/>
              </a:rPr>
              <a:t>WHAT IS MEDICAL IMAGING?</a:t>
            </a:r>
            <a:br>
              <a:rPr lang="en-GB" b="1" i="1" dirty="0">
                <a:solidFill>
                  <a:srgbClr val="663300"/>
                </a:solidFill>
                <a:effectLst/>
                <a:latin typeface="Angsana New" panose="02020603050405020304" pitchFamily="18" charset="-34"/>
                <a:cs typeface="Angsana New" panose="02020603050405020304" pitchFamily="18" charset="-34"/>
              </a:rPr>
            </a:br>
            <a:endParaRPr lang="en-GB" b="1" i="1" dirty="0">
              <a:solidFill>
                <a:srgbClr val="663300"/>
              </a:solidFill>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902526"/>
            <a:ext cx="12192000" cy="6064067"/>
          </a:xfrm>
          <a:solidFill>
            <a:schemeClr val="tx2">
              <a:lumMod val="60000"/>
              <a:lumOff val="40000"/>
            </a:schemeClr>
          </a:solidFill>
        </p:spPr>
        <p:txBody>
          <a:bodyPr>
            <a:normAutofit/>
          </a:bodyPr>
          <a:lstStyle/>
          <a:p>
            <a:pPr algn="l">
              <a:buFont typeface="Wingdings" panose="05000000000000000000" pitchFamily="2" charset="2"/>
              <a:buChar char="§"/>
            </a:pPr>
            <a:r>
              <a:rPr lang="en-GB" sz="4000" b="0" i="1" dirty="0">
                <a:solidFill>
                  <a:srgbClr val="663300"/>
                </a:solidFill>
                <a:effectLst/>
                <a:latin typeface="AngsanaUPC" panose="02020603050405020304" pitchFamily="18" charset="-34"/>
                <a:cs typeface="AngsanaUPC" panose="02020603050405020304" pitchFamily="18" charset="-34"/>
              </a:rPr>
              <a:t>MEDICAL IMAGING:</a:t>
            </a:r>
          </a:p>
          <a:p>
            <a:pPr marL="0" indent="0" algn="l">
              <a:buNone/>
            </a:pPr>
            <a:r>
              <a:rPr lang="en-GB" sz="4000" b="0" i="1" dirty="0">
                <a:solidFill>
                  <a:srgbClr val="663300"/>
                </a:solidFill>
                <a:effectLst/>
                <a:latin typeface="AngsanaUPC" panose="02020603050405020304" pitchFamily="18" charset="-34"/>
                <a:cs typeface="AngsanaUPC" panose="02020603050405020304" pitchFamily="18" charset="-34"/>
              </a:rPr>
              <a:t> is the technique and process used to create images of the human body.</a:t>
            </a:r>
          </a:p>
          <a:p>
            <a:pPr algn="l">
              <a:buFont typeface="Wingdings" panose="05000000000000000000" pitchFamily="2" charset="2"/>
              <a:buChar char="§"/>
            </a:pPr>
            <a:r>
              <a:rPr lang="en-GB" sz="4000" i="1" dirty="0">
                <a:solidFill>
                  <a:srgbClr val="663300"/>
                </a:solidFill>
                <a:latin typeface="AngsanaUPC" panose="02020603050405020304" pitchFamily="18" charset="-34"/>
                <a:cs typeface="AngsanaUPC" panose="02020603050405020304" pitchFamily="18" charset="-34"/>
              </a:rPr>
              <a:t>Aiming </a:t>
            </a:r>
          </a:p>
          <a:p>
            <a:pPr algn="l">
              <a:buFont typeface="Wingdings" panose="05000000000000000000" pitchFamily="2" charset="2"/>
              <a:buChar char="ü"/>
            </a:pPr>
            <a:r>
              <a:rPr lang="en-GB" sz="4000" b="0" i="1" dirty="0">
                <a:solidFill>
                  <a:srgbClr val="663300"/>
                </a:solidFill>
                <a:effectLst/>
                <a:latin typeface="AngsanaUPC" panose="02020603050405020304" pitchFamily="18" charset="-34"/>
                <a:cs typeface="AngsanaUPC" panose="02020603050405020304" pitchFamily="18" charset="-34"/>
              </a:rPr>
              <a:t>for clinical purposes (medical procedures seeking to reveal, diagnose, or examine disease)</a:t>
            </a:r>
          </a:p>
          <a:p>
            <a:pPr algn="l">
              <a:buFont typeface="Wingdings" panose="05000000000000000000" pitchFamily="2" charset="2"/>
              <a:buChar char="ü"/>
            </a:pPr>
            <a:r>
              <a:rPr lang="en-GB" sz="4000" b="0" i="1" dirty="0">
                <a:solidFill>
                  <a:srgbClr val="663300"/>
                </a:solidFill>
                <a:effectLst/>
                <a:latin typeface="AngsanaUPC" panose="02020603050405020304" pitchFamily="18" charset="-34"/>
                <a:cs typeface="AngsanaUPC" panose="02020603050405020304" pitchFamily="18" charset="-34"/>
              </a:rPr>
              <a:t> or medical science (including the study of normal anatomy and physiology)</a:t>
            </a:r>
          </a:p>
        </p:txBody>
      </p:sp>
      <p:pic>
        <p:nvPicPr>
          <p:cNvPr id="5" name="Picture 4">
            <a:extLst>
              <a:ext uri="{FF2B5EF4-FFF2-40B4-BE49-F238E27FC236}">
                <a16:creationId xmlns:a16="http://schemas.microsoft.com/office/drawing/2014/main" id="{FBE75913-EA0E-8472-F4CB-1896D929489C}"/>
              </a:ext>
            </a:extLst>
          </p:cNvPr>
          <p:cNvPicPr>
            <a:picLocks noChangeAspect="1"/>
          </p:cNvPicPr>
          <p:nvPr/>
        </p:nvPicPr>
        <p:blipFill>
          <a:blip r:embed="rId2"/>
          <a:stretch>
            <a:fillRect/>
          </a:stretch>
        </p:blipFill>
        <p:spPr>
          <a:xfrm>
            <a:off x="9915645" y="4718117"/>
            <a:ext cx="2145978" cy="2139881"/>
          </a:xfrm>
          <a:prstGeom prst="rect">
            <a:avLst/>
          </a:prstGeom>
        </p:spPr>
      </p:pic>
    </p:spTree>
    <p:extLst>
      <p:ext uri="{BB962C8B-B14F-4D97-AF65-F5344CB8AC3E}">
        <p14:creationId xmlns:p14="http://schemas.microsoft.com/office/powerpoint/2010/main" val="135494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sz="5400" i="1" dirty="0">
                <a:solidFill>
                  <a:srgbClr val="663300"/>
                </a:solidFill>
                <a:latin typeface="Angsana New" panose="02020603050405020304" pitchFamily="18" charset="-34"/>
                <a:cs typeface="Angsana New" panose="02020603050405020304" pitchFamily="18" charset="-34"/>
              </a:rPr>
              <a:t>Imaging methods in gynaecology </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lnSpcReduction="10000"/>
          </a:bodyPr>
          <a:lstStyle/>
          <a:p>
            <a:pPr>
              <a:buFont typeface="Wingdings" panose="05000000000000000000" pitchFamily="2" charset="2"/>
              <a:buChar char="§"/>
            </a:pPr>
            <a:r>
              <a:rPr lang="en-GB" sz="4000" i="1" dirty="0">
                <a:solidFill>
                  <a:srgbClr val="663300"/>
                </a:solidFill>
                <a:latin typeface="Angsana New" panose="02020603050405020304" pitchFamily="18" charset="-34"/>
                <a:cs typeface="Angsana New" panose="02020603050405020304" pitchFamily="18" charset="-34"/>
              </a:rPr>
              <a:t>Ultrasonography </a:t>
            </a:r>
          </a:p>
          <a:p>
            <a:pPr>
              <a:buFont typeface="Wingdings" panose="05000000000000000000" pitchFamily="2" charset="2"/>
              <a:buChar char="§"/>
            </a:pPr>
            <a:r>
              <a:rPr lang="en-GB" sz="4000" i="1" dirty="0">
                <a:solidFill>
                  <a:srgbClr val="663300"/>
                </a:solidFill>
                <a:latin typeface="Angsana New" panose="02020603050405020304" pitchFamily="18" charset="-34"/>
                <a:cs typeface="Angsana New" panose="02020603050405020304" pitchFamily="18" charset="-34"/>
              </a:rPr>
              <a:t>Computed tomography (CT)</a:t>
            </a:r>
          </a:p>
          <a:p>
            <a:pPr>
              <a:buFont typeface="Wingdings" panose="05000000000000000000" pitchFamily="2" charset="2"/>
              <a:buChar char="§"/>
            </a:pPr>
            <a:r>
              <a:rPr lang="en-GB" sz="4000" i="1" dirty="0">
                <a:solidFill>
                  <a:srgbClr val="663300"/>
                </a:solidFill>
                <a:latin typeface="Angsana New" panose="02020603050405020304" pitchFamily="18" charset="-34"/>
                <a:cs typeface="Angsana New" panose="02020603050405020304" pitchFamily="18" charset="-34"/>
              </a:rPr>
              <a:t> Magnetic resonance imaging (MRI)</a:t>
            </a:r>
          </a:p>
          <a:p>
            <a:pPr>
              <a:buFont typeface="Wingdings" panose="05000000000000000000" pitchFamily="2" charset="2"/>
              <a:buChar char="§"/>
            </a:pPr>
            <a:r>
              <a:rPr lang="en-GB" sz="4000" i="1" dirty="0">
                <a:solidFill>
                  <a:srgbClr val="663300"/>
                </a:solidFill>
                <a:latin typeface="Angsana New" panose="02020603050405020304" pitchFamily="18" charset="-34"/>
                <a:cs typeface="Angsana New" panose="02020603050405020304" pitchFamily="18" charset="-34"/>
              </a:rPr>
              <a:t>Conventional radiology (PET)</a:t>
            </a:r>
          </a:p>
          <a:p>
            <a:pPr>
              <a:buFont typeface="Wingdings" panose="05000000000000000000" pitchFamily="2" charset="2"/>
              <a:buChar char="§"/>
            </a:pPr>
            <a:r>
              <a:rPr lang="en-GB" sz="4000" i="1" dirty="0">
                <a:solidFill>
                  <a:srgbClr val="663300"/>
                </a:solidFill>
                <a:latin typeface="Angsana New" panose="02020603050405020304" pitchFamily="18" charset="-34"/>
                <a:cs typeface="Angsana New" panose="02020603050405020304" pitchFamily="18" charset="-34"/>
              </a:rPr>
              <a:t>Angiography.  </a:t>
            </a:r>
          </a:p>
          <a:p>
            <a:pPr>
              <a:buFont typeface="Wingdings" panose="05000000000000000000" pitchFamily="2" charset="2"/>
              <a:buChar char="§"/>
            </a:pPr>
            <a:r>
              <a:rPr lang="en-GB" sz="4000" i="1" dirty="0">
                <a:solidFill>
                  <a:srgbClr val="663300"/>
                </a:solidFill>
                <a:latin typeface="Angsana New" panose="02020603050405020304" pitchFamily="18" charset="-34"/>
                <a:cs typeface="Angsana New" panose="02020603050405020304" pitchFamily="18" charset="-34"/>
              </a:rPr>
              <a:t> Hysterosalpingogram (HSG). </a:t>
            </a:r>
          </a:p>
          <a:p>
            <a:pPr>
              <a:buFont typeface="Wingdings" panose="05000000000000000000" pitchFamily="2" charset="2"/>
              <a:buChar char="§"/>
            </a:pPr>
            <a:r>
              <a:rPr lang="en-GB" sz="4000" i="1" dirty="0">
                <a:solidFill>
                  <a:srgbClr val="663300"/>
                </a:solidFill>
                <a:latin typeface="Angsana New" panose="02020603050405020304" pitchFamily="18" charset="-34"/>
                <a:cs typeface="Angsana New" panose="02020603050405020304" pitchFamily="18" charset="-34"/>
              </a:rPr>
              <a:t>Cystourethrogram.</a:t>
            </a:r>
            <a:endParaRPr lang="en-GB" sz="4000" b="0" i="1" dirty="0">
              <a:solidFill>
                <a:srgbClr val="663300"/>
              </a:solidFill>
              <a:effectLst/>
              <a:latin typeface="Angsana New" panose="02020603050405020304" pitchFamily="18" charset="-34"/>
              <a:cs typeface="Angsana New" panose="02020603050405020304" pitchFamily="18" charset="-34"/>
            </a:endParaRPr>
          </a:p>
          <a:p>
            <a:pPr>
              <a:buFont typeface="Wingdings" panose="05000000000000000000" pitchFamily="2" charset="2"/>
              <a:buChar char="§"/>
            </a:pPr>
            <a:r>
              <a:rPr lang="en-GB" sz="4000" b="0" i="1" dirty="0">
                <a:solidFill>
                  <a:srgbClr val="663300"/>
                </a:solidFill>
                <a:effectLst/>
                <a:latin typeface="Angsana New" panose="02020603050405020304" pitchFamily="18" charset="-34"/>
                <a:cs typeface="Angsana New" panose="02020603050405020304" pitchFamily="18" charset="-34"/>
              </a:rPr>
              <a:t>Hysteroscopy. </a:t>
            </a:r>
          </a:p>
          <a:p>
            <a:pPr>
              <a:buFont typeface="Wingdings" panose="05000000000000000000" pitchFamily="2" charset="2"/>
              <a:buChar char="§"/>
            </a:pPr>
            <a:r>
              <a:rPr lang="en-GB" sz="4000" b="0" i="1" dirty="0">
                <a:solidFill>
                  <a:srgbClr val="663300"/>
                </a:solidFill>
                <a:effectLst/>
                <a:latin typeface="Angsana New" panose="02020603050405020304" pitchFamily="18" charset="-34"/>
                <a:cs typeface="Angsana New" panose="02020603050405020304" pitchFamily="18" charset="-34"/>
              </a:rPr>
              <a:t> X-Ray. </a:t>
            </a:r>
            <a:endParaRPr lang="en-GB" sz="4000" i="1" dirty="0">
              <a:solidFill>
                <a:srgbClr val="663300"/>
              </a:solidFill>
              <a:latin typeface="Angsana New" panose="02020603050405020304" pitchFamily="18" charset="-34"/>
              <a:cs typeface="Angsana New" panose="02020603050405020304" pitchFamily="18" charset="-34"/>
            </a:endParaRPr>
          </a:p>
          <a:p>
            <a:pPr marL="0" indent="0">
              <a:buNone/>
            </a:pPr>
            <a:endParaRPr lang="en-GB" b="0" i="0" dirty="0">
              <a:solidFill>
                <a:srgbClr val="3B3835"/>
              </a:solidFill>
              <a:effectLst/>
              <a:latin typeface="Helvetica Neue"/>
            </a:endParaRPr>
          </a:p>
          <a:p>
            <a:pPr>
              <a:buFont typeface="Wingdings" panose="05000000000000000000" pitchFamily="2" charset="2"/>
              <a:buChar char="§"/>
            </a:pPr>
            <a:endParaRPr lang="en-GB" dirty="0"/>
          </a:p>
          <a:p>
            <a:pPr marL="0" indent="0" algn="l">
              <a:buNone/>
            </a:pPr>
            <a:endParaRPr lang="en-GB" b="0" i="0" dirty="0">
              <a:solidFill>
                <a:srgbClr val="3B3835"/>
              </a:solidFill>
              <a:effectLst/>
              <a:latin typeface="Helvetica Neue"/>
            </a:endParaRPr>
          </a:p>
          <a:p>
            <a:pPr marL="0" indent="0" algn="l">
              <a:buNone/>
            </a:pPr>
            <a:endParaRPr lang="en-GB" b="0" i="0" dirty="0">
              <a:solidFill>
                <a:srgbClr val="3B3835"/>
              </a:solidFill>
              <a:effectLst/>
              <a:latin typeface="Helvetica Neue"/>
            </a:endParaRPr>
          </a:p>
        </p:txBody>
      </p:sp>
      <p:pic>
        <p:nvPicPr>
          <p:cNvPr id="5" name="Picture 4">
            <a:extLst>
              <a:ext uri="{FF2B5EF4-FFF2-40B4-BE49-F238E27FC236}">
                <a16:creationId xmlns:a16="http://schemas.microsoft.com/office/drawing/2014/main" id="{079FEA11-9D16-2D55-6E92-E6A707743794}"/>
              </a:ext>
            </a:extLst>
          </p:cNvPr>
          <p:cNvPicPr>
            <a:picLocks noChangeAspect="1"/>
          </p:cNvPicPr>
          <p:nvPr/>
        </p:nvPicPr>
        <p:blipFill>
          <a:blip r:embed="rId2"/>
          <a:stretch>
            <a:fillRect/>
          </a:stretch>
        </p:blipFill>
        <p:spPr>
          <a:xfrm>
            <a:off x="9915645" y="4541546"/>
            <a:ext cx="2145978" cy="2139881"/>
          </a:xfrm>
          <a:prstGeom prst="rect">
            <a:avLst/>
          </a:prstGeom>
        </p:spPr>
      </p:pic>
    </p:spTree>
    <p:extLst>
      <p:ext uri="{BB962C8B-B14F-4D97-AF65-F5344CB8AC3E}">
        <p14:creationId xmlns:p14="http://schemas.microsoft.com/office/powerpoint/2010/main" val="311957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2"/>
            <a:ext cx="12192000" cy="905932"/>
          </a:xfrm>
          <a:solidFill>
            <a:schemeClr val="bg2">
              <a:lumMod val="90000"/>
            </a:schemeClr>
          </a:solidFill>
        </p:spPr>
        <p:txBody>
          <a:bodyPr>
            <a:normAutofit fontScale="90000"/>
          </a:bodyPr>
          <a:lstStyle/>
          <a:p>
            <a:r>
              <a:rPr lang="en-GB" sz="6000" b="1" dirty="0">
                <a:solidFill>
                  <a:srgbClr val="663300"/>
                </a:solidFill>
                <a:latin typeface="AngsanaUPC" panose="02020603050405020304" pitchFamily="18" charset="-34"/>
                <a:cs typeface="AngsanaUPC" panose="02020603050405020304" pitchFamily="18" charset="-34"/>
              </a:rPr>
              <a:t> </a:t>
            </a:r>
            <a:r>
              <a:rPr lang="en-GB" sz="6000" b="1" i="1" dirty="0">
                <a:solidFill>
                  <a:srgbClr val="663300"/>
                </a:solidFill>
                <a:latin typeface="AngsanaUPC" panose="02020603050405020304" pitchFamily="18" charset="-34"/>
                <a:cs typeface="AngsanaUPC" panose="02020603050405020304" pitchFamily="18" charset="-34"/>
              </a:rPr>
              <a:t>CT Scan</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905934"/>
            <a:ext cx="12192000" cy="5941906"/>
          </a:xfrm>
          <a:solidFill>
            <a:schemeClr val="tx2">
              <a:lumMod val="60000"/>
              <a:lumOff val="40000"/>
            </a:schemeClr>
          </a:solidFill>
        </p:spPr>
        <p:txBody>
          <a:bodyPr>
            <a:normAutofit lnSpcReduction="10000"/>
          </a:bodyPr>
          <a:lstStyle/>
          <a:p>
            <a:pPr algn="l">
              <a:buFont typeface="Wingdings" panose="05000000000000000000" pitchFamily="2" charset="2"/>
              <a:buChar char="§"/>
            </a:pPr>
            <a:r>
              <a:rPr lang="en-GB" b="1" i="1" dirty="0">
                <a:solidFill>
                  <a:srgbClr val="B02F10"/>
                </a:solidFill>
                <a:effectLst/>
                <a:latin typeface="Arial" panose="020B0604020202020204" pitchFamily="34" charset="0"/>
              </a:rPr>
              <a:t> </a:t>
            </a:r>
            <a:r>
              <a:rPr lang="en-GB" sz="4800" b="0" i="1" dirty="0">
                <a:solidFill>
                  <a:srgbClr val="663300"/>
                </a:solidFill>
                <a:effectLst/>
                <a:latin typeface="AngsanaUPC" panose="02020603050405020304" pitchFamily="18" charset="-34"/>
                <a:cs typeface="AngsanaUPC" panose="02020603050405020304" pitchFamily="18" charset="-34"/>
              </a:rPr>
              <a:t>The diagnostic quality of pelvic scans is  improved with use of oral &amp; IV contrast .</a:t>
            </a:r>
          </a:p>
          <a:p>
            <a:pPr algn="l">
              <a:buFont typeface="Wingdings" panose="05000000000000000000" pitchFamily="2" charset="2"/>
              <a:buChar char="§"/>
            </a:pPr>
            <a:r>
              <a:rPr lang="en-GB" sz="4800" b="1" i="1" u="sng" dirty="0">
                <a:solidFill>
                  <a:srgbClr val="663300"/>
                </a:solidFill>
                <a:effectLst/>
                <a:latin typeface="AngsanaUPC" panose="02020603050405020304" pitchFamily="18" charset="-34"/>
                <a:cs typeface="AngsanaUPC" panose="02020603050405020304" pitchFamily="18" charset="-34"/>
              </a:rPr>
              <a:t>Oral</a:t>
            </a:r>
            <a:r>
              <a:rPr lang="en-GB" sz="4800" b="0" i="1" u="sng" dirty="0">
                <a:solidFill>
                  <a:srgbClr val="663300"/>
                </a:solidFill>
                <a:effectLst/>
                <a:latin typeface="AngsanaUPC" panose="02020603050405020304" pitchFamily="18" charset="-34"/>
                <a:cs typeface="AngsanaUPC" panose="02020603050405020304" pitchFamily="18" charset="-34"/>
              </a:rPr>
              <a:t> contrast media </a:t>
            </a:r>
            <a:r>
              <a:rPr lang="en-GB" sz="4800" b="0" i="1" dirty="0">
                <a:solidFill>
                  <a:srgbClr val="663300"/>
                </a:solidFill>
                <a:effectLst/>
                <a:latin typeface="AngsanaUPC" panose="02020603050405020304" pitchFamily="18" charset="-34"/>
                <a:cs typeface="AngsanaUPC" panose="02020603050405020304" pitchFamily="18" charset="-34"/>
              </a:rPr>
              <a:t>is used to differentiate between the bowel and adjacent structures </a:t>
            </a:r>
            <a:r>
              <a:rPr lang="en-GB" sz="4800" i="1" dirty="0">
                <a:solidFill>
                  <a:srgbClr val="663300"/>
                </a:solidFill>
                <a:latin typeface="AngsanaUPC" panose="02020603050405020304" pitchFamily="18" charset="-34"/>
                <a:cs typeface="AngsanaUPC" panose="02020603050405020304" pitchFamily="18" charset="-34"/>
              </a:rPr>
              <a:t>.</a:t>
            </a:r>
          </a:p>
          <a:p>
            <a:pPr algn="l">
              <a:buFont typeface="Wingdings" panose="05000000000000000000" pitchFamily="2" charset="2"/>
              <a:buChar char="§"/>
            </a:pPr>
            <a:r>
              <a:rPr lang="en-GB" sz="4800" b="1" i="1" u="sng" dirty="0">
                <a:solidFill>
                  <a:srgbClr val="663300"/>
                </a:solidFill>
                <a:effectLst/>
                <a:latin typeface="AngsanaUPC" panose="02020603050405020304" pitchFamily="18" charset="-34"/>
                <a:cs typeface="AngsanaUPC" panose="02020603050405020304" pitchFamily="18" charset="-34"/>
              </a:rPr>
              <a:t>IV</a:t>
            </a:r>
            <a:r>
              <a:rPr lang="en-GB" sz="4800" b="0" i="1" u="sng" dirty="0">
                <a:solidFill>
                  <a:srgbClr val="663300"/>
                </a:solidFill>
                <a:effectLst/>
                <a:latin typeface="AngsanaUPC" panose="02020603050405020304" pitchFamily="18" charset="-34"/>
                <a:cs typeface="AngsanaUPC" panose="02020603050405020304" pitchFamily="18" charset="-34"/>
              </a:rPr>
              <a:t> contrast media</a:t>
            </a:r>
            <a:r>
              <a:rPr lang="en-GB" sz="4800" b="0" i="1" dirty="0">
                <a:solidFill>
                  <a:srgbClr val="663300"/>
                </a:solidFill>
                <a:effectLst/>
                <a:latin typeface="AngsanaUPC" panose="02020603050405020304" pitchFamily="18" charset="-34"/>
                <a:cs typeface="AngsanaUPC" panose="02020603050405020304" pitchFamily="18" charset="-34"/>
              </a:rPr>
              <a:t> used for blood vessels, </a:t>
            </a:r>
          </a:p>
          <a:p>
            <a:pPr marL="0" indent="0" algn="l">
              <a:buNone/>
            </a:pPr>
            <a:r>
              <a:rPr lang="en-GB" sz="4800" b="0" i="1" dirty="0">
                <a:solidFill>
                  <a:srgbClr val="663300"/>
                </a:solidFill>
                <a:effectLst/>
                <a:latin typeface="AngsanaUPC" panose="02020603050405020304" pitchFamily="18" charset="-34"/>
                <a:cs typeface="AngsanaUPC" panose="02020603050405020304" pitchFamily="18" charset="-34"/>
              </a:rPr>
              <a:t>mass &amp; lymph nodes . </a:t>
            </a:r>
          </a:p>
          <a:p>
            <a:pPr>
              <a:buFont typeface="Wingdings" panose="05000000000000000000" pitchFamily="2" charset="2"/>
              <a:buChar char="§"/>
            </a:pPr>
            <a:r>
              <a:rPr lang="en-GB" sz="4800" b="0" i="1" dirty="0">
                <a:solidFill>
                  <a:srgbClr val="663300"/>
                </a:solidFill>
                <a:effectLst/>
                <a:latin typeface="AngsanaUPC" panose="02020603050405020304" pitchFamily="18" charset="-34"/>
                <a:cs typeface="AngsanaUPC" panose="02020603050405020304" pitchFamily="18" charset="-34"/>
              </a:rPr>
              <a:t>The fallopian tubes &amp; ovaries are not visible.</a:t>
            </a:r>
            <a:endParaRPr lang="en-GB" sz="4800" i="1" dirty="0">
              <a:solidFill>
                <a:srgbClr val="663300"/>
              </a:solidFill>
              <a:latin typeface="AngsanaUPC" panose="02020603050405020304" pitchFamily="18" charset="-34"/>
              <a:cs typeface="AngsanaUPC" panose="02020603050405020304" pitchFamily="18" charset="-34"/>
            </a:endParaRPr>
          </a:p>
          <a:p>
            <a:pPr marL="0" indent="0">
              <a:buNone/>
            </a:pPr>
            <a:br>
              <a:rPr lang="en-GB" dirty="0"/>
            </a:br>
            <a:endParaRPr lang="en-GB" b="0" i="0" dirty="0">
              <a:solidFill>
                <a:srgbClr val="3B3835"/>
              </a:solidFill>
              <a:effectLst/>
              <a:latin typeface="Helvetica Neue"/>
            </a:endParaRPr>
          </a:p>
        </p:txBody>
      </p:sp>
      <p:pic>
        <p:nvPicPr>
          <p:cNvPr id="5122" name="Picture 2" descr="Computed Tomography (CT or CAT) Scan of the Brain | Johns Hopkins Medicine">
            <a:extLst>
              <a:ext uri="{FF2B5EF4-FFF2-40B4-BE49-F238E27FC236}">
                <a16:creationId xmlns:a16="http://schemas.microsoft.com/office/drawing/2014/main" id="{7B6228B1-4056-44F5-9D93-1012BC8B5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541" y="3429000"/>
            <a:ext cx="4223385" cy="325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45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sz="6000" b="1" dirty="0">
                <a:solidFill>
                  <a:srgbClr val="663300"/>
                </a:solidFill>
                <a:latin typeface="AngsanaUPC" panose="02020603050405020304" pitchFamily="18" charset="-34"/>
                <a:cs typeface="AngsanaUPC" panose="02020603050405020304" pitchFamily="18" charset="-34"/>
              </a:rPr>
              <a:t> </a:t>
            </a:r>
            <a:r>
              <a:rPr lang="en-GB" sz="6000" b="1" i="1" dirty="0">
                <a:solidFill>
                  <a:srgbClr val="663300"/>
                </a:solidFill>
                <a:latin typeface="AngsanaUPC" panose="02020603050405020304" pitchFamily="18" charset="-34"/>
                <a:cs typeface="AngsanaUPC" panose="02020603050405020304" pitchFamily="18" charset="-34"/>
              </a:rPr>
              <a:t>CT Scan</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marL="0" indent="0" algn="l">
              <a:buNone/>
            </a:pPr>
            <a:r>
              <a:rPr lang="en-GB" b="1" i="1" dirty="0">
                <a:solidFill>
                  <a:srgbClr val="B02F10"/>
                </a:solidFill>
                <a:effectLst/>
                <a:latin typeface="Arial" panose="020B0604020202020204" pitchFamily="34" charset="0"/>
              </a:rPr>
              <a:t> </a:t>
            </a:r>
            <a:endParaRPr lang="en-GB" b="0" i="0" dirty="0">
              <a:solidFill>
                <a:srgbClr val="B02F10"/>
              </a:solidFill>
              <a:effectLst/>
              <a:latin typeface="Arial" panose="020B0604020202020204" pitchFamily="34" charset="0"/>
            </a:endParaRPr>
          </a:p>
          <a:p>
            <a:pPr marL="0" indent="0">
              <a:buNone/>
            </a:pPr>
            <a:r>
              <a:rPr lang="en-GB" sz="4800" i="1" dirty="0">
                <a:solidFill>
                  <a:srgbClr val="663300"/>
                </a:solidFill>
                <a:latin typeface="Angsana New" panose="02020603050405020304" pitchFamily="18" charset="-34"/>
                <a:cs typeface="Angsana New" panose="02020603050405020304" pitchFamily="18" charset="-34"/>
              </a:rPr>
              <a:t>appropriate for detection of </a:t>
            </a:r>
          </a:p>
          <a:p>
            <a:pPr>
              <a:buFont typeface="Wingdings" panose="05000000000000000000" pitchFamily="2" charset="2"/>
              <a:buChar char="§"/>
            </a:pPr>
            <a:r>
              <a:rPr lang="en-GB" sz="4800" i="1" dirty="0">
                <a:solidFill>
                  <a:srgbClr val="663300"/>
                </a:solidFill>
                <a:latin typeface="Angsana New" panose="02020603050405020304" pitchFamily="18" charset="-34"/>
                <a:cs typeface="Angsana New" panose="02020603050405020304" pitchFamily="18" charset="-34"/>
              </a:rPr>
              <a:t>ovarian tumors </a:t>
            </a:r>
          </a:p>
          <a:p>
            <a:pPr>
              <a:buFont typeface="Wingdings" panose="05000000000000000000" pitchFamily="2" charset="2"/>
              <a:buChar char="§"/>
            </a:pPr>
            <a:r>
              <a:rPr lang="en-GB" sz="4800" i="1" dirty="0">
                <a:solidFill>
                  <a:srgbClr val="663300"/>
                </a:solidFill>
                <a:latin typeface="Angsana New" panose="02020603050405020304" pitchFamily="18" charset="-34"/>
                <a:cs typeface="Angsana New" panose="02020603050405020304" pitchFamily="18" charset="-34"/>
              </a:rPr>
              <a:t>less appropriate for examination of uterus</a:t>
            </a:r>
          </a:p>
          <a:p>
            <a:pPr marL="0" indent="0">
              <a:buNone/>
            </a:pPr>
            <a:br>
              <a:rPr lang="en-GB" i="1" dirty="0"/>
            </a:br>
            <a:endParaRPr lang="en-GB" b="0" i="1" dirty="0">
              <a:solidFill>
                <a:srgbClr val="3B3835"/>
              </a:solidFill>
              <a:effectLst/>
              <a:latin typeface="Helvetica Neue"/>
            </a:endParaRPr>
          </a:p>
        </p:txBody>
      </p:sp>
      <p:pic>
        <p:nvPicPr>
          <p:cNvPr id="4098" name="Picture 2" descr="CT and MR Imaging of Ovarian Tumors with Emphasis on Differential Diagnosis  | RadioGraphics">
            <a:extLst>
              <a:ext uri="{FF2B5EF4-FFF2-40B4-BE49-F238E27FC236}">
                <a16:creationId xmlns:a16="http://schemas.microsoft.com/office/drawing/2014/main" id="{53BBFA72-EC3F-4310-909F-2842D36E9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13" y="443963"/>
            <a:ext cx="3320360" cy="29850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B47947-3BCE-6CFF-FF13-37F840B17005}"/>
              </a:ext>
            </a:extLst>
          </p:cNvPr>
          <p:cNvPicPr>
            <a:picLocks noChangeAspect="1"/>
          </p:cNvPicPr>
          <p:nvPr/>
        </p:nvPicPr>
        <p:blipFill>
          <a:blip r:embed="rId3"/>
          <a:stretch>
            <a:fillRect/>
          </a:stretch>
        </p:blipFill>
        <p:spPr>
          <a:xfrm>
            <a:off x="8483713" y="3693226"/>
            <a:ext cx="3439886" cy="2985037"/>
          </a:xfrm>
          <a:prstGeom prst="rect">
            <a:avLst/>
          </a:prstGeom>
        </p:spPr>
      </p:pic>
    </p:spTree>
    <p:extLst>
      <p:ext uri="{BB962C8B-B14F-4D97-AF65-F5344CB8AC3E}">
        <p14:creationId xmlns:p14="http://schemas.microsoft.com/office/powerpoint/2010/main" val="100003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0A9D-22E0-40A8-AD91-DA2D510E0BCB}"/>
              </a:ext>
            </a:extLst>
          </p:cNvPr>
          <p:cNvSpPr>
            <a:spLocks noGrp="1"/>
          </p:cNvSpPr>
          <p:nvPr>
            <p:ph type="title"/>
          </p:nvPr>
        </p:nvSpPr>
        <p:spPr>
          <a:xfrm>
            <a:off x="0" y="1"/>
            <a:ext cx="12192000" cy="1127759"/>
          </a:xfrm>
          <a:solidFill>
            <a:schemeClr val="bg2">
              <a:lumMod val="90000"/>
            </a:schemeClr>
          </a:solidFill>
        </p:spPr>
        <p:txBody>
          <a:bodyPr>
            <a:normAutofit/>
          </a:bodyPr>
          <a:lstStyle/>
          <a:p>
            <a:r>
              <a:rPr lang="en-GB" sz="6600" b="1" dirty="0">
                <a:solidFill>
                  <a:srgbClr val="663300"/>
                </a:solidFill>
                <a:latin typeface="AngsanaUPC" panose="02020603050405020304" pitchFamily="18" charset="-34"/>
                <a:cs typeface="AngsanaUPC" panose="02020603050405020304" pitchFamily="18" charset="-34"/>
              </a:rPr>
              <a:t> </a:t>
            </a:r>
            <a:r>
              <a:rPr lang="en-GB" sz="6600" b="1" i="1" dirty="0">
                <a:solidFill>
                  <a:srgbClr val="663300"/>
                </a:solidFill>
                <a:latin typeface="AngsanaUPC" panose="02020603050405020304" pitchFamily="18" charset="-34"/>
                <a:cs typeface="AngsanaUPC" panose="02020603050405020304" pitchFamily="18" charset="-34"/>
              </a:rPr>
              <a:t>MRI</a:t>
            </a:r>
          </a:p>
        </p:txBody>
      </p:sp>
      <p:sp>
        <p:nvSpPr>
          <p:cNvPr id="3" name="Content Placeholder 2">
            <a:extLst>
              <a:ext uri="{FF2B5EF4-FFF2-40B4-BE49-F238E27FC236}">
                <a16:creationId xmlns:a16="http://schemas.microsoft.com/office/drawing/2014/main" id="{6B764D3B-79BA-4C5D-9066-5AF97FCF425E}"/>
              </a:ext>
            </a:extLst>
          </p:cNvPr>
          <p:cNvSpPr>
            <a:spLocks noGrp="1"/>
          </p:cNvSpPr>
          <p:nvPr>
            <p:ph idx="1"/>
          </p:nvPr>
        </p:nvSpPr>
        <p:spPr>
          <a:xfrm>
            <a:off x="0" y="1127760"/>
            <a:ext cx="12192000" cy="5720080"/>
          </a:xfrm>
          <a:solidFill>
            <a:schemeClr val="tx2">
              <a:lumMod val="60000"/>
              <a:lumOff val="40000"/>
            </a:schemeClr>
          </a:solidFill>
        </p:spPr>
        <p:txBody>
          <a:bodyPr>
            <a:normAutofit/>
          </a:bodyPr>
          <a:lstStyle/>
          <a:p>
            <a:pPr marL="0" indent="0">
              <a:buNone/>
            </a:pPr>
            <a:endParaRPr lang="en-GB" sz="4400" dirty="0">
              <a:solidFill>
                <a:srgbClr val="663300"/>
              </a:solidFill>
              <a:latin typeface="AngsanaUPC" panose="02020603050405020304" pitchFamily="18" charset="-34"/>
              <a:cs typeface="AngsanaUPC" panose="02020603050405020304" pitchFamily="18" charset="-34"/>
            </a:endParaRPr>
          </a:p>
          <a:p>
            <a:pPr marL="0" indent="0">
              <a:buNone/>
            </a:pPr>
            <a:r>
              <a:rPr lang="en-GB" sz="4400" i="1" dirty="0">
                <a:solidFill>
                  <a:srgbClr val="663300"/>
                </a:solidFill>
                <a:latin typeface="AngsanaUPC" panose="02020603050405020304" pitchFamily="18" charset="-34"/>
                <a:cs typeface="AngsanaUPC" panose="02020603050405020304" pitchFamily="18" charset="-34"/>
              </a:rPr>
              <a:t>A</a:t>
            </a:r>
            <a:r>
              <a:rPr lang="en-GB" sz="4400" b="0" i="1" dirty="0">
                <a:solidFill>
                  <a:srgbClr val="663300"/>
                </a:solidFill>
                <a:effectLst/>
                <a:latin typeface="AngsanaUPC" panose="02020603050405020304" pitchFamily="18" charset="-34"/>
                <a:cs typeface="AngsanaUPC" panose="02020603050405020304" pitchFamily="18" charset="-34"/>
              </a:rPr>
              <a:t>dvantages over CT scan and ultrasonography:</a:t>
            </a:r>
          </a:p>
          <a:p>
            <a:pPr>
              <a:buFont typeface="Wingdings" panose="05000000000000000000" pitchFamily="2" charset="2"/>
              <a:buChar char="ü"/>
            </a:pPr>
            <a:r>
              <a:rPr lang="en-GB" sz="4400" b="0" i="1" dirty="0">
                <a:solidFill>
                  <a:srgbClr val="663300"/>
                </a:solidFill>
                <a:effectLst/>
                <a:latin typeface="AngsanaUPC" panose="02020603050405020304" pitchFamily="18" charset="-34"/>
                <a:cs typeface="AngsanaUPC" panose="02020603050405020304" pitchFamily="18" charset="-34"/>
              </a:rPr>
              <a:t>non-invasiveness. </a:t>
            </a:r>
            <a:endParaRPr lang="en-GB" sz="4400" i="1" dirty="0">
              <a:solidFill>
                <a:srgbClr val="663300"/>
              </a:solidFill>
              <a:latin typeface="AngsanaUPC" panose="02020603050405020304" pitchFamily="18" charset="-34"/>
              <a:cs typeface="AngsanaUPC" panose="02020603050405020304" pitchFamily="18" charset="-34"/>
            </a:endParaRPr>
          </a:p>
          <a:p>
            <a:pPr>
              <a:buFont typeface="Wingdings" panose="05000000000000000000" pitchFamily="2" charset="2"/>
              <a:buChar char="ü"/>
            </a:pPr>
            <a:r>
              <a:rPr lang="en-GB" sz="4400" b="0" i="1" dirty="0">
                <a:solidFill>
                  <a:srgbClr val="663300"/>
                </a:solidFill>
                <a:effectLst/>
                <a:latin typeface="AngsanaUPC" panose="02020603050405020304" pitchFamily="18" charset="-34"/>
                <a:cs typeface="AngsanaUPC" panose="02020603050405020304" pitchFamily="18" charset="-34"/>
              </a:rPr>
              <a:t>Without repositioning the patient.</a:t>
            </a:r>
          </a:p>
          <a:p>
            <a:pPr>
              <a:buFont typeface="Wingdings" panose="05000000000000000000" pitchFamily="2" charset="2"/>
              <a:buChar char="ü"/>
            </a:pPr>
            <a:r>
              <a:rPr lang="en-GB" sz="4400" b="0" i="1" dirty="0">
                <a:solidFill>
                  <a:srgbClr val="663300"/>
                </a:solidFill>
                <a:effectLst/>
                <a:latin typeface="AngsanaUPC" panose="02020603050405020304" pitchFamily="18" charset="-34"/>
                <a:cs typeface="AngsanaUPC" panose="02020603050405020304" pitchFamily="18" charset="-34"/>
              </a:rPr>
              <a:t> More sensitivity to flowing blood</a:t>
            </a:r>
            <a:endParaRPr lang="en-GB" sz="6000" i="1" dirty="0">
              <a:solidFill>
                <a:srgbClr val="663300"/>
              </a:solidFill>
              <a:latin typeface="AngsanaUPC" panose="02020603050405020304" pitchFamily="18" charset="-34"/>
              <a:cs typeface="AngsanaUPC" panose="02020603050405020304" pitchFamily="18" charset="-34"/>
            </a:endParaRPr>
          </a:p>
        </p:txBody>
      </p:sp>
      <p:pic>
        <p:nvPicPr>
          <p:cNvPr id="6146" name="Picture 2" descr="MRI Scans: Definition, uses, and procedure">
            <a:extLst>
              <a:ext uri="{FF2B5EF4-FFF2-40B4-BE49-F238E27FC236}">
                <a16:creationId xmlns:a16="http://schemas.microsoft.com/office/drawing/2014/main" id="{335EE9F0-193D-403E-8B9E-A85FB6820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702" y="4239491"/>
            <a:ext cx="4667002" cy="245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54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1693</Words>
  <Application>Microsoft Office PowerPoint</Application>
  <PresentationFormat>Widescreen</PresentationFormat>
  <Paragraphs>369</Paragraphs>
  <Slides>48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Angsana New</vt:lpstr>
      <vt:lpstr>AngsanaUPC</vt:lpstr>
      <vt:lpstr>Arial</vt:lpstr>
      <vt:lpstr>Calibri</vt:lpstr>
      <vt:lpstr>Calibri Light</vt:lpstr>
      <vt:lpstr>Courier New</vt:lpstr>
      <vt:lpstr>Google Sans</vt:lpstr>
      <vt:lpstr>Helvetica Neue</vt:lpstr>
      <vt:lpstr>Wingdings</vt:lpstr>
      <vt:lpstr>Office Theme</vt:lpstr>
      <vt:lpstr>PowerPoint Presentation</vt:lpstr>
      <vt:lpstr> 1st case  </vt:lpstr>
      <vt:lpstr>  2nd case  </vt:lpstr>
      <vt:lpstr>  </vt:lpstr>
      <vt:lpstr> WHAT IS MEDICAL IMAGING? </vt:lpstr>
      <vt:lpstr>Imaging methods in gynaecology </vt:lpstr>
      <vt:lpstr> CT Scan</vt:lpstr>
      <vt:lpstr> CT Scan</vt:lpstr>
      <vt:lpstr> MRI</vt:lpstr>
      <vt:lpstr> MRI</vt:lpstr>
      <vt:lpstr>  Contraindications for MRI include the following: </vt:lpstr>
      <vt:lpstr> Conventional radiology uses:</vt:lpstr>
      <vt:lpstr>Hysterosalpingography (HSG) </vt:lpstr>
      <vt:lpstr>  Technique  </vt:lpstr>
      <vt:lpstr>  Technique  </vt:lpstr>
      <vt:lpstr>  Complications </vt:lpstr>
      <vt:lpstr> Angiography</vt:lpstr>
      <vt:lpstr> Potential risks and complications include: </vt:lpstr>
      <vt:lpstr>Cystourethrogram</vt:lpstr>
      <vt:lpstr>PowerPoint Presentation</vt:lpstr>
      <vt:lpstr>Complications</vt:lpstr>
      <vt:lpstr>ULTRASONOGRAPHY</vt:lpstr>
      <vt:lpstr>  Role od ultrasound </vt:lpstr>
      <vt:lpstr>  INDICATIONS </vt:lpstr>
      <vt:lpstr>PowerPoint Presentation</vt:lpstr>
      <vt:lpstr>  LIMITATIONS </vt:lpstr>
      <vt:lpstr>  PATIENT PREPARATION </vt:lpstr>
      <vt:lpstr> </vt:lpstr>
      <vt:lpstr> Trans abdominal </vt:lpstr>
      <vt:lpstr>Trans abdominal approach </vt:lpstr>
      <vt:lpstr>  Trans vaginal ultrasound  </vt:lpstr>
      <vt:lpstr>PowerPoint Presentation</vt:lpstr>
      <vt:lpstr>  Vaginal </vt:lpstr>
      <vt:lpstr>  Cervical </vt:lpstr>
      <vt:lpstr>  Uterine </vt:lpstr>
      <vt:lpstr>  Endometrial </vt:lpstr>
      <vt:lpstr> Ovarian  </vt:lpstr>
      <vt:lpstr>  Pouch of dogless  </vt:lpstr>
      <vt:lpstr>  Fallopian tubes </vt:lpstr>
      <vt:lpstr>PowerPoint Presentation</vt:lpstr>
      <vt:lpstr> </vt:lpstr>
      <vt:lpstr> Ultrasonography</vt:lpstr>
      <vt:lpstr> </vt:lpstr>
      <vt:lpstr>  Dead fetus  </vt:lpstr>
      <vt:lpstr> 3D ultrasound</vt:lpstr>
      <vt:lpstr> MRI</vt:lpstr>
      <vt:lpstr>  Plain film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Mons Ahmed</cp:lastModifiedBy>
  <cp:revision>47</cp:revision>
  <dcterms:created xsi:type="dcterms:W3CDTF">2020-10-27T19:09:09Z</dcterms:created>
  <dcterms:modified xsi:type="dcterms:W3CDTF">2023-03-30T06:48:27Z</dcterms:modified>
</cp:coreProperties>
</file>