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257" r:id="rId4"/>
    <p:sldId id="328" r:id="rId5"/>
    <p:sldId id="347" r:id="rId6"/>
    <p:sldId id="340" r:id="rId7"/>
    <p:sldId id="261" r:id="rId8"/>
    <p:sldId id="349" r:id="rId9"/>
    <p:sldId id="335" r:id="rId10"/>
    <p:sldId id="329" r:id="rId11"/>
    <p:sldId id="342" r:id="rId12"/>
    <p:sldId id="343" r:id="rId13"/>
    <p:sldId id="262" r:id="rId14"/>
    <p:sldId id="344" r:id="rId15"/>
    <p:sldId id="263" r:id="rId16"/>
    <p:sldId id="345" r:id="rId17"/>
    <p:sldId id="264" r:id="rId18"/>
    <p:sldId id="324" r:id="rId19"/>
    <p:sldId id="325" r:id="rId20"/>
    <p:sldId id="346" r:id="rId21"/>
    <p:sldId id="336" r:id="rId22"/>
    <p:sldId id="326" r:id="rId23"/>
    <p:sldId id="337" r:id="rId24"/>
    <p:sldId id="316" r:id="rId25"/>
    <p:sldId id="269" r:id="rId26"/>
    <p:sldId id="339" r:id="rId27"/>
    <p:sldId id="270" r:id="rId28"/>
    <p:sldId id="271" r:id="rId29"/>
    <p:sldId id="318" r:id="rId30"/>
    <p:sldId id="319" r:id="rId31"/>
    <p:sldId id="272" r:id="rId32"/>
    <p:sldId id="322" r:id="rId33"/>
    <p:sldId id="323" r:id="rId34"/>
    <p:sldId id="321" r:id="rId35"/>
    <p:sldId id="274" r:id="rId36"/>
    <p:sldId id="3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3300"/>
    <a:srgbClr val="FF0066"/>
    <a:srgbClr val="FF66CC"/>
    <a:srgbClr val="990033"/>
    <a:srgbClr val="660066"/>
    <a:srgbClr val="00FFFF"/>
    <a:srgbClr val="FF00FF"/>
    <a:srgbClr val="CC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B4ED-CE2F-4CF2-A478-35173FE0E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0065D6-8D34-440C-8DDF-110A09A7B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17C9B9-B438-4523-83FD-076722FCCD57}"/>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0A39BE41-86BF-44BB-B10A-D2F7F365C8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00F70-4FC7-4F76-82B0-2D5B3EC8520E}"/>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41066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3F8B-045C-45EE-928A-5044CEF5D6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016180-5963-4F6D-886C-DEE9215E6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3B0BE8-6412-43FC-82E7-09C49498DA4A}"/>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1E9F22F4-9898-47E4-88B0-9FB47AD4B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6FCE89-E395-4563-A2ED-F392F76A843B}"/>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276673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A0662-43D7-4907-B29B-9D9570A2A3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352A28-03B4-417C-AF2C-44BAFEEF7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9151D2-EEED-4C21-9923-BA3776ACEB66}"/>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3CC04E30-2F16-4E7F-806F-D04E97BAA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31DC6E-A4BE-41BB-BA9D-B118A558C99C}"/>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05095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6D8-0786-4B29-A7F6-8F7DABA85C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96747D-F0FA-4954-BCE7-D6D552886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372714-8CC4-409B-B46F-04768B8B55EC}"/>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1EBC4370-9277-4987-9E47-0C232A52D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3EA80-E8CD-4767-B484-9D5B5D4ED3F9}"/>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200321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A333-C616-468F-B3B4-16181152C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18DC3E-5AB7-410D-A953-15BBAB380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D4D72-C7B7-4B98-A9B7-E43D7284C185}"/>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EA87E429-A182-4B07-A341-5FEECE163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BEFC72-5ACF-46B4-BC60-350CF458D80C}"/>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7006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2624-21F6-409A-81A9-620114AA1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CBEB67-C06C-46FC-A5B6-FCDAC7A3D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2D0C88-40BC-4CE6-9310-EC4638AAA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0243B0-D44F-42C1-84D1-05CFE0F2CC62}"/>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6" name="Footer Placeholder 5">
            <a:extLst>
              <a:ext uri="{FF2B5EF4-FFF2-40B4-BE49-F238E27FC236}">
                <a16:creationId xmlns:a16="http://schemas.microsoft.com/office/drawing/2014/main" id="{44C054C4-0F04-4C31-8418-C77A9ED521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D579F1-E3BC-4273-9215-BE3F8DF737FC}"/>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414519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752E-6878-47A6-AE67-3D89281FF9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8B8443-F707-46F0-AC65-4500DE4674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91C15-AF39-46F7-8834-1F1A4B39A5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DC3F25-9FE4-47DD-A778-B79230B81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14BC6-B45A-487B-BA81-DABDD2870C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2EF36E-FDA8-4500-ADFB-0E7D255F557F}"/>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8" name="Footer Placeholder 7">
            <a:extLst>
              <a:ext uri="{FF2B5EF4-FFF2-40B4-BE49-F238E27FC236}">
                <a16:creationId xmlns:a16="http://schemas.microsoft.com/office/drawing/2014/main" id="{17346CA0-B579-4691-9C0B-9DBE74B794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329609-D8AD-4790-A7CB-01557DBE9A82}"/>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54395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50E7-BD3B-44F4-82A9-15FF925AA4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275B09-9F6F-4997-A766-C6872425D2F6}"/>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4" name="Footer Placeholder 3">
            <a:extLst>
              <a:ext uri="{FF2B5EF4-FFF2-40B4-BE49-F238E27FC236}">
                <a16:creationId xmlns:a16="http://schemas.microsoft.com/office/drawing/2014/main" id="{21130DB9-52F9-49EE-A3F0-4AF10D32C9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760936-7736-4968-89A4-BA837539B2CA}"/>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259859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C17CD-A6FD-487D-B7D2-FEE979A6C91D}"/>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3" name="Footer Placeholder 2">
            <a:extLst>
              <a:ext uri="{FF2B5EF4-FFF2-40B4-BE49-F238E27FC236}">
                <a16:creationId xmlns:a16="http://schemas.microsoft.com/office/drawing/2014/main" id="{5151B821-720C-4A44-9D07-C4FEA146CE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4585B9-001E-4C53-8601-416358576C36}"/>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236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122D-2AD0-4943-89FB-085F42BB6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5A4DA7-80DE-4849-92F5-4E5F3D274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EDBB35-0B20-4B29-870D-4CF85018A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7415-6212-425D-9954-A35056CE903D}"/>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6" name="Footer Placeholder 5">
            <a:extLst>
              <a:ext uri="{FF2B5EF4-FFF2-40B4-BE49-F238E27FC236}">
                <a16:creationId xmlns:a16="http://schemas.microsoft.com/office/drawing/2014/main" id="{1E5D18A5-502C-4183-B20B-E6CDBF4214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F48B0-D3D4-4D63-9B59-1D938AC514C5}"/>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355465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A5D4-C356-49C3-A1E3-6607FE6CD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3018BA-ED68-46DC-A065-5B232022B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845F54-1ED0-42A4-BE5F-0EBEA0D3C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05945-41FC-4A52-92C8-09FE92435164}"/>
              </a:ext>
            </a:extLst>
          </p:cNvPr>
          <p:cNvSpPr>
            <a:spLocks noGrp="1"/>
          </p:cNvSpPr>
          <p:nvPr>
            <p:ph type="dt" sz="half" idx="10"/>
          </p:nvPr>
        </p:nvSpPr>
        <p:spPr/>
        <p:txBody>
          <a:bodyPr/>
          <a:lstStyle/>
          <a:p>
            <a:fld id="{D0C9F1A6-980E-4BC5-AE41-A5F211AAF84F}" type="datetimeFigureOut">
              <a:rPr lang="en-GB" smtClean="0"/>
              <a:t>28/08/2022</a:t>
            </a:fld>
            <a:endParaRPr lang="en-GB"/>
          </a:p>
        </p:txBody>
      </p:sp>
      <p:sp>
        <p:nvSpPr>
          <p:cNvPr id="6" name="Footer Placeholder 5">
            <a:extLst>
              <a:ext uri="{FF2B5EF4-FFF2-40B4-BE49-F238E27FC236}">
                <a16:creationId xmlns:a16="http://schemas.microsoft.com/office/drawing/2014/main" id="{7D8EC347-4D41-475A-A1CA-F7BB1D5D6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1C472-EF63-4CE6-83B8-5B8A3D23832D}"/>
              </a:ext>
            </a:extLst>
          </p:cNvPr>
          <p:cNvSpPr>
            <a:spLocks noGrp="1"/>
          </p:cNvSpPr>
          <p:nvPr>
            <p:ph type="sldNum" sz="quarter" idx="12"/>
          </p:nvPr>
        </p:nvSpPr>
        <p:spPr/>
        <p:txBody>
          <a:bodyPr/>
          <a:lstStyle/>
          <a:p>
            <a:fld id="{5E1871A2-319F-4B49-A4B8-40F09D32EA4E}" type="slidenum">
              <a:rPr lang="en-GB" smtClean="0"/>
              <a:t>‹#›</a:t>
            </a:fld>
            <a:endParaRPr lang="en-GB"/>
          </a:p>
        </p:txBody>
      </p:sp>
    </p:spTree>
    <p:extLst>
      <p:ext uri="{BB962C8B-B14F-4D97-AF65-F5344CB8AC3E}">
        <p14:creationId xmlns:p14="http://schemas.microsoft.com/office/powerpoint/2010/main" val="18759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7AF4D-9445-49E3-9281-2D0EA9B59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B1078-932E-4E48-B9B7-F0C891D08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6E3D90-BDD1-4191-9394-AB14546FA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9F1A6-980E-4BC5-AE41-A5F211AAF84F}" type="datetimeFigureOut">
              <a:rPr lang="en-GB" smtClean="0"/>
              <a:t>28/08/2022</a:t>
            </a:fld>
            <a:endParaRPr lang="en-GB"/>
          </a:p>
        </p:txBody>
      </p:sp>
      <p:sp>
        <p:nvSpPr>
          <p:cNvPr id="5" name="Footer Placeholder 4">
            <a:extLst>
              <a:ext uri="{FF2B5EF4-FFF2-40B4-BE49-F238E27FC236}">
                <a16:creationId xmlns:a16="http://schemas.microsoft.com/office/drawing/2014/main" id="{F7505AD4-1151-4B05-808C-783B3D843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973A5E-504E-456E-9936-F8605296D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871A2-319F-4B49-A4B8-40F09D32EA4E}" type="slidenum">
              <a:rPr lang="en-GB" smtClean="0"/>
              <a:t>‹#›</a:t>
            </a:fld>
            <a:endParaRPr lang="en-GB"/>
          </a:p>
        </p:txBody>
      </p:sp>
    </p:spTree>
    <p:extLst>
      <p:ext uri="{BB962C8B-B14F-4D97-AF65-F5344CB8AC3E}">
        <p14:creationId xmlns:p14="http://schemas.microsoft.com/office/powerpoint/2010/main" val="207001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4C57-50DD-44FD-BB6B-1AD36226D0F8}"/>
              </a:ext>
            </a:extLst>
          </p:cNvPr>
          <p:cNvSpPr>
            <a:spLocks noGrp="1"/>
          </p:cNvSpPr>
          <p:nvPr>
            <p:ph type="ctrTitle"/>
          </p:nvPr>
        </p:nvSpPr>
        <p:spPr/>
        <p:txBody>
          <a:bodyPr/>
          <a:lstStyle/>
          <a:p>
            <a:r>
              <a:rPr lang="en-GB" dirty="0"/>
              <a:t>Hormonal control z </a:t>
            </a:r>
          </a:p>
        </p:txBody>
      </p:sp>
      <p:sp>
        <p:nvSpPr>
          <p:cNvPr id="3" name="Subtitle 2">
            <a:extLst>
              <a:ext uri="{FF2B5EF4-FFF2-40B4-BE49-F238E27FC236}">
                <a16:creationId xmlns:a16="http://schemas.microsoft.com/office/drawing/2014/main" id="{4368D310-2CE5-41BC-9650-C4A851831351}"/>
              </a:ext>
            </a:extLst>
          </p:cNvPr>
          <p:cNvSpPr>
            <a:spLocks noGrp="1"/>
          </p:cNvSpPr>
          <p:nvPr>
            <p:ph type="subTitle" idx="1"/>
          </p:nvPr>
        </p:nvSpPr>
        <p:spPr/>
        <p:txBody>
          <a:bodyPr/>
          <a:lstStyle/>
          <a:p>
            <a:endParaRPr lang="en-GB" dirty="0"/>
          </a:p>
        </p:txBody>
      </p:sp>
      <p:pic>
        <p:nvPicPr>
          <p:cNvPr id="1026" name="Picture 2" descr="PPT - Hormonal control of the menstrual cycle PowerPoint Presentation, free  download - ID:6377441">
            <a:extLst>
              <a:ext uri="{FF2B5EF4-FFF2-40B4-BE49-F238E27FC236}">
                <a16:creationId xmlns:a16="http://schemas.microsoft.com/office/drawing/2014/main" id="{8B323244-4B9C-425D-97E7-E48A38B54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terine (Menstrual) Cycle | Physiology, Reproductive system, Nursing study">
            <a:extLst>
              <a:ext uri="{FF2B5EF4-FFF2-40B4-BE49-F238E27FC236}">
                <a16:creationId xmlns:a16="http://schemas.microsoft.com/office/drawing/2014/main" id="{09C130CB-11F3-4ADA-A31A-F86771627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2743200"/>
            <a:ext cx="7029450" cy="3928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695295D4-8218-4B3A-8EC1-CF8145A6414B}"/>
              </a:ext>
            </a:extLst>
          </p:cNvPr>
          <p:cNvGraphicFramePr>
            <a:graphicFrameLocks noGrp="1"/>
          </p:cNvGraphicFramePr>
          <p:nvPr>
            <p:extLst>
              <p:ext uri="{D42A27DB-BD31-4B8C-83A1-F6EECF244321}">
                <p14:modId xmlns:p14="http://schemas.microsoft.com/office/powerpoint/2010/main" val="2627979143"/>
              </p:ext>
            </p:extLst>
          </p:nvPr>
        </p:nvGraphicFramePr>
        <p:xfrm>
          <a:off x="2397760" y="314960"/>
          <a:ext cx="9398000" cy="715328"/>
        </p:xfrm>
        <a:graphic>
          <a:graphicData uri="http://schemas.openxmlformats.org/drawingml/2006/table">
            <a:tbl>
              <a:tblPr firstRow="1" bandRow="1">
                <a:tableStyleId>{5C22544A-7EE6-4342-B048-85BDC9FD1C3A}</a:tableStyleId>
              </a:tblPr>
              <a:tblGrid>
                <a:gridCol w="9398000">
                  <a:extLst>
                    <a:ext uri="{9D8B030D-6E8A-4147-A177-3AD203B41FA5}">
                      <a16:colId xmlns:a16="http://schemas.microsoft.com/office/drawing/2014/main" val="2671658859"/>
                    </a:ext>
                  </a:extLst>
                </a:gridCol>
              </a:tblGrid>
              <a:tr h="715328">
                <a:tc>
                  <a:txBody>
                    <a:bodyPr/>
                    <a:lstStyle/>
                    <a:p>
                      <a:r>
                        <a:rPr lang="en-GB" sz="3200" dirty="0">
                          <a:latin typeface="AngsanaUPC" panose="02020603050405020304" pitchFamily="18" charset="-34"/>
                          <a:cs typeface="AngsanaUPC" panose="02020603050405020304" pitchFamily="18" charset="-34"/>
                        </a:rPr>
                        <a:t>By dr Mona Ahmed…assisted professor ….Elmareefa university….SMSB</a:t>
                      </a:r>
                    </a:p>
                  </a:txBody>
                  <a:tcPr>
                    <a:solidFill>
                      <a:schemeClr val="tx1">
                        <a:lumMod val="65000"/>
                        <a:lumOff val="35000"/>
                      </a:schemeClr>
                    </a:solidFill>
                  </a:tcPr>
                </a:tc>
                <a:extLst>
                  <a:ext uri="{0D108BD9-81ED-4DB2-BD59-A6C34878D82A}">
                    <a16:rowId xmlns:a16="http://schemas.microsoft.com/office/drawing/2014/main" val="1685004324"/>
                  </a:ext>
                </a:extLst>
              </a:tr>
            </a:tbl>
          </a:graphicData>
        </a:graphic>
      </p:graphicFrame>
    </p:spTree>
    <p:extLst>
      <p:ext uri="{BB962C8B-B14F-4D97-AF65-F5344CB8AC3E}">
        <p14:creationId xmlns:p14="http://schemas.microsoft.com/office/powerpoint/2010/main" val="301755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8117-4810-4020-9393-FF54EAE32C3E}"/>
              </a:ext>
            </a:extLst>
          </p:cNvPr>
          <p:cNvSpPr>
            <a:spLocks noGrp="1"/>
          </p:cNvSpPr>
          <p:nvPr>
            <p:ph idx="1"/>
          </p:nvPr>
        </p:nvSpPr>
        <p:spPr>
          <a:xfrm>
            <a:off x="0" y="0"/>
            <a:ext cx="12192000" cy="6858000"/>
          </a:xfrm>
        </p:spPr>
        <p:txBody>
          <a:bodyPr>
            <a:normAutofit/>
          </a:bodyPr>
          <a:lstStyle/>
          <a:p>
            <a:pPr marL="0" indent="0">
              <a:buNone/>
            </a:pPr>
            <a:endParaRPr lang="en-GB" dirty="0"/>
          </a:p>
          <a:p>
            <a:pPr>
              <a:buFont typeface="Wingdings" panose="05000000000000000000" pitchFamily="2" charset="2"/>
              <a:buChar char="Ø"/>
            </a:pPr>
            <a:endParaRPr lang="en-GB" sz="3200" dirty="0">
              <a:solidFill>
                <a:srgbClr val="C00000"/>
              </a:solidFill>
              <a:latin typeface="Gill Sans MT Condensed" panose="020B0506020104020203" pitchFamily="34" charset="0"/>
            </a:endParaRPr>
          </a:p>
          <a:p>
            <a:pPr>
              <a:buFont typeface="Wingdings" panose="05000000000000000000" pitchFamily="2" charset="2"/>
              <a:buChar char="Ø"/>
            </a:pPr>
            <a:endParaRPr lang="en-GB" sz="3200" dirty="0">
              <a:solidFill>
                <a:srgbClr val="C00000"/>
              </a:solidFill>
              <a:latin typeface="Gill Sans MT Condensed" panose="020B0506020104020203" pitchFamily="34" charset="0"/>
            </a:endParaRPr>
          </a:p>
          <a:p>
            <a:pPr>
              <a:buFont typeface="Wingdings" panose="05000000000000000000" pitchFamily="2" charset="2"/>
              <a:buChar char="Ø"/>
            </a:pPr>
            <a:r>
              <a:rPr lang="en-GB" sz="3200" dirty="0">
                <a:solidFill>
                  <a:srgbClr val="C00000"/>
                </a:solidFill>
                <a:latin typeface="Gill Sans MT Condensed" panose="020B0506020104020203" pitchFamily="34" charset="0"/>
              </a:rPr>
              <a:t>LH</a:t>
            </a:r>
            <a:r>
              <a:rPr lang="en-GB" sz="3200" dirty="0">
                <a:latin typeface="Gill Sans MT Condensed" panose="020B0506020104020203" pitchFamily="34" charset="0"/>
              </a:rPr>
              <a:t> stimulates production of </a:t>
            </a:r>
            <a:r>
              <a:rPr lang="en-GB" sz="3200" dirty="0">
                <a:solidFill>
                  <a:srgbClr val="C00000"/>
                </a:solidFill>
                <a:latin typeface="Gill Sans MT Condensed" panose="020B0506020104020203" pitchFamily="34" charset="0"/>
              </a:rPr>
              <a:t>androgens</a:t>
            </a:r>
          </a:p>
          <a:p>
            <a:pPr marL="0" indent="0">
              <a:buNone/>
            </a:pPr>
            <a:r>
              <a:rPr lang="en-GB" sz="3200" dirty="0">
                <a:latin typeface="Gill Sans MT Condensed" panose="020B0506020104020203" pitchFamily="34" charset="0"/>
              </a:rPr>
              <a:t> (from cholesterol )within </a:t>
            </a:r>
            <a:r>
              <a:rPr lang="en-GB" sz="3200" u="sng" dirty="0">
                <a:solidFill>
                  <a:srgbClr val="C00000"/>
                </a:solidFill>
                <a:latin typeface="Gill Sans MT Condensed" panose="020B0506020104020203" pitchFamily="34" charset="0"/>
              </a:rPr>
              <a:t>theca cells</a:t>
            </a:r>
            <a:r>
              <a:rPr lang="en-GB" sz="3200" dirty="0">
                <a:latin typeface="Gill Sans MT Condensed" panose="020B0506020104020203" pitchFamily="34" charset="0"/>
              </a:rPr>
              <a:t>. </a:t>
            </a:r>
          </a:p>
          <a:p>
            <a:pPr marL="0" indent="0">
              <a:buNone/>
            </a:pPr>
            <a:r>
              <a:rPr lang="en-GB" sz="3200" dirty="0">
                <a:latin typeface="Gill Sans MT Condensed" panose="020B0506020104020203" pitchFamily="34" charset="0"/>
              </a:rPr>
              <a:t>……These androgens are </a:t>
            </a:r>
            <a:r>
              <a:rPr lang="en-GB" sz="3200" b="1" dirty="0">
                <a:latin typeface="Gill Sans MT Condensed" panose="020B0506020104020203" pitchFamily="34" charset="0"/>
              </a:rPr>
              <a:t>converted</a:t>
            </a:r>
            <a:r>
              <a:rPr lang="en-GB" sz="3200" dirty="0">
                <a:latin typeface="Gill Sans MT Condensed" panose="020B0506020104020203" pitchFamily="34" charset="0"/>
              </a:rPr>
              <a:t> into </a:t>
            </a:r>
            <a:r>
              <a:rPr lang="en-GB" sz="3200" dirty="0">
                <a:solidFill>
                  <a:srgbClr val="FF0066"/>
                </a:solidFill>
                <a:latin typeface="Gill Sans MT Condensed" panose="020B0506020104020203" pitchFamily="34" charset="0"/>
              </a:rPr>
              <a:t>oestrogens .</a:t>
            </a:r>
          </a:p>
          <a:p>
            <a:pPr marL="0" indent="0">
              <a:buNone/>
            </a:pPr>
            <a:r>
              <a:rPr lang="en-GB" sz="3200" dirty="0">
                <a:latin typeface="Gill Sans MT Condensed" panose="020B0506020104020203" pitchFamily="34" charset="0"/>
              </a:rPr>
              <a:t>in </a:t>
            </a:r>
            <a:r>
              <a:rPr lang="en-GB" sz="3200" u="sng" dirty="0">
                <a:solidFill>
                  <a:srgbClr val="C00000"/>
                </a:solidFill>
                <a:latin typeface="Gill Sans MT Condensed" panose="020B0506020104020203" pitchFamily="34" charset="0"/>
              </a:rPr>
              <a:t>granulosa cells</a:t>
            </a:r>
            <a:r>
              <a:rPr lang="en-GB" sz="3200" dirty="0">
                <a:latin typeface="Gill Sans MT Condensed" panose="020B0506020104020203" pitchFamily="34" charset="0"/>
              </a:rPr>
              <a:t>, under the influence of </a:t>
            </a:r>
            <a:r>
              <a:rPr lang="en-GB" sz="3200" dirty="0">
                <a:solidFill>
                  <a:srgbClr val="990033"/>
                </a:solidFill>
                <a:latin typeface="Gill Sans MT Condensed" panose="020B0506020104020203" pitchFamily="34" charset="0"/>
              </a:rPr>
              <a:t>FSH</a:t>
            </a:r>
            <a:r>
              <a:rPr lang="en-GB" sz="3200" dirty="0">
                <a:latin typeface="Gill Sans MT Condensed" panose="020B0506020104020203" pitchFamily="34" charset="0"/>
              </a:rPr>
              <a:t>.</a:t>
            </a:r>
          </a:p>
          <a:p>
            <a:pPr marL="0" indent="0">
              <a:buNone/>
            </a:pPr>
            <a:endParaRPr lang="en-GB" sz="3200" dirty="0">
              <a:latin typeface="Gill Sans MT Condensed" panose="020B0506020104020203" pitchFamily="34" charset="0"/>
            </a:endParaRPr>
          </a:p>
        </p:txBody>
      </p:sp>
      <p:pic>
        <p:nvPicPr>
          <p:cNvPr id="5" name="Picture 4">
            <a:extLst>
              <a:ext uri="{FF2B5EF4-FFF2-40B4-BE49-F238E27FC236}">
                <a16:creationId xmlns:a16="http://schemas.microsoft.com/office/drawing/2014/main" id="{8B3210CF-86B3-8C87-C53F-B4D34982591E}"/>
              </a:ext>
            </a:extLst>
          </p:cNvPr>
          <p:cNvPicPr>
            <a:picLocks noChangeAspect="1"/>
          </p:cNvPicPr>
          <p:nvPr/>
        </p:nvPicPr>
        <p:blipFill>
          <a:blip r:embed="rId2"/>
          <a:stretch>
            <a:fillRect/>
          </a:stretch>
        </p:blipFill>
        <p:spPr>
          <a:xfrm>
            <a:off x="7160160" y="-35510"/>
            <a:ext cx="4871343" cy="4441747"/>
          </a:xfrm>
          <a:prstGeom prst="rect">
            <a:avLst/>
          </a:prstGeom>
        </p:spPr>
      </p:pic>
      <p:sp>
        <p:nvSpPr>
          <p:cNvPr id="6" name="Arrow: Right 5">
            <a:extLst>
              <a:ext uri="{FF2B5EF4-FFF2-40B4-BE49-F238E27FC236}">
                <a16:creationId xmlns:a16="http://schemas.microsoft.com/office/drawing/2014/main" id="{5FD9A042-EA1A-85B9-8B1B-1796B693D1DB}"/>
              </a:ext>
            </a:extLst>
          </p:cNvPr>
          <p:cNvSpPr/>
          <p:nvPr/>
        </p:nvSpPr>
        <p:spPr>
          <a:xfrm>
            <a:off x="7546555" y="312690"/>
            <a:ext cx="605928" cy="25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3CDEA246-41B1-30AD-06AE-9CF1DC7B67C8}"/>
              </a:ext>
            </a:extLst>
          </p:cNvPr>
          <p:cNvSpPr/>
          <p:nvPr/>
        </p:nvSpPr>
        <p:spPr>
          <a:xfrm>
            <a:off x="6731306" y="1421177"/>
            <a:ext cx="738131" cy="286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81CAC68A-75C5-9D77-55A3-9F5655C4AB7C}"/>
              </a:ext>
            </a:extLst>
          </p:cNvPr>
          <p:cNvSpPr/>
          <p:nvPr/>
        </p:nvSpPr>
        <p:spPr>
          <a:xfrm>
            <a:off x="9937214" y="2220487"/>
            <a:ext cx="561861" cy="25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25FD4CA-9867-10BD-81B3-BB167A58DBE7}"/>
              </a:ext>
            </a:extLst>
          </p:cNvPr>
          <p:cNvSpPr/>
          <p:nvPr/>
        </p:nvSpPr>
        <p:spPr>
          <a:xfrm>
            <a:off x="10080431" y="62145"/>
            <a:ext cx="605929" cy="25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inus Sign 9">
            <a:extLst>
              <a:ext uri="{FF2B5EF4-FFF2-40B4-BE49-F238E27FC236}">
                <a16:creationId xmlns:a16="http://schemas.microsoft.com/office/drawing/2014/main" id="{B0FFA298-9742-CDE7-98DB-6B64DF1EC5D9}"/>
              </a:ext>
            </a:extLst>
          </p:cNvPr>
          <p:cNvSpPr/>
          <p:nvPr/>
        </p:nvSpPr>
        <p:spPr>
          <a:xfrm>
            <a:off x="7976213" y="1060019"/>
            <a:ext cx="925416" cy="18712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inus Sign 10">
            <a:extLst>
              <a:ext uri="{FF2B5EF4-FFF2-40B4-BE49-F238E27FC236}">
                <a16:creationId xmlns:a16="http://schemas.microsoft.com/office/drawing/2014/main" id="{979A3E91-8C0E-2C95-D75C-38B027D50CAF}"/>
              </a:ext>
            </a:extLst>
          </p:cNvPr>
          <p:cNvSpPr/>
          <p:nvPr/>
        </p:nvSpPr>
        <p:spPr>
          <a:xfrm>
            <a:off x="10267720" y="1134736"/>
            <a:ext cx="1299991" cy="18712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7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8117-4810-4020-9393-FF54EAE32C3E}"/>
              </a:ext>
            </a:extLst>
          </p:cNvPr>
          <p:cNvSpPr>
            <a:spLocks noGrp="1"/>
          </p:cNvSpPr>
          <p:nvPr>
            <p:ph idx="1"/>
          </p:nvPr>
        </p:nvSpPr>
        <p:spPr>
          <a:xfrm>
            <a:off x="0" y="0"/>
            <a:ext cx="12192000" cy="6858000"/>
          </a:xfrm>
        </p:spPr>
        <p:txBody>
          <a:bodyPr>
            <a:normAutofit/>
          </a:bodyPr>
          <a:lstStyle/>
          <a:p>
            <a:pPr marL="0" indent="0">
              <a:buNone/>
            </a:pPr>
            <a:endParaRPr lang="en-GB" sz="3200" dirty="0">
              <a:latin typeface="Gill Sans MT Condensed" panose="020B0506020104020203" pitchFamily="34" charset="0"/>
            </a:endParaRPr>
          </a:p>
          <a:p>
            <a:pPr>
              <a:buFont typeface="Wingdings" panose="05000000000000000000" pitchFamily="2" charset="2"/>
              <a:buChar char="Ø"/>
            </a:pPr>
            <a:r>
              <a:rPr lang="en-GB" sz="3200" dirty="0">
                <a:latin typeface="Gill Sans MT Condensed" panose="020B0506020104020203" pitchFamily="34" charset="0"/>
              </a:rPr>
              <a:t>As the </a:t>
            </a:r>
            <a:r>
              <a:rPr lang="en-GB" sz="3200" u="sng" dirty="0">
                <a:solidFill>
                  <a:srgbClr val="800000"/>
                </a:solidFill>
                <a:latin typeface="Gill Sans MT Condensed" panose="020B0506020104020203" pitchFamily="34" charset="0"/>
              </a:rPr>
              <a:t>follicles</a:t>
            </a:r>
            <a:r>
              <a:rPr lang="en-GB" sz="3200" dirty="0">
                <a:latin typeface="Gill Sans MT Condensed" panose="020B0506020104020203" pitchFamily="34" charset="0"/>
              </a:rPr>
              <a:t> grow </a:t>
            </a:r>
          </a:p>
          <a:p>
            <a:pPr marL="0" indent="0">
              <a:buNone/>
            </a:pPr>
            <a:r>
              <a:rPr lang="en-GB" sz="3200" dirty="0">
                <a:solidFill>
                  <a:srgbClr val="FF0066"/>
                </a:solidFill>
                <a:latin typeface="Gill Sans MT Condensed" panose="020B0506020104020203" pitchFamily="34" charset="0"/>
              </a:rPr>
              <a:t> </a:t>
            </a:r>
          </a:p>
          <a:p>
            <a:pPr marL="0" indent="0">
              <a:buNone/>
            </a:pPr>
            <a:r>
              <a:rPr lang="en-GB" sz="3200" dirty="0">
                <a:solidFill>
                  <a:srgbClr val="800000"/>
                </a:solidFill>
                <a:latin typeface="Gill Sans MT Condensed" panose="020B0506020104020203" pitchFamily="34" charset="0"/>
              </a:rPr>
              <a:t>oestrogen</a:t>
            </a:r>
            <a:r>
              <a:rPr lang="en-GB" sz="3200" dirty="0">
                <a:solidFill>
                  <a:srgbClr val="FF0066"/>
                </a:solidFill>
                <a:latin typeface="Gill Sans MT Condensed" panose="020B0506020104020203" pitchFamily="34" charset="0"/>
              </a:rPr>
              <a:t> </a:t>
            </a:r>
            <a:r>
              <a:rPr lang="en-GB" sz="3200" dirty="0">
                <a:latin typeface="Gill Sans MT Condensed" panose="020B0506020104020203" pitchFamily="34" charset="0"/>
              </a:rPr>
              <a:t>secretion </a:t>
            </a:r>
            <a:r>
              <a:rPr lang="en-GB" sz="3200" dirty="0">
                <a:solidFill>
                  <a:srgbClr val="800000"/>
                </a:solidFill>
                <a:latin typeface="Gill Sans MT Condensed" panose="020B0506020104020203" pitchFamily="34" charset="0"/>
              </a:rPr>
              <a:t>increases</a:t>
            </a:r>
          </a:p>
          <a:p>
            <a:pPr marL="0" indent="0">
              <a:buNone/>
            </a:pPr>
            <a:endParaRPr lang="en-GB" sz="3200" dirty="0">
              <a:solidFill>
                <a:srgbClr val="FF0066"/>
              </a:solidFill>
              <a:latin typeface="Gill Sans MT Condensed" panose="020B0506020104020203" pitchFamily="34" charset="0"/>
            </a:endParaRPr>
          </a:p>
          <a:p>
            <a:pPr marL="0" indent="0">
              <a:buNone/>
            </a:pPr>
            <a:r>
              <a:rPr lang="en-GB" sz="3200" dirty="0">
                <a:solidFill>
                  <a:srgbClr val="FF0066"/>
                </a:solidFill>
                <a:latin typeface="Gill Sans MT Condensed" panose="020B0506020104020203" pitchFamily="34" charset="0"/>
              </a:rPr>
              <a:t>negative feedback</a:t>
            </a:r>
            <a:r>
              <a:rPr lang="en-GB" sz="3200" dirty="0">
                <a:latin typeface="Gill Sans MT Condensed" panose="020B0506020104020203" pitchFamily="34" charset="0"/>
              </a:rPr>
              <a:t>(on the pituitary) </a:t>
            </a:r>
          </a:p>
          <a:p>
            <a:pPr marL="0" indent="0">
              <a:buNone/>
            </a:pPr>
            <a:r>
              <a:rPr lang="en-GB" sz="3200" dirty="0">
                <a:latin typeface="Gill Sans MT Condensed" panose="020B0506020104020203" pitchFamily="34" charset="0"/>
              </a:rPr>
              <a:t> </a:t>
            </a:r>
          </a:p>
          <a:p>
            <a:pPr marL="0" indent="0">
              <a:buNone/>
            </a:pPr>
            <a:r>
              <a:rPr lang="en-GB" sz="3200" dirty="0">
                <a:latin typeface="Gill Sans MT Condensed" panose="020B0506020104020203" pitchFamily="34" charset="0"/>
              </a:rPr>
              <a:t>decrease </a:t>
            </a:r>
            <a:r>
              <a:rPr lang="en-GB" sz="3200" dirty="0">
                <a:solidFill>
                  <a:srgbClr val="FF0066"/>
                </a:solidFill>
                <a:latin typeface="Gill Sans MT Condensed" panose="020B0506020104020203" pitchFamily="34" charset="0"/>
              </a:rPr>
              <a:t>FSH</a:t>
            </a:r>
            <a:r>
              <a:rPr lang="en-GB" sz="3200" dirty="0">
                <a:latin typeface="Gill Sans MT Condensed" panose="020B0506020104020203" pitchFamily="34" charset="0"/>
              </a:rPr>
              <a:t> secretion(Which assist in </a:t>
            </a:r>
            <a:r>
              <a:rPr lang="en-GB" sz="3200" dirty="0">
                <a:solidFill>
                  <a:srgbClr val="990033"/>
                </a:solidFill>
                <a:latin typeface="Gill Sans MT Condensed" panose="020B0506020104020203" pitchFamily="34" charset="0"/>
              </a:rPr>
              <a:t>selection </a:t>
            </a:r>
            <a:r>
              <a:rPr lang="en-GB" sz="3200" dirty="0">
                <a:latin typeface="Gill Sans MT Condensed" panose="020B0506020104020203" pitchFamily="34" charset="0"/>
              </a:rPr>
              <a:t>of</a:t>
            </a:r>
          </a:p>
          <a:p>
            <a:pPr marL="0" indent="0">
              <a:buNone/>
            </a:pPr>
            <a:r>
              <a:rPr lang="en-GB" sz="3200" dirty="0">
                <a:latin typeface="Gill Sans MT Condensed" panose="020B0506020104020203" pitchFamily="34" charset="0"/>
              </a:rPr>
              <a:t>the dominant follicle while smaller follicles</a:t>
            </a:r>
          </a:p>
          <a:p>
            <a:pPr marL="0" indent="0">
              <a:buNone/>
            </a:pPr>
            <a:r>
              <a:rPr lang="en-GB" sz="3200" dirty="0">
                <a:latin typeface="Gill Sans MT Condensed" panose="020B0506020104020203" pitchFamily="34" charset="0"/>
              </a:rPr>
              <a:t> will undergo atresia)</a:t>
            </a:r>
          </a:p>
        </p:txBody>
      </p:sp>
      <p:pic>
        <p:nvPicPr>
          <p:cNvPr id="6" name="Picture 5">
            <a:extLst>
              <a:ext uri="{FF2B5EF4-FFF2-40B4-BE49-F238E27FC236}">
                <a16:creationId xmlns:a16="http://schemas.microsoft.com/office/drawing/2014/main" id="{470DDACA-C418-18F0-8C2C-E06D36E45207}"/>
              </a:ext>
            </a:extLst>
          </p:cNvPr>
          <p:cNvPicPr>
            <a:picLocks noChangeAspect="1"/>
          </p:cNvPicPr>
          <p:nvPr/>
        </p:nvPicPr>
        <p:blipFill>
          <a:blip r:embed="rId2"/>
          <a:stretch>
            <a:fillRect/>
          </a:stretch>
        </p:blipFill>
        <p:spPr>
          <a:xfrm>
            <a:off x="7199790" y="3187083"/>
            <a:ext cx="4834307" cy="3518561"/>
          </a:xfrm>
          <a:prstGeom prst="rect">
            <a:avLst/>
          </a:prstGeom>
        </p:spPr>
      </p:pic>
      <p:pic>
        <p:nvPicPr>
          <p:cNvPr id="7" name="Picture 6">
            <a:extLst>
              <a:ext uri="{FF2B5EF4-FFF2-40B4-BE49-F238E27FC236}">
                <a16:creationId xmlns:a16="http://schemas.microsoft.com/office/drawing/2014/main" id="{DD6A60C1-3C7B-46DE-063D-175A5CE80CB9}"/>
              </a:ext>
            </a:extLst>
          </p:cNvPr>
          <p:cNvPicPr>
            <a:picLocks noChangeAspect="1"/>
          </p:cNvPicPr>
          <p:nvPr/>
        </p:nvPicPr>
        <p:blipFill>
          <a:blip r:embed="rId3"/>
          <a:stretch>
            <a:fillRect/>
          </a:stretch>
        </p:blipFill>
        <p:spPr>
          <a:xfrm>
            <a:off x="7093258" y="284085"/>
            <a:ext cx="4834307" cy="1536507"/>
          </a:xfrm>
          <a:prstGeom prst="rect">
            <a:avLst/>
          </a:prstGeom>
        </p:spPr>
      </p:pic>
      <p:sp>
        <p:nvSpPr>
          <p:cNvPr id="8" name="Arrow: Down 7">
            <a:extLst>
              <a:ext uri="{FF2B5EF4-FFF2-40B4-BE49-F238E27FC236}">
                <a16:creationId xmlns:a16="http://schemas.microsoft.com/office/drawing/2014/main" id="{3DBCA5F6-0564-0D0E-29B0-6BAA96F338E4}"/>
              </a:ext>
            </a:extLst>
          </p:cNvPr>
          <p:cNvSpPr/>
          <p:nvPr/>
        </p:nvSpPr>
        <p:spPr>
          <a:xfrm>
            <a:off x="1574305" y="1167748"/>
            <a:ext cx="216025" cy="532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D40B3DFE-7C22-889E-98CA-FB80EFDFB26E}"/>
              </a:ext>
            </a:extLst>
          </p:cNvPr>
          <p:cNvSpPr/>
          <p:nvPr/>
        </p:nvSpPr>
        <p:spPr>
          <a:xfrm>
            <a:off x="1574305" y="2273353"/>
            <a:ext cx="216025" cy="532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18DBB5A8-7912-D3D2-7C27-1C7910F86AC7}"/>
              </a:ext>
            </a:extLst>
          </p:cNvPr>
          <p:cNvSpPr/>
          <p:nvPr/>
        </p:nvSpPr>
        <p:spPr>
          <a:xfrm>
            <a:off x="1574305" y="3441101"/>
            <a:ext cx="216025" cy="532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608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7279-636A-B7E4-74DA-D9FC8B34A3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A6A9701-B87B-E3A1-9D47-FF0F7C9838B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C2F2A9A-CBB2-1FD1-22FB-A0D6539FE4EB}"/>
              </a:ext>
            </a:extLst>
          </p:cNvPr>
          <p:cNvPicPr>
            <a:picLocks noChangeAspect="1"/>
          </p:cNvPicPr>
          <p:nvPr/>
        </p:nvPicPr>
        <p:blipFill>
          <a:blip r:embed="rId2"/>
          <a:stretch>
            <a:fillRect/>
          </a:stretch>
        </p:blipFill>
        <p:spPr>
          <a:xfrm>
            <a:off x="3187956" y="1158043"/>
            <a:ext cx="5816088" cy="4541914"/>
          </a:xfrm>
          <a:prstGeom prst="rect">
            <a:avLst/>
          </a:prstGeom>
        </p:spPr>
      </p:pic>
    </p:spTree>
    <p:extLst>
      <p:ext uri="{BB962C8B-B14F-4D97-AF65-F5344CB8AC3E}">
        <p14:creationId xmlns:p14="http://schemas.microsoft.com/office/powerpoint/2010/main" val="80427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562F1-1D9C-494A-A303-C028DD5B8628}"/>
              </a:ext>
            </a:extLst>
          </p:cNvPr>
          <p:cNvSpPr>
            <a:spLocks noGrp="1"/>
          </p:cNvSpPr>
          <p:nvPr>
            <p:ph idx="1"/>
          </p:nvPr>
        </p:nvSpPr>
        <p:spPr>
          <a:xfrm>
            <a:off x="0" y="0"/>
            <a:ext cx="12192000" cy="6858000"/>
          </a:xfrm>
        </p:spPr>
        <p:txBody>
          <a:bodyPr>
            <a:normAutofit/>
          </a:bodyPr>
          <a:lstStyle/>
          <a:p>
            <a:pPr marL="0" indent="0">
              <a:buNone/>
            </a:pPr>
            <a:r>
              <a:rPr lang="en-GB" sz="3200" dirty="0">
                <a:solidFill>
                  <a:srgbClr val="FF0066"/>
                </a:solidFill>
                <a:latin typeface="Gill Sans MT Condensed" panose="020B0506020104020203" pitchFamily="34" charset="0"/>
              </a:rPr>
              <a:t>Regulation</a:t>
            </a:r>
          </a:p>
          <a:p>
            <a:pPr>
              <a:buFont typeface="Courier New" panose="02070309020205020404" pitchFamily="49" charset="0"/>
              <a:buChar char="o"/>
            </a:pPr>
            <a:r>
              <a:rPr lang="en-GB" u="sng" dirty="0">
                <a:solidFill>
                  <a:srgbClr val="C00000"/>
                </a:solidFill>
                <a:latin typeface="Gill Sans MT Condensed" panose="020B0506020104020203" pitchFamily="34" charset="0"/>
              </a:rPr>
              <a:t>Inhibin</a:t>
            </a:r>
            <a:r>
              <a:rPr lang="en-GB" dirty="0">
                <a:latin typeface="Gill Sans MT Condensed" panose="020B0506020104020203" pitchFamily="34" charset="0"/>
              </a:rPr>
              <a:t> is secreted by  </a:t>
            </a:r>
            <a:r>
              <a:rPr lang="en-GB" dirty="0">
                <a:solidFill>
                  <a:srgbClr val="FF0066"/>
                </a:solidFill>
                <a:latin typeface="Gill Sans MT Condensed" panose="020B0506020104020203" pitchFamily="34" charset="0"/>
              </a:rPr>
              <a:t>granulosa</a:t>
            </a:r>
            <a:r>
              <a:rPr lang="en-GB" dirty="0">
                <a:latin typeface="Gill Sans MT Condensed" panose="020B0506020104020203" pitchFamily="34" charset="0"/>
              </a:rPr>
              <a:t> </a:t>
            </a:r>
            <a:r>
              <a:rPr lang="en-GB" dirty="0">
                <a:solidFill>
                  <a:srgbClr val="FF0066"/>
                </a:solidFill>
                <a:latin typeface="Gill Sans MT Condensed" panose="020B0506020104020203" pitchFamily="34" charset="0"/>
              </a:rPr>
              <a:t>cells….</a:t>
            </a:r>
            <a:endParaRPr lang="en-GB" dirty="0">
              <a:latin typeface="Gill Sans MT Condensed" panose="020B0506020104020203" pitchFamily="34" charset="0"/>
            </a:endParaRPr>
          </a:p>
          <a:p>
            <a:pPr marL="0" indent="0">
              <a:buNone/>
            </a:pPr>
            <a:r>
              <a:rPr lang="en-GB" dirty="0">
                <a:latin typeface="Gill Sans MT Condensed" panose="020B0506020104020203" pitchFamily="34" charset="0"/>
              </a:rPr>
              <a:t>                                    </a:t>
            </a:r>
            <a:r>
              <a:rPr lang="en-GB" u="sng" dirty="0">
                <a:latin typeface="Gill Sans MT Condensed" panose="020B0506020104020203" pitchFamily="34" charset="0"/>
              </a:rPr>
              <a:t>enhance </a:t>
            </a:r>
            <a:r>
              <a:rPr lang="en-GB" dirty="0">
                <a:latin typeface="Gill Sans MT Condensed" panose="020B0506020104020203" pitchFamily="34" charset="0"/>
              </a:rPr>
              <a:t>androgen synthesis. </a:t>
            </a:r>
          </a:p>
          <a:p>
            <a:pPr>
              <a:buFont typeface="Courier New" panose="02070309020205020404" pitchFamily="49" charset="0"/>
              <a:buChar char="o"/>
            </a:pPr>
            <a:r>
              <a:rPr lang="en-GB" u="sng" dirty="0">
                <a:solidFill>
                  <a:srgbClr val="C00000"/>
                </a:solidFill>
                <a:latin typeface="Gill Sans MT Condensed" panose="020B0506020104020203" pitchFamily="34" charset="0"/>
              </a:rPr>
              <a:t>Activin</a:t>
            </a:r>
            <a:r>
              <a:rPr lang="en-GB" dirty="0">
                <a:solidFill>
                  <a:srgbClr val="C00000"/>
                </a:solidFill>
                <a:latin typeface="Gill Sans MT Condensed" panose="020B0506020104020203" pitchFamily="34" charset="0"/>
              </a:rPr>
              <a:t> </a:t>
            </a:r>
            <a:r>
              <a:rPr lang="en-GB" dirty="0">
                <a:latin typeface="Gill Sans MT Condensed" panose="020B0506020104020203" pitchFamily="34" charset="0"/>
              </a:rPr>
              <a:t>is secreted by  </a:t>
            </a:r>
            <a:r>
              <a:rPr lang="en-GB" dirty="0">
                <a:solidFill>
                  <a:srgbClr val="C00000"/>
                </a:solidFill>
                <a:latin typeface="Gill Sans MT Condensed" panose="020B0506020104020203" pitchFamily="34" charset="0"/>
              </a:rPr>
              <a:t>granulosa cells…</a:t>
            </a:r>
          </a:p>
          <a:p>
            <a:pPr marL="0" indent="0">
              <a:buNone/>
            </a:pPr>
            <a:r>
              <a:rPr lang="en-GB" dirty="0">
                <a:latin typeface="Gill Sans MT Condensed" panose="020B0506020104020203" pitchFamily="34" charset="0"/>
              </a:rPr>
              <a:t>(is structurally </a:t>
            </a:r>
            <a:r>
              <a:rPr lang="en-GB" dirty="0">
                <a:solidFill>
                  <a:srgbClr val="FF0066"/>
                </a:solidFill>
                <a:latin typeface="Gill Sans MT Condensed" panose="020B0506020104020203" pitchFamily="34" charset="0"/>
              </a:rPr>
              <a:t>similar</a:t>
            </a:r>
            <a:r>
              <a:rPr lang="en-GB" dirty="0">
                <a:latin typeface="Gill Sans MT Condensed" panose="020B0506020104020203" pitchFamily="34" charset="0"/>
              </a:rPr>
              <a:t> to </a:t>
            </a:r>
            <a:r>
              <a:rPr lang="en-GB" dirty="0">
                <a:solidFill>
                  <a:srgbClr val="FF0066"/>
                </a:solidFill>
                <a:latin typeface="Gill Sans MT Condensed" panose="020B0506020104020203" pitchFamily="34" charset="0"/>
              </a:rPr>
              <a:t>inhibin</a:t>
            </a:r>
            <a:r>
              <a:rPr lang="en-GB" dirty="0">
                <a:latin typeface="Gill Sans MT Condensed" panose="020B0506020104020203" pitchFamily="34" charset="0"/>
              </a:rPr>
              <a:t>, but has an opposite action).</a:t>
            </a:r>
          </a:p>
          <a:p>
            <a:pPr marL="0" indent="0">
              <a:buNone/>
            </a:pPr>
            <a:r>
              <a:rPr lang="en-GB" dirty="0">
                <a:latin typeface="Gill Sans MT Condensed" panose="020B0506020104020203" pitchFamily="34" charset="0"/>
              </a:rPr>
              <a:t>                                    </a:t>
            </a:r>
            <a:r>
              <a:rPr lang="en-GB" u="sng" dirty="0">
                <a:latin typeface="Gill Sans MT Condensed" panose="020B0506020104020203" pitchFamily="34" charset="0"/>
              </a:rPr>
              <a:t>increase</a:t>
            </a:r>
            <a:r>
              <a:rPr lang="en-GB" dirty="0">
                <a:latin typeface="Gill Sans MT Condensed" panose="020B0506020104020203" pitchFamily="34" charset="0"/>
              </a:rPr>
              <a:t> FSH binding on the follicles. </a:t>
            </a:r>
          </a:p>
          <a:p>
            <a:pPr>
              <a:buFont typeface="Courier New" panose="02070309020205020404" pitchFamily="49" charset="0"/>
              <a:buChar char="o"/>
            </a:pPr>
            <a:r>
              <a:rPr lang="en-GB" u="sng" dirty="0">
                <a:solidFill>
                  <a:srgbClr val="C00000"/>
                </a:solidFill>
                <a:latin typeface="Gill Sans MT Condensed" panose="020B0506020104020203" pitchFamily="34" charset="0"/>
              </a:rPr>
              <a:t>Insulin-like</a:t>
            </a:r>
            <a:r>
              <a:rPr lang="en-GB" dirty="0">
                <a:solidFill>
                  <a:srgbClr val="FF0066"/>
                </a:solidFill>
                <a:latin typeface="Gill Sans MT Condensed" panose="020B0506020104020203" pitchFamily="34" charset="0"/>
              </a:rPr>
              <a:t> </a:t>
            </a:r>
            <a:r>
              <a:rPr lang="en-GB" u="sng" dirty="0">
                <a:solidFill>
                  <a:srgbClr val="C00000"/>
                </a:solidFill>
                <a:latin typeface="Gill Sans MT Condensed" panose="020B0506020104020203" pitchFamily="34" charset="0"/>
              </a:rPr>
              <a:t>growth</a:t>
            </a:r>
            <a:r>
              <a:rPr lang="en-GB" u="sng" dirty="0">
                <a:solidFill>
                  <a:srgbClr val="FF0066"/>
                </a:solidFill>
                <a:latin typeface="Gill Sans MT Condensed" panose="020B0506020104020203" pitchFamily="34" charset="0"/>
              </a:rPr>
              <a:t> </a:t>
            </a:r>
            <a:r>
              <a:rPr lang="en-GB" u="sng" dirty="0">
                <a:solidFill>
                  <a:srgbClr val="C00000"/>
                </a:solidFill>
                <a:latin typeface="Gill Sans MT Condensed" panose="020B0506020104020203" pitchFamily="34" charset="0"/>
              </a:rPr>
              <a:t>factors</a:t>
            </a:r>
            <a:r>
              <a:rPr lang="en-GB" u="sng" dirty="0">
                <a:solidFill>
                  <a:srgbClr val="FF0066"/>
                </a:solidFill>
                <a:latin typeface="Gill Sans MT Condensed" panose="020B0506020104020203" pitchFamily="34" charset="0"/>
              </a:rPr>
              <a:t> </a:t>
            </a:r>
            <a:r>
              <a:rPr lang="en-GB" u="sng" dirty="0">
                <a:solidFill>
                  <a:srgbClr val="C00000"/>
                </a:solidFill>
                <a:latin typeface="Gill Sans MT Condensed" panose="020B0506020104020203" pitchFamily="34" charset="0"/>
              </a:rPr>
              <a:t>(IGF-I, IGF-II) </a:t>
            </a:r>
            <a:r>
              <a:rPr lang="en-GB" dirty="0">
                <a:latin typeface="Gill Sans MT Condensed" panose="020B0506020104020203" pitchFamily="34" charset="0"/>
              </a:rPr>
              <a:t>. highest level found in </a:t>
            </a:r>
          </a:p>
          <a:p>
            <a:pPr marL="0" indent="0">
              <a:buNone/>
            </a:pPr>
            <a:r>
              <a:rPr lang="en-GB" dirty="0">
                <a:latin typeface="Gill Sans MT Condensed" panose="020B0506020104020203" pitchFamily="34" charset="0"/>
              </a:rPr>
              <a:t>the dominant follicle fluid towards ovulation.</a:t>
            </a:r>
          </a:p>
          <a:p>
            <a:pPr>
              <a:buFont typeface="Courier New" panose="02070309020205020404" pitchFamily="49" charset="0"/>
              <a:buChar char="o"/>
            </a:pPr>
            <a:r>
              <a:rPr lang="en-GB" u="sng" dirty="0">
                <a:solidFill>
                  <a:srgbClr val="C00000"/>
                </a:solidFill>
                <a:latin typeface="Gill Sans MT Condensed" panose="020B0506020104020203" pitchFamily="34" charset="0"/>
              </a:rPr>
              <a:t>Kisspeptins </a:t>
            </a:r>
            <a:r>
              <a:rPr lang="en-GB" dirty="0">
                <a:latin typeface="Gill Sans MT Condensed" panose="020B0506020104020203" pitchFamily="34" charset="0"/>
              </a:rPr>
              <a:t>proteins recently found to play a role in regulation</a:t>
            </a:r>
          </a:p>
          <a:p>
            <a:pPr marL="0" indent="0">
              <a:buNone/>
            </a:pPr>
            <a:r>
              <a:rPr lang="en-GB" dirty="0">
                <a:latin typeface="Gill Sans MT Condensed" panose="020B0506020104020203" pitchFamily="34" charset="0"/>
              </a:rPr>
              <a:t> of the HPO axis,  mediated in metabolism of </a:t>
            </a:r>
            <a:r>
              <a:rPr lang="en-GB" dirty="0">
                <a:solidFill>
                  <a:srgbClr val="FF0066"/>
                </a:solidFill>
                <a:latin typeface="Gill Sans MT Condensed" panose="020B0506020104020203" pitchFamily="34" charset="0"/>
              </a:rPr>
              <a:t>leptin.</a:t>
            </a:r>
          </a:p>
          <a:p>
            <a:pPr>
              <a:buFont typeface="Courier New" panose="02070309020205020404" pitchFamily="49" charset="0"/>
              <a:buChar char="o"/>
            </a:pPr>
            <a:r>
              <a:rPr lang="en-GB" u="sng" dirty="0">
                <a:solidFill>
                  <a:srgbClr val="C00000"/>
                </a:solidFill>
                <a:latin typeface="Gill Sans MT Condensed" panose="020B0506020104020203" pitchFamily="34" charset="0"/>
              </a:rPr>
              <a:t>Leptin</a:t>
            </a:r>
            <a:r>
              <a:rPr lang="en-GB" dirty="0">
                <a:latin typeface="Gill Sans MT Condensed" panose="020B0506020104020203" pitchFamily="34" charset="0"/>
              </a:rPr>
              <a:t>  (affect hypothalamus ) is play a role in energy production, </a:t>
            </a:r>
          </a:p>
          <a:p>
            <a:pPr marL="0" indent="0">
              <a:buNone/>
            </a:pPr>
            <a:r>
              <a:rPr lang="en-GB" dirty="0">
                <a:latin typeface="Gill Sans MT Condensed" panose="020B0506020104020203" pitchFamily="34" charset="0"/>
              </a:rPr>
              <a:t>weight and reproductive health.</a:t>
            </a:r>
          </a:p>
          <a:p>
            <a:pPr marL="0" indent="0">
              <a:buNone/>
            </a:pPr>
            <a:r>
              <a:rPr lang="en-GB" dirty="0">
                <a:solidFill>
                  <a:srgbClr val="FF0066"/>
                </a:solidFill>
                <a:latin typeface="Gill Sans MT Condensed" panose="020B0506020104020203" pitchFamily="34" charset="0"/>
              </a:rPr>
              <a:t>       “  “Mutations in the kisspeptin receptors associated with delayed or absent puberty”. </a:t>
            </a:r>
          </a:p>
        </p:txBody>
      </p:sp>
      <p:pic>
        <p:nvPicPr>
          <p:cNvPr id="6146" name="Picture 2" descr="Exclamation Point 3d Exclamation Mark Thinking Asking Stick Man Figure  Person Purple Sign Learning Symbol Isolated Cut Out On White Background  Stock Photo - Download Image Now - iStock">
            <a:extLst>
              <a:ext uri="{FF2B5EF4-FFF2-40B4-BE49-F238E27FC236}">
                <a16:creationId xmlns:a16="http://schemas.microsoft.com/office/drawing/2014/main" id="{3B031241-FC19-4E72-944A-122221DB9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9253"/>
            <a:ext cx="812800" cy="548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0245870-880C-458D-A650-FBBF77168E15}"/>
              </a:ext>
            </a:extLst>
          </p:cNvPr>
          <p:cNvPicPr>
            <a:picLocks noChangeAspect="1"/>
          </p:cNvPicPr>
          <p:nvPr/>
        </p:nvPicPr>
        <p:blipFill>
          <a:blip r:embed="rId3"/>
          <a:stretch>
            <a:fillRect/>
          </a:stretch>
        </p:blipFill>
        <p:spPr>
          <a:xfrm>
            <a:off x="8282866" y="124286"/>
            <a:ext cx="3826275" cy="5903651"/>
          </a:xfrm>
          <a:prstGeom prst="rect">
            <a:avLst/>
          </a:prstGeom>
        </p:spPr>
      </p:pic>
    </p:spTree>
    <p:extLst>
      <p:ext uri="{BB962C8B-B14F-4D97-AF65-F5344CB8AC3E}">
        <p14:creationId xmlns:p14="http://schemas.microsoft.com/office/powerpoint/2010/main" val="290655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F6D4-F314-62A9-40C6-C9EEE4E46A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2C594F-1DC8-2A7A-67B5-3FF365EFF8A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39907C-655D-CB91-94A5-0339BC4B6371}"/>
              </a:ext>
            </a:extLst>
          </p:cNvPr>
          <p:cNvPicPr>
            <a:picLocks noChangeAspect="1"/>
          </p:cNvPicPr>
          <p:nvPr/>
        </p:nvPicPr>
        <p:blipFill>
          <a:blip r:embed="rId2"/>
          <a:stretch>
            <a:fillRect/>
          </a:stretch>
        </p:blipFill>
        <p:spPr>
          <a:xfrm>
            <a:off x="0" y="838200"/>
            <a:ext cx="12192000" cy="1993777"/>
          </a:xfrm>
          <a:prstGeom prst="rect">
            <a:avLst/>
          </a:prstGeom>
        </p:spPr>
      </p:pic>
      <p:pic>
        <p:nvPicPr>
          <p:cNvPr id="6" name="Picture 5">
            <a:extLst>
              <a:ext uri="{FF2B5EF4-FFF2-40B4-BE49-F238E27FC236}">
                <a16:creationId xmlns:a16="http://schemas.microsoft.com/office/drawing/2014/main" id="{A862D778-9E2A-F9EA-444E-5EDA9232E328}"/>
              </a:ext>
            </a:extLst>
          </p:cNvPr>
          <p:cNvPicPr>
            <a:picLocks noChangeAspect="1"/>
          </p:cNvPicPr>
          <p:nvPr/>
        </p:nvPicPr>
        <p:blipFill>
          <a:blip r:embed="rId3"/>
          <a:stretch>
            <a:fillRect/>
          </a:stretch>
        </p:blipFill>
        <p:spPr>
          <a:xfrm>
            <a:off x="515102" y="365125"/>
            <a:ext cx="3633531" cy="5688061"/>
          </a:xfrm>
          <a:prstGeom prst="rect">
            <a:avLst/>
          </a:prstGeom>
        </p:spPr>
      </p:pic>
      <p:pic>
        <p:nvPicPr>
          <p:cNvPr id="7" name="Picture 6">
            <a:extLst>
              <a:ext uri="{FF2B5EF4-FFF2-40B4-BE49-F238E27FC236}">
                <a16:creationId xmlns:a16="http://schemas.microsoft.com/office/drawing/2014/main" id="{54893223-59F4-2B14-DB26-54959D002050}"/>
              </a:ext>
            </a:extLst>
          </p:cNvPr>
          <p:cNvPicPr>
            <a:picLocks noChangeAspect="1"/>
          </p:cNvPicPr>
          <p:nvPr/>
        </p:nvPicPr>
        <p:blipFill>
          <a:blip r:embed="rId4"/>
          <a:stretch>
            <a:fillRect/>
          </a:stretch>
        </p:blipFill>
        <p:spPr>
          <a:xfrm>
            <a:off x="7872089" y="4146982"/>
            <a:ext cx="2857500" cy="1600200"/>
          </a:xfrm>
          <a:prstGeom prst="rect">
            <a:avLst/>
          </a:prstGeom>
        </p:spPr>
      </p:pic>
    </p:spTree>
    <p:extLst>
      <p:ext uri="{BB962C8B-B14F-4D97-AF65-F5344CB8AC3E}">
        <p14:creationId xmlns:p14="http://schemas.microsoft.com/office/powerpoint/2010/main" val="84133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35B2B-B4D8-4BD3-A916-1A3C0B1AFFE2}"/>
              </a:ext>
            </a:extLst>
          </p:cNvPr>
          <p:cNvSpPr>
            <a:spLocks noGrp="1"/>
          </p:cNvSpPr>
          <p:nvPr>
            <p:ph idx="1"/>
          </p:nvPr>
        </p:nvSpPr>
        <p:spPr>
          <a:xfrm>
            <a:off x="0" y="0"/>
            <a:ext cx="12192000" cy="6858000"/>
          </a:xfrm>
        </p:spPr>
        <p:txBody>
          <a:bodyPr>
            <a:normAutofit lnSpcReduction="10000"/>
          </a:bodyPr>
          <a:lstStyle/>
          <a:p>
            <a:pPr marL="0" indent="0">
              <a:buNone/>
            </a:pPr>
            <a:r>
              <a:rPr lang="en-GB" dirty="0">
                <a:latin typeface="Gill Sans MT Condensed" panose="020B0506020104020203" pitchFamily="34" charset="0"/>
              </a:rPr>
              <a:t>Ovulation</a:t>
            </a:r>
          </a:p>
          <a:p>
            <a:pPr marL="0" indent="0">
              <a:buNone/>
            </a:pPr>
            <a:r>
              <a:rPr lang="en-GB" dirty="0">
                <a:latin typeface="Gill Sans MT Condensed" panose="020B0506020104020203" pitchFamily="34" charset="0"/>
              </a:rPr>
              <a:t>At the end of the </a:t>
            </a:r>
            <a:r>
              <a:rPr lang="en-GB" u="sng" dirty="0">
                <a:solidFill>
                  <a:schemeClr val="accent4">
                    <a:lumMod val="50000"/>
                  </a:schemeClr>
                </a:solidFill>
                <a:latin typeface="Gill Sans MT Condensed" panose="020B0506020104020203" pitchFamily="34" charset="0"/>
              </a:rPr>
              <a:t>follicular phase(</a:t>
            </a:r>
            <a:r>
              <a:rPr lang="en-GB" dirty="0">
                <a:latin typeface="Gill Sans MT Condensed" panose="020B0506020104020203" pitchFamily="34" charset="0"/>
              </a:rPr>
              <a:t>which lasts an average of </a:t>
            </a:r>
            <a:r>
              <a:rPr lang="en-GB" dirty="0">
                <a:solidFill>
                  <a:schemeClr val="accent5">
                    <a:lumMod val="60000"/>
                    <a:lumOff val="40000"/>
                  </a:schemeClr>
                </a:solidFill>
                <a:latin typeface="Gill Sans MT Condensed" panose="020B0506020104020203" pitchFamily="34" charset="0"/>
              </a:rPr>
              <a:t>14 days)</a:t>
            </a:r>
          </a:p>
          <a:p>
            <a:pPr marL="0" indent="0">
              <a:buNone/>
            </a:pPr>
            <a:endParaRPr lang="en-GB" dirty="0">
              <a:solidFill>
                <a:schemeClr val="accent5">
                  <a:lumMod val="60000"/>
                  <a:lumOff val="40000"/>
                </a:schemeClr>
              </a:solidFill>
              <a:latin typeface="Gill Sans MT Condensed" panose="020B0506020104020203" pitchFamily="34" charset="0"/>
            </a:endParaRPr>
          </a:p>
          <a:p>
            <a:pPr marL="0" indent="0">
              <a:buNone/>
            </a:pPr>
            <a:r>
              <a:rPr lang="en-GB" dirty="0">
                <a:latin typeface="Gill Sans MT Condensed" panose="020B0506020104020203" pitchFamily="34" charset="0"/>
              </a:rPr>
              <a:t>the dominant follicle has grown to approximately </a:t>
            </a:r>
            <a:r>
              <a:rPr lang="en-GB" dirty="0">
                <a:solidFill>
                  <a:schemeClr val="accent5">
                    <a:lumMod val="60000"/>
                    <a:lumOff val="40000"/>
                  </a:schemeClr>
                </a:solidFill>
                <a:latin typeface="Gill Sans MT Condensed" panose="020B0506020104020203" pitchFamily="34" charset="0"/>
              </a:rPr>
              <a:t>20</a:t>
            </a:r>
            <a:r>
              <a:rPr lang="en-GB" dirty="0">
                <a:latin typeface="Gill Sans MT Condensed" panose="020B0506020104020203" pitchFamily="34" charset="0"/>
              </a:rPr>
              <a:t> mm(mature follicle). </a:t>
            </a:r>
          </a:p>
          <a:p>
            <a:pPr marL="0" indent="0">
              <a:buNone/>
            </a:pPr>
            <a:endParaRPr lang="en-GB" dirty="0">
              <a:latin typeface="Gill Sans MT Condensed" panose="020B0506020104020203" pitchFamily="34" charset="0"/>
            </a:endParaRPr>
          </a:p>
          <a:p>
            <a:pPr>
              <a:buFont typeface="Wingdings" panose="05000000000000000000" pitchFamily="2" charset="2"/>
              <a:buChar char="ü"/>
            </a:pPr>
            <a:r>
              <a:rPr lang="en-GB" u="sng" dirty="0">
                <a:latin typeface="Gill Sans MT Condensed" panose="020B0506020104020203" pitchFamily="34" charset="0"/>
              </a:rPr>
              <a:t>FSH</a:t>
            </a:r>
            <a:r>
              <a:rPr lang="en-GB" dirty="0">
                <a:latin typeface="Gill Sans MT Condensed" panose="020B0506020104020203" pitchFamily="34" charset="0"/>
              </a:rPr>
              <a:t> induces </a:t>
            </a:r>
            <a:r>
              <a:rPr lang="en-GB" u="sng" dirty="0">
                <a:latin typeface="Gill Sans MT Condensed" panose="020B0506020104020203" pitchFamily="34" charset="0"/>
              </a:rPr>
              <a:t>LH</a:t>
            </a:r>
            <a:r>
              <a:rPr lang="en-GB" dirty="0">
                <a:latin typeface="Gill Sans MT Condensed" panose="020B0506020104020203" pitchFamily="34" charset="0"/>
              </a:rPr>
              <a:t> receptors on the granulosa cells. </a:t>
            </a:r>
          </a:p>
          <a:p>
            <a:pPr marL="0" indent="0">
              <a:buNone/>
            </a:pPr>
            <a:endParaRPr lang="en-GB" dirty="0">
              <a:latin typeface="Gill Sans MT Condensed" panose="020B0506020104020203" pitchFamily="34" charset="0"/>
            </a:endParaRPr>
          </a:p>
          <a:p>
            <a:pPr>
              <a:buFont typeface="Wingdings" panose="05000000000000000000" pitchFamily="2" charset="2"/>
              <a:buChar char="ü"/>
            </a:pPr>
            <a:r>
              <a:rPr lang="en-GB" dirty="0">
                <a:latin typeface="Gill Sans MT Condensed" panose="020B0506020104020203" pitchFamily="34" charset="0"/>
              </a:rPr>
              <a:t> oestrogen increases till making +ve feedback effect on PH .</a:t>
            </a:r>
          </a:p>
          <a:p>
            <a:pPr marL="0" indent="0">
              <a:buNone/>
            </a:pPr>
            <a:endParaRPr lang="en-GB" dirty="0">
              <a:latin typeface="Gill Sans MT Condensed" panose="020B0506020104020203" pitchFamily="34" charset="0"/>
            </a:endParaRPr>
          </a:p>
          <a:p>
            <a:pPr>
              <a:buFont typeface="Wingdings" panose="05000000000000000000" pitchFamily="2" charset="2"/>
              <a:buChar char="ü"/>
            </a:pPr>
            <a:r>
              <a:rPr lang="en-GB" dirty="0">
                <a:latin typeface="Gill Sans MT Condensed" panose="020B0506020104020203" pitchFamily="34" charset="0"/>
              </a:rPr>
              <a:t>LH surge(24–36 hours later) </a:t>
            </a:r>
          </a:p>
          <a:p>
            <a:pPr marL="0" indent="0">
              <a:buNone/>
            </a:pPr>
            <a:endParaRPr lang="en-GB" dirty="0">
              <a:latin typeface="Gill Sans MT Condensed" panose="020B0506020104020203" pitchFamily="34" charset="0"/>
            </a:endParaRPr>
          </a:p>
          <a:p>
            <a:pPr>
              <a:buFont typeface="Wingdings" panose="05000000000000000000" pitchFamily="2" charset="2"/>
              <a:buChar char="ü"/>
            </a:pPr>
            <a:r>
              <a:rPr lang="en-GB" dirty="0">
                <a:latin typeface="Gill Sans MT Condensed" panose="020B0506020104020203" pitchFamily="34" charset="0"/>
              </a:rPr>
              <a:t>progesterone from mature follicle make +</a:t>
            </a:r>
            <a:r>
              <a:rPr lang="en-GB" dirty="0" err="1">
                <a:latin typeface="Gill Sans MT Condensed" panose="020B0506020104020203" pitchFamily="34" charset="0"/>
              </a:rPr>
              <a:t>ve</a:t>
            </a:r>
            <a:r>
              <a:rPr lang="en-GB" dirty="0">
                <a:latin typeface="Gill Sans MT Condensed" panose="020B0506020104020203" pitchFamily="34" charset="0"/>
              </a:rPr>
              <a:t> </a:t>
            </a:r>
          </a:p>
          <a:p>
            <a:pPr marL="0" indent="0">
              <a:buNone/>
            </a:pPr>
            <a:endParaRPr lang="en-GB" dirty="0">
              <a:latin typeface="Gill Sans MT Condensed" panose="020B0506020104020203" pitchFamily="34" charset="0"/>
            </a:endParaRPr>
          </a:p>
          <a:p>
            <a:pPr marL="0" indent="0">
              <a:buNone/>
            </a:pPr>
            <a:r>
              <a:rPr lang="en-GB" dirty="0">
                <a:latin typeface="Gill Sans MT Condensed" panose="020B0506020104020203" pitchFamily="34" charset="0"/>
              </a:rPr>
              <a:t>feedback for secretion and causing a small periovulatory rise in FSH. </a:t>
            </a:r>
          </a:p>
          <a:p>
            <a:pPr marL="0" indent="0">
              <a:buNone/>
            </a:pPr>
            <a:endParaRPr lang="en-GB" b="1" u="sng" dirty="0">
              <a:solidFill>
                <a:srgbClr val="660066"/>
              </a:solidFill>
              <a:latin typeface="Bradley Hand ITC" panose="03070402050302030203" pitchFamily="66" charset="0"/>
            </a:endParaRPr>
          </a:p>
        </p:txBody>
      </p:sp>
      <p:sp>
        <p:nvSpPr>
          <p:cNvPr id="6" name="Arrow: Right 5">
            <a:extLst>
              <a:ext uri="{FF2B5EF4-FFF2-40B4-BE49-F238E27FC236}">
                <a16:creationId xmlns:a16="http://schemas.microsoft.com/office/drawing/2014/main" id="{D2555885-104E-27ED-0A11-E8891AD860E1}"/>
              </a:ext>
            </a:extLst>
          </p:cNvPr>
          <p:cNvSpPr/>
          <p:nvPr/>
        </p:nvSpPr>
        <p:spPr>
          <a:xfrm>
            <a:off x="3994949" y="4385569"/>
            <a:ext cx="461640" cy="13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66E6ED5-B68A-BD4A-9E4F-36CA2D9BEEFC}"/>
              </a:ext>
            </a:extLst>
          </p:cNvPr>
          <p:cNvPicPr>
            <a:picLocks noChangeAspect="1"/>
          </p:cNvPicPr>
          <p:nvPr/>
        </p:nvPicPr>
        <p:blipFill>
          <a:blip r:embed="rId2"/>
          <a:stretch>
            <a:fillRect/>
          </a:stretch>
        </p:blipFill>
        <p:spPr>
          <a:xfrm>
            <a:off x="5396712" y="3684233"/>
            <a:ext cx="6795287" cy="1979720"/>
          </a:xfrm>
          <a:prstGeom prst="rect">
            <a:avLst/>
          </a:prstGeom>
        </p:spPr>
      </p:pic>
    </p:spTree>
    <p:extLst>
      <p:ext uri="{BB962C8B-B14F-4D97-AF65-F5344CB8AC3E}">
        <p14:creationId xmlns:p14="http://schemas.microsoft.com/office/powerpoint/2010/main" val="364013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35B2B-B4D8-4BD3-A916-1A3C0B1AFFE2}"/>
              </a:ext>
            </a:extLst>
          </p:cNvPr>
          <p:cNvSpPr>
            <a:spLocks noGrp="1"/>
          </p:cNvSpPr>
          <p:nvPr>
            <p:ph idx="1"/>
          </p:nvPr>
        </p:nvSpPr>
        <p:spPr>
          <a:xfrm>
            <a:off x="0" y="0"/>
            <a:ext cx="12192000" cy="6858000"/>
          </a:xfrm>
        </p:spPr>
        <p:txBody>
          <a:bodyPr>
            <a:normAutofit/>
          </a:bodyPr>
          <a:lstStyle/>
          <a:p>
            <a:pPr marL="0" indent="0">
              <a:buNone/>
            </a:pPr>
            <a:endParaRPr lang="en-GB" dirty="0">
              <a:latin typeface="Gill Sans MT Condensed" panose="020B0506020104020203" pitchFamily="34" charset="0"/>
            </a:endParaRPr>
          </a:p>
          <a:p>
            <a:pPr marL="0" indent="0">
              <a:buNone/>
            </a:pPr>
            <a:r>
              <a:rPr lang="en-GB" dirty="0">
                <a:solidFill>
                  <a:srgbClr val="FF0066"/>
                </a:solidFill>
                <a:latin typeface="Gill Sans MT Condensed" panose="020B0506020104020203" pitchFamily="34" charset="0"/>
              </a:rPr>
              <a:t>Ovulation </a:t>
            </a:r>
            <a:r>
              <a:rPr lang="en-GB" dirty="0">
                <a:latin typeface="Gill Sans MT Condensed" panose="020B0506020104020203" pitchFamily="34" charset="0"/>
              </a:rPr>
              <a:t>occurs after </a:t>
            </a:r>
            <a:r>
              <a:rPr lang="en-GB" dirty="0">
                <a:solidFill>
                  <a:srgbClr val="800000"/>
                </a:solidFill>
                <a:latin typeface="Gill Sans MT Condensed" panose="020B0506020104020203" pitchFamily="34" charset="0"/>
              </a:rPr>
              <a:t>breakdown of the follicular wall </a:t>
            </a:r>
          </a:p>
          <a:p>
            <a:pPr marL="0" indent="0">
              <a:buNone/>
            </a:pPr>
            <a:r>
              <a:rPr lang="en-GB" b="1" u="sng" dirty="0">
                <a:solidFill>
                  <a:srgbClr val="660066"/>
                </a:solidFill>
                <a:latin typeface="Bradley Hand ITC" panose="03070402050302030203" pitchFamily="66" charset="0"/>
              </a:rPr>
              <a:t>The LH surge is  predictors of  ovulation. </a:t>
            </a:r>
          </a:p>
          <a:p>
            <a:pPr marL="0" indent="0">
              <a:buNone/>
            </a:pPr>
            <a:r>
              <a:rPr lang="en-GB" dirty="0">
                <a:latin typeface="Gill Sans MT Condensed" panose="020B0506020104020203" pitchFamily="34" charset="0"/>
              </a:rPr>
              <a:t>under the influence of </a:t>
            </a:r>
            <a:r>
              <a:rPr lang="en-GB" u="sng" dirty="0">
                <a:solidFill>
                  <a:srgbClr val="660066"/>
                </a:solidFill>
                <a:latin typeface="Gill Sans MT Condensed" panose="020B0506020104020203" pitchFamily="34" charset="0"/>
              </a:rPr>
              <a:t>LH, FSH </a:t>
            </a:r>
            <a:endParaRPr lang="ar-SA" u="sng" dirty="0">
              <a:solidFill>
                <a:srgbClr val="660066"/>
              </a:solidFill>
              <a:latin typeface="Gill Sans MT Condensed" panose="020B0506020104020203" pitchFamily="34" charset="0"/>
            </a:endParaRPr>
          </a:p>
          <a:p>
            <a:pPr marL="0" indent="0">
              <a:buNone/>
            </a:pPr>
            <a:r>
              <a:rPr lang="en-GB" dirty="0">
                <a:latin typeface="Gill Sans MT Condensed" panose="020B0506020104020203" pitchFamily="34" charset="0"/>
              </a:rPr>
              <a:t>and proteolytic enzymes(prostaglandins </a:t>
            </a:r>
            <a:r>
              <a:rPr lang="en-GB" u="sng" dirty="0">
                <a:latin typeface="Gill Sans MT Condensed" panose="020B0506020104020203" pitchFamily="34" charset="0"/>
              </a:rPr>
              <a:t>PGs</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Inhibition of PG production may result in </a:t>
            </a:r>
            <a:r>
              <a:rPr lang="en-GB" u="sng" dirty="0">
                <a:latin typeface="Gill Sans MT Condensed" panose="020B0506020104020203" pitchFamily="34" charset="0"/>
              </a:rPr>
              <a:t>failure of ovulation</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Thus,</a:t>
            </a:r>
            <a:endParaRPr lang="ar-SA" dirty="0">
              <a:latin typeface="Gill Sans MT Condensed" panose="020B0506020104020203" pitchFamily="34" charset="0"/>
            </a:endParaRPr>
          </a:p>
          <a:p>
            <a:pPr marL="0" indent="0">
              <a:buNone/>
            </a:pPr>
            <a:r>
              <a:rPr lang="en-GB" dirty="0">
                <a:latin typeface="Gill Sans MT Condensed" panose="020B0506020104020203" pitchFamily="34" charset="0"/>
              </a:rPr>
              <a:t> women wishing to become pregnant should be advised</a:t>
            </a:r>
          </a:p>
          <a:p>
            <a:pPr marL="0" indent="0">
              <a:buNone/>
            </a:pPr>
            <a:r>
              <a:rPr lang="en-GB" dirty="0">
                <a:latin typeface="Gill Sans MT Condensed" panose="020B0506020104020203" pitchFamily="34" charset="0"/>
              </a:rPr>
              <a:t>to avoid taking PG synthetase inhibitors, such as </a:t>
            </a:r>
            <a:r>
              <a:rPr lang="en-GB" dirty="0">
                <a:solidFill>
                  <a:srgbClr val="FF0066"/>
                </a:solidFill>
                <a:latin typeface="Gill Sans MT Condensed" panose="020B0506020104020203" pitchFamily="34" charset="0"/>
              </a:rPr>
              <a:t>aspirin</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and </a:t>
            </a:r>
            <a:r>
              <a:rPr lang="en-GB" dirty="0">
                <a:solidFill>
                  <a:srgbClr val="FF0066"/>
                </a:solidFill>
                <a:latin typeface="Gill Sans MT Condensed" panose="020B0506020104020203" pitchFamily="34" charset="0"/>
              </a:rPr>
              <a:t>ibuprofen.</a:t>
            </a:r>
          </a:p>
        </p:txBody>
      </p:sp>
      <p:pic>
        <p:nvPicPr>
          <p:cNvPr id="5" name="Picture 4">
            <a:extLst>
              <a:ext uri="{FF2B5EF4-FFF2-40B4-BE49-F238E27FC236}">
                <a16:creationId xmlns:a16="http://schemas.microsoft.com/office/drawing/2014/main" id="{DCA8688C-7F2C-95E1-54A9-C92A786EEBB5}"/>
              </a:ext>
            </a:extLst>
          </p:cNvPr>
          <p:cNvPicPr>
            <a:picLocks noChangeAspect="1"/>
          </p:cNvPicPr>
          <p:nvPr/>
        </p:nvPicPr>
        <p:blipFill>
          <a:blip r:embed="rId2"/>
          <a:stretch>
            <a:fillRect/>
          </a:stretch>
        </p:blipFill>
        <p:spPr>
          <a:xfrm>
            <a:off x="6641237" y="1591321"/>
            <a:ext cx="5550763" cy="2891901"/>
          </a:xfrm>
          <a:prstGeom prst="rect">
            <a:avLst/>
          </a:prstGeom>
        </p:spPr>
      </p:pic>
      <p:sp>
        <p:nvSpPr>
          <p:cNvPr id="6" name="Arrow: Down 5">
            <a:extLst>
              <a:ext uri="{FF2B5EF4-FFF2-40B4-BE49-F238E27FC236}">
                <a16:creationId xmlns:a16="http://schemas.microsoft.com/office/drawing/2014/main" id="{9BD77554-1184-2562-FEB2-1E8BB885C1FC}"/>
              </a:ext>
            </a:extLst>
          </p:cNvPr>
          <p:cNvSpPr/>
          <p:nvPr/>
        </p:nvSpPr>
        <p:spPr>
          <a:xfrm>
            <a:off x="9405151" y="2361460"/>
            <a:ext cx="173855" cy="452761"/>
          </a:xfrm>
          <a:prstGeom prst="down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00000"/>
              </a:solidFill>
            </a:endParaRPr>
          </a:p>
        </p:txBody>
      </p:sp>
    </p:spTree>
    <p:extLst>
      <p:ext uri="{BB962C8B-B14F-4D97-AF65-F5344CB8AC3E}">
        <p14:creationId xmlns:p14="http://schemas.microsoft.com/office/powerpoint/2010/main" val="54219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306B5-63C7-4AE4-8BAC-7B2F41710715}"/>
              </a:ext>
            </a:extLst>
          </p:cNvPr>
          <p:cNvSpPr>
            <a:spLocks noGrp="1"/>
          </p:cNvSpPr>
          <p:nvPr>
            <p:ph idx="1"/>
          </p:nvPr>
        </p:nvSpPr>
        <p:spPr>
          <a:xfrm>
            <a:off x="0" y="0"/>
            <a:ext cx="12192000" cy="6858000"/>
          </a:xfrm>
        </p:spPr>
        <p:txBody>
          <a:bodyPr>
            <a:normAutofit/>
          </a:bodyPr>
          <a:lstStyle/>
          <a:p>
            <a:pPr marL="0" indent="0">
              <a:buNone/>
            </a:pPr>
            <a:r>
              <a:rPr lang="en-GB" sz="3200" u="sng" dirty="0">
                <a:solidFill>
                  <a:srgbClr val="7030A0"/>
                </a:solidFill>
              </a:rPr>
              <a:t> </a:t>
            </a:r>
            <a:r>
              <a:rPr lang="en-GB" sz="3200" u="sng" dirty="0">
                <a:solidFill>
                  <a:srgbClr val="7030A0"/>
                </a:solidFill>
                <a:latin typeface="Gill Sans MT Condensed" panose="020B0506020104020203" pitchFamily="34" charset="0"/>
              </a:rPr>
              <a:t>Luteal phase :</a:t>
            </a:r>
          </a:p>
          <a:p>
            <a:pPr>
              <a:buFont typeface="Wingdings" panose="05000000000000000000" pitchFamily="2" charset="2"/>
              <a:buChar char="ü"/>
            </a:pPr>
            <a:r>
              <a:rPr lang="en-GB" dirty="0">
                <a:latin typeface="Gill Sans MT Condensed" panose="020B0506020104020203" pitchFamily="34" charset="0"/>
              </a:rPr>
              <a:t>After  release of  oocyte, the remaining granulosa and theca cells</a:t>
            </a:r>
          </a:p>
          <a:p>
            <a:pPr marL="0" indent="0">
              <a:buNone/>
            </a:pPr>
            <a:r>
              <a:rPr lang="en-GB" dirty="0">
                <a:latin typeface="Gill Sans MT Condensed" panose="020B0506020104020203" pitchFamily="34" charset="0"/>
              </a:rPr>
              <a:t>form the corpus luteum (CL ) (</a:t>
            </a:r>
            <a:r>
              <a:rPr lang="en-GB" u="sng" dirty="0">
                <a:solidFill>
                  <a:srgbClr val="FFC000"/>
                </a:solidFill>
                <a:latin typeface="Gill Sans MT Condensed" panose="020B0506020104020203" pitchFamily="34" charset="0"/>
              </a:rPr>
              <a:t>Due accumulated yellow pigment</a:t>
            </a:r>
            <a:r>
              <a:rPr lang="en-GB" dirty="0">
                <a:latin typeface="Gill Sans MT Condensed" panose="020B0506020104020203" pitchFamily="34" charset="0"/>
              </a:rPr>
              <a:t>). </a:t>
            </a:r>
          </a:p>
          <a:p>
            <a:pPr>
              <a:buFont typeface="Wingdings" panose="05000000000000000000" pitchFamily="2" charset="2"/>
              <a:buChar char="ü"/>
            </a:pPr>
            <a:r>
              <a:rPr lang="en-GB" dirty="0">
                <a:solidFill>
                  <a:srgbClr val="FF0000"/>
                </a:solidFill>
                <a:latin typeface="Gill Sans MT Condensed" panose="020B0506020104020203" pitchFamily="34" charset="0"/>
              </a:rPr>
              <a:t>Why?</a:t>
            </a:r>
            <a:r>
              <a:rPr lang="en-GB" dirty="0">
                <a:latin typeface="Gill Sans MT Condensed" panose="020B0506020104020203" pitchFamily="34" charset="0"/>
              </a:rPr>
              <a:t> To supply granulosa cells with rich blood for steroidogenesis.</a:t>
            </a:r>
          </a:p>
          <a:p>
            <a:pPr>
              <a:buFont typeface="Wingdings" panose="05000000000000000000" pitchFamily="2" charset="2"/>
              <a:buChar char="ü"/>
            </a:pPr>
            <a:r>
              <a:rPr lang="en-GB" dirty="0">
                <a:latin typeface="Gill Sans MT Condensed" panose="020B0506020104020203" pitchFamily="34" charset="0"/>
              </a:rPr>
              <a:t>Progesterone</a:t>
            </a:r>
            <a:r>
              <a:rPr lang="ar-SA" dirty="0">
                <a:latin typeface="Gill Sans MT Condensed" panose="020B0506020104020203" pitchFamily="34" charset="0"/>
              </a:rPr>
              <a:t> </a:t>
            </a:r>
            <a:r>
              <a:rPr lang="en-GB" dirty="0">
                <a:latin typeface="Gill Sans MT Condensed" panose="020B0506020104020203" pitchFamily="34" charset="0"/>
              </a:rPr>
              <a:t>stabilizes the endometrium in preparation for</a:t>
            </a:r>
          </a:p>
          <a:p>
            <a:pPr marL="0" indent="0">
              <a:buNone/>
            </a:pPr>
            <a:r>
              <a:rPr lang="en-GB" dirty="0">
                <a:latin typeface="Gill Sans MT Condensed" panose="020B0506020104020203" pitchFamily="34" charset="0"/>
              </a:rPr>
              <a:t> pregnancy. </a:t>
            </a:r>
          </a:p>
          <a:p>
            <a:pPr>
              <a:buFont typeface="Wingdings" panose="05000000000000000000" pitchFamily="2" charset="2"/>
              <a:buChar char="ü"/>
            </a:pPr>
            <a:r>
              <a:rPr lang="en-GB" dirty="0">
                <a:latin typeface="Gill Sans MT Condensed" panose="020B0506020104020203" pitchFamily="34" charset="0"/>
              </a:rPr>
              <a:t>High Progesterone levels suppress FSH and LH </a:t>
            </a:r>
          </a:p>
          <a:p>
            <a:pPr marL="0" indent="0">
              <a:buNone/>
            </a:pPr>
            <a:r>
              <a:rPr lang="en-GB" dirty="0">
                <a:latin typeface="Gill Sans MT Condensed" panose="020B0506020104020203" pitchFamily="34" charset="0"/>
              </a:rPr>
              <a:t>             which prevent another follicular growth. </a:t>
            </a:r>
          </a:p>
          <a:p>
            <a:pPr>
              <a:buFont typeface="Wingdings" panose="05000000000000000000" pitchFamily="2" charset="2"/>
              <a:buChar char="ü"/>
            </a:pPr>
            <a:r>
              <a:rPr lang="en-GB" dirty="0">
                <a:latin typeface="Gill Sans MT Condensed" panose="020B0506020104020203" pitchFamily="34" charset="0"/>
              </a:rPr>
              <a:t>The </a:t>
            </a:r>
            <a:r>
              <a:rPr lang="en-GB" dirty="0">
                <a:solidFill>
                  <a:srgbClr val="FF0000"/>
                </a:solidFill>
                <a:latin typeface="Gill Sans MT Condensed" panose="020B0506020104020203" pitchFamily="34" charset="0"/>
              </a:rPr>
              <a:t>luteal</a:t>
            </a:r>
            <a:r>
              <a:rPr lang="en-GB" dirty="0">
                <a:latin typeface="Gill Sans MT Condensed" panose="020B0506020104020203" pitchFamily="34" charset="0"/>
              </a:rPr>
              <a:t> phase lasts </a:t>
            </a:r>
            <a:r>
              <a:rPr lang="en-GB" dirty="0">
                <a:solidFill>
                  <a:srgbClr val="FF0000"/>
                </a:solidFill>
                <a:latin typeface="Gill Sans MT Condensed" panose="020B0506020104020203" pitchFamily="34" charset="0"/>
              </a:rPr>
              <a:t>14 days </a:t>
            </a:r>
            <a:r>
              <a:rPr lang="en-GB" dirty="0">
                <a:latin typeface="Gill Sans MT Condensed" panose="020B0506020104020203" pitchFamily="34" charset="0"/>
              </a:rPr>
              <a:t>in most women.  </a:t>
            </a:r>
          </a:p>
          <a:p>
            <a:pPr marL="0" indent="0">
              <a:buNone/>
            </a:pPr>
            <a:r>
              <a:rPr lang="en-GB" dirty="0">
                <a:latin typeface="Gill Sans MT Condensed" panose="020B0506020104020203" pitchFamily="34" charset="0"/>
              </a:rPr>
              <a:t>  it is  relatively </a:t>
            </a:r>
            <a:r>
              <a:rPr lang="en-GB" dirty="0">
                <a:solidFill>
                  <a:srgbClr val="FF0066"/>
                </a:solidFill>
                <a:latin typeface="Gill Sans MT Condensed" panose="020B0506020104020203" pitchFamily="34" charset="0"/>
              </a:rPr>
              <a:t>constant </a:t>
            </a:r>
            <a:r>
              <a:rPr lang="en-GB" dirty="0">
                <a:latin typeface="Gill Sans MT Condensed" panose="020B0506020104020203" pitchFamily="34" charset="0"/>
              </a:rPr>
              <a:t>in all women.</a:t>
            </a:r>
          </a:p>
          <a:p>
            <a:pPr>
              <a:buFont typeface="Wingdings" panose="05000000000000000000" pitchFamily="2" charset="2"/>
              <a:buChar char="ü"/>
            </a:pPr>
            <a:r>
              <a:rPr lang="en-GB" dirty="0">
                <a:latin typeface="Gill Sans MT Condensed" panose="020B0506020104020203" pitchFamily="34" charset="0"/>
              </a:rPr>
              <a:t>In the absence of  βhCG (pregnancy) the CL will </a:t>
            </a:r>
            <a:r>
              <a:rPr lang="en-GB" u="sng" dirty="0">
                <a:solidFill>
                  <a:srgbClr val="800000"/>
                </a:solidFill>
                <a:latin typeface="Gill Sans MT Condensed" panose="020B0506020104020203" pitchFamily="34" charset="0"/>
              </a:rPr>
              <a:t>regress</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 luteolysis) Lead to progesterone withdrawal </a:t>
            </a:r>
          </a:p>
          <a:p>
            <a:pPr marL="0" indent="0">
              <a:buNone/>
            </a:pPr>
            <a:r>
              <a:rPr lang="en-GB" dirty="0">
                <a:latin typeface="Gill Sans MT Condensed" panose="020B0506020104020203" pitchFamily="34" charset="0"/>
              </a:rPr>
              <a:t>&amp; </a:t>
            </a:r>
            <a:r>
              <a:rPr lang="en-GB" u="sng" dirty="0">
                <a:solidFill>
                  <a:srgbClr val="800000"/>
                </a:solidFill>
                <a:latin typeface="Gill Sans MT Condensed" panose="020B0506020104020203" pitchFamily="34" charset="0"/>
              </a:rPr>
              <a:t>shedding </a:t>
            </a:r>
            <a:r>
              <a:rPr lang="en-GB" dirty="0">
                <a:latin typeface="Gill Sans MT Condensed" panose="020B0506020104020203" pitchFamily="34" charset="0"/>
              </a:rPr>
              <a:t>of the endometrium and menstruation. </a:t>
            </a:r>
          </a:p>
          <a:p>
            <a:endParaRPr lang="en-GB" dirty="0"/>
          </a:p>
          <a:p>
            <a:pPr marL="0" indent="0">
              <a:buNone/>
            </a:pPr>
            <a:endParaRPr lang="en-GB" dirty="0"/>
          </a:p>
        </p:txBody>
      </p:sp>
      <p:sp>
        <p:nvSpPr>
          <p:cNvPr id="4" name="Arrow: Down 3">
            <a:extLst>
              <a:ext uri="{FF2B5EF4-FFF2-40B4-BE49-F238E27FC236}">
                <a16:creationId xmlns:a16="http://schemas.microsoft.com/office/drawing/2014/main" id="{DB7ED004-0E1D-DB2C-5A6E-9C2D109123A1}"/>
              </a:ext>
            </a:extLst>
          </p:cNvPr>
          <p:cNvSpPr/>
          <p:nvPr/>
        </p:nvSpPr>
        <p:spPr>
          <a:xfrm>
            <a:off x="10209321" y="2925165"/>
            <a:ext cx="221942" cy="39283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F51D131-1E7E-7DB0-869C-44AC651C05F0}"/>
              </a:ext>
            </a:extLst>
          </p:cNvPr>
          <p:cNvPicPr>
            <a:picLocks noChangeAspect="1"/>
          </p:cNvPicPr>
          <p:nvPr/>
        </p:nvPicPr>
        <p:blipFill>
          <a:blip r:embed="rId2"/>
          <a:stretch>
            <a:fillRect/>
          </a:stretch>
        </p:blipFill>
        <p:spPr>
          <a:xfrm>
            <a:off x="7483877" y="-1"/>
            <a:ext cx="4708124" cy="6858000"/>
          </a:xfrm>
          <a:prstGeom prst="rect">
            <a:avLst/>
          </a:prstGeom>
        </p:spPr>
      </p:pic>
      <p:sp>
        <p:nvSpPr>
          <p:cNvPr id="6" name="Arrow: Down 5">
            <a:extLst>
              <a:ext uri="{FF2B5EF4-FFF2-40B4-BE49-F238E27FC236}">
                <a16:creationId xmlns:a16="http://schemas.microsoft.com/office/drawing/2014/main" id="{D691CE72-C4DF-57E9-C5F1-80E42DA89807}"/>
              </a:ext>
            </a:extLst>
          </p:cNvPr>
          <p:cNvSpPr/>
          <p:nvPr/>
        </p:nvSpPr>
        <p:spPr>
          <a:xfrm>
            <a:off x="10582182" y="3018408"/>
            <a:ext cx="221942" cy="51712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204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677EB-BED4-4232-BB76-CB6AC82B7CFE}"/>
              </a:ext>
            </a:extLst>
          </p:cNvPr>
          <p:cNvSpPr>
            <a:spLocks noGrp="1"/>
          </p:cNvSpPr>
          <p:nvPr>
            <p:ph idx="1"/>
          </p:nvPr>
        </p:nvSpPr>
        <p:spPr>
          <a:xfrm>
            <a:off x="0" y="-1"/>
            <a:ext cx="12192000" cy="6858001"/>
          </a:xfrm>
        </p:spPr>
        <p:txBody>
          <a:bodyPr>
            <a:normAutofit/>
          </a:bodyPr>
          <a:lstStyle/>
          <a:p>
            <a:pPr marL="0" indent="0">
              <a:buNone/>
            </a:pPr>
            <a:r>
              <a:rPr lang="en-GB" sz="4800" i="1" dirty="0">
                <a:latin typeface="Gill Sans MT Condensed" panose="020B0506020104020203" pitchFamily="34" charset="0"/>
              </a:rPr>
              <a:t>Corpus luteum</a:t>
            </a:r>
          </a:p>
        </p:txBody>
      </p:sp>
      <p:pic>
        <p:nvPicPr>
          <p:cNvPr id="7" name="Picture 8" descr="Ovulation | TryingToConceive.com">
            <a:extLst>
              <a:ext uri="{FF2B5EF4-FFF2-40B4-BE49-F238E27FC236}">
                <a16:creationId xmlns:a16="http://schemas.microsoft.com/office/drawing/2014/main" id="{2BA03B37-070C-4679-9F61-33451FA16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254" y="1984373"/>
            <a:ext cx="3664479" cy="3087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46.2: The Human Female Reproduction System—Part 1">
            <a:extLst>
              <a:ext uri="{FF2B5EF4-FFF2-40B4-BE49-F238E27FC236}">
                <a16:creationId xmlns:a16="http://schemas.microsoft.com/office/drawing/2014/main" id="{78311CD7-17D7-4986-89A4-FC26B6781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474" y="1753658"/>
            <a:ext cx="39909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57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34B2B-1AEA-4942-8863-560F4FF89D8D}"/>
              </a:ext>
            </a:extLst>
          </p:cNvPr>
          <p:cNvSpPr>
            <a:spLocks noGrp="1"/>
          </p:cNvSpPr>
          <p:nvPr>
            <p:ph idx="1"/>
          </p:nvPr>
        </p:nvSpPr>
        <p:spPr>
          <a:xfrm>
            <a:off x="59267" y="0"/>
            <a:ext cx="12132733" cy="6857999"/>
          </a:xfrm>
        </p:spPr>
        <p:txBody>
          <a:bodyPr/>
          <a:lstStyle/>
          <a:p>
            <a:pPr>
              <a:buFont typeface="Courier New" panose="02070309020205020404" pitchFamily="49" charset="0"/>
              <a:buChar char="o"/>
            </a:pPr>
            <a:r>
              <a:rPr lang="en-GB" sz="3600" dirty="0">
                <a:latin typeface="Gill Sans MT Condensed" panose="020B0506020104020203" pitchFamily="34" charset="0"/>
              </a:rPr>
              <a:t>Reduction in levels of progesterone, oestrogen and inhibin feeding back to the pituitary cause increased secretion of </a:t>
            </a:r>
            <a:r>
              <a:rPr lang="en-GB" sz="3600" dirty="0">
                <a:solidFill>
                  <a:srgbClr val="990033"/>
                </a:solidFill>
                <a:latin typeface="Gill Sans MT Condensed" panose="020B0506020104020203" pitchFamily="34" charset="0"/>
              </a:rPr>
              <a:t>gonadotrophic hormones</a:t>
            </a:r>
            <a:r>
              <a:rPr lang="en-GB" sz="3600" dirty="0">
                <a:latin typeface="Gill Sans MT Condensed" panose="020B0506020104020203" pitchFamily="34" charset="0"/>
              </a:rPr>
              <a:t>. </a:t>
            </a:r>
          </a:p>
          <a:p>
            <a:pPr>
              <a:buFont typeface="Courier New" panose="02070309020205020404" pitchFamily="49" charset="0"/>
              <a:buChar char="o"/>
            </a:pPr>
            <a:r>
              <a:rPr lang="en-GB" sz="3600" dirty="0">
                <a:latin typeface="Gill Sans MT Condensed" panose="020B0506020104020203" pitchFamily="34" charset="0"/>
              </a:rPr>
              <a:t>New preantral follicles begin to be stimulated and the </a:t>
            </a:r>
            <a:r>
              <a:rPr lang="en-GB" sz="3600" dirty="0">
                <a:solidFill>
                  <a:srgbClr val="990033"/>
                </a:solidFill>
                <a:latin typeface="Gill Sans MT Condensed" panose="020B0506020104020203" pitchFamily="34" charset="0"/>
              </a:rPr>
              <a:t>cycle begins anew</a:t>
            </a:r>
            <a:r>
              <a:rPr lang="en-GB" sz="3600" dirty="0">
                <a:latin typeface="Gill Sans MT Condensed" panose="020B0506020104020203" pitchFamily="34" charset="0"/>
              </a:rPr>
              <a:t>. </a:t>
            </a:r>
          </a:p>
          <a:p>
            <a:pPr marL="0" indent="0">
              <a:buNone/>
            </a:pPr>
            <a:endParaRPr lang="en-GB" dirty="0"/>
          </a:p>
        </p:txBody>
      </p:sp>
      <p:pic>
        <p:nvPicPr>
          <p:cNvPr id="4098" name="Picture 2" descr="Luteal Phase of the Menstrual Cycle | Bongmi, Caring for Women and Babies">
            <a:extLst>
              <a:ext uri="{FF2B5EF4-FFF2-40B4-BE49-F238E27FC236}">
                <a16:creationId xmlns:a16="http://schemas.microsoft.com/office/drawing/2014/main" id="{6C97F4E9-BAAC-4C5A-A5FD-4EE59C1F4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159000"/>
            <a:ext cx="11734800"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7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D2BB-EBBB-4B79-A16B-1050DB54B5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5C3E3A-8475-4742-AFDF-B113EEDA4E8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2586BD7-70B3-4215-8A8E-5DB8C5D93704}"/>
              </a:ext>
            </a:extLst>
          </p:cNvPr>
          <p:cNvPicPr>
            <a:picLocks noChangeAspect="1"/>
          </p:cNvPicPr>
          <p:nvPr/>
        </p:nvPicPr>
        <p:blipFill>
          <a:blip r:embed="rId2"/>
          <a:stretch>
            <a:fillRect/>
          </a:stretch>
        </p:blipFill>
        <p:spPr>
          <a:xfrm>
            <a:off x="248575" y="681036"/>
            <a:ext cx="11301274" cy="5284757"/>
          </a:xfrm>
          <a:prstGeom prst="rect">
            <a:avLst/>
          </a:prstGeom>
        </p:spPr>
      </p:pic>
    </p:spTree>
    <p:extLst>
      <p:ext uri="{BB962C8B-B14F-4D97-AF65-F5344CB8AC3E}">
        <p14:creationId xmlns:p14="http://schemas.microsoft.com/office/powerpoint/2010/main" val="265532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464C-BD1B-A506-42E4-D4963A4A5B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B83D73-E866-9DD8-C3E7-9E32A34852C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CE6AA42-2DCC-D278-9789-D75B8451FD42}"/>
              </a:ext>
            </a:extLst>
          </p:cNvPr>
          <p:cNvPicPr>
            <a:picLocks noChangeAspect="1"/>
          </p:cNvPicPr>
          <p:nvPr/>
        </p:nvPicPr>
        <p:blipFill>
          <a:blip r:embed="rId2"/>
          <a:stretch>
            <a:fillRect/>
          </a:stretch>
        </p:blipFill>
        <p:spPr>
          <a:xfrm>
            <a:off x="7108609" y="2992885"/>
            <a:ext cx="2857500" cy="1600200"/>
          </a:xfrm>
          <a:prstGeom prst="rect">
            <a:avLst/>
          </a:prstGeom>
        </p:spPr>
      </p:pic>
      <p:pic>
        <p:nvPicPr>
          <p:cNvPr id="5" name="Picture 4">
            <a:extLst>
              <a:ext uri="{FF2B5EF4-FFF2-40B4-BE49-F238E27FC236}">
                <a16:creationId xmlns:a16="http://schemas.microsoft.com/office/drawing/2014/main" id="{8D80752B-6C2E-4D36-932F-AF58B8C981D9}"/>
              </a:ext>
            </a:extLst>
          </p:cNvPr>
          <p:cNvPicPr>
            <a:picLocks noChangeAspect="1"/>
          </p:cNvPicPr>
          <p:nvPr/>
        </p:nvPicPr>
        <p:blipFill>
          <a:blip r:embed="rId3"/>
          <a:stretch>
            <a:fillRect/>
          </a:stretch>
        </p:blipFill>
        <p:spPr>
          <a:xfrm>
            <a:off x="430105" y="277150"/>
            <a:ext cx="5543550" cy="4972050"/>
          </a:xfrm>
          <a:prstGeom prst="rect">
            <a:avLst/>
          </a:prstGeom>
        </p:spPr>
      </p:pic>
    </p:spTree>
    <p:extLst>
      <p:ext uri="{BB962C8B-B14F-4D97-AF65-F5344CB8AC3E}">
        <p14:creationId xmlns:p14="http://schemas.microsoft.com/office/powerpoint/2010/main" val="105967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222E-36BD-4925-9ABD-AB4E81D5F7A0}"/>
              </a:ext>
            </a:extLst>
          </p:cNvPr>
          <p:cNvSpPr>
            <a:spLocks noGrp="1"/>
          </p:cNvSpPr>
          <p:nvPr>
            <p:ph type="title"/>
          </p:nvPr>
        </p:nvSpPr>
        <p:spPr>
          <a:xfrm>
            <a:off x="0" y="2"/>
            <a:ext cx="12192000" cy="922866"/>
          </a:xfrm>
        </p:spPr>
        <p:txBody>
          <a:bodyPr/>
          <a:lstStyle/>
          <a:p>
            <a:r>
              <a:rPr lang="en-GB" u="sng" dirty="0">
                <a:solidFill>
                  <a:srgbClr val="FF0066"/>
                </a:solidFill>
                <a:latin typeface="Gill Sans MT Condensed" panose="020B0506020104020203" pitchFamily="34" charset="0"/>
              </a:rPr>
              <a:t>The endometrium</a:t>
            </a:r>
          </a:p>
        </p:txBody>
      </p:sp>
      <p:sp>
        <p:nvSpPr>
          <p:cNvPr id="3" name="Content Placeholder 2">
            <a:extLst>
              <a:ext uri="{FF2B5EF4-FFF2-40B4-BE49-F238E27FC236}">
                <a16:creationId xmlns:a16="http://schemas.microsoft.com/office/drawing/2014/main" id="{2306C1C6-2EED-46C3-9EA4-580DBA81D60E}"/>
              </a:ext>
            </a:extLst>
          </p:cNvPr>
          <p:cNvSpPr>
            <a:spLocks noGrp="1"/>
          </p:cNvSpPr>
          <p:nvPr>
            <p:ph idx="1"/>
          </p:nvPr>
        </p:nvSpPr>
        <p:spPr>
          <a:xfrm>
            <a:off x="-1" y="762000"/>
            <a:ext cx="12191999" cy="6095998"/>
          </a:xfrm>
        </p:spPr>
        <p:txBody>
          <a:bodyPr>
            <a:normAutofit lnSpcReduction="10000"/>
          </a:bodyPr>
          <a:lstStyle/>
          <a:p>
            <a:r>
              <a:rPr lang="en-GB" dirty="0">
                <a:latin typeface="Gill Sans MT Condensed" panose="020B0506020104020203" pitchFamily="34" charset="0"/>
              </a:rPr>
              <a:t>The hormone changes effected by the HPO </a:t>
            </a:r>
          </a:p>
          <a:p>
            <a:pPr marL="0" indent="0">
              <a:buNone/>
            </a:pPr>
            <a:r>
              <a:rPr lang="en-GB" dirty="0">
                <a:latin typeface="Gill Sans MT Condensed" panose="020B0506020104020203" pitchFamily="34" charset="0"/>
              </a:rPr>
              <a:t>axis during the menstrual cycle will occur whether</a:t>
            </a:r>
          </a:p>
          <a:p>
            <a:pPr marL="0" indent="0">
              <a:buNone/>
            </a:pPr>
            <a:r>
              <a:rPr lang="en-GB" dirty="0">
                <a:latin typeface="Gill Sans MT Condensed" panose="020B0506020104020203" pitchFamily="34" charset="0"/>
              </a:rPr>
              <a:t> the uterus is </a:t>
            </a:r>
            <a:r>
              <a:rPr lang="en-GB" u="sng" dirty="0">
                <a:latin typeface="Gill Sans MT Condensed" panose="020B0506020104020203" pitchFamily="34" charset="0"/>
              </a:rPr>
              <a:t>present or not</a:t>
            </a:r>
            <a:r>
              <a:rPr lang="en-GB" dirty="0">
                <a:latin typeface="Gill Sans MT Condensed" panose="020B0506020104020203" pitchFamily="34" charset="0"/>
              </a:rPr>
              <a:t>.</a:t>
            </a:r>
          </a:p>
          <a:p>
            <a:r>
              <a:rPr lang="en-GB" dirty="0">
                <a:latin typeface="Gill Sans MT Condensed" panose="020B0506020104020203" pitchFamily="34" charset="0"/>
              </a:rPr>
              <a:t> The  changes in the  endometrium give </a:t>
            </a:r>
          </a:p>
          <a:p>
            <a:pPr marL="0" indent="0">
              <a:buNone/>
            </a:pPr>
            <a:r>
              <a:rPr lang="en-GB" dirty="0">
                <a:latin typeface="Gill Sans MT Condensed" panose="020B0506020104020203" pitchFamily="34" charset="0"/>
              </a:rPr>
              <a:t>the most obvious external sign of </a:t>
            </a:r>
            <a:r>
              <a:rPr lang="en-GB" u="sng" dirty="0">
                <a:latin typeface="Gill Sans MT Condensed" panose="020B0506020104020203" pitchFamily="34" charset="0"/>
              </a:rPr>
              <a:t>a regular cycles.</a:t>
            </a:r>
          </a:p>
          <a:p>
            <a:pPr>
              <a:buFont typeface="Wingdings" panose="05000000000000000000" pitchFamily="2" charset="2"/>
              <a:buChar char="Ø"/>
            </a:pPr>
            <a:r>
              <a:rPr lang="en-GB" dirty="0">
                <a:solidFill>
                  <a:srgbClr val="FF0000"/>
                </a:solidFill>
                <a:latin typeface="Gill Sans MT Condensed" panose="020B0506020104020203" pitchFamily="34" charset="0"/>
              </a:rPr>
              <a:t>The proliferative phase </a:t>
            </a:r>
          </a:p>
          <a:p>
            <a:pPr marL="0" indent="0">
              <a:buNone/>
            </a:pPr>
            <a:r>
              <a:rPr lang="en-GB" dirty="0">
                <a:latin typeface="Gill Sans MT Condensed" panose="020B0506020104020203" pitchFamily="34" charset="0"/>
              </a:rPr>
              <a:t> After menstruation, </a:t>
            </a:r>
            <a:r>
              <a:rPr lang="en-GB" dirty="0">
                <a:solidFill>
                  <a:srgbClr val="FF0066"/>
                </a:solidFill>
                <a:latin typeface="Gill Sans MT Condensed" panose="020B0506020104020203" pitchFamily="34" charset="0"/>
              </a:rPr>
              <a:t>when</a:t>
            </a:r>
            <a:r>
              <a:rPr lang="en-GB" dirty="0">
                <a:latin typeface="Gill Sans MT Condensed" panose="020B0506020104020203" pitchFamily="34" charset="0"/>
              </a:rPr>
              <a:t> glandular </a:t>
            </a:r>
          </a:p>
          <a:p>
            <a:pPr marL="0" indent="0">
              <a:buNone/>
            </a:pPr>
            <a:r>
              <a:rPr lang="en-GB" dirty="0">
                <a:latin typeface="Gill Sans MT Condensed" panose="020B0506020104020203" pitchFamily="34" charset="0"/>
              </a:rPr>
              <a:t>and stromal growth begin. </a:t>
            </a:r>
          </a:p>
          <a:p>
            <a:pPr marL="0" indent="0">
              <a:buNone/>
            </a:pPr>
            <a:r>
              <a:rPr lang="en-GB" dirty="0">
                <a:latin typeface="Gill Sans MT Condensed" panose="020B0506020104020203" pitchFamily="34" charset="0"/>
              </a:rPr>
              <a:t>The epithelium lining the endometrial glands</a:t>
            </a:r>
          </a:p>
          <a:p>
            <a:pPr marL="0" indent="0">
              <a:buNone/>
            </a:pPr>
            <a:r>
              <a:rPr lang="en-GB" dirty="0">
                <a:latin typeface="Gill Sans MT Condensed" panose="020B0506020104020203" pitchFamily="34" charset="0"/>
              </a:rPr>
              <a:t>cells increase by  </a:t>
            </a:r>
            <a:r>
              <a:rPr lang="en-GB" dirty="0">
                <a:solidFill>
                  <a:srgbClr val="FF0066"/>
                </a:solidFill>
                <a:latin typeface="Gill Sans MT Condensed" panose="020B0506020104020203" pitchFamily="34" charset="0"/>
              </a:rPr>
              <a:t>mitoses</a:t>
            </a:r>
            <a:r>
              <a:rPr lang="en-GB" dirty="0">
                <a:latin typeface="Gill Sans MT Condensed" panose="020B0506020104020203" pitchFamily="34" charset="0"/>
              </a:rPr>
              <a:t>….. Endometrial </a:t>
            </a:r>
            <a:r>
              <a:rPr lang="en-GB" dirty="0">
                <a:solidFill>
                  <a:srgbClr val="FF0066"/>
                </a:solidFill>
                <a:latin typeface="Gill Sans MT Condensed" panose="020B0506020104020203" pitchFamily="34" charset="0"/>
              </a:rPr>
              <a:t>thickness</a:t>
            </a:r>
          </a:p>
          <a:p>
            <a:pPr marL="0" indent="0">
              <a:buNone/>
            </a:pPr>
            <a:r>
              <a:rPr lang="en-GB" dirty="0">
                <a:latin typeface="Gill Sans MT Condensed" panose="020B0506020104020203" pitchFamily="34" charset="0"/>
              </a:rPr>
              <a:t> increases from 0.5 mm  to 3.5–5 mm at the end</a:t>
            </a:r>
          </a:p>
          <a:p>
            <a:pPr marL="0" indent="0">
              <a:buNone/>
            </a:pPr>
            <a:r>
              <a:rPr lang="en-GB" dirty="0">
                <a:latin typeface="Gill Sans MT Condensed" panose="020B0506020104020203" pitchFamily="34" charset="0"/>
              </a:rPr>
              <a:t> of the proliferative phase. </a:t>
            </a:r>
          </a:p>
          <a:p>
            <a:endParaRPr lang="en-GB" dirty="0"/>
          </a:p>
        </p:txBody>
      </p:sp>
      <p:pic>
        <p:nvPicPr>
          <p:cNvPr id="5" name="Picture 4">
            <a:extLst>
              <a:ext uri="{FF2B5EF4-FFF2-40B4-BE49-F238E27FC236}">
                <a16:creationId xmlns:a16="http://schemas.microsoft.com/office/drawing/2014/main" id="{793FFE97-E0F5-4059-B1A0-E3A9CF7703ED}"/>
              </a:ext>
            </a:extLst>
          </p:cNvPr>
          <p:cNvPicPr>
            <a:picLocks noChangeAspect="1"/>
          </p:cNvPicPr>
          <p:nvPr/>
        </p:nvPicPr>
        <p:blipFill>
          <a:blip r:embed="rId2"/>
          <a:stretch>
            <a:fillRect/>
          </a:stretch>
        </p:blipFill>
        <p:spPr>
          <a:xfrm>
            <a:off x="7445828" y="1"/>
            <a:ext cx="4672935" cy="6857998"/>
          </a:xfrm>
          <a:prstGeom prst="rect">
            <a:avLst/>
          </a:prstGeom>
        </p:spPr>
      </p:pic>
      <p:sp>
        <p:nvSpPr>
          <p:cNvPr id="6" name="Arrow: Right 5">
            <a:extLst>
              <a:ext uri="{FF2B5EF4-FFF2-40B4-BE49-F238E27FC236}">
                <a16:creationId xmlns:a16="http://schemas.microsoft.com/office/drawing/2014/main" id="{0A920811-9522-44BC-9558-5E686F61BF44}"/>
              </a:ext>
            </a:extLst>
          </p:cNvPr>
          <p:cNvSpPr/>
          <p:nvPr/>
        </p:nvSpPr>
        <p:spPr>
          <a:xfrm>
            <a:off x="2817531" y="5113454"/>
            <a:ext cx="467207" cy="257536"/>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03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A4A2-A017-4603-8CDD-1A4EDCF3D834}"/>
              </a:ext>
            </a:extLst>
          </p:cNvPr>
          <p:cNvSpPr>
            <a:spLocks noGrp="1"/>
          </p:cNvSpPr>
          <p:nvPr>
            <p:ph idx="1"/>
          </p:nvPr>
        </p:nvSpPr>
        <p:spPr>
          <a:xfrm>
            <a:off x="0" y="0"/>
            <a:ext cx="12192000" cy="6858000"/>
          </a:xfrm>
        </p:spPr>
        <p:txBody>
          <a:bodyPr>
            <a:normAutofit/>
          </a:bodyPr>
          <a:lstStyle/>
          <a:p>
            <a:pPr>
              <a:buFont typeface="Wingdings" panose="05000000000000000000" pitchFamily="2" charset="2"/>
              <a:buChar char="Ø"/>
            </a:pPr>
            <a:r>
              <a:rPr lang="en-GB" dirty="0">
                <a:solidFill>
                  <a:srgbClr val="FF0000"/>
                </a:solidFill>
                <a:latin typeface="Gill Sans MT Condensed" panose="020B0506020104020203" pitchFamily="34" charset="0"/>
              </a:rPr>
              <a:t>The secretory phase </a:t>
            </a:r>
          </a:p>
          <a:p>
            <a:pPr>
              <a:buFont typeface="Courier New" panose="02070309020205020404" pitchFamily="49" charset="0"/>
              <a:buChar char="o"/>
            </a:pPr>
            <a:r>
              <a:rPr lang="en-GB" dirty="0">
                <a:latin typeface="Gill Sans MT Condensed" panose="020B0506020104020203" pitchFamily="34" charset="0"/>
              </a:rPr>
              <a:t> After ovulation (</a:t>
            </a:r>
            <a:r>
              <a:rPr lang="en-GB" dirty="0">
                <a:solidFill>
                  <a:srgbClr val="990033"/>
                </a:solidFill>
                <a:latin typeface="Gill Sans MT Condensed" panose="020B0506020104020203" pitchFamily="34" charset="0"/>
              </a:rPr>
              <a:t>around day 14</a:t>
            </a:r>
            <a:r>
              <a:rPr lang="en-GB" dirty="0">
                <a:latin typeface="Gill Sans MT Condensed" panose="020B0506020104020203" pitchFamily="34" charset="0"/>
              </a:rPr>
              <a:t>)</a:t>
            </a:r>
          </a:p>
          <a:p>
            <a:pPr marL="0" indent="0">
              <a:buNone/>
            </a:pPr>
            <a:r>
              <a:rPr lang="en-GB" dirty="0">
                <a:latin typeface="Gill Sans MT Condensed" panose="020B0506020104020203" pitchFamily="34" charset="0"/>
              </a:rPr>
              <a:t>there is a period of endometrial </a:t>
            </a:r>
            <a:r>
              <a:rPr lang="en-GB" dirty="0">
                <a:solidFill>
                  <a:srgbClr val="FF0000"/>
                </a:solidFill>
                <a:latin typeface="Gill Sans MT Condensed" panose="020B0506020104020203" pitchFamily="34" charset="0"/>
              </a:rPr>
              <a:t>glandular secretory activity.</a:t>
            </a:r>
            <a:r>
              <a:rPr lang="en-GB" dirty="0">
                <a:latin typeface="Gill Sans MT Condensed" panose="020B0506020104020203" pitchFamily="34" charset="0"/>
              </a:rPr>
              <a:t> </a:t>
            </a:r>
          </a:p>
          <a:p>
            <a:pPr>
              <a:buFont typeface="Courier New" panose="02070309020205020404" pitchFamily="49" charset="0"/>
              <a:buChar char="o"/>
            </a:pPr>
            <a:r>
              <a:rPr lang="en-GB" dirty="0">
                <a:latin typeface="Gill Sans MT Condensed" panose="020B0506020104020203" pitchFamily="34" charset="0"/>
              </a:rPr>
              <a:t>Endometrial thickness does not increase any further. </a:t>
            </a:r>
          </a:p>
          <a:p>
            <a:pPr>
              <a:buFont typeface="Wingdings" panose="05000000000000000000" pitchFamily="2" charset="2"/>
              <a:buChar char="ü"/>
            </a:pPr>
            <a:r>
              <a:rPr lang="en-GB" dirty="0">
                <a:latin typeface="Gill Sans MT Condensed" panose="020B0506020104020203" pitchFamily="34" charset="0"/>
              </a:rPr>
              <a:t>The  glands will become more tortuous.</a:t>
            </a:r>
          </a:p>
          <a:p>
            <a:pPr>
              <a:buFont typeface="Wingdings" panose="05000000000000000000" pitchFamily="2" charset="2"/>
              <a:buChar char="ü"/>
            </a:pPr>
            <a:r>
              <a:rPr lang="en-GB" dirty="0">
                <a:latin typeface="Gill Sans MT Condensed" panose="020B0506020104020203" pitchFamily="34" charset="0"/>
              </a:rPr>
              <a:t>spiral arteries will grow.</a:t>
            </a:r>
          </a:p>
          <a:p>
            <a:pPr>
              <a:buFont typeface="Wingdings" panose="05000000000000000000" pitchFamily="2" charset="2"/>
              <a:buChar char="ü"/>
            </a:pPr>
            <a:r>
              <a:rPr lang="en-GB" dirty="0">
                <a:latin typeface="Gill Sans MT Condensed" panose="020B0506020104020203" pitchFamily="34" charset="0"/>
              </a:rPr>
              <a:t> Fluid is secreted into uterine lumen. </a:t>
            </a:r>
          </a:p>
          <a:p>
            <a:pPr>
              <a:buFont typeface="Wingdings" panose="05000000000000000000" pitchFamily="2" charset="2"/>
              <a:buChar char="Ø"/>
            </a:pPr>
            <a:r>
              <a:rPr lang="en-GB" dirty="0">
                <a:latin typeface="Gill Sans MT Condensed" panose="020B0506020104020203" pitchFamily="34" charset="0"/>
              </a:rPr>
              <a:t>Later , formation of a temporary layer,</a:t>
            </a:r>
          </a:p>
          <a:p>
            <a:pPr marL="0" indent="0">
              <a:buNone/>
            </a:pPr>
            <a:r>
              <a:rPr lang="en-GB" dirty="0">
                <a:latin typeface="Gill Sans MT Condensed" panose="020B0506020104020203" pitchFamily="34" charset="0"/>
              </a:rPr>
              <a:t> known as the </a:t>
            </a:r>
            <a:r>
              <a:rPr lang="en-GB" dirty="0">
                <a:solidFill>
                  <a:srgbClr val="CC0099"/>
                </a:solidFill>
                <a:latin typeface="Gill Sans MT Condensed" panose="020B0506020104020203" pitchFamily="34" charset="0"/>
              </a:rPr>
              <a:t>decidua,</a:t>
            </a:r>
            <a:r>
              <a:rPr lang="en-GB" dirty="0">
                <a:latin typeface="Gill Sans MT Condensed" panose="020B0506020104020203" pitchFamily="34" charset="0"/>
              </a:rPr>
              <a:t> in the endometrial </a:t>
            </a:r>
          </a:p>
          <a:p>
            <a:pPr marL="0" indent="0">
              <a:buNone/>
            </a:pPr>
            <a:r>
              <a:rPr lang="en-GB" dirty="0">
                <a:latin typeface="Gill Sans MT Condensed" panose="020B0506020104020203" pitchFamily="34" charset="0"/>
              </a:rPr>
              <a:t>stroma.</a:t>
            </a:r>
          </a:p>
          <a:p>
            <a:pPr marL="0" indent="0">
              <a:buNone/>
            </a:pPr>
            <a:r>
              <a:rPr lang="en-GB" dirty="0">
                <a:latin typeface="Gill Sans MT Condensed" panose="020B0506020104020203" pitchFamily="34" charset="0"/>
              </a:rPr>
              <a:t> </a:t>
            </a:r>
          </a:p>
          <a:p>
            <a:pPr marL="0" indent="0">
              <a:buNone/>
            </a:pPr>
            <a:endParaRPr lang="en-GB" dirty="0"/>
          </a:p>
          <a:p>
            <a:endParaRPr lang="en-GB" dirty="0"/>
          </a:p>
        </p:txBody>
      </p:sp>
      <p:pic>
        <p:nvPicPr>
          <p:cNvPr id="5" name="Picture 4">
            <a:extLst>
              <a:ext uri="{FF2B5EF4-FFF2-40B4-BE49-F238E27FC236}">
                <a16:creationId xmlns:a16="http://schemas.microsoft.com/office/drawing/2014/main" id="{86594996-DAB2-4FB1-BBA8-A68C2608F982}"/>
              </a:ext>
            </a:extLst>
          </p:cNvPr>
          <p:cNvPicPr>
            <a:picLocks noChangeAspect="1"/>
          </p:cNvPicPr>
          <p:nvPr/>
        </p:nvPicPr>
        <p:blipFill>
          <a:blip r:embed="rId2"/>
          <a:stretch>
            <a:fillRect/>
          </a:stretch>
        </p:blipFill>
        <p:spPr>
          <a:xfrm>
            <a:off x="7053942" y="200297"/>
            <a:ext cx="5138058" cy="5503819"/>
          </a:xfrm>
          <a:prstGeom prst="rect">
            <a:avLst/>
          </a:prstGeom>
        </p:spPr>
      </p:pic>
    </p:spTree>
    <p:extLst>
      <p:ext uri="{BB962C8B-B14F-4D97-AF65-F5344CB8AC3E}">
        <p14:creationId xmlns:p14="http://schemas.microsoft.com/office/powerpoint/2010/main" val="370383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A4A2-A017-4603-8CDD-1A4EDCF3D834}"/>
              </a:ext>
            </a:extLst>
          </p:cNvPr>
          <p:cNvSpPr>
            <a:spLocks noGrp="1"/>
          </p:cNvSpPr>
          <p:nvPr>
            <p:ph idx="1"/>
          </p:nvPr>
        </p:nvSpPr>
        <p:spPr>
          <a:xfrm>
            <a:off x="0" y="0"/>
            <a:ext cx="12192000" cy="6858000"/>
          </a:xfrm>
        </p:spPr>
        <p:txBody>
          <a:bodyPr>
            <a:normAutofit/>
          </a:bodyPr>
          <a:lstStyle/>
          <a:p>
            <a:pPr marL="0" indent="0">
              <a:buNone/>
            </a:pPr>
            <a:endParaRPr lang="en-GB" dirty="0"/>
          </a:p>
          <a:p>
            <a:pPr marL="0" indent="0">
              <a:buNone/>
            </a:pPr>
            <a:r>
              <a:rPr lang="en-GB" dirty="0"/>
              <a:t> </a:t>
            </a:r>
          </a:p>
          <a:p>
            <a:pPr marL="0" indent="0">
              <a:buNone/>
            </a:pPr>
            <a:r>
              <a:rPr lang="en-GB" dirty="0">
                <a:latin typeface="Gill Sans MT Condensed" panose="020B0506020104020203" pitchFamily="34" charset="0"/>
              </a:rPr>
              <a:t>After day 21–22 …. a progesterone-dependent stage making the endometrium </a:t>
            </a:r>
            <a:r>
              <a:rPr lang="en-GB" dirty="0">
                <a:solidFill>
                  <a:srgbClr val="990033"/>
                </a:solidFill>
                <a:latin typeface="Gill Sans MT Condensed" panose="020B0506020104020203" pitchFamily="34" charset="0"/>
              </a:rPr>
              <a:t>receptive</a:t>
            </a:r>
            <a:r>
              <a:rPr lang="en-GB" dirty="0">
                <a:latin typeface="Gill Sans MT Condensed" panose="020B0506020104020203" pitchFamily="34" charset="0"/>
              </a:rPr>
              <a:t> for embryo implantation </a:t>
            </a:r>
          </a:p>
          <a:p>
            <a:endParaRPr lang="en-GB" dirty="0"/>
          </a:p>
        </p:txBody>
      </p:sp>
      <p:pic>
        <p:nvPicPr>
          <p:cNvPr id="5" name="Picture 4">
            <a:extLst>
              <a:ext uri="{FF2B5EF4-FFF2-40B4-BE49-F238E27FC236}">
                <a16:creationId xmlns:a16="http://schemas.microsoft.com/office/drawing/2014/main" id="{148A1B14-10C7-4CAC-A77F-AD2534B2B800}"/>
              </a:ext>
            </a:extLst>
          </p:cNvPr>
          <p:cNvPicPr>
            <a:picLocks noChangeAspect="1"/>
          </p:cNvPicPr>
          <p:nvPr/>
        </p:nvPicPr>
        <p:blipFill>
          <a:blip r:embed="rId2"/>
          <a:stretch>
            <a:fillRect/>
          </a:stretch>
        </p:blipFill>
        <p:spPr>
          <a:xfrm>
            <a:off x="0" y="2228294"/>
            <a:ext cx="12192000" cy="3791505"/>
          </a:xfrm>
          <a:prstGeom prst="rect">
            <a:avLst/>
          </a:prstGeom>
        </p:spPr>
      </p:pic>
    </p:spTree>
    <p:extLst>
      <p:ext uri="{BB962C8B-B14F-4D97-AF65-F5344CB8AC3E}">
        <p14:creationId xmlns:p14="http://schemas.microsoft.com/office/powerpoint/2010/main" val="286452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F3794-1C5E-480B-A32C-D9FDABB208C7}"/>
              </a:ext>
            </a:extLst>
          </p:cNvPr>
          <p:cNvSpPr>
            <a:spLocks noGrp="1"/>
          </p:cNvSpPr>
          <p:nvPr>
            <p:ph idx="1"/>
          </p:nvPr>
        </p:nvSpPr>
        <p:spPr>
          <a:xfrm>
            <a:off x="0" y="0"/>
            <a:ext cx="12192000" cy="6858000"/>
          </a:xfrm>
        </p:spPr>
        <p:txBody>
          <a:bodyPr/>
          <a:lstStyle/>
          <a:p>
            <a:endParaRPr lang="en-GB" sz="2800" dirty="0"/>
          </a:p>
          <a:p>
            <a:pPr marL="0" indent="0">
              <a:buNone/>
            </a:pPr>
            <a:r>
              <a:rPr lang="en-GB" sz="3600" dirty="0">
                <a:solidFill>
                  <a:srgbClr val="CC0099"/>
                </a:solidFill>
                <a:latin typeface="Gill Sans MT Condensed" panose="020B0506020104020203" pitchFamily="34" charset="0"/>
              </a:rPr>
              <a:t>Tissue sections of normal endometrium during :</a:t>
            </a:r>
          </a:p>
          <a:p>
            <a:pPr marL="0" indent="0">
              <a:buNone/>
            </a:pPr>
            <a:endParaRPr lang="en-GB" sz="2800" dirty="0">
              <a:solidFill>
                <a:srgbClr val="7030A0"/>
              </a:solidFill>
              <a:latin typeface="Gill Sans MT Condensed" panose="020B0506020104020203" pitchFamily="34" charset="0"/>
            </a:endParaRPr>
          </a:p>
          <a:p>
            <a:pPr>
              <a:buFont typeface="Wingdings" panose="05000000000000000000" pitchFamily="2" charset="2"/>
              <a:buChar char="§"/>
            </a:pPr>
            <a:r>
              <a:rPr lang="en-GB" sz="3600" dirty="0">
                <a:latin typeface="Gill Sans MT Condensed" panose="020B0506020104020203" pitchFamily="34" charset="0"/>
              </a:rPr>
              <a:t>(</a:t>
            </a:r>
            <a:r>
              <a:rPr lang="en-GB" sz="3600" dirty="0">
                <a:solidFill>
                  <a:srgbClr val="660066"/>
                </a:solidFill>
                <a:latin typeface="Gill Sans MT Condensed" panose="020B0506020104020203" pitchFamily="34" charset="0"/>
              </a:rPr>
              <a:t>A)proliferative phase.</a:t>
            </a:r>
          </a:p>
          <a:p>
            <a:endParaRPr lang="en-GB" sz="3600" dirty="0">
              <a:solidFill>
                <a:srgbClr val="660066"/>
              </a:solidFill>
              <a:latin typeface="Gill Sans MT Condensed" panose="020B0506020104020203" pitchFamily="34" charset="0"/>
            </a:endParaRPr>
          </a:p>
          <a:p>
            <a:pPr>
              <a:buFont typeface="Wingdings" panose="05000000000000000000" pitchFamily="2" charset="2"/>
              <a:buChar char="§"/>
            </a:pPr>
            <a:r>
              <a:rPr lang="en-GB" sz="3600" dirty="0">
                <a:solidFill>
                  <a:srgbClr val="660066"/>
                </a:solidFill>
                <a:latin typeface="Gill Sans MT Condensed" panose="020B0506020104020203" pitchFamily="34" charset="0"/>
              </a:rPr>
              <a:t>(B)secretory phases </a:t>
            </a:r>
          </a:p>
          <a:p>
            <a:pPr marL="0" indent="0">
              <a:buNone/>
            </a:pPr>
            <a:endParaRPr lang="en-GB" sz="3600" dirty="0">
              <a:solidFill>
                <a:srgbClr val="660066"/>
              </a:solidFill>
              <a:latin typeface="Gill Sans MT Condensed" panose="020B0506020104020203" pitchFamily="34" charset="0"/>
            </a:endParaRPr>
          </a:p>
          <a:p>
            <a:pPr marL="0" indent="0">
              <a:buNone/>
            </a:pPr>
            <a:r>
              <a:rPr lang="en-GB" sz="3600" dirty="0">
                <a:solidFill>
                  <a:srgbClr val="660066"/>
                </a:solidFill>
                <a:latin typeface="Gill Sans MT Condensed" panose="020B0506020104020203" pitchFamily="34" charset="0"/>
              </a:rPr>
              <a:t>Of the menstrual cycle</a:t>
            </a:r>
          </a:p>
          <a:p>
            <a:pPr marL="0" indent="0">
              <a:buNone/>
            </a:pPr>
            <a:endParaRPr lang="en-GB" sz="3600" dirty="0"/>
          </a:p>
        </p:txBody>
      </p:sp>
      <p:pic>
        <p:nvPicPr>
          <p:cNvPr id="5" name="Picture 4">
            <a:extLst>
              <a:ext uri="{FF2B5EF4-FFF2-40B4-BE49-F238E27FC236}">
                <a16:creationId xmlns:a16="http://schemas.microsoft.com/office/drawing/2014/main" id="{FFA8AEE2-4E1E-4A6B-AF26-40525FF82B91}"/>
              </a:ext>
            </a:extLst>
          </p:cNvPr>
          <p:cNvPicPr>
            <a:picLocks noChangeAspect="1"/>
          </p:cNvPicPr>
          <p:nvPr/>
        </p:nvPicPr>
        <p:blipFill>
          <a:blip r:embed="rId2"/>
          <a:stretch>
            <a:fillRect/>
          </a:stretch>
        </p:blipFill>
        <p:spPr>
          <a:xfrm>
            <a:off x="5266267" y="1591733"/>
            <a:ext cx="6510867" cy="3251200"/>
          </a:xfrm>
          <a:prstGeom prst="rect">
            <a:avLst/>
          </a:prstGeom>
        </p:spPr>
      </p:pic>
    </p:spTree>
    <p:extLst>
      <p:ext uri="{BB962C8B-B14F-4D97-AF65-F5344CB8AC3E}">
        <p14:creationId xmlns:p14="http://schemas.microsoft.com/office/powerpoint/2010/main" val="324760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DFDB-982F-421D-B6A1-890202C2FA0E}"/>
              </a:ext>
            </a:extLst>
          </p:cNvPr>
          <p:cNvSpPr>
            <a:spLocks noGrp="1"/>
          </p:cNvSpPr>
          <p:nvPr>
            <p:ph type="title"/>
          </p:nvPr>
        </p:nvSpPr>
        <p:spPr>
          <a:xfrm>
            <a:off x="0" y="1"/>
            <a:ext cx="12192000" cy="829732"/>
          </a:xfrm>
        </p:spPr>
        <p:txBody>
          <a:bodyPr/>
          <a:lstStyle/>
          <a:p>
            <a:r>
              <a:rPr lang="en-GB" i="1" u="sng" dirty="0">
                <a:latin typeface="Gill Sans MT Condensed" panose="020B0506020104020203" pitchFamily="34" charset="0"/>
              </a:rPr>
              <a:t>Menstruation</a:t>
            </a:r>
          </a:p>
        </p:txBody>
      </p:sp>
      <p:sp>
        <p:nvSpPr>
          <p:cNvPr id="3" name="Content Placeholder 2">
            <a:extLst>
              <a:ext uri="{FF2B5EF4-FFF2-40B4-BE49-F238E27FC236}">
                <a16:creationId xmlns:a16="http://schemas.microsoft.com/office/drawing/2014/main" id="{2D889A64-7C1B-413F-8538-5BB30C47CBEA}"/>
              </a:ext>
            </a:extLst>
          </p:cNvPr>
          <p:cNvSpPr>
            <a:spLocks noGrp="1"/>
          </p:cNvSpPr>
          <p:nvPr>
            <p:ph idx="1"/>
          </p:nvPr>
        </p:nvSpPr>
        <p:spPr>
          <a:xfrm>
            <a:off x="-1" y="829733"/>
            <a:ext cx="12191999" cy="6028266"/>
          </a:xfrm>
        </p:spPr>
        <p:txBody>
          <a:bodyPr>
            <a:normAutofit/>
          </a:bodyPr>
          <a:lstStyle/>
          <a:p>
            <a:r>
              <a:rPr lang="en-GB" dirty="0">
                <a:latin typeface="Gill Sans MT Condensed" panose="020B0506020104020203" pitchFamily="34" charset="0"/>
              </a:rPr>
              <a:t>Menstruation (day 1) is the </a:t>
            </a:r>
          </a:p>
          <a:p>
            <a:pPr>
              <a:buFont typeface="Courier New" panose="02070309020205020404" pitchFamily="49" charset="0"/>
              <a:buChar char="o"/>
            </a:pPr>
            <a:r>
              <a:rPr lang="en-GB" dirty="0">
                <a:latin typeface="Gill Sans MT Condensed" panose="020B0506020104020203" pitchFamily="34" charset="0"/>
              </a:rPr>
              <a:t>shedding of the ‘dead’ endometrium and</a:t>
            </a:r>
          </a:p>
          <a:p>
            <a:pPr marL="0" indent="0">
              <a:buNone/>
            </a:pPr>
            <a:r>
              <a:rPr lang="en-GB" dirty="0">
                <a:latin typeface="Gill Sans MT Condensed" panose="020B0506020104020203" pitchFamily="34" charset="0"/>
              </a:rPr>
              <a:t> </a:t>
            </a:r>
            <a:r>
              <a:rPr lang="en-GB" dirty="0">
                <a:solidFill>
                  <a:srgbClr val="FF0000"/>
                </a:solidFill>
                <a:latin typeface="Gill Sans MT Condensed" panose="020B0506020104020203" pitchFamily="34" charset="0"/>
              </a:rPr>
              <a:t>ceases</a:t>
            </a:r>
            <a:r>
              <a:rPr lang="en-GB" dirty="0">
                <a:latin typeface="Gill Sans MT Condensed" panose="020B0506020104020203" pitchFamily="34" charset="0"/>
              </a:rPr>
              <a:t> as the endometrium regenerates </a:t>
            </a:r>
          </a:p>
          <a:p>
            <a:pPr marL="0" indent="0">
              <a:buNone/>
            </a:pPr>
            <a:r>
              <a:rPr lang="en-GB" dirty="0">
                <a:latin typeface="Gill Sans MT Condensed" panose="020B0506020104020203" pitchFamily="34" charset="0"/>
              </a:rPr>
              <a:t>(which normally happens by day 5–6 of the cycle).</a:t>
            </a:r>
          </a:p>
          <a:p>
            <a:pPr>
              <a:buFont typeface="Courier New" panose="02070309020205020404" pitchFamily="49" charset="0"/>
              <a:buChar char="o"/>
            </a:pPr>
            <a:r>
              <a:rPr lang="en-GB" dirty="0">
                <a:latin typeface="Gill Sans MT Condensed" panose="020B0506020104020203" pitchFamily="34" charset="0"/>
              </a:rPr>
              <a:t> Immediately prior to menstruation, </a:t>
            </a:r>
            <a:r>
              <a:rPr lang="en-GB" u="sng" dirty="0">
                <a:latin typeface="Gill Sans MT Condensed" panose="020B0506020104020203" pitchFamily="34" charset="0"/>
              </a:rPr>
              <a:t>three layers </a:t>
            </a:r>
          </a:p>
          <a:p>
            <a:pPr marL="0" indent="0">
              <a:buNone/>
            </a:pPr>
            <a:r>
              <a:rPr lang="en-GB" dirty="0">
                <a:latin typeface="Gill Sans MT Condensed" panose="020B0506020104020203" pitchFamily="34" charset="0"/>
              </a:rPr>
              <a:t>of endometrium can be seen. </a:t>
            </a:r>
          </a:p>
          <a:p>
            <a:pPr>
              <a:buFont typeface="Courier New" panose="02070309020205020404" pitchFamily="49" charset="0"/>
              <a:buChar char="o"/>
            </a:pPr>
            <a:r>
              <a:rPr lang="en-GB" dirty="0">
                <a:latin typeface="Gill Sans MT Condensed" panose="020B0506020104020203" pitchFamily="34" charset="0"/>
              </a:rPr>
              <a:t>The </a:t>
            </a:r>
            <a:r>
              <a:rPr lang="en-GB" u="sng" dirty="0">
                <a:solidFill>
                  <a:srgbClr val="FF0000"/>
                </a:solidFill>
                <a:latin typeface="Gill Sans MT Condensed" panose="020B0506020104020203" pitchFamily="34" charset="0"/>
              </a:rPr>
              <a:t>basalis</a:t>
            </a:r>
            <a:r>
              <a:rPr lang="en-GB" dirty="0">
                <a:latin typeface="Gill Sans MT Condensed" panose="020B0506020104020203" pitchFamily="34" charset="0"/>
              </a:rPr>
              <a:t> is the lower 25% of the endometrium, </a:t>
            </a:r>
          </a:p>
          <a:p>
            <a:pPr marL="0" indent="0">
              <a:buNone/>
            </a:pPr>
            <a:r>
              <a:rPr lang="en-GB" dirty="0">
                <a:latin typeface="Gill Sans MT Condensed" panose="020B0506020104020203" pitchFamily="34" charset="0"/>
              </a:rPr>
              <a:t>which will </a:t>
            </a:r>
            <a:r>
              <a:rPr lang="en-GB" dirty="0">
                <a:solidFill>
                  <a:srgbClr val="FF0000"/>
                </a:solidFill>
                <a:latin typeface="Gill Sans MT Condensed" panose="020B0506020104020203" pitchFamily="34" charset="0"/>
              </a:rPr>
              <a:t>remain</a:t>
            </a:r>
            <a:r>
              <a:rPr lang="en-GB" dirty="0">
                <a:latin typeface="Gill Sans MT Condensed" panose="020B0506020104020203" pitchFamily="34" charset="0"/>
              </a:rPr>
              <a:t> throughout menstruation and</a:t>
            </a:r>
          </a:p>
          <a:p>
            <a:pPr marL="0" indent="0">
              <a:buNone/>
            </a:pPr>
            <a:r>
              <a:rPr lang="en-GB" dirty="0">
                <a:latin typeface="Gill Sans MT Condensed" panose="020B0506020104020203" pitchFamily="34" charset="0"/>
              </a:rPr>
              <a:t>shows few changes during the menstrual cycle. </a:t>
            </a:r>
          </a:p>
          <a:p>
            <a:pPr>
              <a:buFont typeface="Courier New" panose="02070309020205020404" pitchFamily="49" charset="0"/>
              <a:buChar char="o"/>
            </a:pPr>
            <a:r>
              <a:rPr lang="en-GB" dirty="0">
                <a:latin typeface="Gill Sans MT Condensed" panose="020B0506020104020203" pitchFamily="34" charset="0"/>
              </a:rPr>
              <a:t>The </a:t>
            </a:r>
            <a:r>
              <a:rPr lang="en-GB" u="sng" dirty="0">
                <a:solidFill>
                  <a:srgbClr val="FF0000"/>
                </a:solidFill>
                <a:latin typeface="Gill Sans MT Condensed" panose="020B0506020104020203" pitchFamily="34" charset="0"/>
              </a:rPr>
              <a:t>midportion </a:t>
            </a:r>
            <a:r>
              <a:rPr lang="en-GB" dirty="0">
                <a:latin typeface="Gill Sans MT Condensed" panose="020B0506020104020203" pitchFamily="34" charset="0"/>
              </a:rPr>
              <a:t>is the </a:t>
            </a:r>
            <a:r>
              <a:rPr lang="en-GB" dirty="0">
                <a:solidFill>
                  <a:srgbClr val="FF0000"/>
                </a:solidFill>
                <a:latin typeface="Gill Sans MT Condensed" panose="020B0506020104020203" pitchFamily="34" charset="0"/>
              </a:rPr>
              <a:t>stratum spongiosum </a:t>
            </a:r>
            <a:r>
              <a:rPr lang="en-GB" dirty="0">
                <a:latin typeface="Gill Sans MT Condensed" panose="020B0506020104020203" pitchFamily="34" charset="0"/>
              </a:rPr>
              <a:t>with oedematous stroma and exhausted glands. The </a:t>
            </a:r>
            <a:r>
              <a:rPr lang="en-GB" u="sng" dirty="0">
                <a:solidFill>
                  <a:srgbClr val="FF0000"/>
                </a:solidFill>
                <a:latin typeface="Gill Sans MT Condensed" panose="020B0506020104020203" pitchFamily="34" charset="0"/>
              </a:rPr>
              <a:t>superficial</a:t>
            </a:r>
            <a:r>
              <a:rPr lang="en-GB" dirty="0">
                <a:latin typeface="Gill Sans MT Condensed" panose="020B0506020104020203" pitchFamily="34" charset="0"/>
              </a:rPr>
              <a:t> portion (upper 25%) is the </a:t>
            </a:r>
            <a:r>
              <a:rPr lang="en-GB" dirty="0">
                <a:solidFill>
                  <a:srgbClr val="FF0000"/>
                </a:solidFill>
                <a:latin typeface="Gill Sans MT Condensed" panose="020B0506020104020203" pitchFamily="34" charset="0"/>
              </a:rPr>
              <a:t>stratum compactum </a:t>
            </a:r>
            <a:r>
              <a:rPr lang="en-GB" dirty="0">
                <a:latin typeface="Gill Sans MT Condensed" panose="020B0506020104020203" pitchFamily="34" charset="0"/>
              </a:rPr>
              <a:t>with prominent decidualized stromal cells.</a:t>
            </a:r>
          </a:p>
          <a:p>
            <a:pPr marL="0" indent="0">
              <a:buNone/>
            </a:pPr>
            <a:endParaRPr lang="en-GB" dirty="0"/>
          </a:p>
        </p:txBody>
      </p:sp>
      <p:pic>
        <p:nvPicPr>
          <p:cNvPr id="4" name="Picture 3">
            <a:extLst>
              <a:ext uri="{FF2B5EF4-FFF2-40B4-BE49-F238E27FC236}">
                <a16:creationId xmlns:a16="http://schemas.microsoft.com/office/drawing/2014/main" id="{724B8D54-BF12-4659-BD41-E5417339F8CC}"/>
              </a:ext>
            </a:extLst>
          </p:cNvPr>
          <p:cNvPicPr>
            <a:picLocks noChangeAspect="1"/>
          </p:cNvPicPr>
          <p:nvPr/>
        </p:nvPicPr>
        <p:blipFill>
          <a:blip r:embed="rId2"/>
          <a:stretch>
            <a:fillRect/>
          </a:stretch>
        </p:blipFill>
        <p:spPr>
          <a:xfrm>
            <a:off x="7403976" y="97655"/>
            <a:ext cx="4788021" cy="5033638"/>
          </a:xfrm>
          <a:prstGeom prst="rect">
            <a:avLst/>
          </a:prstGeom>
        </p:spPr>
      </p:pic>
    </p:spTree>
    <p:extLst>
      <p:ext uri="{BB962C8B-B14F-4D97-AF65-F5344CB8AC3E}">
        <p14:creationId xmlns:p14="http://schemas.microsoft.com/office/powerpoint/2010/main" val="261384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DFDB-982F-421D-B6A1-890202C2FA0E}"/>
              </a:ext>
            </a:extLst>
          </p:cNvPr>
          <p:cNvSpPr>
            <a:spLocks noGrp="1"/>
          </p:cNvSpPr>
          <p:nvPr>
            <p:ph type="title"/>
          </p:nvPr>
        </p:nvSpPr>
        <p:spPr>
          <a:xfrm>
            <a:off x="0" y="1"/>
            <a:ext cx="12192000" cy="829732"/>
          </a:xfrm>
        </p:spPr>
        <p:txBody>
          <a:bodyPr/>
          <a:lstStyle/>
          <a:p>
            <a:r>
              <a:rPr lang="en-GB" i="1" u="sng" dirty="0">
                <a:latin typeface="Gill Sans MT Condensed" panose="020B0506020104020203" pitchFamily="34" charset="0"/>
              </a:rPr>
              <a:t>Menstruation</a:t>
            </a:r>
          </a:p>
        </p:txBody>
      </p:sp>
      <p:sp>
        <p:nvSpPr>
          <p:cNvPr id="3" name="Content Placeholder 2">
            <a:extLst>
              <a:ext uri="{FF2B5EF4-FFF2-40B4-BE49-F238E27FC236}">
                <a16:creationId xmlns:a16="http://schemas.microsoft.com/office/drawing/2014/main" id="{2D889A64-7C1B-413F-8538-5BB30C47CBEA}"/>
              </a:ext>
            </a:extLst>
          </p:cNvPr>
          <p:cNvSpPr>
            <a:spLocks noGrp="1"/>
          </p:cNvSpPr>
          <p:nvPr>
            <p:ph idx="1"/>
          </p:nvPr>
        </p:nvSpPr>
        <p:spPr>
          <a:xfrm>
            <a:off x="-1" y="829733"/>
            <a:ext cx="12191999" cy="6028266"/>
          </a:xfrm>
        </p:spPr>
        <p:txBody>
          <a:bodyPr>
            <a:normAutofit/>
          </a:bodyPr>
          <a:lstStyle/>
          <a:p>
            <a:pPr marL="0" indent="0">
              <a:buNone/>
            </a:pPr>
            <a:r>
              <a:rPr lang="en-GB" dirty="0">
                <a:latin typeface="Gill Sans MT Condensed" panose="020B0506020104020203" pitchFamily="34" charset="0"/>
              </a:rPr>
              <a:t>A fall in circulating levels of oestrogen and progesterone  14 days after ovulation </a:t>
            </a:r>
            <a:r>
              <a:rPr lang="en-GB" u="sng" dirty="0">
                <a:solidFill>
                  <a:srgbClr val="FF0000"/>
                </a:solidFill>
                <a:latin typeface="Gill Sans MT Condensed" panose="020B0506020104020203" pitchFamily="34" charset="0"/>
              </a:rPr>
              <a:t>leads</a:t>
            </a:r>
            <a:r>
              <a:rPr lang="en-GB" dirty="0">
                <a:latin typeface="Gill Sans MT Condensed" panose="020B0506020104020203" pitchFamily="34" charset="0"/>
              </a:rPr>
              <a:t> </a:t>
            </a:r>
            <a:r>
              <a:rPr lang="en-GB" u="sng" dirty="0">
                <a:solidFill>
                  <a:srgbClr val="FF0000"/>
                </a:solidFill>
                <a:latin typeface="Gill Sans MT Condensed" panose="020B0506020104020203" pitchFamily="34" charset="0"/>
              </a:rPr>
              <a:t>to</a:t>
            </a:r>
            <a:r>
              <a:rPr lang="en-GB" dirty="0">
                <a:latin typeface="Gill Sans MT Condensed" panose="020B0506020104020203" pitchFamily="34" charset="0"/>
              </a:rPr>
              <a:t> loss of tissue fluid, vasoconstriction of spiral arterioles and distal ischaemia. This results in tissue breakdown and loss of the upper layers, along with bleeding from fragments of the remaining arterioles, </a:t>
            </a:r>
          </a:p>
          <a:p>
            <a:pPr marL="0" indent="0">
              <a:buNone/>
            </a:pPr>
            <a:r>
              <a:rPr lang="en-GB" dirty="0">
                <a:latin typeface="Gill Sans MT Condensed" panose="020B0506020104020203" pitchFamily="34" charset="0"/>
              </a:rPr>
              <a:t>seen as menstrual bleeding. Enhanced fibrinolysis</a:t>
            </a:r>
          </a:p>
          <a:p>
            <a:pPr marL="0" indent="0">
              <a:buNone/>
            </a:pPr>
            <a:r>
              <a:rPr lang="en-GB" dirty="0">
                <a:latin typeface="Gill Sans MT Condensed" panose="020B0506020104020203" pitchFamily="34" charset="0"/>
              </a:rPr>
              <a:t>reduces clotting. (This  effects  can be reproduced</a:t>
            </a:r>
          </a:p>
          <a:p>
            <a:pPr marL="0" indent="0">
              <a:buNone/>
            </a:pPr>
            <a:r>
              <a:rPr lang="en-GB" dirty="0">
                <a:latin typeface="Gill Sans MT Condensed" panose="020B0506020104020203" pitchFamily="34" charset="0"/>
              </a:rPr>
              <a:t>artificially, f   or example in patients taking the COCP). </a:t>
            </a:r>
          </a:p>
          <a:p>
            <a:pPr marL="0" indent="0">
              <a:buNone/>
            </a:pPr>
            <a:r>
              <a:rPr lang="en-GB" dirty="0">
                <a:solidFill>
                  <a:srgbClr val="FF0000"/>
                </a:solidFill>
                <a:latin typeface="Gill Sans MT Condensed" panose="020B0506020104020203" pitchFamily="34" charset="0"/>
              </a:rPr>
              <a:t>Vaginal bleeding </a:t>
            </a:r>
            <a:r>
              <a:rPr lang="en-GB" dirty="0">
                <a:latin typeface="Gill Sans MT Condensed" panose="020B0506020104020203" pitchFamily="34" charset="0"/>
              </a:rPr>
              <a:t>will cease after 5–10 days </a:t>
            </a:r>
          </a:p>
          <a:p>
            <a:pPr marL="0" indent="0">
              <a:buNone/>
            </a:pPr>
            <a:r>
              <a:rPr lang="en-GB" dirty="0">
                <a:latin typeface="Gill Sans MT Condensed" panose="020B0506020104020203" pitchFamily="34" charset="0"/>
              </a:rPr>
              <a:t>as arterioles vasoconstrict and the endometrium</a:t>
            </a:r>
          </a:p>
          <a:p>
            <a:pPr marL="0" indent="0">
              <a:buNone/>
            </a:pPr>
            <a:r>
              <a:rPr lang="en-GB" dirty="0">
                <a:latin typeface="Gill Sans MT Condensed" panose="020B0506020104020203" pitchFamily="34" charset="0"/>
              </a:rPr>
              <a:t>begins to regenerate. </a:t>
            </a:r>
          </a:p>
          <a:p>
            <a:pPr>
              <a:buFont typeface="Courier New" panose="02070309020205020404" pitchFamily="49" charset="0"/>
              <a:buChar char="o"/>
            </a:pPr>
            <a:r>
              <a:rPr lang="en-GB" dirty="0">
                <a:latin typeface="Gill Sans MT Condensed" panose="020B0506020104020203" pitchFamily="34" charset="0"/>
              </a:rPr>
              <a:t>Haemostasis in the uterine endometrium is different from  elsewhere in the body( no clot formation and no fibrosis).</a:t>
            </a:r>
          </a:p>
        </p:txBody>
      </p:sp>
      <p:pic>
        <p:nvPicPr>
          <p:cNvPr id="4" name="Picture 3">
            <a:extLst>
              <a:ext uri="{FF2B5EF4-FFF2-40B4-BE49-F238E27FC236}">
                <a16:creationId xmlns:a16="http://schemas.microsoft.com/office/drawing/2014/main" id="{8FE8A9D6-4883-47DF-832E-52541D5F0E88}"/>
              </a:ext>
            </a:extLst>
          </p:cNvPr>
          <p:cNvPicPr>
            <a:picLocks noChangeAspect="1"/>
          </p:cNvPicPr>
          <p:nvPr/>
        </p:nvPicPr>
        <p:blipFill>
          <a:blip r:embed="rId2"/>
          <a:stretch>
            <a:fillRect/>
          </a:stretch>
        </p:blipFill>
        <p:spPr>
          <a:xfrm>
            <a:off x="7332955" y="2183908"/>
            <a:ext cx="4859043" cy="2911876"/>
          </a:xfrm>
          <a:prstGeom prst="rect">
            <a:avLst/>
          </a:prstGeom>
        </p:spPr>
      </p:pic>
    </p:spTree>
    <p:extLst>
      <p:ext uri="{BB962C8B-B14F-4D97-AF65-F5344CB8AC3E}">
        <p14:creationId xmlns:p14="http://schemas.microsoft.com/office/powerpoint/2010/main" val="42702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3C539-C999-42F0-99DD-989A8BC999EC}"/>
              </a:ext>
            </a:extLst>
          </p:cNvPr>
          <p:cNvSpPr>
            <a:spLocks noGrp="1"/>
          </p:cNvSpPr>
          <p:nvPr>
            <p:ph idx="1"/>
          </p:nvPr>
        </p:nvSpPr>
        <p:spPr>
          <a:xfrm>
            <a:off x="0" y="0"/>
            <a:ext cx="12192000" cy="6857999"/>
          </a:xfrm>
          <a:noFill/>
        </p:spPr>
        <p:txBody>
          <a:bodyPr>
            <a:normAutofit/>
          </a:bodyPr>
          <a:lstStyle/>
          <a:p>
            <a:endParaRPr lang="en-GB" dirty="0"/>
          </a:p>
          <a:p>
            <a:endParaRPr lang="en-GB" dirty="0"/>
          </a:p>
          <a:p>
            <a:endParaRPr lang="en-GB" dirty="0"/>
          </a:p>
          <a:p>
            <a:endParaRPr lang="en-GB" dirty="0"/>
          </a:p>
          <a:p>
            <a:endParaRPr lang="en-GB" dirty="0"/>
          </a:p>
          <a:p>
            <a:pPr marL="0" indent="0">
              <a:buNone/>
            </a:pPr>
            <a:r>
              <a:rPr lang="en-GB" dirty="0">
                <a:latin typeface="Gill Sans MT Condensed" panose="020B0506020104020203" pitchFamily="34" charset="0"/>
              </a:rPr>
              <a:t>         </a:t>
            </a:r>
            <a:r>
              <a:rPr lang="en-GB" sz="4000" dirty="0">
                <a:solidFill>
                  <a:srgbClr val="002060"/>
                </a:solidFill>
                <a:latin typeface="Gill Sans MT Condensed" panose="020B0506020104020203" pitchFamily="34" charset="0"/>
              </a:rPr>
              <a:t>Endometrial repair involves:</a:t>
            </a:r>
          </a:p>
          <a:p>
            <a:pPr marL="0" indent="0">
              <a:buNone/>
            </a:pPr>
            <a:r>
              <a:rPr lang="en-GB" sz="4000" dirty="0">
                <a:solidFill>
                  <a:srgbClr val="002060"/>
                </a:solidFill>
                <a:latin typeface="Gill Sans MT Condensed" panose="020B0506020104020203" pitchFamily="34" charset="0"/>
              </a:rPr>
              <a:t>          both glandular and stromal regeneration</a:t>
            </a:r>
          </a:p>
          <a:p>
            <a:pPr marL="0" indent="0">
              <a:buNone/>
            </a:pPr>
            <a:r>
              <a:rPr lang="en-GB" sz="4000" dirty="0">
                <a:solidFill>
                  <a:srgbClr val="002060"/>
                </a:solidFill>
                <a:latin typeface="Gill Sans MT Condensed" panose="020B0506020104020203" pitchFamily="34" charset="0"/>
              </a:rPr>
              <a:t>          and angiogenesis</a:t>
            </a:r>
          </a:p>
          <a:p>
            <a:pPr marL="0" indent="0">
              <a:buNone/>
            </a:pPr>
            <a:r>
              <a:rPr lang="en-GB" sz="4000" dirty="0">
                <a:solidFill>
                  <a:srgbClr val="002060"/>
                </a:solidFill>
                <a:latin typeface="Gill Sans MT Condensed" panose="020B0506020104020203" pitchFamily="34" charset="0"/>
              </a:rPr>
              <a:t>                                       to  </a:t>
            </a:r>
          </a:p>
          <a:p>
            <a:pPr marL="0" indent="0">
              <a:buNone/>
            </a:pPr>
            <a:r>
              <a:rPr lang="en-GB" sz="4000" dirty="0">
                <a:solidFill>
                  <a:srgbClr val="002060"/>
                </a:solidFill>
                <a:latin typeface="Gill Sans MT Condensed" panose="020B0506020104020203" pitchFamily="34" charset="0"/>
              </a:rPr>
              <a:t>          reconstitute the endometrial vasculature</a:t>
            </a:r>
            <a:r>
              <a:rPr lang="en-GB" sz="4000" dirty="0">
                <a:solidFill>
                  <a:srgbClr val="002060"/>
                </a:solidFill>
              </a:rPr>
              <a:t>. </a:t>
            </a:r>
            <a:endParaRPr lang="en-GB" dirty="0">
              <a:solidFill>
                <a:srgbClr val="002060"/>
              </a:solidFill>
            </a:endParaRPr>
          </a:p>
        </p:txBody>
      </p:sp>
      <p:pic>
        <p:nvPicPr>
          <p:cNvPr id="5" name="Picture 2" descr="NOTE Word On Blue Cubes On An Isolated White Background Stock ...">
            <a:extLst>
              <a:ext uri="{FF2B5EF4-FFF2-40B4-BE49-F238E27FC236}">
                <a16:creationId xmlns:a16="http://schemas.microsoft.com/office/drawing/2014/main" id="{49F59562-9D1C-4D5F-A184-DEFA9ACE0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1007533"/>
            <a:ext cx="6232209" cy="16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2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D2DF-37AC-4814-A9DD-3D8B04B44104}"/>
              </a:ext>
            </a:extLst>
          </p:cNvPr>
          <p:cNvSpPr>
            <a:spLocks noGrp="1"/>
          </p:cNvSpPr>
          <p:nvPr>
            <p:ph type="title"/>
          </p:nvPr>
        </p:nvSpPr>
        <p:spPr>
          <a:xfrm>
            <a:off x="-1" y="2"/>
            <a:ext cx="12192001" cy="728132"/>
          </a:xfrm>
        </p:spPr>
        <p:txBody>
          <a:bodyPr/>
          <a:lstStyle/>
          <a:p>
            <a:r>
              <a:rPr lang="en-GB" dirty="0">
                <a:solidFill>
                  <a:srgbClr val="C00000"/>
                </a:solidFill>
              </a:rPr>
              <a:t>Puberty </a:t>
            </a:r>
          </a:p>
        </p:txBody>
      </p:sp>
      <p:sp>
        <p:nvSpPr>
          <p:cNvPr id="3" name="Content Placeholder 2">
            <a:extLst>
              <a:ext uri="{FF2B5EF4-FFF2-40B4-BE49-F238E27FC236}">
                <a16:creationId xmlns:a16="http://schemas.microsoft.com/office/drawing/2014/main" id="{9505D5C7-B6C4-477D-B19A-2AC7DCC71E03}"/>
              </a:ext>
            </a:extLst>
          </p:cNvPr>
          <p:cNvSpPr>
            <a:spLocks noGrp="1"/>
          </p:cNvSpPr>
          <p:nvPr>
            <p:ph idx="1"/>
          </p:nvPr>
        </p:nvSpPr>
        <p:spPr>
          <a:xfrm>
            <a:off x="0" y="889000"/>
            <a:ext cx="12191999" cy="5968999"/>
          </a:xfrm>
        </p:spPr>
        <p:txBody>
          <a:bodyPr>
            <a:normAutofit/>
          </a:bodyPr>
          <a:lstStyle/>
          <a:p>
            <a:r>
              <a:rPr lang="en-GB" dirty="0">
                <a:latin typeface="Gill Sans MT Condensed" panose="020B0506020104020203" pitchFamily="34" charset="0"/>
              </a:rPr>
              <a:t>Is the </a:t>
            </a:r>
            <a:r>
              <a:rPr lang="en-GB" dirty="0">
                <a:solidFill>
                  <a:srgbClr val="002060"/>
                </a:solidFill>
                <a:latin typeface="Gill Sans MT Condensed" panose="020B0506020104020203" pitchFamily="34" charset="0"/>
              </a:rPr>
              <a:t>process of reproductive and sexual development and maturation that changes a child into an adult.</a:t>
            </a:r>
          </a:p>
          <a:p>
            <a:r>
              <a:rPr lang="en-GB" dirty="0">
                <a:latin typeface="Gill Sans MT Condensed" panose="020B0506020104020203" pitchFamily="34" charset="0"/>
              </a:rPr>
              <a:t> During childhood, the HPO axis is </a:t>
            </a:r>
            <a:r>
              <a:rPr lang="en-GB" dirty="0">
                <a:solidFill>
                  <a:schemeClr val="accent5">
                    <a:lumMod val="75000"/>
                  </a:schemeClr>
                </a:solidFill>
                <a:latin typeface="Gill Sans MT Condensed" panose="020B0506020104020203" pitchFamily="34" charset="0"/>
              </a:rPr>
              <a:t>suppressed </a:t>
            </a:r>
            <a:r>
              <a:rPr lang="en-GB" dirty="0">
                <a:latin typeface="Gill Sans MT Condensed" panose="020B0506020104020203" pitchFamily="34" charset="0"/>
              </a:rPr>
              <a:t>and levels of GnRH, FSH and LH are </a:t>
            </a:r>
            <a:r>
              <a:rPr lang="en-GB" dirty="0">
                <a:solidFill>
                  <a:schemeClr val="accent5">
                    <a:lumMod val="75000"/>
                  </a:schemeClr>
                </a:solidFill>
                <a:latin typeface="Gill Sans MT Condensed" panose="020B0506020104020203" pitchFamily="34" charset="0"/>
              </a:rPr>
              <a:t>very low.</a:t>
            </a:r>
          </a:p>
          <a:p>
            <a:r>
              <a:rPr lang="en-GB" dirty="0">
                <a:latin typeface="Gill Sans MT Condensed" panose="020B0506020104020203" pitchFamily="34" charset="0"/>
              </a:rPr>
              <a:t>From the age of 8–9 years GnRH is </a:t>
            </a:r>
            <a:r>
              <a:rPr lang="en-GB" dirty="0">
                <a:solidFill>
                  <a:schemeClr val="accent5">
                    <a:lumMod val="75000"/>
                  </a:schemeClr>
                </a:solidFill>
                <a:latin typeface="Gill Sans MT Condensed" panose="020B0506020104020203" pitchFamily="34" charset="0"/>
              </a:rPr>
              <a:t>secreted in pulsations </a:t>
            </a:r>
            <a:r>
              <a:rPr lang="en-GB" dirty="0">
                <a:latin typeface="Gill Sans MT Condensed" panose="020B0506020104020203" pitchFamily="34" charset="0"/>
              </a:rPr>
              <a:t>of increasing </a:t>
            </a:r>
            <a:r>
              <a:rPr lang="en-GB" dirty="0">
                <a:solidFill>
                  <a:schemeClr val="accent5">
                    <a:lumMod val="75000"/>
                  </a:schemeClr>
                </a:solidFill>
                <a:latin typeface="Gill Sans MT Condensed" panose="020B0506020104020203" pitchFamily="34" charset="0"/>
              </a:rPr>
              <a:t>amplitude</a:t>
            </a:r>
            <a:r>
              <a:rPr lang="en-GB" dirty="0">
                <a:latin typeface="Gill Sans MT Condensed" panose="020B0506020104020203" pitchFamily="34" charset="0"/>
              </a:rPr>
              <a:t> and </a:t>
            </a:r>
            <a:r>
              <a:rPr lang="en-GB" dirty="0">
                <a:solidFill>
                  <a:schemeClr val="accent5">
                    <a:lumMod val="75000"/>
                  </a:schemeClr>
                </a:solidFill>
                <a:latin typeface="Gill Sans MT Condensed" panose="020B0506020104020203" pitchFamily="34" charset="0"/>
              </a:rPr>
              <a:t>frequency</a:t>
            </a:r>
            <a:r>
              <a:rPr lang="en-GB" dirty="0">
                <a:latin typeface="Gill Sans MT Condensed" panose="020B0506020104020203" pitchFamily="34" charset="0"/>
              </a:rPr>
              <a:t>. </a:t>
            </a:r>
          </a:p>
          <a:p>
            <a:r>
              <a:rPr lang="en-GB" dirty="0">
                <a:latin typeface="Gill Sans MT Condensed" panose="020B0506020104020203" pitchFamily="34" charset="0"/>
              </a:rPr>
              <a:t>These are initially </a:t>
            </a:r>
            <a:r>
              <a:rPr lang="en-GB" dirty="0">
                <a:solidFill>
                  <a:schemeClr val="accent5">
                    <a:lumMod val="75000"/>
                  </a:schemeClr>
                </a:solidFill>
                <a:latin typeface="Gill Sans MT Condensed" panose="020B0506020104020203" pitchFamily="34" charset="0"/>
              </a:rPr>
              <a:t>sleep-related</a:t>
            </a:r>
            <a:r>
              <a:rPr lang="en-GB" dirty="0">
                <a:latin typeface="Gill Sans MT Condensed" panose="020B0506020104020203" pitchFamily="34" charset="0"/>
              </a:rPr>
              <a:t>, but as puberty progresses, these extend throughout the day. This </a:t>
            </a:r>
            <a:r>
              <a:rPr lang="en-GB" dirty="0">
                <a:solidFill>
                  <a:schemeClr val="accent5">
                    <a:lumMod val="75000"/>
                  </a:schemeClr>
                </a:solidFill>
                <a:latin typeface="Gill Sans MT Condensed" panose="020B0506020104020203" pitchFamily="34" charset="0"/>
              </a:rPr>
              <a:t>stimulates</a:t>
            </a:r>
            <a:r>
              <a:rPr lang="en-GB" dirty="0">
                <a:latin typeface="Gill Sans MT Condensed" panose="020B0506020104020203" pitchFamily="34" charset="0"/>
              </a:rPr>
              <a:t> secretion of </a:t>
            </a:r>
            <a:r>
              <a:rPr lang="en-GB" dirty="0">
                <a:solidFill>
                  <a:schemeClr val="accent5">
                    <a:lumMod val="75000"/>
                  </a:schemeClr>
                </a:solidFill>
                <a:latin typeface="Gill Sans MT Condensed" panose="020B0506020104020203" pitchFamily="34" charset="0"/>
              </a:rPr>
              <a:t>FSH</a:t>
            </a:r>
            <a:r>
              <a:rPr lang="en-GB" dirty="0">
                <a:latin typeface="Gill Sans MT Condensed" panose="020B0506020104020203" pitchFamily="34" charset="0"/>
              </a:rPr>
              <a:t> and </a:t>
            </a:r>
            <a:r>
              <a:rPr lang="en-GB" dirty="0">
                <a:solidFill>
                  <a:schemeClr val="accent5">
                    <a:lumMod val="75000"/>
                  </a:schemeClr>
                </a:solidFill>
                <a:latin typeface="Gill Sans MT Condensed" panose="020B0506020104020203" pitchFamily="34" charset="0"/>
              </a:rPr>
              <a:t>LH</a:t>
            </a:r>
            <a:r>
              <a:rPr lang="en-GB" dirty="0">
                <a:latin typeface="Gill Sans MT Condensed" panose="020B0506020104020203" pitchFamily="34" charset="0"/>
              </a:rPr>
              <a:t> by the pituitary glands, which in turn triggers follicular growth and steroidogenesis in the ovary. </a:t>
            </a:r>
          </a:p>
          <a:p>
            <a:r>
              <a:rPr lang="en-GB" dirty="0">
                <a:latin typeface="Gill Sans MT Condensed" panose="020B0506020104020203" pitchFamily="34" charset="0"/>
              </a:rPr>
              <a:t>The </a:t>
            </a:r>
            <a:r>
              <a:rPr lang="en-GB" dirty="0">
                <a:solidFill>
                  <a:schemeClr val="accent5">
                    <a:lumMod val="75000"/>
                  </a:schemeClr>
                </a:solidFill>
                <a:latin typeface="Gill Sans MT Condensed" panose="020B0506020104020203" pitchFamily="34" charset="0"/>
              </a:rPr>
              <a:t>oestrogen</a:t>
            </a:r>
            <a:r>
              <a:rPr lang="en-GB" dirty="0">
                <a:latin typeface="Gill Sans MT Condensed" panose="020B0506020104020203" pitchFamily="34" charset="0"/>
              </a:rPr>
              <a:t> produced by the ovary then initiates the </a:t>
            </a:r>
            <a:r>
              <a:rPr lang="en-GB" dirty="0">
                <a:solidFill>
                  <a:schemeClr val="accent5">
                    <a:lumMod val="75000"/>
                  </a:schemeClr>
                </a:solidFill>
                <a:latin typeface="Gill Sans MT Condensed" panose="020B0506020104020203" pitchFamily="34" charset="0"/>
              </a:rPr>
              <a:t>physical changes </a:t>
            </a:r>
            <a:r>
              <a:rPr lang="en-GB" dirty="0">
                <a:latin typeface="Gill Sans MT Condensed" panose="020B0506020104020203" pitchFamily="34" charset="0"/>
              </a:rPr>
              <a:t>of </a:t>
            </a:r>
            <a:r>
              <a:rPr lang="en-GB" dirty="0">
                <a:solidFill>
                  <a:schemeClr val="accent5">
                    <a:lumMod val="75000"/>
                  </a:schemeClr>
                </a:solidFill>
                <a:latin typeface="Gill Sans MT Condensed" panose="020B0506020104020203" pitchFamily="34" charset="0"/>
              </a:rPr>
              <a:t>puberty</a:t>
            </a:r>
            <a:r>
              <a:rPr lang="en-GB" dirty="0">
                <a:latin typeface="Gill Sans MT Condensed" panose="020B0506020104020203" pitchFamily="34" charset="0"/>
              </a:rPr>
              <a:t>. The exact mechanism of  onset of puberty is still unknown, but it is influenced by many factors </a:t>
            </a:r>
            <a:r>
              <a:rPr lang="en-GB" u="sng" dirty="0">
                <a:latin typeface="Gill Sans MT Condensed" panose="020B0506020104020203" pitchFamily="34" charset="0"/>
              </a:rPr>
              <a:t>including</a:t>
            </a:r>
          </a:p>
          <a:p>
            <a:r>
              <a:rPr lang="en-GB" dirty="0">
                <a:latin typeface="Gill Sans MT Condensed" panose="020B0506020104020203" pitchFamily="34" charset="0"/>
              </a:rPr>
              <a:t> race             heredity         body weight          and exercise. </a:t>
            </a:r>
          </a:p>
          <a:p>
            <a:r>
              <a:rPr lang="en-GB" dirty="0">
                <a:solidFill>
                  <a:srgbClr val="CC0099"/>
                </a:solidFill>
                <a:latin typeface="Gill Sans MT Condensed" panose="020B0506020104020203" pitchFamily="34" charset="0"/>
              </a:rPr>
              <a:t>Leptin</a:t>
            </a:r>
            <a:r>
              <a:rPr lang="en-GB" dirty="0">
                <a:latin typeface="Gill Sans MT Condensed" panose="020B0506020104020203" pitchFamily="34" charset="0"/>
              </a:rPr>
              <a:t> plays a permissive role in the onset of puberty</a:t>
            </a:r>
            <a:r>
              <a:rPr lang="en-GB" dirty="0"/>
              <a:t>. </a:t>
            </a:r>
          </a:p>
        </p:txBody>
      </p:sp>
      <p:pic>
        <p:nvPicPr>
          <p:cNvPr id="7170" name="Picture 2" descr="Puberty Stock Illustrations – 812 Puberty Stock Illustrations, Vectors &amp;  Clipart - Dreamstime">
            <a:extLst>
              <a:ext uri="{FF2B5EF4-FFF2-40B4-BE49-F238E27FC236}">
                <a16:creationId xmlns:a16="http://schemas.microsoft.com/office/drawing/2014/main" id="{BC0DE913-9876-4698-889C-A9E7A3AE0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67"/>
            <a:ext cx="3979333" cy="8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2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ED9D6-15BE-443D-A5B5-5D5383851693}"/>
              </a:ext>
            </a:extLst>
          </p:cNvPr>
          <p:cNvSpPr>
            <a:spLocks noGrp="1"/>
          </p:cNvSpPr>
          <p:nvPr>
            <p:ph idx="1"/>
          </p:nvPr>
        </p:nvSpPr>
        <p:spPr>
          <a:xfrm>
            <a:off x="0" y="0"/>
            <a:ext cx="12192000" cy="6858000"/>
          </a:xfrm>
        </p:spPr>
        <p:txBody>
          <a:bodyPr>
            <a:normAutofit/>
          </a:bodyPr>
          <a:lstStyle/>
          <a:p>
            <a:pPr marL="0" indent="0">
              <a:buNone/>
            </a:pPr>
            <a:r>
              <a:rPr lang="en-GB" dirty="0">
                <a:solidFill>
                  <a:srgbClr val="C00000"/>
                </a:solidFill>
                <a:latin typeface="Gill Sans MT Condensed" panose="020B0506020104020203" pitchFamily="34" charset="0"/>
              </a:rPr>
              <a:t>physical changes  in puberty :</a:t>
            </a:r>
          </a:p>
          <a:p>
            <a:pPr marL="0" indent="0">
              <a:buNone/>
            </a:pPr>
            <a:r>
              <a:rPr lang="en-GB" dirty="0">
                <a:latin typeface="Gill Sans MT Condensed" panose="020B0506020104020203" pitchFamily="34" charset="0"/>
              </a:rPr>
              <a:t>1.breast development </a:t>
            </a:r>
            <a:r>
              <a:rPr lang="en-GB" dirty="0">
                <a:solidFill>
                  <a:srgbClr val="C00000"/>
                </a:solidFill>
                <a:latin typeface="Gill Sans MT Condensed" panose="020B0506020104020203" pitchFamily="34" charset="0"/>
              </a:rPr>
              <a:t>(</a:t>
            </a:r>
            <a:r>
              <a:rPr lang="en-GB" u="sng" dirty="0">
                <a:solidFill>
                  <a:srgbClr val="C00000"/>
                </a:solidFill>
                <a:latin typeface="Gill Sans MT Condensed" panose="020B0506020104020203" pitchFamily="34" charset="0"/>
              </a:rPr>
              <a:t>thelarche</a:t>
            </a:r>
            <a:r>
              <a:rPr lang="en-GB" dirty="0">
                <a:solidFill>
                  <a:srgbClr val="C00000"/>
                </a:solidFill>
                <a:latin typeface="Gill Sans MT Condensed" panose="020B0506020104020203" pitchFamily="34" charset="0"/>
              </a:rPr>
              <a:t>), </a:t>
            </a:r>
            <a:r>
              <a:rPr lang="en-GB" dirty="0">
                <a:latin typeface="Gill Sans MT Condensed" panose="020B0506020104020203" pitchFamily="34" charset="0"/>
              </a:rPr>
              <a:t>first physical signs of puberty are breast budding 2–3 years before menarche</a:t>
            </a:r>
          </a:p>
          <a:p>
            <a:pPr marL="0" indent="0">
              <a:buNone/>
            </a:pPr>
            <a:r>
              <a:rPr lang="en-GB" dirty="0">
                <a:latin typeface="Gill Sans MT Condensed" panose="020B0506020104020203" pitchFamily="34" charset="0"/>
              </a:rPr>
              <a:t>2.pubic </a:t>
            </a:r>
            <a:r>
              <a:rPr lang="en-GB" u="sng" dirty="0">
                <a:solidFill>
                  <a:srgbClr val="C00000"/>
                </a:solidFill>
                <a:latin typeface="Gill Sans MT Condensed" panose="020B0506020104020203" pitchFamily="34" charset="0"/>
              </a:rPr>
              <a:t>(adrenarche), </a:t>
            </a:r>
            <a:r>
              <a:rPr lang="en-GB" dirty="0">
                <a:latin typeface="Gill Sans MT Condensed" panose="020B0506020104020203" pitchFamily="34" charset="0"/>
              </a:rPr>
              <a:t>depend on the secretion of adrenal androgens and is usually after thelarche</a:t>
            </a:r>
          </a:p>
          <a:p>
            <a:pPr marL="0" indent="0">
              <a:buNone/>
            </a:pPr>
            <a:r>
              <a:rPr lang="en-GB" dirty="0">
                <a:latin typeface="Gill Sans MT Condensed" panose="020B0506020104020203" pitchFamily="34" charset="0"/>
              </a:rPr>
              <a:t>3.axillary hair growth</a:t>
            </a:r>
          </a:p>
          <a:p>
            <a:pPr marL="0" indent="0">
              <a:buNone/>
            </a:pPr>
            <a:r>
              <a:rPr lang="en-GB" dirty="0">
                <a:latin typeface="Gill Sans MT Condensed" panose="020B0506020104020203" pitchFamily="34" charset="0"/>
              </a:rPr>
              <a:t>4. growth spurt  (growth hormone secretion +GRH &amp; androgens)</a:t>
            </a:r>
          </a:p>
          <a:p>
            <a:pPr marL="0" indent="0">
              <a:buNone/>
            </a:pPr>
            <a:r>
              <a:rPr lang="en-GB" dirty="0">
                <a:latin typeface="Gill Sans MT Condensed" panose="020B0506020104020203" pitchFamily="34" charset="0"/>
              </a:rPr>
              <a:t>5.onset of menstruation </a:t>
            </a:r>
            <a:r>
              <a:rPr lang="en-GB" u="sng" dirty="0">
                <a:solidFill>
                  <a:srgbClr val="C00000"/>
                </a:solidFill>
                <a:latin typeface="Gill Sans MT Condensed" panose="020B0506020104020203" pitchFamily="34" charset="0"/>
              </a:rPr>
              <a:t>(menarche). </a:t>
            </a:r>
          </a:p>
          <a:p>
            <a:r>
              <a:rPr lang="en-GB" dirty="0">
                <a:solidFill>
                  <a:srgbClr val="C00000"/>
                </a:solidFill>
                <a:latin typeface="Gill Sans MT Condensed" panose="020B0506020104020203" pitchFamily="34" charset="0"/>
              </a:rPr>
              <a:t>Leptin</a:t>
            </a:r>
            <a:r>
              <a:rPr lang="en-GB" dirty="0">
                <a:latin typeface="Gill Sans MT Condensed" panose="020B0506020104020203" pitchFamily="34" charset="0"/>
              </a:rPr>
              <a:t> (metabolic hormones produces by adipose tissue in response to fat deposition play a role in puberty </a:t>
            </a:r>
          </a:p>
          <a:p>
            <a:r>
              <a:rPr lang="en-GB" dirty="0">
                <a:latin typeface="Gill Sans MT Condensed" panose="020B0506020104020203" pitchFamily="34" charset="0"/>
              </a:rPr>
              <a:t>  The mean </a:t>
            </a:r>
            <a:r>
              <a:rPr lang="en-GB" dirty="0">
                <a:solidFill>
                  <a:srgbClr val="C00000"/>
                </a:solidFill>
                <a:latin typeface="Gill Sans MT Condensed" panose="020B0506020104020203" pitchFamily="34" charset="0"/>
              </a:rPr>
              <a:t>age</a:t>
            </a:r>
            <a:r>
              <a:rPr lang="en-GB" dirty="0">
                <a:latin typeface="Gill Sans MT Condensed" panose="020B0506020104020203" pitchFamily="34" charset="0"/>
              </a:rPr>
              <a:t> of menarche is </a:t>
            </a:r>
            <a:r>
              <a:rPr lang="en-GB" dirty="0">
                <a:solidFill>
                  <a:srgbClr val="C00000"/>
                </a:solidFill>
                <a:latin typeface="Gill Sans MT Condensed" panose="020B0506020104020203" pitchFamily="34" charset="0"/>
              </a:rPr>
              <a:t>12.8 years.</a:t>
            </a:r>
          </a:p>
          <a:p>
            <a:r>
              <a:rPr lang="en-GB" dirty="0">
                <a:latin typeface="Gill Sans MT Condensed" panose="020B0506020104020203" pitchFamily="34" charset="0"/>
              </a:rPr>
              <a:t> Initial cycles are usually </a:t>
            </a:r>
            <a:r>
              <a:rPr lang="en-GB" dirty="0">
                <a:solidFill>
                  <a:srgbClr val="C00000"/>
                </a:solidFill>
                <a:latin typeface="Gill Sans MT Condensed" panose="020B0506020104020203" pitchFamily="34" charset="0"/>
              </a:rPr>
              <a:t>anovulatory</a:t>
            </a:r>
            <a:r>
              <a:rPr lang="en-GB" dirty="0">
                <a:latin typeface="Gill Sans MT Condensed" panose="020B0506020104020203" pitchFamily="34" charset="0"/>
              </a:rPr>
              <a:t> and can be </a:t>
            </a:r>
            <a:r>
              <a:rPr lang="en-GB" dirty="0">
                <a:solidFill>
                  <a:srgbClr val="C00000"/>
                </a:solidFill>
                <a:latin typeface="Gill Sans MT Condensed" panose="020B0506020104020203" pitchFamily="34" charset="0"/>
              </a:rPr>
              <a:t>irregular</a:t>
            </a:r>
            <a:r>
              <a:rPr lang="en-GB" dirty="0">
                <a:latin typeface="Gill Sans MT Condensed" panose="020B0506020104020203" pitchFamily="34" charset="0"/>
              </a:rPr>
              <a:t>(may take over </a:t>
            </a:r>
            <a:r>
              <a:rPr lang="en-GB" dirty="0">
                <a:solidFill>
                  <a:srgbClr val="C00000"/>
                </a:solidFill>
                <a:latin typeface="Gill Sans MT Condensed" panose="020B0506020104020203" pitchFamily="34" charset="0"/>
              </a:rPr>
              <a:t>3</a:t>
            </a:r>
            <a:r>
              <a:rPr lang="en-GB" dirty="0">
                <a:latin typeface="Gill Sans MT Condensed" panose="020B0506020104020203" pitchFamily="34" charset="0"/>
              </a:rPr>
              <a:t> </a:t>
            </a:r>
            <a:r>
              <a:rPr lang="en-GB" dirty="0">
                <a:solidFill>
                  <a:srgbClr val="C00000"/>
                </a:solidFill>
                <a:latin typeface="Gill Sans MT Condensed" panose="020B0506020104020203" pitchFamily="34" charset="0"/>
              </a:rPr>
              <a:t>years</a:t>
            </a:r>
            <a:r>
              <a:rPr lang="en-GB" dirty="0">
                <a:latin typeface="Gill Sans MT Condensed" panose="020B0506020104020203" pitchFamily="34" charset="0"/>
              </a:rPr>
              <a:t> to be regular). </a:t>
            </a:r>
          </a:p>
          <a:p>
            <a:r>
              <a:rPr lang="en-GB" dirty="0">
                <a:latin typeface="Gill Sans MT Condensed" panose="020B0506020104020203" pitchFamily="34" charset="0"/>
              </a:rPr>
              <a:t>Pubertal development was described by </a:t>
            </a:r>
            <a:r>
              <a:rPr lang="en-GB" dirty="0">
                <a:solidFill>
                  <a:srgbClr val="C00000"/>
                </a:solidFill>
                <a:latin typeface="Gill Sans MT Condensed" panose="020B0506020104020203" pitchFamily="34" charset="0"/>
              </a:rPr>
              <a:t>Tanner</a:t>
            </a:r>
            <a:r>
              <a:rPr lang="en-GB" dirty="0">
                <a:latin typeface="Gill Sans MT Condensed" panose="020B0506020104020203" pitchFamily="34" charset="0"/>
              </a:rPr>
              <a:t> ,a </a:t>
            </a:r>
            <a:r>
              <a:rPr lang="en-GB" dirty="0" err="1">
                <a:latin typeface="Gill Sans MT Condensed" panose="020B0506020104020203" pitchFamily="34" charset="0"/>
              </a:rPr>
              <a:t>nd</a:t>
            </a:r>
            <a:r>
              <a:rPr lang="en-GB" dirty="0">
                <a:latin typeface="Gill Sans MT Condensed" panose="020B0506020104020203" pitchFamily="34" charset="0"/>
              </a:rPr>
              <a:t> the stages of breast and pubic hair development are often referred to as </a:t>
            </a:r>
            <a:r>
              <a:rPr lang="en-GB" dirty="0">
                <a:solidFill>
                  <a:srgbClr val="C00000"/>
                </a:solidFill>
                <a:latin typeface="Gill Sans MT Condensed" panose="020B0506020104020203" pitchFamily="34" charset="0"/>
              </a:rPr>
              <a:t>Tanner stages 1–5 </a:t>
            </a:r>
          </a:p>
          <a:p>
            <a:r>
              <a:rPr lang="en-GB" dirty="0">
                <a:latin typeface="Gill Sans MT Condensed" panose="020B0506020104020203" pitchFamily="34" charset="0"/>
              </a:rPr>
              <a:t>The absence of menstruation is called </a:t>
            </a:r>
            <a:r>
              <a:rPr lang="en-GB" u="sng" dirty="0">
                <a:solidFill>
                  <a:srgbClr val="C00000"/>
                </a:solidFill>
                <a:latin typeface="Gill Sans MT Condensed" panose="020B0506020104020203" pitchFamily="34" charset="0"/>
              </a:rPr>
              <a:t>amenorrhoea</a:t>
            </a:r>
            <a:r>
              <a:rPr lang="en-GB" dirty="0">
                <a:latin typeface="Gill Sans MT Condensed" panose="020B0506020104020203" pitchFamily="34" charset="0"/>
              </a:rPr>
              <a:t> and may be primary or secondary</a:t>
            </a:r>
            <a:r>
              <a:rPr lang="en-GB" dirty="0"/>
              <a:t>.</a:t>
            </a:r>
          </a:p>
        </p:txBody>
      </p:sp>
    </p:spTree>
    <p:extLst>
      <p:ext uri="{BB962C8B-B14F-4D97-AF65-F5344CB8AC3E}">
        <p14:creationId xmlns:p14="http://schemas.microsoft.com/office/powerpoint/2010/main" val="356597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35CBA-B10F-4B4D-B9F1-13874FAC7D72}"/>
              </a:ext>
            </a:extLst>
          </p:cNvPr>
          <p:cNvSpPr>
            <a:spLocks noGrp="1"/>
          </p:cNvSpPr>
          <p:nvPr>
            <p:ph idx="1"/>
          </p:nvPr>
        </p:nvSpPr>
        <p:spPr>
          <a:xfrm>
            <a:off x="0" y="0"/>
            <a:ext cx="12192000" cy="6858000"/>
          </a:xfrm>
        </p:spPr>
        <p:txBody>
          <a:bodyPr>
            <a:normAutofit fontScale="85000" lnSpcReduction="20000"/>
          </a:bodyPr>
          <a:lstStyle/>
          <a:p>
            <a:endParaRPr lang="en-GB" dirty="0"/>
          </a:p>
          <a:p>
            <a:pPr>
              <a:buFont typeface="Wingdings" panose="05000000000000000000" pitchFamily="2" charset="2"/>
              <a:buChar char="q"/>
            </a:pPr>
            <a:r>
              <a:rPr lang="en-GB" sz="3900" dirty="0">
                <a:latin typeface="Gill Sans MT Condensed" panose="020B0506020104020203" pitchFamily="34" charset="0"/>
              </a:rPr>
              <a:t>Manifestation of </a:t>
            </a:r>
            <a:r>
              <a:rPr lang="en-GB" sz="3900" u="sng" dirty="0">
                <a:solidFill>
                  <a:srgbClr val="990033"/>
                </a:solidFill>
                <a:latin typeface="Gill Sans MT Condensed" panose="020B0506020104020203" pitchFamily="34" charset="0"/>
              </a:rPr>
              <a:t>normal menstrual </a:t>
            </a:r>
            <a:r>
              <a:rPr lang="en-GB" sz="3900" dirty="0">
                <a:latin typeface="Gill Sans MT Condensed" panose="020B0506020104020203" pitchFamily="34" charset="0"/>
              </a:rPr>
              <a:t>cycle Is:</a:t>
            </a:r>
          </a:p>
          <a:p>
            <a:pPr marL="0" indent="0">
              <a:buNone/>
            </a:pPr>
            <a:r>
              <a:rPr lang="en-GB" sz="3900" dirty="0">
                <a:latin typeface="Gill Sans MT Condensed" panose="020B0506020104020203" pitchFamily="34" charset="0"/>
              </a:rPr>
              <a:t> Presence of </a:t>
            </a:r>
            <a:r>
              <a:rPr lang="en-GB" sz="3900" u="sng" dirty="0">
                <a:solidFill>
                  <a:srgbClr val="990033"/>
                </a:solidFill>
                <a:latin typeface="Gill Sans MT Condensed" panose="020B0506020104020203" pitchFamily="34" charset="0"/>
              </a:rPr>
              <a:t>regular</a:t>
            </a:r>
            <a:r>
              <a:rPr lang="en-GB" sz="3900" dirty="0">
                <a:latin typeface="Gill Sans MT Condensed" panose="020B0506020104020203" pitchFamily="34" charset="0"/>
              </a:rPr>
              <a:t> </a:t>
            </a:r>
            <a:r>
              <a:rPr lang="en-GB" sz="3900" u="sng" dirty="0">
                <a:solidFill>
                  <a:srgbClr val="990033"/>
                </a:solidFill>
                <a:latin typeface="Gill Sans MT Condensed" panose="020B0506020104020203" pitchFamily="34" charset="0"/>
              </a:rPr>
              <a:t>vaginal</a:t>
            </a:r>
            <a:r>
              <a:rPr lang="en-GB" sz="3900" dirty="0">
                <a:solidFill>
                  <a:srgbClr val="990033"/>
                </a:solidFill>
                <a:latin typeface="Gill Sans MT Condensed" panose="020B0506020104020203" pitchFamily="34" charset="0"/>
              </a:rPr>
              <a:t> </a:t>
            </a:r>
            <a:r>
              <a:rPr lang="en-GB" sz="3900" u="sng" dirty="0">
                <a:solidFill>
                  <a:srgbClr val="990033"/>
                </a:solidFill>
                <a:latin typeface="Gill Sans MT Condensed" panose="020B0506020104020203" pitchFamily="34" charset="0"/>
              </a:rPr>
              <a:t>bleeding</a:t>
            </a:r>
            <a:r>
              <a:rPr lang="en-GB" sz="3900" dirty="0">
                <a:solidFill>
                  <a:srgbClr val="990033"/>
                </a:solidFill>
                <a:latin typeface="Gill Sans MT Condensed" panose="020B0506020104020203" pitchFamily="34" charset="0"/>
              </a:rPr>
              <a:t> </a:t>
            </a:r>
            <a:r>
              <a:rPr lang="en-GB" sz="3900" dirty="0">
                <a:latin typeface="Gill Sans MT Condensed" panose="020B0506020104020203" pitchFamily="34" charset="0"/>
              </a:rPr>
              <a:t>as a result of </a:t>
            </a:r>
          </a:p>
          <a:p>
            <a:pPr marL="0" indent="0">
              <a:buNone/>
            </a:pPr>
            <a:r>
              <a:rPr lang="en-GB" sz="3900" dirty="0">
                <a:latin typeface="Gill Sans MT Condensed" panose="020B0506020104020203" pitchFamily="34" charset="0"/>
              </a:rPr>
              <a:t>      shedding of the endometrial lining  following</a:t>
            </a:r>
          </a:p>
          <a:p>
            <a:pPr marL="0" indent="0">
              <a:buNone/>
            </a:pPr>
            <a:r>
              <a:rPr lang="en-GB" sz="3900" dirty="0">
                <a:latin typeface="Gill Sans MT Condensed" panose="020B0506020104020203" pitchFamily="34" charset="0"/>
              </a:rPr>
              <a:t>      failure of fertilization. </a:t>
            </a:r>
          </a:p>
          <a:p>
            <a:pPr>
              <a:buFont typeface="Wingdings" panose="05000000000000000000" pitchFamily="2" charset="2"/>
              <a:buChar char="q"/>
            </a:pPr>
            <a:r>
              <a:rPr lang="en-GB" sz="3900" dirty="0">
                <a:latin typeface="Gill Sans MT Condensed" panose="020B0506020104020203" pitchFamily="34" charset="0"/>
              </a:rPr>
              <a:t>The cycle depends on:</a:t>
            </a:r>
          </a:p>
          <a:p>
            <a:pPr marL="0" indent="0">
              <a:buNone/>
            </a:pPr>
            <a:r>
              <a:rPr lang="en-GB" sz="3900" dirty="0">
                <a:latin typeface="Gill Sans MT Condensed" panose="020B0506020104020203" pitchFamily="34" charset="0"/>
              </a:rPr>
              <a:t>Changes occurring  in ovarian hormones  </a:t>
            </a:r>
          </a:p>
          <a:p>
            <a:pPr marL="0" indent="0">
              <a:buNone/>
            </a:pPr>
            <a:r>
              <a:rPr lang="en-GB" sz="3900" dirty="0">
                <a:latin typeface="Gill Sans MT Condensed" panose="020B0506020104020203" pitchFamily="34" charset="0"/>
              </a:rPr>
              <a:t>Which </a:t>
            </a:r>
            <a:r>
              <a:rPr lang="en-GB" sz="3900" u="sng" dirty="0">
                <a:solidFill>
                  <a:srgbClr val="990033"/>
                </a:solidFill>
                <a:latin typeface="Gill Sans MT Condensed" panose="020B0506020104020203" pitchFamily="34" charset="0"/>
              </a:rPr>
              <a:t>controlled</a:t>
            </a:r>
            <a:r>
              <a:rPr lang="en-GB" sz="3900" u="sng" dirty="0">
                <a:latin typeface="Gill Sans MT Condensed" panose="020B0506020104020203" pitchFamily="34" charset="0"/>
              </a:rPr>
              <a:t> </a:t>
            </a:r>
            <a:r>
              <a:rPr lang="en-GB" sz="3900" dirty="0">
                <a:latin typeface="Gill Sans MT Condensed" panose="020B0506020104020203" pitchFamily="34" charset="0"/>
              </a:rPr>
              <a:t>by :</a:t>
            </a:r>
          </a:p>
          <a:p>
            <a:pPr marL="0" indent="0">
              <a:buNone/>
            </a:pPr>
            <a:r>
              <a:rPr lang="en-GB" sz="3900" dirty="0">
                <a:latin typeface="Gill Sans MT Condensed" panose="020B0506020104020203" pitchFamily="34" charset="0"/>
              </a:rPr>
              <a:t>Pituitary .</a:t>
            </a:r>
          </a:p>
          <a:p>
            <a:pPr marL="0" indent="0">
              <a:buNone/>
            </a:pPr>
            <a:r>
              <a:rPr lang="en-GB" sz="3900" dirty="0">
                <a:latin typeface="Gill Sans MT Condensed" panose="020B0506020104020203" pitchFamily="34" charset="0"/>
              </a:rPr>
              <a:t>&amp;</a:t>
            </a:r>
          </a:p>
          <a:p>
            <a:pPr marL="0" indent="0">
              <a:buNone/>
            </a:pPr>
            <a:r>
              <a:rPr lang="en-GB" sz="3900" dirty="0">
                <a:latin typeface="Gill Sans MT Condensed" panose="020B0506020104020203" pitchFamily="34" charset="0"/>
              </a:rPr>
              <a:t>Hypothalamus.</a:t>
            </a:r>
          </a:p>
          <a:p>
            <a:pPr marL="0" indent="0">
              <a:buNone/>
            </a:pPr>
            <a:r>
              <a:rPr lang="en-GB" sz="3900" dirty="0">
                <a:solidFill>
                  <a:srgbClr val="7030A0"/>
                </a:solidFill>
                <a:latin typeface="Gill Sans MT Condensed" panose="020B0506020104020203" pitchFamily="34" charset="0"/>
              </a:rPr>
              <a:t>the hypothalamo–pituitary–ovarian axis (HPO).</a:t>
            </a:r>
          </a:p>
          <a:p>
            <a:pPr>
              <a:buFont typeface="Wingdings" panose="05000000000000000000" pitchFamily="2" charset="2"/>
              <a:buChar char="q"/>
            </a:pPr>
            <a:r>
              <a:rPr lang="en-GB" sz="3900" dirty="0">
                <a:latin typeface="Gill Sans MT Condensed" panose="020B0506020104020203" pitchFamily="34" charset="0"/>
              </a:rPr>
              <a:t>Hormonal abnormalities lead to menstruation </a:t>
            </a:r>
          </a:p>
          <a:p>
            <a:pPr marL="0" indent="0">
              <a:buNone/>
            </a:pPr>
            <a:r>
              <a:rPr lang="en-GB" sz="3900" dirty="0">
                <a:latin typeface="Gill Sans MT Condensed" panose="020B0506020104020203" pitchFamily="34" charset="0"/>
              </a:rPr>
              <a:t>abnormalities .</a:t>
            </a:r>
          </a:p>
          <a:p>
            <a:endParaRPr lang="en-GB" dirty="0"/>
          </a:p>
        </p:txBody>
      </p:sp>
      <p:cxnSp>
        <p:nvCxnSpPr>
          <p:cNvPr id="5" name="Connector: Elbow 4">
            <a:extLst>
              <a:ext uri="{FF2B5EF4-FFF2-40B4-BE49-F238E27FC236}">
                <a16:creationId xmlns:a16="http://schemas.microsoft.com/office/drawing/2014/main" id="{50797E0C-2B18-42AB-96B1-EB1DBB15B03B}"/>
              </a:ext>
            </a:extLst>
          </p:cNvPr>
          <p:cNvCxnSpPr>
            <a:cxnSpLocks/>
          </p:cNvCxnSpPr>
          <p:nvPr/>
        </p:nvCxnSpPr>
        <p:spPr>
          <a:xfrm flipV="1">
            <a:off x="7416800" y="313267"/>
            <a:ext cx="131233"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FC6AF0-32EB-4D03-8B55-9C69D27F8DBA}"/>
              </a:ext>
            </a:extLst>
          </p:cNvPr>
          <p:cNvPicPr>
            <a:picLocks noChangeAspect="1"/>
          </p:cNvPicPr>
          <p:nvPr/>
        </p:nvPicPr>
        <p:blipFill>
          <a:blip r:embed="rId2"/>
          <a:stretch>
            <a:fillRect/>
          </a:stretch>
        </p:blipFill>
        <p:spPr>
          <a:xfrm>
            <a:off x="7746301" y="0"/>
            <a:ext cx="4445699" cy="2365960"/>
          </a:xfrm>
          <a:prstGeom prst="rect">
            <a:avLst/>
          </a:prstGeom>
        </p:spPr>
      </p:pic>
      <p:pic>
        <p:nvPicPr>
          <p:cNvPr id="6" name="Picture 5">
            <a:extLst>
              <a:ext uri="{FF2B5EF4-FFF2-40B4-BE49-F238E27FC236}">
                <a16:creationId xmlns:a16="http://schemas.microsoft.com/office/drawing/2014/main" id="{87C0F305-63FC-431F-813D-6DEE60C33ADE}"/>
              </a:ext>
            </a:extLst>
          </p:cNvPr>
          <p:cNvPicPr>
            <a:picLocks noChangeAspect="1"/>
          </p:cNvPicPr>
          <p:nvPr/>
        </p:nvPicPr>
        <p:blipFill>
          <a:blip r:embed="rId3"/>
          <a:stretch>
            <a:fillRect/>
          </a:stretch>
        </p:blipFill>
        <p:spPr>
          <a:xfrm>
            <a:off x="7763402" y="2308195"/>
            <a:ext cx="4428598" cy="4549806"/>
          </a:xfrm>
          <a:prstGeom prst="rect">
            <a:avLst/>
          </a:prstGeom>
        </p:spPr>
      </p:pic>
      <p:sp>
        <p:nvSpPr>
          <p:cNvPr id="7" name="Arrow: Right 6">
            <a:extLst>
              <a:ext uri="{FF2B5EF4-FFF2-40B4-BE49-F238E27FC236}">
                <a16:creationId xmlns:a16="http://schemas.microsoft.com/office/drawing/2014/main" id="{C7CB7627-BEEA-4051-A32B-C33E10AD6429}"/>
              </a:ext>
            </a:extLst>
          </p:cNvPr>
          <p:cNvSpPr/>
          <p:nvPr/>
        </p:nvSpPr>
        <p:spPr>
          <a:xfrm>
            <a:off x="35511" y="1518083"/>
            <a:ext cx="479394" cy="186431"/>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8" name="Arrow: Right 7">
            <a:extLst>
              <a:ext uri="{FF2B5EF4-FFF2-40B4-BE49-F238E27FC236}">
                <a16:creationId xmlns:a16="http://schemas.microsoft.com/office/drawing/2014/main" id="{650C0714-A6FB-4512-85DB-CA45D4D68BC0}"/>
              </a:ext>
            </a:extLst>
          </p:cNvPr>
          <p:cNvSpPr/>
          <p:nvPr/>
        </p:nvSpPr>
        <p:spPr>
          <a:xfrm flipV="1">
            <a:off x="35511" y="2001913"/>
            <a:ext cx="479393" cy="186432"/>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F1F9FF9-88A7-43C9-A8C0-63A4AFB50BB1}"/>
              </a:ext>
            </a:extLst>
          </p:cNvPr>
          <p:cNvSpPr/>
          <p:nvPr/>
        </p:nvSpPr>
        <p:spPr>
          <a:xfrm flipV="1">
            <a:off x="8762260" y="3931475"/>
            <a:ext cx="523783" cy="187764"/>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EAA30714-A596-46D0-A9E6-920B6BE399AA}"/>
              </a:ext>
            </a:extLst>
          </p:cNvPr>
          <p:cNvSpPr/>
          <p:nvPr/>
        </p:nvSpPr>
        <p:spPr>
          <a:xfrm>
            <a:off x="9587884" y="3055302"/>
            <a:ext cx="452762" cy="18700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1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6667-3532-4E53-B401-D30664028002}"/>
              </a:ext>
            </a:extLst>
          </p:cNvPr>
          <p:cNvSpPr>
            <a:spLocks noGrp="1"/>
          </p:cNvSpPr>
          <p:nvPr>
            <p:ph type="title"/>
          </p:nvPr>
        </p:nvSpPr>
        <p:spPr>
          <a:xfrm>
            <a:off x="0" y="2"/>
            <a:ext cx="12192000" cy="931332"/>
          </a:xfrm>
          <a:solidFill>
            <a:schemeClr val="accent1">
              <a:lumMod val="40000"/>
              <a:lumOff val="60000"/>
            </a:schemeClr>
          </a:solidFill>
        </p:spPr>
        <p:txBody>
          <a:bodyPr/>
          <a:lstStyle/>
          <a:p>
            <a:r>
              <a:rPr lang="en-GB" b="1" dirty="0">
                <a:solidFill>
                  <a:schemeClr val="accent2">
                    <a:lumMod val="20000"/>
                    <a:lumOff val="80000"/>
                  </a:schemeClr>
                </a:solidFill>
              </a:rPr>
              <a:t>Tanner stages </a:t>
            </a:r>
          </a:p>
        </p:txBody>
      </p:sp>
      <p:sp>
        <p:nvSpPr>
          <p:cNvPr id="3" name="Content Placeholder 2">
            <a:extLst>
              <a:ext uri="{FF2B5EF4-FFF2-40B4-BE49-F238E27FC236}">
                <a16:creationId xmlns:a16="http://schemas.microsoft.com/office/drawing/2014/main" id="{89AE98B0-6F0C-489D-8E30-3F695184549A}"/>
              </a:ext>
            </a:extLst>
          </p:cNvPr>
          <p:cNvSpPr>
            <a:spLocks noGrp="1"/>
          </p:cNvSpPr>
          <p:nvPr>
            <p:ph idx="1"/>
          </p:nvPr>
        </p:nvSpPr>
        <p:spPr/>
        <p:txBody>
          <a:bodyPr/>
          <a:lstStyle/>
          <a:p>
            <a:endParaRPr lang="en-GB"/>
          </a:p>
        </p:txBody>
      </p:sp>
      <p:pic>
        <p:nvPicPr>
          <p:cNvPr id="5" name="Picture 2">
            <a:extLst>
              <a:ext uri="{FF2B5EF4-FFF2-40B4-BE49-F238E27FC236}">
                <a16:creationId xmlns:a16="http://schemas.microsoft.com/office/drawing/2014/main" id="{021B789C-F9E4-4ED9-ACBA-D057746B6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334"/>
            <a:ext cx="12191999" cy="592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36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CE6ED-7F4B-45B2-8C7B-6C273B6DD282}"/>
              </a:ext>
            </a:extLst>
          </p:cNvPr>
          <p:cNvSpPr>
            <a:spLocks noGrp="1"/>
          </p:cNvSpPr>
          <p:nvPr>
            <p:ph idx="1"/>
          </p:nvPr>
        </p:nvSpPr>
        <p:spPr>
          <a:xfrm>
            <a:off x="0" y="0"/>
            <a:ext cx="12192000" cy="6858000"/>
          </a:xfrm>
        </p:spPr>
        <p:txBody>
          <a:bodyPr>
            <a:normAutofit/>
          </a:bodyPr>
          <a:lstStyle/>
          <a:p>
            <a:pPr marL="0" indent="0">
              <a:buNone/>
            </a:pPr>
            <a:r>
              <a:rPr lang="en-GB" sz="3600" b="1" i="1" dirty="0">
                <a:solidFill>
                  <a:srgbClr val="FF0000"/>
                </a:solidFill>
                <a:latin typeface="Gill Sans MT Condensed" panose="020B0506020104020203" pitchFamily="34" charset="0"/>
              </a:rPr>
              <a:t>                               Precocious puberty</a:t>
            </a:r>
          </a:p>
          <a:p>
            <a:pPr marL="0" indent="0">
              <a:buNone/>
            </a:pPr>
            <a:r>
              <a:rPr lang="en-GB" dirty="0">
                <a:latin typeface="Gill Sans MT Condensed" panose="020B0506020104020203" pitchFamily="34" charset="0"/>
              </a:rPr>
              <a:t> onset of puberty before the age of in </a:t>
            </a:r>
            <a:r>
              <a:rPr lang="en-GB" u="sng" dirty="0">
                <a:solidFill>
                  <a:srgbClr val="990033"/>
                </a:solidFill>
                <a:latin typeface="Gill Sans MT Condensed" panose="020B0506020104020203" pitchFamily="34" charset="0"/>
              </a:rPr>
              <a:t>8</a:t>
            </a:r>
            <a:r>
              <a:rPr lang="en-GB" dirty="0">
                <a:solidFill>
                  <a:srgbClr val="990033"/>
                </a:solidFill>
                <a:latin typeface="Gill Sans MT Condensed" panose="020B0506020104020203" pitchFamily="34" charset="0"/>
              </a:rPr>
              <a:t> a</a:t>
            </a:r>
            <a:r>
              <a:rPr lang="en-GB" dirty="0">
                <a:latin typeface="Gill Sans MT Condensed" panose="020B0506020104020203" pitchFamily="34" charset="0"/>
              </a:rPr>
              <a:t> girl or </a:t>
            </a:r>
            <a:r>
              <a:rPr lang="en-GB" u="sng" dirty="0">
                <a:solidFill>
                  <a:srgbClr val="990033"/>
                </a:solidFill>
                <a:latin typeface="Gill Sans MT Condensed" panose="020B0506020104020203" pitchFamily="34" charset="0"/>
              </a:rPr>
              <a:t>9</a:t>
            </a:r>
            <a:r>
              <a:rPr lang="en-GB" dirty="0">
                <a:latin typeface="Gill Sans MT Condensed" panose="020B0506020104020203" pitchFamily="34" charset="0"/>
              </a:rPr>
              <a:t> in a boy. </a:t>
            </a:r>
          </a:p>
          <a:p>
            <a:pPr marL="0" indent="0">
              <a:buNone/>
            </a:pPr>
            <a:r>
              <a:rPr lang="en-GB" dirty="0">
                <a:latin typeface="Gill Sans MT Condensed" panose="020B0506020104020203" pitchFamily="34" charset="0"/>
              </a:rPr>
              <a:t>It is classified as either </a:t>
            </a:r>
            <a:r>
              <a:rPr lang="en-GB" u="sng" dirty="0">
                <a:latin typeface="Gill Sans MT Condensed" panose="020B0506020104020203" pitchFamily="34" charset="0"/>
              </a:rPr>
              <a:t>central</a:t>
            </a:r>
            <a:r>
              <a:rPr lang="en-GB" dirty="0">
                <a:latin typeface="Gill Sans MT Condensed" panose="020B0506020104020203" pitchFamily="34" charset="0"/>
              </a:rPr>
              <a:t> or </a:t>
            </a:r>
            <a:r>
              <a:rPr lang="en-GB" u="sng" dirty="0">
                <a:latin typeface="Gill Sans MT Condensed" panose="020B0506020104020203" pitchFamily="34" charset="0"/>
              </a:rPr>
              <a:t>peripheral.</a:t>
            </a:r>
          </a:p>
          <a:p>
            <a:pPr marL="0" indent="0">
              <a:buNone/>
            </a:pPr>
            <a:r>
              <a:rPr lang="en-GB" dirty="0">
                <a:latin typeface="Gill Sans MT Condensed" panose="020B0506020104020203" pitchFamily="34" charset="0"/>
              </a:rPr>
              <a:t> </a:t>
            </a:r>
            <a:r>
              <a:rPr lang="en-GB" dirty="0">
                <a:solidFill>
                  <a:srgbClr val="FF0000"/>
                </a:solidFill>
                <a:latin typeface="Gill Sans MT Condensed" panose="020B0506020104020203" pitchFamily="34" charset="0"/>
              </a:rPr>
              <a:t>1.Central precocious puberty (true precocious):</a:t>
            </a:r>
          </a:p>
          <a:p>
            <a:pPr marL="0" indent="0">
              <a:buNone/>
            </a:pPr>
            <a:r>
              <a:rPr lang="en-GB" dirty="0">
                <a:solidFill>
                  <a:srgbClr val="990033"/>
                </a:solidFill>
                <a:latin typeface="Gill Sans MT Condensed" panose="020B0506020104020203" pitchFamily="34" charset="0"/>
              </a:rPr>
              <a:t>Gonadotrophin dependent</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The aetiology is often unknown(75% </a:t>
            </a:r>
            <a:r>
              <a:rPr lang="en-GB" dirty="0">
                <a:solidFill>
                  <a:srgbClr val="002060"/>
                </a:solidFill>
                <a:latin typeface="Gill Sans MT Condensed" panose="020B0506020104020203" pitchFamily="34" charset="0"/>
              </a:rPr>
              <a:t>idiopathic</a:t>
            </a:r>
            <a:r>
              <a:rPr lang="en-GB" dirty="0">
                <a:latin typeface="Gill Sans MT Condensed" panose="020B0506020104020203" pitchFamily="34" charset="0"/>
              </a:rPr>
              <a:t>)</a:t>
            </a:r>
          </a:p>
          <a:p>
            <a:pPr marL="0" indent="0">
              <a:buNone/>
            </a:pPr>
            <a:r>
              <a:rPr lang="en-GB" dirty="0">
                <a:latin typeface="Gill Sans MT Condensed" panose="020B0506020104020203" pitchFamily="34" charset="0"/>
              </a:rPr>
              <a:t>up to 25% are due to central nervous system (CNS) malformations or brain tumours). </a:t>
            </a:r>
          </a:p>
          <a:p>
            <a:pPr marL="0" indent="0">
              <a:buNone/>
            </a:pPr>
            <a:r>
              <a:rPr lang="en-GB" dirty="0">
                <a:solidFill>
                  <a:srgbClr val="FF0000"/>
                </a:solidFill>
                <a:latin typeface="Gill Sans MT Condensed" panose="020B0506020104020203" pitchFamily="34" charset="0"/>
              </a:rPr>
              <a:t>2.Peripheral precocious puberty (pseudopuberty):</a:t>
            </a:r>
          </a:p>
          <a:p>
            <a:pPr marL="0" indent="0">
              <a:buNone/>
            </a:pPr>
            <a:r>
              <a:rPr lang="en-GB" dirty="0">
                <a:solidFill>
                  <a:srgbClr val="990033"/>
                </a:solidFill>
                <a:latin typeface="Gill Sans MT Condensed" panose="020B0506020104020203" pitchFamily="34" charset="0"/>
              </a:rPr>
              <a:t>Gonadotrophin </a:t>
            </a:r>
            <a:r>
              <a:rPr lang="en-GB" u="sng" dirty="0">
                <a:solidFill>
                  <a:srgbClr val="990033"/>
                </a:solidFill>
                <a:latin typeface="Gill Sans MT Condensed" panose="020B0506020104020203" pitchFamily="34" charset="0"/>
              </a:rPr>
              <a:t>in</a:t>
            </a:r>
            <a:r>
              <a:rPr lang="en-GB" dirty="0">
                <a:solidFill>
                  <a:srgbClr val="990033"/>
                </a:solidFill>
                <a:latin typeface="Gill Sans MT Condensed" panose="020B0506020104020203" pitchFamily="34" charset="0"/>
              </a:rPr>
              <a:t>dependent</a:t>
            </a:r>
          </a:p>
          <a:p>
            <a:pPr marL="0" indent="0">
              <a:buNone/>
            </a:pPr>
            <a:r>
              <a:rPr lang="en-GB" dirty="0">
                <a:latin typeface="Gill Sans MT Condensed" panose="020B0506020104020203" pitchFamily="34" charset="0"/>
              </a:rPr>
              <a:t> is </a:t>
            </a:r>
            <a:r>
              <a:rPr lang="en-GB" dirty="0">
                <a:solidFill>
                  <a:srgbClr val="FF0000"/>
                </a:solidFill>
                <a:latin typeface="Gill Sans MT Condensed" panose="020B0506020104020203" pitchFamily="34" charset="0"/>
              </a:rPr>
              <a:t>always</a:t>
            </a:r>
            <a:r>
              <a:rPr lang="en-GB" dirty="0">
                <a:latin typeface="Gill Sans MT Condensed" panose="020B0506020104020203" pitchFamily="34" charset="0"/>
              </a:rPr>
              <a:t> </a:t>
            </a:r>
            <a:r>
              <a:rPr lang="en-GB" dirty="0">
                <a:solidFill>
                  <a:srgbClr val="002060"/>
                </a:solidFill>
                <a:latin typeface="Gill Sans MT Condensed" panose="020B0506020104020203" pitchFamily="34" charset="0"/>
              </a:rPr>
              <a:t>pathological</a:t>
            </a:r>
            <a:r>
              <a:rPr lang="en-GB" dirty="0">
                <a:latin typeface="Gill Sans MT Condensed" panose="020B0506020104020203" pitchFamily="34" charset="0"/>
              </a:rPr>
              <a:t> and can be caused by </a:t>
            </a:r>
            <a:r>
              <a:rPr lang="en-GB" dirty="0">
                <a:solidFill>
                  <a:srgbClr val="002060"/>
                </a:solidFill>
                <a:latin typeface="Gill Sans MT Condensed" panose="020B0506020104020203" pitchFamily="34" charset="0"/>
              </a:rPr>
              <a:t>oestrogen secretion</a:t>
            </a:r>
          </a:p>
          <a:p>
            <a:pPr>
              <a:buFont typeface="Wingdings" panose="05000000000000000000" pitchFamily="2" charset="2"/>
              <a:buChar char="ü"/>
            </a:pPr>
            <a:r>
              <a:rPr lang="en-GB" dirty="0">
                <a:latin typeface="Gill Sans MT Condensed" panose="020B0506020104020203" pitchFamily="34" charset="0"/>
              </a:rPr>
              <a:t> Exogenous  oestrogen ingestion.</a:t>
            </a:r>
          </a:p>
          <a:p>
            <a:pPr>
              <a:buFont typeface="Wingdings" panose="05000000000000000000" pitchFamily="2" charset="2"/>
              <a:buChar char="ü"/>
            </a:pPr>
            <a:r>
              <a:rPr lang="en-GB" dirty="0">
                <a:latin typeface="Gill Sans MT Condensed" panose="020B0506020104020203" pitchFamily="34" charset="0"/>
              </a:rPr>
              <a:t> Hormone-producing tumour.</a:t>
            </a:r>
          </a:p>
          <a:p>
            <a:pPr>
              <a:buFont typeface="Wingdings" panose="05000000000000000000" pitchFamily="2" charset="2"/>
              <a:buChar char="ü"/>
            </a:pPr>
            <a:r>
              <a:rPr lang="en-GB" dirty="0">
                <a:latin typeface="Gill Sans MT Condensed" panose="020B0506020104020203" pitchFamily="34" charset="0"/>
              </a:rPr>
              <a:t>McCune Albright syndrome .</a:t>
            </a:r>
          </a:p>
          <a:p>
            <a:endParaRPr lang="en-GB" dirty="0"/>
          </a:p>
        </p:txBody>
      </p:sp>
    </p:spTree>
    <p:extLst>
      <p:ext uri="{BB962C8B-B14F-4D97-AF65-F5344CB8AC3E}">
        <p14:creationId xmlns:p14="http://schemas.microsoft.com/office/powerpoint/2010/main" val="429458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1C58-6923-4BBE-8D7D-AC2DEC87F078}"/>
              </a:ext>
            </a:extLst>
          </p:cNvPr>
          <p:cNvSpPr>
            <a:spLocks noGrp="1"/>
          </p:cNvSpPr>
          <p:nvPr>
            <p:ph type="title"/>
          </p:nvPr>
        </p:nvSpPr>
        <p:spPr>
          <a:xfrm>
            <a:off x="0" y="1"/>
            <a:ext cx="11353800" cy="846666"/>
          </a:xfrm>
        </p:spPr>
        <p:txBody>
          <a:bodyPr/>
          <a:lstStyle/>
          <a:p>
            <a:r>
              <a:rPr lang="en-GB" dirty="0">
                <a:latin typeface="Gill Sans MT Condensed" panose="020B0506020104020203" pitchFamily="34" charset="0"/>
              </a:rPr>
              <a:t>McCune Albright</a:t>
            </a:r>
          </a:p>
        </p:txBody>
      </p:sp>
      <p:sp>
        <p:nvSpPr>
          <p:cNvPr id="3" name="Content Placeholder 2">
            <a:extLst>
              <a:ext uri="{FF2B5EF4-FFF2-40B4-BE49-F238E27FC236}">
                <a16:creationId xmlns:a16="http://schemas.microsoft.com/office/drawing/2014/main" id="{A39F0298-02B8-4112-B20C-3092BD9575A1}"/>
              </a:ext>
            </a:extLst>
          </p:cNvPr>
          <p:cNvSpPr>
            <a:spLocks noGrp="1"/>
          </p:cNvSpPr>
          <p:nvPr>
            <p:ph idx="1"/>
          </p:nvPr>
        </p:nvSpPr>
        <p:spPr>
          <a:xfrm>
            <a:off x="0" y="925514"/>
            <a:ext cx="12192000" cy="5932486"/>
          </a:xfrm>
        </p:spPr>
        <p:txBody>
          <a:bodyPr>
            <a:normAutofit/>
          </a:bodyPr>
          <a:lstStyle/>
          <a:p>
            <a:endParaRPr lang="en-GB" i="0" u="sng" dirty="0">
              <a:solidFill>
                <a:srgbClr val="202122"/>
              </a:solidFill>
              <a:effectLst/>
              <a:latin typeface="Arial" panose="020B0604020202020204" pitchFamily="34" charset="0"/>
            </a:endParaRPr>
          </a:p>
          <a:p>
            <a:endParaRPr lang="en-GB" u="sng" dirty="0">
              <a:solidFill>
                <a:srgbClr val="202122"/>
              </a:solidFill>
              <a:latin typeface="Arial" panose="020B0604020202020204" pitchFamily="34" charset="0"/>
            </a:endParaRPr>
          </a:p>
          <a:p>
            <a:r>
              <a:rPr lang="en-GB" i="0" u="sng" dirty="0">
                <a:solidFill>
                  <a:srgbClr val="202122"/>
                </a:solidFill>
                <a:effectLst/>
                <a:latin typeface="Gill Sans MT Condensed" panose="020B0506020104020203" pitchFamily="34" charset="0"/>
              </a:rPr>
              <a:t>Polyostotic fibrous dysplasia.</a:t>
            </a:r>
          </a:p>
          <a:p>
            <a:endParaRPr lang="en-GB" i="0" u="sng" dirty="0">
              <a:solidFill>
                <a:srgbClr val="202122"/>
              </a:solidFill>
              <a:effectLst/>
              <a:latin typeface="Gill Sans MT Condensed" panose="020B0506020104020203" pitchFamily="34" charset="0"/>
            </a:endParaRPr>
          </a:p>
          <a:p>
            <a:r>
              <a:rPr lang="fr-FR" b="0" i="0" u="sng" dirty="0">
                <a:effectLst/>
                <a:latin typeface="Gill Sans MT Condensed" panose="020B0506020104020203" pitchFamily="34" charset="0"/>
              </a:rPr>
              <a:t> </a:t>
            </a:r>
            <a:r>
              <a:rPr lang="fr-FR" u="sng" dirty="0">
                <a:latin typeface="Gill Sans MT Condensed" panose="020B0506020104020203" pitchFamily="34" charset="0"/>
              </a:rPr>
              <a:t>café au lait  skin lesions.</a:t>
            </a:r>
          </a:p>
          <a:p>
            <a:pPr marL="0" indent="0">
              <a:buNone/>
            </a:pPr>
            <a:endParaRPr lang="fr-FR" u="sng" dirty="0">
              <a:latin typeface="Gill Sans MT Condensed" panose="020B0506020104020203" pitchFamily="34" charset="0"/>
            </a:endParaRPr>
          </a:p>
          <a:p>
            <a:r>
              <a:rPr lang="fr-FR" u="sng" dirty="0" err="1">
                <a:latin typeface="Gill Sans MT Condensed" panose="020B0506020104020203" pitchFamily="34" charset="0"/>
              </a:rPr>
              <a:t>Precocious</a:t>
            </a:r>
            <a:r>
              <a:rPr lang="fr-FR" u="sng" dirty="0">
                <a:latin typeface="Gill Sans MT Condensed" panose="020B0506020104020203" pitchFamily="34" charset="0"/>
              </a:rPr>
              <a:t> puberty.</a:t>
            </a:r>
          </a:p>
          <a:p>
            <a:pPr marL="0" indent="0">
              <a:buNone/>
            </a:pPr>
            <a:endParaRPr lang="fr-FR" u="sng" dirty="0">
              <a:solidFill>
                <a:srgbClr val="C00000"/>
              </a:solidFill>
              <a:latin typeface="Gill Sans MT Condensed" panose="020B0506020104020203" pitchFamily="34" charset="0"/>
            </a:endParaRPr>
          </a:p>
          <a:p>
            <a:pPr marL="0" indent="0">
              <a:buNone/>
            </a:pPr>
            <a:endParaRPr lang="en-GB" dirty="0"/>
          </a:p>
        </p:txBody>
      </p:sp>
      <p:pic>
        <p:nvPicPr>
          <p:cNvPr id="2050" name="Picture 2" descr="McCune-Albright Syndrome Clinical Presentation: History, Physical  Examination, Complications">
            <a:extLst>
              <a:ext uri="{FF2B5EF4-FFF2-40B4-BE49-F238E27FC236}">
                <a16:creationId xmlns:a16="http://schemas.microsoft.com/office/drawing/2014/main" id="{EA23ADC9-2C26-4846-B8D2-DFF0C4FBC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4524375"/>
            <a:ext cx="36195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IC Foundation">
            <a:extLst>
              <a:ext uri="{FF2B5EF4-FFF2-40B4-BE49-F238E27FC236}">
                <a16:creationId xmlns:a16="http://schemas.microsoft.com/office/drawing/2014/main" id="{FDCCC232-7CB5-4EF0-A3E2-E859729CD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6468"/>
            <a:ext cx="291465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brous dysplasia | Radiology Reference Article | Radiopaedia.org |  Radiology, Radiology imaging, Medical imaging">
            <a:extLst>
              <a:ext uri="{FF2B5EF4-FFF2-40B4-BE49-F238E27FC236}">
                <a16:creationId xmlns:a16="http://schemas.microsoft.com/office/drawing/2014/main" id="{7E2F3CE4-AC3D-4C0B-ACAD-22197DCBD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563" y="516468"/>
            <a:ext cx="3144837" cy="39068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cCune–Albright syndrome | DermNet NZ">
            <a:extLst>
              <a:ext uri="{FF2B5EF4-FFF2-40B4-BE49-F238E27FC236}">
                <a16:creationId xmlns:a16="http://schemas.microsoft.com/office/drawing/2014/main" id="{3A457219-07C4-40F5-80DA-20A9FC1F9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568" y="863337"/>
            <a:ext cx="1693332" cy="7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21CB-8F0A-4010-BCA4-BFF5550A8266}"/>
              </a:ext>
            </a:extLst>
          </p:cNvPr>
          <p:cNvSpPr>
            <a:spLocks noGrp="1"/>
          </p:cNvSpPr>
          <p:nvPr>
            <p:ph type="title"/>
          </p:nvPr>
        </p:nvSpPr>
        <p:spPr>
          <a:xfrm>
            <a:off x="0" y="1"/>
            <a:ext cx="12192000" cy="1312332"/>
          </a:xfrm>
        </p:spPr>
        <p:txBody>
          <a:bodyPr/>
          <a:lstStyle/>
          <a:p>
            <a:r>
              <a:rPr lang="en-GB" dirty="0">
                <a:latin typeface="Gill Sans MT Condensed" panose="020B0506020104020203" pitchFamily="34" charset="0"/>
              </a:rPr>
              <a:t>Precocious puberty con…</a:t>
            </a:r>
          </a:p>
        </p:txBody>
      </p:sp>
      <p:sp>
        <p:nvSpPr>
          <p:cNvPr id="3" name="Content Placeholder 2">
            <a:extLst>
              <a:ext uri="{FF2B5EF4-FFF2-40B4-BE49-F238E27FC236}">
                <a16:creationId xmlns:a16="http://schemas.microsoft.com/office/drawing/2014/main" id="{782B1171-8001-4382-86EA-B8CC1A14B5E4}"/>
              </a:ext>
            </a:extLst>
          </p:cNvPr>
          <p:cNvSpPr>
            <a:spLocks noGrp="1"/>
          </p:cNvSpPr>
          <p:nvPr>
            <p:ph idx="1"/>
          </p:nvPr>
        </p:nvSpPr>
        <p:spPr/>
        <p:txBody>
          <a:bodyPr>
            <a:normAutofit lnSpcReduction="10000"/>
          </a:bodyPr>
          <a:lstStyle/>
          <a:p>
            <a:r>
              <a:rPr lang="fr-FR" u="sng" dirty="0">
                <a:solidFill>
                  <a:srgbClr val="C00000"/>
                </a:solidFill>
                <a:latin typeface="Gill Sans MT Condensed" panose="020B0506020104020203" pitchFamily="34" charset="0"/>
              </a:rPr>
              <a:t>Investigations :</a:t>
            </a:r>
          </a:p>
          <a:p>
            <a:pPr>
              <a:buFont typeface="Wingdings" panose="05000000000000000000" pitchFamily="2" charset="2"/>
              <a:buChar char="ü"/>
            </a:pPr>
            <a:r>
              <a:rPr lang="fr-FR" u="sng" dirty="0" err="1">
                <a:latin typeface="Gill Sans MT Condensed" panose="020B0506020104020203" pitchFamily="34" charset="0"/>
              </a:rPr>
              <a:t>Serum</a:t>
            </a:r>
            <a:r>
              <a:rPr lang="fr-FR" u="sng" dirty="0">
                <a:latin typeface="Gill Sans MT Condensed" panose="020B0506020104020203" pitchFamily="34" charset="0"/>
              </a:rPr>
              <a:t> </a:t>
            </a:r>
            <a:r>
              <a:rPr lang="fr-FR" u="sng" dirty="0" err="1">
                <a:latin typeface="Gill Sans MT Condensed" panose="020B0506020104020203" pitchFamily="34" charset="0"/>
              </a:rPr>
              <a:t>gonadotrophin</a:t>
            </a:r>
            <a:endParaRPr lang="fr-FR" u="sng" dirty="0">
              <a:latin typeface="Gill Sans MT Condensed" panose="020B0506020104020203" pitchFamily="34" charset="0"/>
            </a:endParaRPr>
          </a:p>
          <a:p>
            <a:pPr marL="0" indent="0">
              <a:buNone/>
            </a:pPr>
            <a:r>
              <a:rPr lang="fr-FR" u="sng" dirty="0">
                <a:latin typeface="Gill Sans MT Condensed" panose="020B0506020104020203" pitchFamily="34" charset="0"/>
              </a:rPr>
              <a:t>(</a:t>
            </a:r>
            <a:r>
              <a:rPr lang="fr-FR" u="sng" dirty="0" err="1">
                <a:latin typeface="Gill Sans MT Condensed" panose="020B0506020104020203" pitchFamily="34" charset="0"/>
              </a:rPr>
              <a:t>elevated</a:t>
            </a:r>
            <a:r>
              <a:rPr lang="fr-FR" u="sng" dirty="0">
                <a:latin typeface="Gill Sans MT Condensed" panose="020B0506020104020203" pitchFamily="34" charset="0"/>
              </a:rPr>
              <a:t> in </a:t>
            </a:r>
            <a:r>
              <a:rPr lang="fr-FR" u="sng" dirty="0" err="1">
                <a:latin typeface="Gill Sans MT Condensed" panose="020B0506020104020203" pitchFamily="34" charset="0"/>
              </a:rPr>
              <a:t>centrasl</a:t>
            </a:r>
            <a:r>
              <a:rPr lang="fr-FR" u="sng" dirty="0">
                <a:latin typeface="Gill Sans MT Condensed" panose="020B0506020104020203" pitchFamily="34" charset="0"/>
              </a:rPr>
              <a:t> and </a:t>
            </a:r>
            <a:r>
              <a:rPr lang="fr-FR" u="sng" dirty="0" err="1">
                <a:latin typeface="Gill Sans MT Condensed" panose="020B0506020104020203" pitchFamily="34" charset="0"/>
              </a:rPr>
              <a:t>low</a:t>
            </a:r>
            <a:r>
              <a:rPr lang="fr-FR" u="sng" dirty="0">
                <a:latin typeface="Gill Sans MT Condensed" panose="020B0506020104020203" pitchFamily="34" charset="0"/>
              </a:rPr>
              <a:t> in </a:t>
            </a:r>
          </a:p>
          <a:p>
            <a:pPr marL="0" indent="0">
              <a:buNone/>
            </a:pPr>
            <a:r>
              <a:rPr lang="fr-FR" u="sng" dirty="0" err="1">
                <a:latin typeface="Gill Sans MT Condensed" panose="020B0506020104020203" pitchFamily="34" charset="0"/>
              </a:rPr>
              <a:t>prepheral</a:t>
            </a:r>
            <a:r>
              <a:rPr lang="fr-FR" u="sng" dirty="0">
                <a:latin typeface="Gill Sans MT Condensed" panose="020B0506020104020203" pitchFamily="34" charset="0"/>
              </a:rPr>
              <a:t>).</a:t>
            </a:r>
          </a:p>
          <a:p>
            <a:pPr>
              <a:buFont typeface="Wingdings" panose="05000000000000000000" pitchFamily="2" charset="2"/>
              <a:buChar char="ü"/>
            </a:pPr>
            <a:r>
              <a:rPr lang="fr-FR" u="sng" dirty="0">
                <a:latin typeface="Gill Sans MT Condensed" panose="020B0506020104020203" pitchFamily="34" charset="0"/>
              </a:rPr>
              <a:t>Brain images </a:t>
            </a:r>
          </a:p>
          <a:p>
            <a:pPr>
              <a:buFont typeface="Wingdings" panose="05000000000000000000" pitchFamily="2" charset="2"/>
              <a:buChar char="ü"/>
            </a:pPr>
            <a:r>
              <a:rPr lang="fr-FR" u="sng" dirty="0" err="1">
                <a:latin typeface="Gill Sans MT Condensed" panose="020B0506020104020203" pitchFamily="34" charset="0"/>
              </a:rPr>
              <a:t>Pelvic</a:t>
            </a:r>
            <a:r>
              <a:rPr lang="fr-FR" u="sng" dirty="0">
                <a:latin typeface="Gill Sans MT Condensed" panose="020B0506020104020203" pitchFamily="34" charset="0"/>
              </a:rPr>
              <a:t> US</a:t>
            </a:r>
          </a:p>
          <a:p>
            <a:pPr marL="0" indent="0">
              <a:buNone/>
            </a:pPr>
            <a:r>
              <a:rPr lang="fr-FR" u="sng" dirty="0" err="1">
                <a:solidFill>
                  <a:srgbClr val="C00000"/>
                </a:solidFill>
                <a:latin typeface="Gill Sans MT Condensed" panose="020B0506020104020203" pitchFamily="34" charset="0"/>
              </a:rPr>
              <a:t>Treatment</a:t>
            </a:r>
            <a:r>
              <a:rPr lang="fr-FR" u="sng" dirty="0">
                <a:solidFill>
                  <a:srgbClr val="C00000"/>
                </a:solidFill>
                <a:latin typeface="Gill Sans MT Condensed" panose="020B0506020104020203" pitchFamily="34" charset="0"/>
              </a:rPr>
              <a:t>:</a:t>
            </a:r>
          </a:p>
          <a:p>
            <a:pPr>
              <a:buFont typeface="Wingdings" panose="05000000000000000000" pitchFamily="2" charset="2"/>
              <a:buChar char="ü"/>
            </a:pPr>
            <a:r>
              <a:rPr lang="fr-FR" u="sng" dirty="0">
                <a:latin typeface="Gill Sans MT Condensed" panose="020B0506020104020203" pitchFamily="34" charset="0"/>
              </a:rPr>
              <a:t>GNRH </a:t>
            </a:r>
            <a:r>
              <a:rPr lang="fr-FR" u="sng" dirty="0" err="1">
                <a:latin typeface="Gill Sans MT Condensed" panose="020B0506020104020203" pitchFamily="34" charset="0"/>
              </a:rPr>
              <a:t>analoge</a:t>
            </a:r>
            <a:endParaRPr lang="fr-FR" u="sng" dirty="0">
              <a:latin typeface="Gill Sans MT Condensed" panose="020B0506020104020203" pitchFamily="34" charset="0"/>
            </a:endParaRPr>
          </a:p>
          <a:p>
            <a:pPr>
              <a:buFont typeface="Wingdings" panose="05000000000000000000" pitchFamily="2" charset="2"/>
              <a:buChar char="ü"/>
            </a:pPr>
            <a:r>
              <a:rPr lang="fr-FR" u="sng" dirty="0" err="1">
                <a:latin typeface="Gill Sans MT Condensed" panose="020B0506020104020203" pitchFamily="34" charset="0"/>
              </a:rPr>
              <a:t>Surgary</a:t>
            </a:r>
            <a:r>
              <a:rPr lang="fr-FR" u="sng" dirty="0">
                <a:latin typeface="Gill Sans MT Condensed" panose="020B0506020104020203" pitchFamily="34" charset="0"/>
              </a:rPr>
              <a:t>.</a:t>
            </a:r>
          </a:p>
          <a:p>
            <a:endParaRPr lang="en-GB" dirty="0"/>
          </a:p>
        </p:txBody>
      </p:sp>
      <p:pic>
        <p:nvPicPr>
          <p:cNvPr id="8194" name="Picture 2" descr="Precocious Puberty - By Dr. Richa Arora Agarwal | Lybrate">
            <a:extLst>
              <a:ext uri="{FF2B5EF4-FFF2-40B4-BE49-F238E27FC236}">
                <a16:creationId xmlns:a16="http://schemas.microsoft.com/office/drawing/2014/main" id="{54C2D98E-5F91-404E-AC09-1A8F4146B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017" y="2316692"/>
            <a:ext cx="428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785D5-F23E-4121-BA8A-E0548817BADB}"/>
              </a:ext>
            </a:extLst>
          </p:cNvPr>
          <p:cNvSpPr>
            <a:spLocks noGrp="1"/>
          </p:cNvSpPr>
          <p:nvPr>
            <p:ph idx="1"/>
          </p:nvPr>
        </p:nvSpPr>
        <p:spPr>
          <a:xfrm>
            <a:off x="0" y="0"/>
            <a:ext cx="12192000" cy="6858000"/>
          </a:xfrm>
        </p:spPr>
        <p:txBody>
          <a:bodyPr/>
          <a:lstStyle/>
          <a:p>
            <a:endParaRPr lang="en-GB" dirty="0"/>
          </a:p>
          <a:p>
            <a:endParaRPr lang="en-GB" dirty="0"/>
          </a:p>
          <a:p>
            <a:endParaRPr lang="en-GB" dirty="0"/>
          </a:p>
          <a:p>
            <a:endParaRPr lang="en-GB" dirty="0"/>
          </a:p>
          <a:p>
            <a:endParaRPr lang="en-GB" dirty="0"/>
          </a:p>
          <a:p>
            <a:pPr marL="0" indent="0">
              <a:buNone/>
            </a:pPr>
            <a:r>
              <a:rPr lang="en-GB" dirty="0">
                <a:latin typeface="Gill Sans MT Condensed" panose="020B0506020104020203" pitchFamily="34" charset="0"/>
              </a:rPr>
              <a:t>When there are no signs of secondary sexual characteristics by the age of 14 years.</a:t>
            </a:r>
          </a:p>
          <a:p>
            <a:pPr marL="0" indent="0">
              <a:buNone/>
            </a:pPr>
            <a:r>
              <a:rPr lang="en-GB" sz="3200" dirty="0">
                <a:solidFill>
                  <a:srgbClr val="990033"/>
                </a:solidFill>
                <a:latin typeface="Gill Sans MT Condensed" panose="020B0506020104020203" pitchFamily="34" charset="0"/>
              </a:rPr>
              <a:t> causes</a:t>
            </a:r>
          </a:p>
          <a:p>
            <a:pPr>
              <a:buFont typeface="Wingdings" panose="05000000000000000000" pitchFamily="2" charset="2"/>
              <a:buChar char="Ø"/>
            </a:pPr>
            <a:r>
              <a:rPr lang="en-GB" dirty="0">
                <a:solidFill>
                  <a:srgbClr val="CC0099"/>
                </a:solidFill>
                <a:latin typeface="Gill Sans MT Condensed" panose="020B0506020104020203" pitchFamily="34" charset="0"/>
              </a:rPr>
              <a:t>central defect </a:t>
            </a:r>
            <a:r>
              <a:rPr lang="en-GB" dirty="0">
                <a:latin typeface="Gill Sans MT Condensed" panose="020B0506020104020203" pitchFamily="34" charset="0"/>
              </a:rPr>
              <a:t>(hypo gonadotrophic hypogonadism) </a:t>
            </a:r>
          </a:p>
          <a:p>
            <a:pPr>
              <a:buFont typeface="Wingdings" panose="05000000000000000000" pitchFamily="2" charset="2"/>
              <a:buChar char="Ø"/>
            </a:pPr>
            <a:r>
              <a:rPr lang="en-GB" dirty="0">
                <a:solidFill>
                  <a:srgbClr val="CC0099"/>
                </a:solidFill>
                <a:latin typeface="Gill Sans MT Condensed" panose="020B0506020104020203" pitchFamily="34" charset="0"/>
              </a:rPr>
              <a:t>failure of gonadal function </a:t>
            </a:r>
            <a:r>
              <a:rPr lang="en-GB" dirty="0">
                <a:latin typeface="Gill Sans MT Condensed" panose="020B0506020104020203" pitchFamily="34" charset="0"/>
              </a:rPr>
              <a:t>(hypergonadotropic hypogonadism).</a:t>
            </a:r>
          </a:p>
        </p:txBody>
      </p:sp>
      <p:pic>
        <p:nvPicPr>
          <p:cNvPr id="9218" name="Picture 2" descr="Delayed puberty - causes, symptoms, diagnosis, treatment, pathology -  YouTube">
            <a:extLst>
              <a:ext uri="{FF2B5EF4-FFF2-40B4-BE49-F238E27FC236}">
                <a16:creationId xmlns:a16="http://schemas.microsoft.com/office/drawing/2014/main" id="{78EDEA14-2AE4-4BFF-8069-697071124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934" y="245533"/>
            <a:ext cx="4572000" cy="186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B7350-F4E7-4407-AF8F-988D7C6DF0F1}"/>
              </a:ext>
            </a:extLst>
          </p:cNvPr>
          <p:cNvSpPr>
            <a:spLocks noGrp="1"/>
          </p:cNvSpPr>
          <p:nvPr>
            <p:ph idx="1"/>
          </p:nvPr>
        </p:nvSpPr>
        <p:spPr>
          <a:xfrm>
            <a:off x="0" y="1"/>
            <a:ext cx="12192000" cy="6824132"/>
          </a:xfrm>
        </p:spPr>
        <p:txBody>
          <a:bodyPr>
            <a:normAutofit/>
          </a:bodyPr>
          <a:lstStyle/>
          <a:p>
            <a:pPr>
              <a:buFont typeface="Wingdings" panose="05000000000000000000" pitchFamily="2" charset="2"/>
              <a:buChar char="q"/>
            </a:pPr>
            <a:r>
              <a:rPr lang="en-GB" dirty="0">
                <a:solidFill>
                  <a:srgbClr val="990033"/>
                </a:solidFill>
                <a:latin typeface="Gill Sans MT Condensed" panose="020B0506020104020203" pitchFamily="34" charset="0"/>
              </a:rPr>
              <a:t>Hypogonadotropic hypogonadism (central ): </a:t>
            </a:r>
          </a:p>
          <a:p>
            <a:pPr marL="0" indent="0">
              <a:buNone/>
            </a:pPr>
            <a:r>
              <a:rPr lang="en-GB" dirty="0">
                <a:latin typeface="Gill Sans MT Condensed" panose="020B0506020104020203" pitchFamily="34" charset="0"/>
              </a:rPr>
              <a:t>gonadotrophins are</a:t>
            </a:r>
          </a:p>
          <a:p>
            <a:pPr>
              <a:buFont typeface="Wingdings" panose="05000000000000000000" pitchFamily="2" charset="2"/>
              <a:buChar char="ü"/>
            </a:pPr>
            <a:r>
              <a:rPr lang="en-GB" dirty="0">
                <a:latin typeface="Gill Sans MT Condensed" panose="020B0506020104020203" pitchFamily="34" charset="0"/>
              </a:rPr>
              <a:t>Constitutional.</a:t>
            </a:r>
          </a:p>
          <a:p>
            <a:pPr>
              <a:buFont typeface="Wingdings" panose="05000000000000000000" pitchFamily="2" charset="2"/>
              <a:buChar char="ü"/>
            </a:pPr>
            <a:r>
              <a:rPr lang="en-GB" dirty="0">
                <a:latin typeface="Gill Sans MT Condensed" panose="020B0506020104020203" pitchFamily="34" charset="0"/>
              </a:rPr>
              <a:t> anorexia nervosa.</a:t>
            </a:r>
          </a:p>
          <a:p>
            <a:pPr>
              <a:buFont typeface="Wingdings" panose="05000000000000000000" pitchFamily="2" charset="2"/>
              <a:buChar char="ü"/>
            </a:pPr>
            <a:r>
              <a:rPr lang="en-GB" dirty="0">
                <a:latin typeface="Gill Sans MT Condensed" panose="020B0506020104020203" pitchFamily="34" charset="0"/>
              </a:rPr>
              <a:t>excessive exercise.</a:t>
            </a:r>
          </a:p>
          <a:p>
            <a:pPr>
              <a:buFont typeface="Wingdings" panose="05000000000000000000" pitchFamily="2" charset="2"/>
              <a:buChar char="ü"/>
            </a:pPr>
            <a:r>
              <a:rPr lang="en-GB" dirty="0">
                <a:latin typeface="Gill Sans MT Condensed" panose="020B0506020104020203" pitchFamily="34" charset="0"/>
              </a:rPr>
              <a:t> chronic illness,  (diabetes or renal failure). </a:t>
            </a:r>
          </a:p>
          <a:p>
            <a:pPr>
              <a:buFont typeface="Wingdings" panose="05000000000000000000" pitchFamily="2" charset="2"/>
              <a:buChar char="ü"/>
            </a:pPr>
            <a:r>
              <a:rPr lang="en-GB" dirty="0">
                <a:latin typeface="Gill Sans MT Condensed" panose="020B0506020104020203" pitchFamily="34" charset="0"/>
              </a:rPr>
              <a:t>pituitary tumour </a:t>
            </a:r>
          </a:p>
          <a:p>
            <a:pPr>
              <a:buFont typeface="Wingdings" panose="05000000000000000000" pitchFamily="2" charset="2"/>
              <a:buChar char="ü"/>
            </a:pPr>
            <a:r>
              <a:rPr lang="en-GB" dirty="0" err="1">
                <a:latin typeface="Gill Sans MT Condensed" panose="020B0506020104020203" pitchFamily="34" charset="0"/>
              </a:rPr>
              <a:t>Kallman's</a:t>
            </a:r>
            <a:r>
              <a:rPr lang="en-GB" dirty="0">
                <a:latin typeface="Gill Sans MT Condensed" panose="020B0506020104020203" pitchFamily="34" charset="0"/>
              </a:rPr>
              <a:t> syndrome.</a:t>
            </a:r>
          </a:p>
          <a:p>
            <a:pPr>
              <a:buFont typeface="Wingdings" panose="05000000000000000000" pitchFamily="2" charset="2"/>
              <a:buChar char="v"/>
            </a:pPr>
            <a:endParaRPr lang="en-GB" dirty="0"/>
          </a:p>
          <a:p>
            <a:pPr marL="0" indent="0">
              <a:buNone/>
            </a:pPr>
            <a:r>
              <a:rPr lang="en-GB" sz="4400" dirty="0">
                <a:solidFill>
                  <a:srgbClr val="7030A0"/>
                </a:solidFill>
                <a:latin typeface="Blackadder ITC" panose="04020505051007020D02" pitchFamily="82" charset="0"/>
              </a:rPr>
              <a:t>         Associated with delayed puberty and primary amenorrhoea.</a:t>
            </a:r>
          </a:p>
        </p:txBody>
      </p:sp>
      <p:sp>
        <p:nvSpPr>
          <p:cNvPr id="5" name="Arrow: Down 4">
            <a:extLst>
              <a:ext uri="{FF2B5EF4-FFF2-40B4-BE49-F238E27FC236}">
                <a16:creationId xmlns:a16="http://schemas.microsoft.com/office/drawing/2014/main" id="{5E428737-162E-4550-AFE1-BBD8D18CDA2C}"/>
              </a:ext>
            </a:extLst>
          </p:cNvPr>
          <p:cNvSpPr/>
          <p:nvPr/>
        </p:nvSpPr>
        <p:spPr>
          <a:xfrm>
            <a:off x="2250638" y="615962"/>
            <a:ext cx="190722" cy="28955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A928EA77-6FE4-41FD-BF74-52601E35FDA8}"/>
              </a:ext>
            </a:extLst>
          </p:cNvPr>
          <p:cNvPicPr>
            <a:picLocks noChangeAspect="1"/>
          </p:cNvPicPr>
          <p:nvPr/>
        </p:nvPicPr>
        <p:blipFill>
          <a:blip r:embed="rId2"/>
          <a:stretch>
            <a:fillRect/>
          </a:stretch>
        </p:blipFill>
        <p:spPr>
          <a:xfrm>
            <a:off x="66067" y="4556736"/>
            <a:ext cx="640135" cy="548688"/>
          </a:xfrm>
          <a:prstGeom prst="rect">
            <a:avLst/>
          </a:prstGeom>
        </p:spPr>
      </p:pic>
    </p:spTree>
    <p:extLst>
      <p:ext uri="{BB962C8B-B14F-4D97-AF65-F5344CB8AC3E}">
        <p14:creationId xmlns:p14="http://schemas.microsoft.com/office/powerpoint/2010/main" val="26232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2545A-6B4B-4009-91DA-0192795963A5}"/>
              </a:ext>
            </a:extLst>
          </p:cNvPr>
          <p:cNvSpPr>
            <a:spLocks noGrp="1"/>
          </p:cNvSpPr>
          <p:nvPr>
            <p:ph idx="1"/>
          </p:nvPr>
        </p:nvSpPr>
        <p:spPr>
          <a:xfrm>
            <a:off x="1" y="0"/>
            <a:ext cx="12192000" cy="6858000"/>
          </a:xfrm>
        </p:spPr>
        <p:txBody>
          <a:bodyPr>
            <a:normAutofit fontScale="92500" lnSpcReduction="10000"/>
          </a:bodyPr>
          <a:lstStyle/>
          <a:p>
            <a:pPr>
              <a:buFont typeface="Wingdings" panose="05000000000000000000" pitchFamily="2" charset="2"/>
              <a:buChar char="q"/>
            </a:pPr>
            <a:r>
              <a:rPr lang="en-GB" dirty="0">
                <a:solidFill>
                  <a:srgbClr val="FF0000"/>
                </a:solidFill>
              </a:rPr>
              <a:t> </a:t>
            </a:r>
            <a:r>
              <a:rPr lang="en-GB" dirty="0">
                <a:solidFill>
                  <a:srgbClr val="FF0000"/>
                </a:solidFill>
                <a:latin typeface="Gill Sans MT Condensed" panose="020B0506020104020203" pitchFamily="34" charset="0"/>
              </a:rPr>
              <a:t>Hypergonadotropic hypogonadism (gonadal failure):</a:t>
            </a:r>
          </a:p>
          <a:p>
            <a:pPr marL="0" indent="0">
              <a:buNone/>
            </a:pPr>
            <a:r>
              <a:rPr lang="en-GB" dirty="0">
                <a:latin typeface="Gill Sans MT Condensed" panose="020B0506020104020203" pitchFamily="34" charset="0"/>
              </a:rPr>
              <a:t>gonadotrophins are</a:t>
            </a:r>
          </a:p>
          <a:p>
            <a:pPr marL="0" indent="0">
              <a:buNone/>
            </a:pPr>
            <a:r>
              <a:rPr lang="en-GB" dirty="0">
                <a:latin typeface="Gill Sans MT Condensed" panose="020B0506020104020203" pitchFamily="34" charset="0"/>
              </a:rPr>
              <a:t>  The gonad does not function.</a:t>
            </a:r>
          </a:p>
          <a:p>
            <a:pPr>
              <a:buFont typeface="Wingdings" panose="05000000000000000000" pitchFamily="2" charset="2"/>
              <a:buChar char="q"/>
            </a:pPr>
            <a:r>
              <a:rPr lang="en-GB" dirty="0">
                <a:solidFill>
                  <a:srgbClr val="FF0000"/>
                </a:solidFill>
                <a:latin typeface="Gill Sans MT Condensed" panose="020B0506020104020203" pitchFamily="34" charset="0"/>
              </a:rPr>
              <a:t> causes :</a:t>
            </a:r>
          </a:p>
          <a:p>
            <a:pPr>
              <a:buFont typeface="Wingdings" panose="05000000000000000000" pitchFamily="2" charset="2"/>
              <a:buChar char="ü"/>
            </a:pPr>
            <a:r>
              <a:rPr lang="en-GB" dirty="0">
                <a:latin typeface="Gill Sans MT Condensed" panose="020B0506020104020203" pitchFamily="34" charset="0"/>
              </a:rPr>
              <a:t>Turner syndrome </a:t>
            </a:r>
          </a:p>
          <a:p>
            <a:pPr>
              <a:buFont typeface="Wingdings" panose="05000000000000000000" pitchFamily="2" charset="2"/>
              <a:buChar char="ü"/>
            </a:pPr>
            <a:r>
              <a:rPr lang="en-GB" dirty="0">
                <a:latin typeface="Gill Sans MT Condensed" panose="020B0506020104020203" pitchFamily="34" charset="0"/>
              </a:rPr>
              <a:t> XX gonadal dysgenesis. </a:t>
            </a:r>
          </a:p>
          <a:p>
            <a:pPr>
              <a:buFont typeface="Wingdings" panose="05000000000000000000" pitchFamily="2" charset="2"/>
              <a:buChar char="ü"/>
            </a:pPr>
            <a:r>
              <a:rPr lang="en-GB" dirty="0">
                <a:latin typeface="Gill Sans MT Condensed" panose="020B0506020104020203" pitchFamily="34" charset="0"/>
              </a:rPr>
              <a:t> Premature ovarian failure  at any age(including prior to pubertal age)</a:t>
            </a:r>
          </a:p>
          <a:p>
            <a:pPr marL="0" indent="0">
              <a:buNone/>
            </a:pPr>
            <a:r>
              <a:rPr lang="en-GB" dirty="0">
                <a:latin typeface="Gill Sans MT Condensed" panose="020B0506020104020203" pitchFamily="34" charset="0"/>
              </a:rPr>
              <a:t>  *idiopathic .                        * autoimmune .          * metabolic disorder.</a:t>
            </a:r>
          </a:p>
          <a:p>
            <a:pPr marL="0" indent="0">
              <a:buNone/>
            </a:pPr>
            <a:r>
              <a:rPr lang="en-GB" dirty="0">
                <a:latin typeface="Gill Sans MT Condensed" panose="020B0506020104020203" pitchFamily="34" charset="0"/>
              </a:rPr>
              <a:t> *following chemo- or radiotherapy for childhood cancer.</a:t>
            </a:r>
          </a:p>
          <a:p>
            <a:endParaRPr lang="en-GB" dirty="0">
              <a:solidFill>
                <a:srgbClr val="7030A0"/>
              </a:solidFill>
            </a:endParaRPr>
          </a:p>
          <a:p>
            <a:pPr marL="0" indent="0">
              <a:buNone/>
            </a:pPr>
            <a:r>
              <a:rPr lang="en-GB" sz="4400" dirty="0">
                <a:solidFill>
                  <a:srgbClr val="7030A0"/>
                </a:solidFill>
                <a:latin typeface="Blackadder ITC" panose="04020505051007020D02" pitchFamily="82" charset="0"/>
              </a:rPr>
              <a:t>           Associated with delayed puberty and primary amenorrhoea.</a:t>
            </a:r>
          </a:p>
          <a:p>
            <a:pPr marL="0" indent="0">
              <a:buNone/>
            </a:pPr>
            <a:endParaRPr lang="en-GB" dirty="0"/>
          </a:p>
          <a:p>
            <a:pPr marL="0" indent="0">
              <a:buNone/>
            </a:pPr>
            <a:r>
              <a:rPr lang="en-GB" dirty="0"/>
              <a:t>        </a:t>
            </a:r>
            <a:r>
              <a:rPr lang="en-GB" sz="4000" dirty="0">
                <a:solidFill>
                  <a:srgbClr val="7030A0"/>
                </a:solidFill>
                <a:latin typeface="Blackadder ITC" panose="04020505051007020D02" pitchFamily="82" charset="0"/>
              </a:rPr>
              <a:t>Hypergonadotropic hypogonadism can also occur later in life and will cause secondary amenorrhoea after normal sexual development</a:t>
            </a:r>
            <a:r>
              <a:rPr lang="en-GB" sz="4000" dirty="0">
                <a:latin typeface="Blackadder ITC" panose="04020505051007020D02" pitchFamily="82" charset="0"/>
              </a:rPr>
              <a:t>.</a:t>
            </a:r>
          </a:p>
          <a:p>
            <a:endParaRPr lang="en-GB" dirty="0"/>
          </a:p>
        </p:txBody>
      </p:sp>
      <p:pic>
        <p:nvPicPr>
          <p:cNvPr id="5" name="Picture 2" descr="Exclamation Point 3d Exclamation Mark Thinking Asking Stick Man Figure  Person Purple Sign Learning Symbol Isolated Cut Out On White Background  Stock Photo - Download Image Now - iStock">
            <a:extLst>
              <a:ext uri="{FF2B5EF4-FFF2-40B4-BE49-F238E27FC236}">
                <a16:creationId xmlns:a16="http://schemas.microsoft.com/office/drawing/2014/main" id="{D97E6AB4-BBBD-4BDE-897E-16D46AA8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457613"/>
            <a:ext cx="643467" cy="548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A46C48D-1EF2-4AC7-8F1E-D1AF603EE7B2}"/>
              </a:ext>
            </a:extLst>
          </p:cNvPr>
          <p:cNvPicPr>
            <a:picLocks noChangeAspect="1"/>
          </p:cNvPicPr>
          <p:nvPr/>
        </p:nvPicPr>
        <p:blipFill>
          <a:blip r:embed="rId3"/>
          <a:stretch>
            <a:fillRect/>
          </a:stretch>
        </p:blipFill>
        <p:spPr>
          <a:xfrm>
            <a:off x="2010033" y="450724"/>
            <a:ext cx="200507" cy="295000"/>
          </a:xfrm>
          <a:prstGeom prst="rect">
            <a:avLst/>
          </a:prstGeom>
        </p:spPr>
      </p:pic>
      <p:pic>
        <p:nvPicPr>
          <p:cNvPr id="4" name="Picture 3">
            <a:extLst>
              <a:ext uri="{FF2B5EF4-FFF2-40B4-BE49-F238E27FC236}">
                <a16:creationId xmlns:a16="http://schemas.microsoft.com/office/drawing/2014/main" id="{E62BF8A2-4BD3-400F-AC15-41F8EA372092}"/>
              </a:ext>
            </a:extLst>
          </p:cNvPr>
          <p:cNvPicPr>
            <a:picLocks noChangeAspect="1"/>
          </p:cNvPicPr>
          <p:nvPr/>
        </p:nvPicPr>
        <p:blipFill>
          <a:blip r:embed="rId4"/>
          <a:stretch>
            <a:fillRect/>
          </a:stretch>
        </p:blipFill>
        <p:spPr>
          <a:xfrm>
            <a:off x="76200" y="4599330"/>
            <a:ext cx="640135" cy="548688"/>
          </a:xfrm>
          <a:prstGeom prst="rect">
            <a:avLst/>
          </a:prstGeom>
        </p:spPr>
      </p:pic>
    </p:spTree>
    <p:extLst>
      <p:ext uri="{BB962C8B-B14F-4D97-AF65-F5344CB8AC3E}">
        <p14:creationId xmlns:p14="http://schemas.microsoft.com/office/powerpoint/2010/main" val="25777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35CBA-B10F-4B4D-B9F1-13874FAC7D72}"/>
              </a:ext>
            </a:extLst>
          </p:cNvPr>
          <p:cNvSpPr>
            <a:spLocks noGrp="1"/>
          </p:cNvSpPr>
          <p:nvPr>
            <p:ph idx="1"/>
          </p:nvPr>
        </p:nvSpPr>
        <p:spPr>
          <a:xfrm>
            <a:off x="0" y="0"/>
            <a:ext cx="12192000" cy="6858000"/>
          </a:xfrm>
        </p:spPr>
        <p:txBody>
          <a:bodyPr>
            <a:normAutofit/>
          </a:bodyPr>
          <a:lstStyle/>
          <a:p>
            <a:pPr marL="0" indent="0">
              <a:buNone/>
            </a:pPr>
            <a:endParaRPr lang="en-GB" dirty="0"/>
          </a:p>
          <a:p>
            <a:pPr>
              <a:buFont typeface="Wingdings" panose="05000000000000000000" pitchFamily="2" charset="2"/>
              <a:buChar char="q"/>
            </a:pPr>
            <a:r>
              <a:rPr lang="en-GB" sz="4000" u="sng" dirty="0">
                <a:latin typeface="Gill Sans MT Condensed" panose="020B0506020104020203" pitchFamily="34" charset="0"/>
              </a:rPr>
              <a:t>The hypothalamus </a:t>
            </a:r>
          </a:p>
          <a:p>
            <a:pPr>
              <a:buFont typeface="Wingdings" panose="05000000000000000000" pitchFamily="2" charset="2"/>
              <a:buChar char="Ø"/>
            </a:pPr>
            <a:r>
              <a:rPr lang="en-GB" sz="3600" dirty="0">
                <a:latin typeface="Gill Sans MT Condensed" panose="020B0506020104020203" pitchFamily="34" charset="0"/>
              </a:rPr>
              <a:t>Secretes gonadotrophin-releasing hormone </a:t>
            </a:r>
            <a:r>
              <a:rPr lang="en-GB" sz="3600" dirty="0">
                <a:solidFill>
                  <a:srgbClr val="990033"/>
                </a:solidFill>
                <a:latin typeface="Gill Sans MT Condensed" panose="020B0506020104020203" pitchFamily="34" charset="0"/>
              </a:rPr>
              <a:t>(GnRH), </a:t>
            </a:r>
          </a:p>
          <a:p>
            <a:pPr marL="0" indent="0">
              <a:buNone/>
            </a:pPr>
            <a:r>
              <a:rPr lang="en-GB" sz="3600" dirty="0">
                <a:latin typeface="Gill Sans MT Condensed" panose="020B0506020104020203" pitchFamily="34" charset="0"/>
              </a:rPr>
              <a:t>which controls  </a:t>
            </a:r>
            <a:r>
              <a:rPr lang="en-GB" sz="3600" dirty="0">
                <a:solidFill>
                  <a:srgbClr val="FF0066"/>
                </a:solidFill>
                <a:latin typeface="Gill Sans MT Condensed" panose="020B0506020104020203" pitchFamily="34" charset="0"/>
              </a:rPr>
              <a:t>hormone secretion  </a:t>
            </a:r>
            <a:r>
              <a:rPr lang="en-GB" sz="3600" dirty="0">
                <a:latin typeface="Gill Sans MT Condensed" panose="020B0506020104020203" pitchFamily="34" charset="0"/>
              </a:rPr>
              <a:t>in the :</a:t>
            </a:r>
          </a:p>
          <a:p>
            <a:pPr marL="0" indent="0">
              <a:buNone/>
            </a:pPr>
            <a:r>
              <a:rPr lang="en-GB" sz="3600" b="1" dirty="0">
                <a:latin typeface="Gill Sans MT Condensed" panose="020B0506020104020203" pitchFamily="34" charset="0"/>
              </a:rPr>
              <a:t>anterior pituitary </a:t>
            </a:r>
            <a:r>
              <a:rPr lang="en-GB" sz="3600" dirty="0">
                <a:latin typeface="Gill Sans MT Condensed" panose="020B0506020104020203" pitchFamily="34" charset="0"/>
              </a:rPr>
              <a:t>gland </a:t>
            </a:r>
          </a:p>
          <a:p>
            <a:pPr>
              <a:buFont typeface="Wingdings" panose="05000000000000000000" pitchFamily="2" charset="2"/>
              <a:buChar char="ü"/>
            </a:pPr>
            <a:r>
              <a:rPr lang="en-GB" sz="3600" dirty="0">
                <a:latin typeface="Gill Sans MT Condensed" panose="020B0506020104020203" pitchFamily="34" charset="0"/>
              </a:rPr>
              <a:t>luteinizing hormone (LH).</a:t>
            </a:r>
          </a:p>
          <a:p>
            <a:pPr>
              <a:buFont typeface="Wingdings" panose="05000000000000000000" pitchFamily="2" charset="2"/>
              <a:buChar char="ü"/>
            </a:pPr>
            <a:r>
              <a:rPr lang="en-GB" sz="3600" dirty="0">
                <a:latin typeface="Gill Sans MT Condensed" panose="020B0506020104020203" pitchFamily="34" charset="0"/>
              </a:rPr>
              <a:t> follicle-stimulating hormone (FSH). </a:t>
            </a:r>
          </a:p>
          <a:p>
            <a:pPr>
              <a:buFont typeface="Wingdings" panose="05000000000000000000" pitchFamily="2" charset="2"/>
              <a:buChar char="Ø"/>
            </a:pPr>
            <a:r>
              <a:rPr lang="en-GB" sz="3600" dirty="0">
                <a:latin typeface="Gill Sans MT Condensed" panose="020B0506020104020203" pitchFamily="34" charset="0"/>
              </a:rPr>
              <a:t>GnRH  released in a pulsatile pattern . </a:t>
            </a:r>
          </a:p>
          <a:p>
            <a:pPr>
              <a:buFont typeface="Wingdings" panose="05000000000000000000" pitchFamily="2" charset="2"/>
              <a:buChar char="Ø"/>
            </a:pPr>
            <a:r>
              <a:rPr lang="en-GB" sz="3600" dirty="0">
                <a:latin typeface="Gill Sans MT Condensed" panose="020B0506020104020203" pitchFamily="34" charset="0"/>
              </a:rPr>
              <a:t>This process is modulated by the</a:t>
            </a:r>
          </a:p>
          <a:p>
            <a:pPr marL="0" indent="0">
              <a:buNone/>
            </a:pPr>
            <a:r>
              <a:rPr lang="en-GB" sz="3600" dirty="0">
                <a:solidFill>
                  <a:srgbClr val="990033"/>
                </a:solidFill>
                <a:latin typeface="Gill Sans MT Condensed" panose="020B0506020104020203" pitchFamily="34" charset="0"/>
              </a:rPr>
              <a:t> ovarian sex steroid hormones</a:t>
            </a:r>
          </a:p>
          <a:p>
            <a:pPr marL="0" indent="0">
              <a:buNone/>
            </a:pPr>
            <a:r>
              <a:rPr lang="en-GB" sz="3600" dirty="0">
                <a:solidFill>
                  <a:srgbClr val="FF0000"/>
                </a:solidFill>
                <a:latin typeface="Gill Sans MT Condensed" panose="020B0506020104020203" pitchFamily="34" charset="0"/>
              </a:rPr>
              <a:t> </a:t>
            </a:r>
            <a:r>
              <a:rPr lang="en-GB" sz="3600" dirty="0">
                <a:latin typeface="Gill Sans MT Condensed" panose="020B0506020104020203" pitchFamily="34" charset="0"/>
              </a:rPr>
              <a:t>oestrogen and progesterone</a:t>
            </a:r>
          </a:p>
        </p:txBody>
      </p:sp>
      <p:cxnSp>
        <p:nvCxnSpPr>
          <p:cNvPr id="5" name="Connector: Elbow 4">
            <a:extLst>
              <a:ext uri="{FF2B5EF4-FFF2-40B4-BE49-F238E27FC236}">
                <a16:creationId xmlns:a16="http://schemas.microsoft.com/office/drawing/2014/main" id="{50797E0C-2B18-42AB-96B1-EB1DBB15B03B}"/>
              </a:ext>
            </a:extLst>
          </p:cNvPr>
          <p:cNvCxnSpPr>
            <a:cxnSpLocks/>
          </p:cNvCxnSpPr>
          <p:nvPr/>
        </p:nvCxnSpPr>
        <p:spPr>
          <a:xfrm flipV="1">
            <a:off x="7416800" y="313267"/>
            <a:ext cx="131233"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BB51766-1731-4840-A27D-08996BBF0FC7}"/>
              </a:ext>
            </a:extLst>
          </p:cNvPr>
          <p:cNvPicPr>
            <a:picLocks noChangeAspect="1"/>
          </p:cNvPicPr>
          <p:nvPr/>
        </p:nvPicPr>
        <p:blipFill>
          <a:blip r:embed="rId2"/>
          <a:stretch>
            <a:fillRect/>
          </a:stretch>
        </p:blipFill>
        <p:spPr>
          <a:xfrm>
            <a:off x="8052048" y="0"/>
            <a:ext cx="4139952" cy="6858000"/>
          </a:xfrm>
          <a:prstGeom prst="rect">
            <a:avLst/>
          </a:prstGeom>
        </p:spPr>
      </p:pic>
      <p:sp>
        <p:nvSpPr>
          <p:cNvPr id="6" name="Arrow: Left 5">
            <a:extLst>
              <a:ext uri="{FF2B5EF4-FFF2-40B4-BE49-F238E27FC236}">
                <a16:creationId xmlns:a16="http://schemas.microsoft.com/office/drawing/2014/main" id="{8EE07ECB-57FA-4BE6-BDBF-F6BC26A4DB19}"/>
              </a:ext>
            </a:extLst>
          </p:cNvPr>
          <p:cNvSpPr/>
          <p:nvPr/>
        </p:nvSpPr>
        <p:spPr>
          <a:xfrm>
            <a:off x="11540970" y="4350060"/>
            <a:ext cx="470517" cy="168675"/>
          </a:xfrm>
          <a:prstGeom prst="lef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55161B9F-DE99-4817-807C-BA013411681D}"/>
              </a:ext>
            </a:extLst>
          </p:cNvPr>
          <p:cNvSpPr/>
          <p:nvPr/>
        </p:nvSpPr>
        <p:spPr>
          <a:xfrm>
            <a:off x="9161755" y="6365289"/>
            <a:ext cx="168675" cy="362208"/>
          </a:xfrm>
          <a:prstGeom prst="up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3E823F43-D454-486C-82F0-DC63E04E174C}"/>
              </a:ext>
            </a:extLst>
          </p:cNvPr>
          <p:cNvSpPr/>
          <p:nvPr/>
        </p:nvSpPr>
        <p:spPr>
          <a:xfrm>
            <a:off x="8353888" y="2148397"/>
            <a:ext cx="168676" cy="390618"/>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85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6A71-C82D-8B0F-A013-A21F0D60C12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8541D0-CC33-8DDD-F172-2CF472AC713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6766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6D6C-06AE-43EE-9EA7-77536E79E12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7A3CCBF-21A8-45A8-B060-40814A21F1BB}"/>
              </a:ext>
            </a:extLst>
          </p:cNvPr>
          <p:cNvPicPr>
            <a:picLocks noGrp="1" noChangeAspect="1"/>
          </p:cNvPicPr>
          <p:nvPr>
            <p:ph idx="1"/>
          </p:nvPr>
        </p:nvPicPr>
        <p:blipFill>
          <a:blip r:embed="rId2"/>
          <a:stretch>
            <a:fillRect/>
          </a:stretch>
        </p:blipFill>
        <p:spPr>
          <a:xfrm>
            <a:off x="838200" y="0"/>
            <a:ext cx="10515600" cy="6858000"/>
          </a:xfrm>
          <a:prstGeom prst="rect">
            <a:avLst/>
          </a:prstGeom>
        </p:spPr>
      </p:pic>
    </p:spTree>
    <p:extLst>
      <p:ext uri="{BB962C8B-B14F-4D97-AF65-F5344CB8AC3E}">
        <p14:creationId xmlns:p14="http://schemas.microsoft.com/office/powerpoint/2010/main" val="109163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8117-4810-4020-9393-FF54EAE32C3E}"/>
              </a:ext>
            </a:extLst>
          </p:cNvPr>
          <p:cNvSpPr>
            <a:spLocks noGrp="1"/>
          </p:cNvSpPr>
          <p:nvPr>
            <p:ph idx="1"/>
          </p:nvPr>
        </p:nvSpPr>
        <p:spPr>
          <a:xfrm>
            <a:off x="0" y="0"/>
            <a:ext cx="12192000" cy="6858000"/>
          </a:xfrm>
        </p:spPr>
        <p:txBody>
          <a:bodyPr>
            <a:normAutofit/>
          </a:bodyPr>
          <a:lstStyle/>
          <a:p>
            <a:pPr marL="0" indent="0">
              <a:buNone/>
            </a:pPr>
            <a:r>
              <a:rPr lang="en-GB" dirty="0">
                <a:latin typeface="Gill Sans MT Condensed" panose="020B0506020104020203" pitchFamily="34" charset="0"/>
              </a:rPr>
              <a:t>The initial stages of follicular development </a:t>
            </a:r>
          </a:p>
          <a:p>
            <a:pPr marL="0" indent="0">
              <a:buNone/>
            </a:pPr>
            <a:r>
              <a:rPr lang="en-GB" dirty="0">
                <a:solidFill>
                  <a:srgbClr val="CC0099"/>
                </a:solidFill>
                <a:latin typeface="Gill Sans MT Condensed" panose="020B0506020104020203" pitchFamily="34" charset="0"/>
              </a:rPr>
              <a:t>                              independent</a:t>
            </a:r>
            <a:r>
              <a:rPr lang="en-GB" dirty="0">
                <a:latin typeface="Gill Sans MT Condensed" panose="020B0506020104020203" pitchFamily="34" charset="0"/>
              </a:rPr>
              <a:t> of hormone stimulation. </a:t>
            </a:r>
          </a:p>
          <a:p>
            <a:pPr>
              <a:buFont typeface="Wingdings" panose="05000000000000000000" pitchFamily="2" charset="2"/>
              <a:buChar char="q"/>
            </a:pPr>
            <a:r>
              <a:rPr lang="en-GB" dirty="0">
                <a:latin typeface="Gill Sans MT Condensed" panose="020B0506020104020203" pitchFamily="34" charset="0"/>
              </a:rPr>
              <a:t>follicular development will fail at the </a:t>
            </a:r>
            <a:r>
              <a:rPr lang="en-GB" dirty="0">
                <a:solidFill>
                  <a:srgbClr val="C00000"/>
                </a:solidFill>
                <a:latin typeface="Gill Sans MT Condensed" panose="020B0506020104020203" pitchFamily="34" charset="0"/>
              </a:rPr>
              <a:t>preantral</a:t>
            </a:r>
            <a:r>
              <a:rPr lang="en-GB" dirty="0">
                <a:latin typeface="Gill Sans MT Condensed" panose="020B0506020104020203" pitchFamily="34" charset="0"/>
              </a:rPr>
              <a:t> </a:t>
            </a:r>
            <a:r>
              <a:rPr lang="en-GB" dirty="0">
                <a:solidFill>
                  <a:srgbClr val="C00000"/>
                </a:solidFill>
                <a:latin typeface="Gill Sans MT Condensed" panose="020B0506020104020203" pitchFamily="34" charset="0"/>
              </a:rPr>
              <a:t>stage </a:t>
            </a:r>
            <a:r>
              <a:rPr lang="en-GB" dirty="0">
                <a:latin typeface="Gill Sans MT Condensed" panose="020B0506020104020203" pitchFamily="34" charset="0"/>
              </a:rPr>
              <a:t>and follicular </a:t>
            </a:r>
            <a:r>
              <a:rPr lang="en-GB" dirty="0">
                <a:solidFill>
                  <a:srgbClr val="FF0066"/>
                </a:solidFill>
                <a:latin typeface="Gill Sans MT Condensed" panose="020B0506020104020203" pitchFamily="34" charset="0"/>
              </a:rPr>
              <a:t>atresia</a:t>
            </a:r>
            <a:r>
              <a:rPr lang="en-GB" dirty="0">
                <a:latin typeface="Gill Sans MT Condensed" panose="020B0506020104020203" pitchFamily="34" charset="0"/>
              </a:rPr>
              <a:t> will ensue if pituitary hormones</a:t>
            </a:r>
          </a:p>
          <a:p>
            <a:pPr marL="0" indent="0">
              <a:buNone/>
            </a:pPr>
            <a:r>
              <a:rPr lang="en-GB" dirty="0">
                <a:latin typeface="Gill Sans MT Condensed" panose="020B0506020104020203" pitchFamily="34" charset="0"/>
              </a:rPr>
              <a:t> LH and FSH are absent.</a:t>
            </a:r>
          </a:p>
          <a:p>
            <a:pPr>
              <a:buFont typeface="Wingdings" panose="05000000000000000000" pitchFamily="2" charset="2"/>
              <a:buChar char="Ø"/>
            </a:pPr>
            <a:r>
              <a:rPr lang="en-GB" dirty="0">
                <a:solidFill>
                  <a:srgbClr val="7030A0"/>
                </a:solidFill>
                <a:latin typeface="Gill Sans MT Condensed" panose="020B0506020104020203" pitchFamily="34" charset="0"/>
              </a:rPr>
              <a:t>FSH</a:t>
            </a:r>
            <a:r>
              <a:rPr lang="en-GB" dirty="0">
                <a:latin typeface="Gill Sans MT Condensed" panose="020B0506020104020203" pitchFamily="34" charset="0"/>
              </a:rPr>
              <a:t> levels rise in the first days of the menstrual cycle,</a:t>
            </a:r>
          </a:p>
          <a:p>
            <a:pPr marL="0" indent="0">
              <a:buNone/>
            </a:pPr>
            <a:r>
              <a:rPr lang="en-GB" dirty="0">
                <a:latin typeface="Gill Sans MT Condensed" panose="020B0506020104020203" pitchFamily="34" charset="0"/>
              </a:rPr>
              <a:t> when </a:t>
            </a:r>
            <a:r>
              <a:rPr lang="en-GB" dirty="0">
                <a:solidFill>
                  <a:srgbClr val="7030A0"/>
                </a:solidFill>
                <a:latin typeface="Gill Sans MT Condensed" panose="020B0506020104020203" pitchFamily="34" charset="0"/>
              </a:rPr>
              <a:t>oestrogen, progesterone </a:t>
            </a:r>
            <a:r>
              <a:rPr lang="en-GB" dirty="0">
                <a:latin typeface="Gill Sans MT Condensed" panose="020B0506020104020203" pitchFamily="34" charset="0"/>
              </a:rPr>
              <a:t>and </a:t>
            </a:r>
            <a:r>
              <a:rPr lang="en-GB" dirty="0">
                <a:solidFill>
                  <a:srgbClr val="7030A0"/>
                </a:solidFill>
                <a:latin typeface="Gill Sans MT Condensed" panose="020B0506020104020203" pitchFamily="34" charset="0"/>
              </a:rPr>
              <a:t>inhibin</a:t>
            </a:r>
            <a:r>
              <a:rPr lang="en-GB" dirty="0">
                <a:latin typeface="Gill Sans MT Condensed" panose="020B0506020104020203" pitchFamily="34" charset="0"/>
              </a:rPr>
              <a:t> levels are </a:t>
            </a:r>
            <a:r>
              <a:rPr lang="en-GB" dirty="0">
                <a:solidFill>
                  <a:srgbClr val="C00000"/>
                </a:solidFill>
                <a:latin typeface="Gill Sans MT Condensed" panose="020B0506020104020203" pitchFamily="34" charset="0"/>
              </a:rPr>
              <a:t>low</a:t>
            </a:r>
            <a:r>
              <a:rPr lang="en-GB" dirty="0">
                <a:latin typeface="Gill Sans MT Condensed" panose="020B0506020104020203" pitchFamily="34" charset="0"/>
              </a:rPr>
              <a:t>.</a:t>
            </a:r>
          </a:p>
          <a:p>
            <a:r>
              <a:rPr lang="en-GB" dirty="0">
                <a:latin typeface="Gill Sans MT Condensed" panose="020B0506020104020203" pitchFamily="34" charset="0"/>
              </a:rPr>
              <a:t>This stimulates a cohort of small </a:t>
            </a:r>
            <a:r>
              <a:rPr lang="en-GB" dirty="0">
                <a:solidFill>
                  <a:srgbClr val="FF0066"/>
                </a:solidFill>
                <a:latin typeface="Gill Sans MT Condensed" panose="020B0506020104020203" pitchFamily="34" charset="0"/>
              </a:rPr>
              <a:t>antral follicles </a:t>
            </a:r>
            <a:r>
              <a:rPr lang="en-GB" dirty="0">
                <a:latin typeface="Gill Sans MT Condensed" panose="020B0506020104020203" pitchFamily="34" charset="0"/>
              </a:rPr>
              <a:t>on the ovaries to grow.</a:t>
            </a:r>
          </a:p>
          <a:p>
            <a:pPr marL="0" indent="0">
              <a:buNone/>
            </a:pPr>
            <a:endParaRPr lang="en-GB" dirty="0"/>
          </a:p>
        </p:txBody>
      </p:sp>
      <p:sp>
        <p:nvSpPr>
          <p:cNvPr id="5" name="Arrow: Chevron 4">
            <a:extLst>
              <a:ext uri="{FF2B5EF4-FFF2-40B4-BE49-F238E27FC236}">
                <a16:creationId xmlns:a16="http://schemas.microsoft.com/office/drawing/2014/main" id="{7A9DDB0D-1266-4B6D-B1CB-922EDD82D654}"/>
              </a:ext>
            </a:extLst>
          </p:cNvPr>
          <p:cNvSpPr/>
          <p:nvPr/>
        </p:nvSpPr>
        <p:spPr>
          <a:xfrm>
            <a:off x="3355759" y="665825"/>
            <a:ext cx="193710" cy="177554"/>
          </a:xfrm>
          <a:prstGeom prst="chevron">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hevron 5">
            <a:extLst>
              <a:ext uri="{FF2B5EF4-FFF2-40B4-BE49-F238E27FC236}">
                <a16:creationId xmlns:a16="http://schemas.microsoft.com/office/drawing/2014/main" id="{C4152F57-DD8F-4677-A88F-B418D4FE8467}"/>
              </a:ext>
            </a:extLst>
          </p:cNvPr>
          <p:cNvSpPr/>
          <p:nvPr/>
        </p:nvSpPr>
        <p:spPr>
          <a:xfrm>
            <a:off x="2911875" y="665825"/>
            <a:ext cx="193710" cy="177554"/>
          </a:xfrm>
          <a:prstGeom prst="chevron">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a:extLst>
              <a:ext uri="{FF2B5EF4-FFF2-40B4-BE49-F238E27FC236}">
                <a16:creationId xmlns:a16="http://schemas.microsoft.com/office/drawing/2014/main" id="{A76CF6EF-5F9F-43F5-A412-45BB23D92E43}"/>
              </a:ext>
            </a:extLst>
          </p:cNvPr>
          <p:cNvPicPr>
            <a:picLocks noChangeAspect="1"/>
          </p:cNvPicPr>
          <p:nvPr/>
        </p:nvPicPr>
        <p:blipFill>
          <a:blip r:embed="rId2"/>
          <a:stretch>
            <a:fillRect/>
          </a:stretch>
        </p:blipFill>
        <p:spPr>
          <a:xfrm>
            <a:off x="1074198" y="3950563"/>
            <a:ext cx="9552373" cy="2907437"/>
          </a:xfrm>
          <a:prstGeom prst="rect">
            <a:avLst/>
          </a:prstGeom>
        </p:spPr>
      </p:pic>
    </p:spTree>
    <p:extLst>
      <p:ext uri="{BB962C8B-B14F-4D97-AF65-F5344CB8AC3E}">
        <p14:creationId xmlns:p14="http://schemas.microsoft.com/office/powerpoint/2010/main" val="351115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DEDDF5-DE45-E55C-AF1A-859081F7E5C6}"/>
              </a:ext>
            </a:extLst>
          </p:cNvPr>
          <p:cNvPicPr>
            <a:picLocks noChangeAspect="1"/>
          </p:cNvPicPr>
          <p:nvPr/>
        </p:nvPicPr>
        <p:blipFill>
          <a:blip r:embed="rId2"/>
          <a:stretch>
            <a:fillRect/>
          </a:stretch>
        </p:blipFill>
        <p:spPr>
          <a:xfrm>
            <a:off x="6542840" y="1056689"/>
            <a:ext cx="4781874" cy="2574278"/>
          </a:xfrm>
          <a:prstGeom prst="rect">
            <a:avLst/>
          </a:prstGeom>
        </p:spPr>
      </p:pic>
      <p:pic>
        <p:nvPicPr>
          <p:cNvPr id="5" name="Picture 4">
            <a:extLst>
              <a:ext uri="{FF2B5EF4-FFF2-40B4-BE49-F238E27FC236}">
                <a16:creationId xmlns:a16="http://schemas.microsoft.com/office/drawing/2014/main" id="{1F570D14-0DED-B7ED-0BCE-93F42545A749}"/>
              </a:ext>
            </a:extLst>
          </p:cNvPr>
          <p:cNvPicPr>
            <a:picLocks noChangeAspect="1"/>
          </p:cNvPicPr>
          <p:nvPr/>
        </p:nvPicPr>
        <p:blipFill>
          <a:blip r:embed="rId3"/>
          <a:stretch>
            <a:fillRect/>
          </a:stretch>
        </p:blipFill>
        <p:spPr>
          <a:xfrm>
            <a:off x="174826" y="102092"/>
            <a:ext cx="5355961" cy="2918595"/>
          </a:xfrm>
          <a:prstGeom prst="rect">
            <a:avLst/>
          </a:prstGeom>
        </p:spPr>
      </p:pic>
      <p:pic>
        <p:nvPicPr>
          <p:cNvPr id="6" name="Picture 5">
            <a:extLst>
              <a:ext uri="{FF2B5EF4-FFF2-40B4-BE49-F238E27FC236}">
                <a16:creationId xmlns:a16="http://schemas.microsoft.com/office/drawing/2014/main" id="{DCD0EFEE-214D-4306-6409-37BD35A8675F}"/>
              </a:ext>
            </a:extLst>
          </p:cNvPr>
          <p:cNvPicPr>
            <a:picLocks noChangeAspect="1"/>
          </p:cNvPicPr>
          <p:nvPr/>
        </p:nvPicPr>
        <p:blipFill>
          <a:blip r:embed="rId4"/>
          <a:stretch>
            <a:fillRect/>
          </a:stretch>
        </p:blipFill>
        <p:spPr>
          <a:xfrm>
            <a:off x="483833" y="3837312"/>
            <a:ext cx="10515600" cy="2883084"/>
          </a:xfrm>
          <a:prstGeom prst="rect">
            <a:avLst/>
          </a:prstGeom>
        </p:spPr>
      </p:pic>
    </p:spTree>
    <p:extLst>
      <p:ext uri="{BB962C8B-B14F-4D97-AF65-F5344CB8AC3E}">
        <p14:creationId xmlns:p14="http://schemas.microsoft.com/office/powerpoint/2010/main" val="61996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8117-4810-4020-9393-FF54EAE32C3E}"/>
              </a:ext>
            </a:extLst>
          </p:cNvPr>
          <p:cNvSpPr>
            <a:spLocks noGrp="1"/>
          </p:cNvSpPr>
          <p:nvPr>
            <p:ph idx="1"/>
          </p:nvPr>
        </p:nvSpPr>
        <p:spPr>
          <a:xfrm>
            <a:off x="0" y="0"/>
            <a:ext cx="12192000" cy="6858000"/>
          </a:xfrm>
        </p:spPr>
        <p:txBody>
          <a:bodyPr>
            <a:normAutofit/>
          </a:bodyPr>
          <a:lstStyle/>
          <a:p>
            <a:pPr marL="0" indent="0">
              <a:buNone/>
            </a:pPr>
            <a:endParaRPr lang="en-GB" dirty="0"/>
          </a:p>
          <a:p>
            <a:pPr>
              <a:buFont typeface="Wingdings" panose="05000000000000000000" pitchFamily="2" charset="2"/>
              <a:buChar char="Ø"/>
            </a:pPr>
            <a:r>
              <a:rPr lang="en-GB" dirty="0"/>
              <a:t> </a:t>
            </a:r>
            <a:r>
              <a:rPr lang="en-GB" dirty="0">
                <a:latin typeface="Gill Sans MT Condensed" panose="020B0506020104020203" pitchFamily="34" charset="0"/>
              </a:rPr>
              <a:t>Within the follicles, there are </a:t>
            </a:r>
            <a:r>
              <a:rPr lang="en-GB" dirty="0">
                <a:solidFill>
                  <a:srgbClr val="990033"/>
                </a:solidFill>
                <a:latin typeface="Gill Sans MT Condensed" panose="020B0506020104020203" pitchFamily="34" charset="0"/>
              </a:rPr>
              <a:t>two cell types </a:t>
            </a:r>
            <a:r>
              <a:rPr lang="en-GB" dirty="0">
                <a:latin typeface="Gill Sans MT Condensed" panose="020B0506020104020203" pitchFamily="34" charset="0"/>
              </a:rPr>
              <a:t>that </a:t>
            </a:r>
          </a:p>
          <a:p>
            <a:pPr marL="0" indent="0">
              <a:buNone/>
            </a:pPr>
            <a:r>
              <a:rPr lang="en-GB" dirty="0">
                <a:latin typeface="Gill Sans MT Condensed" panose="020B0506020104020203" pitchFamily="34" charset="0"/>
              </a:rPr>
              <a:t>are involved in the processing of steroids,</a:t>
            </a:r>
          </a:p>
          <a:p>
            <a:pPr marL="0" indent="0">
              <a:buNone/>
            </a:pPr>
            <a:r>
              <a:rPr lang="en-GB" dirty="0">
                <a:latin typeface="Gill Sans MT Condensed" panose="020B0506020104020203" pitchFamily="34" charset="0"/>
              </a:rPr>
              <a:t>including </a:t>
            </a:r>
            <a:r>
              <a:rPr lang="en-GB" u="sng" dirty="0">
                <a:latin typeface="Gill Sans MT Condensed" panose="020B0506020104020203" pitchFamily="34" charset="0"/>
              </a:rPr>
              <a:t>oestrogen</a:t>
            </a:r>
            <a:r>
              <a:rPr lang="en-GB" dirty="0">
                <a:latin typeface="Gill Sans MT Condensed" panose="020B0506020104020203" pitchFamily="34" charset="0"/>
              </a:rPr>
              <a:t> and </a:t>
            </a:r>
            <a:r>
              <a:rPr lang="en-GB" u="sng" dirty="0">
                <a:latin typeface="Gill Sans MT Condensed" panose="020B0506020104020203" pitchFamily="34" charset="0"/>
              </a:rPr>
              <a:t>progesterone.</a:t>
            </a:r>
            <a:r>
              <a:rPr lang="en-GB" dirty="0">
                <a:latin typeface="Gill Sans MT Condensed" panose="020B0506020104020203" pitchFamily="34" charset="0"/>
              </a:rPr>
              <a:t> </a:t>
            </a:r>
          </a:p>
          <a:p>
            <a:pPr marL="0" indent="0">
              <a:buNone/>
            </a:pPr>
            <a:r>
              <a:rPr lang="en-GB" dirty="0">
                <a:latin typeface="Gill Sans MT Condensed" panose="020B0506020104020203" pitchFamily="34" charset="0"/>
              </a:rPr>
              <a:t>These are the </a:t>
            </a:r>
            <a:r>
              <a:rPr lang="en-GB" b="1" dirty="0">
                <a:solidFill>
                  <a:srgbClr val="C00000"/>
                </a:solidFill>
                <a:latin typeface="Gill Sans MT Condensed" panose="020B0506020104020203" pitchFamily="34" charset="0"/>
              </a:rPr>
              <a:t>theca</a:t>
            </a:r>
            <a:r>
              <a:rPr lang="en-GB" dirty="0">
                <a:latin typeface="Gill Sans MT Condensed" panose="020B0506020104020203" pitchFamily="34" charset="0"/>
              </a:rPr>
              <a:t> and the </a:t>
            </a:r>
            <a:r>
              <a:rPr lang="en-GB" b="1" dirty="0">
                <a:solidFill>
                  <a:srgbClr val="00B050"/>
                </a:solidFill>
                <a:latin typeface="Gill Sans MT Condensed" panose="020B0506020104020203" pitchFamily="34" charset="0"/>
              </a:rPr>
              <a:t>granulosa</a:t>
            </a:r>
            <a:r>
              <a:rPr lang="en-GB" b="1" dirty="0">
                <a:latin typeface="Gill Sans MT Condensed" panose="020B0506020104020203" pitchFamily="34" charset="0"/>
              </a:rPr>
              <a:t> </a:t>
            </a:r>
            <a:r>
              <a:rPr lang="en-GB" dirty="0">
                <a:latin typeface="Gill Sans MT Condensed" panose="020B0506020104020203" pitchFamily="34" charset="0"/>
              </a:rPr>
              <a:t>cells, </a:t>
            </a:r>
          </a:p>
          <a:p>
            <a:pPr marL="0" indent="0">
              <a:buNone/>
            </a:pPr>
            <a:r>
              <a:rPr lang="en-GB" dirty="0">
                <a:latin typeface="Gill Sans MT Condensed" panose="020B0506020104020203" pitchFamily="34" charset="0"/>
              </a:rPr>
              <a:t>which respond to </a:t>
            </a:r>
            <a:r>
              <a:rPr lang="en-GB" b="1" dirty="0">
                <a:solidFill>
                  <a:srgbClr val="C00000"/>
                </a:solidFill>
                <a:latin typeface="Gill Sans MT Condensed" panose="020B0506020104020203" pitchFamily="34" charset="0"/>
              </a:rPr>
              <a:t>LH</a:t>
            </a:r>
            <a:r>
              <a:rPr lang="en-GB" b="1" dirty="0">
                <a:latin typeface="Gill Sans MT Condensed" panose="020B0506020104020203" pitchFamily="34" charset="0"/>
              </a:rPr>
              <a:t> a</a:t>
            </a:r>
            <a:r>
              <a:rPr lang="en-GB" dirty="0">
                <a:latin typeface="Gill Sans MT Condensed" panose="020B0506020104020203" pitchFamily="34" charset="0"/>
              </a:rPr>
              <a:t>nd </a:t>
            </a:r>
            <a:r>
              <a:rPr lang="en-GB" b="1" dirty="0">
                <a:solidFill>
                  <a:srgbClr val="00B050"/>
                </a:solidFill>
                <a:latin typeface="Gill Sans MT Condensed" panose="020B0506020104020203" pitchFamily="34" charset="0"/>
              </a:rPr>
              <a:t>FSH</a:t>
            </a:r>
            <a:r>
              <a:rPr lang="en-GB" b="1" dirty="0">
                <a:latin typeface="Gill Sans MT Condensed" panose="020B0506020104020203" pitchFamily="34" charset="0"/>
              </a:rPr>
              <a:t> </a:t>
            </a:r>
            <a:r>
              <a:rPr lang="en-GB" dirty="0">
                <a:latin typeface="Gill Sans MT Condensed" panose="020B0506020104020203" pitchFamily="34" charset="0"/>
              </a:rPr>
              <a:t>stimulation, respectively</a:t>
            </a:r>
            <a:r>
              <a:rPr lang="en-GB" dirty="0"/>
              <a:t>.</a:t>
            </a:r>
          </a:p>
          <a:p>
            <a:pPr marL="0" indent="0">
              <a:buNone/>
            </a:pPr>
            <a:r>
              <a:rPr lang="en-GB" dirty="0">
                <a:latin typeface="Gill Sans MT Condensed" panose="020B0506020104020203" pitchFamily="34" charset="0"/>
              </a:rPr>
              <a:t>Theca cells         LH        Progesterone.</a:t>
            </a:r>
          </a:p>
          <a:p>
            <a:pPr marL="0" indent="0">
              <a:buNone/>
            </a:pPr>
            <a:r>
              <a:rPr lang="en-GB" dirty="0">
                <a:latin typeface="Gill Sans MT Condensed" panose="020B0506020104020203" pitchFamily="34" charset="0"/>
              </a:rPr>
              <a:t>Granulosa cells       FSH           Oestrogen</a:t>
            </a:r>
            <a:r>
              <a:rPr lang="en-GB" dirty="0"/>
              <a:t>. </a:t>
            </a:r>
          </a:p>
          <a:p>
            <a:pPr marL="0" indent="0">
              <a:buNone/>
            </a:pPr>
            <a:endParaRPr lang="en-GB" dirty="0"/>
          </a:p>
        </p:txBody>
      </p:sp>
      <p:pic>
        <p:nvPicPr>
          <p:cNvPr id="4" name="Picture 3">
            <a:extLst>
              <a:ext uri="{FF2B5EF4-FFF2-40B4-BE49-F238E27FC236}">
                <a16:creationId xmlns:a16="http://schemas.microsoft.com/office/drawing/2014/main" id="{E374B25E-CB8A-4678-B370-B969F2C3F8C5}"/>
              </a:ext>
            </a:extLst>
          </p:cNvPr>
          <p:cNvPicPr>
            <a:picLocks noChangeAspect="1"/>
          </p:cNvPicPr>
          <p:nvPr/>
        </p:nvPicPr>
        <p:blipFill>
          <a:blip r:embed="rId2"/>
          <a:stretch>
            <a:fillRect/>
          </a:stretch>
        </p:blipFill>
        <p:spPr>
          <a:xfrm>
            <a:off x="5862222" y="3346882"/>
            <a:ext cx="6329778" cy="3338004"/>
          </a:xfrm>
          <a:prstGeom prst="rect">
            <a:avLst/>
          </a:prstGeom>
        </p:spPr>
      </p:pic>
      <p:pic>
        <p:nvPicPr>
          <p:cNvPr id="2" name="Picture 1">
            <a:extLst>
              <a:ext uri="{FF2B5EF4-FFF2-40B4-BE49-F238E27FC236}">
                <a16:creationId xmlns:a16="http://schemas.microsoft.com/office/drawing/2014/main" id="{8D273675-34FF-4D7C-813C-DEA94651C7FE}"/>
              </a:ext>
            </a:extLst>
          </p:cNvPr>
          <p:cNvPicPr>
            <a:picLocks noChangeAspect="1"/>
          </p:cNvPicPr>
          <p:nvPr/>
        </p:nvPicPr>
        <p:blipFill>
          <a:blip r:embed="rId3"/>
          <a:stretch>
            <a:fillRect/>
          </a:stretch>
        </p:blipFill>
        <p:spPr>
          <a:xfrm>
            <a:off x="7519385" y="0"/>
            <a:ext cx="4464543" cy="3173768"/>
          </a:xfrm>
          <a:prstGeom prst="rect">
            <a:avLst/>
          </a:prstGeom>
        </p:spPr>
      </p:pic>
      <p:sp>
        <p:nvSpPr>
          <p:cNvPr id="5" name="Arrow: Right 4">
            <a:extLst>
              <a:ext uri="{FF2B5EF4-FFF2-40B4-BE49-F238E27FC236}">
                <a16:creationId xmlns:a16="http://schemas.microsoft.com/office/drawing/2014/main" id="{D5E0A898-663C-4B07-84C6-CBE5A3898CCD}"/>
              </a:ext>
            </a:extLst>
          </p:cNvPr>
          <p:cNvSpPr/>
          <p:nvPr/>
        </p:nvSpPr>
        <p:spPr>
          <a:xfrm flipV="1">
            <a:off x="1347927" y="3213272"/>
            <a:ext cx="658426" cy="133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92D78C11-79F1-45DF-86A2-F2DAB1F23A4B}"/>
              </a:ext>
            </a:extLst>
          </p:cNvPr>
          <p:cNvSpPr/>
          <p:nvPr/>
        </p:nvSpPr>
        <p:spPr>
          <a:xfrm>
            <a:off x="2765395" y="3224038"/>
            <a:ext cx="594805" cy="140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Gill Sans MT Condensed" panose="020B0506020104020203" pitchFamily="34" charset="0"/>
              </a:rPr>
              <a:t>reoponse</a:t>
            </a:r>
            <a:endParaRPr lang="en-GB" dirty="0"/>
          </a:p>
        </p:txBody>
      </p:sp>
      <p:sp>
        <p:nvSpPr>
          <p:cNvPr id="7" name="Arrow: Right 6">
            <a:extLst>
              <a:ext uri="{FF2B5EF4-FFF2-40B4-BE49-F238E27FC236}">
                <a16:creationId xmlns:a16="http://schemas.microsoft.com/office/drawing/2014/main" id="{B58E3E63-8FD6-4204-BCB3-EB9F6A734DA9}"/>
              </a:ext>
            </a:extLst>
          </p:cNvPr>
          <p:cNvSpPr/>
          <p:nvPr/>
        </p:nvSpPr>
        <p:spPr>
          <a:xfrm flipV="1">
            <a:off x="1697857" y="3725734"/>
            <a:ext cx="667303" cy="144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3F779EE-085C-4019-9DEF-BF508A8847F7}"/>
              </a:ext>
            </a:extLst>
          </p:cNvPr>
          <p:cNvSpPr/>
          <p:nvPr/>
        </p:nvSpPr>
        <p:spPr>
          <a:xfrm>
            <a:off x="3062798" y="3725734"/>
            <a:ext cx="736845" cy="17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6491FDC8-4EE3-475D-8825-A1A1AD4BB5EC}"/>
              </a:ext>
            </a:extLst>
          </p:cNvPr>
          <p:cNvSpPr/>
          <p:nvPr/>
        </p:nvSpPr>
        <p:spPr>
          <a:xfrm>
            <a:off x="7741328" y="2698813"/>
            <a:ext cx="514905" cy="15979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894E0CC3-226C-4795-A721-D0DBF0DF4BFC}"/>
              </a:ext>
            </a:extLst>
          </p:cNvPr>
          <p:cNvSpPr/>
          <p:nvPr/>
        </p:nvSpPr>
        <p:spPr>
          <a:xfrm>
            <a:off x="10298097" y="381740"/>
            <a:ext cx="550416" cy="15091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284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2991</TotalTime>
  <Words>1777</Words>
  <Application>Microsoft Office PowerPoint</Application>
  <PresentationFormat>Widescreen</PresentationFormat>
  <Paragraphs>262</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AngsanaUPC</vt:lpstr>
      <vt:lpstr>Arial</vt:lpstr>
      <vt:lpstr>Blackadder ITC</vt:lpstr>
      <vt:lpstr>Bradley Hand ITC</vt:lpstr>
      <vt:lpstr>Calibri</vt:lpstr>
      <vt:lpstr>Calibri Light</vt:lpstr>
      <vt:lpstr>Courier New</vt:lpstr>
      <vt:lpstr>Gill Sans MT Condensed</vt:lpstr>
      <vt:lpstr>Wingdings</vt:lpstr>
      <vt:lpstr>Office Theme</vt:lpstr>
      <vt:lpstr>Hormonal control 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endometrium</vt:lpstr>
      <vt:lpstr>PowerPoint Presentation</vt:lpstr>
      <vt:lpstr>PowerPoint Presentation</vt:lpstr>
      <vt:lpstr>PowerPoint Presentation</vt:lpstr>
      <vt:lpstr>Menstruation</vt:lpstr>
      <vt:lpstr>Menstruation</vt:lpstr>
      <vt:lpstr>PowerPoint Presentation</vt:lpstr>
      <vt:lpstr>Puberty </vt:lpstr>
      <vt:lpstr>PowerPoint Presentation</vt:lpstr>
      <vt:lpstr>Tanner stages </vt:lpstr>
      <vt:lpstr>PowerPoint Presentation</vt:lpstr>
      <vt:lpstr>McCune Albright</vt:lpstr>
      <vt:lpstr>Precocious puberty con…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Mons Ahmed</cp:lastModifiedBy>
  <cp:revision>100</cp:revision>
  <dcterms:created xsi:type="dcterms:W3CDTF">2020-08-17T17:43:40Z</dcterms:created>
  <dcterms:modified xsi:type="dcterms:W3CDTF">2022-08-28T10:57:38Z</dcterms:modified>
</cp:coreProperties>
</file>