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8" r:id="rId2"/>
    <p:sldId id="259" r:id="rId3"/>
    <p:sldId id="260" r:id="rId4"/>
    <p:sldId id="262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398" r:id="rId13"/>
    <p:sldId id="397" r:id="rId14"/>
    <p:sldId id="396" r:id="rId15"/>
    <p:sldId id="401" r:id="rId16"/>
    <p:sldId id="399" r:id="rId17"/>
    <p:sldId id="395" r:id="rId18"/>
    <p:sldId id="402" r:id="rId19"/>
    <p:sldId id="366" r:id="rId20"/>
    <p:sldId id="369" r:id="rId21"/>
    <p:sldId id="274" r:id="rId22"/>
    <p:sldId id="374" r:id="rId23"/>
    <p:sldId id="375" r:id="rId24"/>
    <p:sldId id="376" r:id="rId25"/>
    <p:sldId id="387" r:id="rId26"/>
    <p:sldId id="386" r:id="rId27"/>
    <p:sldId id="388" r:id="rId28"/>
    <p:sldId id="390" r:id="rId29"/>
    <p:sldId id="275" r:id="rId30"/>
    <p:sldId id="334" r:id="rId31"/>
    <p:sldId id="283" r:id="rId32"/>
    <p:sldId id="336" r:id="rId33"/>
    <p:sldId id="284" r:id="rId34"/>
    <p:sldId id="285" r:id="rId35"/>
    <p:sldId id="367" r:id="rId36"/>
    <p:sldId id="287" r:id="rId37"/>
    <p:sldId id="337" r:id="rId38"/>
    <p:sldId id="355" r:id="rId39"/>
    <p:sldId id="339" r:id="rId40"/>
    <p:sldId id="286" r:id="rId41"/>
    <p:sldId id="373" r:id="rId42"/>
    <p:sldId id="370" r:id="rId43"/>
    <p:sldId id="290" r:id="rId44"/>
    <p:sldId id="307" r:id="rId45"/>
    <p:sldId id="308" r:id="rId46"/>
    <p:sldId id="309" r:id="rId47"/>
    <p:sldId id="296" r:id="rId48"/>
    <p:sldId id="298" r:id="rId49"/>
    <p:sldId id="394" r:id="rId50"/>
    <p:sldId id="393" r:id="rId51"/>
    <p:sldId id="357" r:id="rId52"/>
    <p:sldId id="358" r:id="rId53"/>
    <p:sldId id="303" r:id="rId54"/>
    <p:sldId id="304" r:id="rId55"/>
    <p:sldId id="305" r:id="rId56"/>
    <p:sldId id="343" r:id="rId57"/>
    <p:sldId id="306" r:id="rId58"/>
    <p:sldId id="372" r:id="rId59"/>
    <p:sldId id="291" r:id="rId60"/>
    <p:sldId id="310" r:id="rId61"/>
    <p:sldId id="345" r:id="rId62"/>
    <p:sldId id="312" r:id="rId63"/>
    <p:sldId id="31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9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082"/>
    <a:srgbClr val="338FC3"/>
    <a:srgbClr val="307EAB"/>
    <a:srgbClr val="489CB0"/>
    <a:srgbClr val="397B8C"/>
    <a:srgbClr val="5FD5F3"/>
    <a:srgbClr val="000000"/>
    <a:srgbClr val="143C4E"/>
    <a:srgbClr val="21617D"/>
    <a:srgbClr val="266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3"/>
    <p:restoredTop sz="91736"/>
  </p:normalViewPr>
  <p:slideViewPr>
    <p:cSldViewPr snapToGrid="0" snapToObjects="1" showGuides="1">
      <p:cViewPr varScale="1">
        <p:scale>
          <a:sx n="68" d="100"/>
          <a:sy n="68" d="100"/>
        </p:scale>
        <p:origin x="1602" y="72"/>
      </p:cViewPr>
      <p:guideLst>
        <p:guide orient="horz" pos="6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4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002922058745799E-2"/>
          <c:y val="3.39841090829298E-2"/>
          <c:w val="0.61008570336129997"/>
          <c:h val="0.934624134394087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Benign Bone Tumors</c:v>
                </c:pt>
              </c:strCache>
            </c:strRef>
          </c:tx>
          <c:explosion val="25"/>
          <c:dLbls>
            <c:dLbl>
              <c:idx val="4"/>
              <c:layout>
                <c:manualLayout>
                  <c:x val="4.2637189103829402E-2"/>
                  <c:y val="-1.29293073621792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ar-S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45084879589"/>
                      <c:h val="0.147764095917045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442-467A-A087-9F068A228A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Osteochondroma 35%</c:v>
                </c:pt>
                <c:pt idx="1">
                  <c:v>Enchondroma 20%</c:v>
                </c:pt>
                <c:pt idx="2">
                  <c:v>Giant Cell 15%</c:v>
                </c:pt>
                <c:pt idx="3">
                  <c:v>Osteoid Osteoma 10%</c:v>
                </c:pt>
                <c:pt idx="4">
                  <c:v>Fibrous Dysplasia 5%</c:v>
                </c:pt>
                <c:pt idx="5">
                  <c:v>Other 15%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0F-40B7-A80E-0A3CA3377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7587125533508898"/>
          <c:y val="0.102786983124193"/>
          <c:w val="0.41149550344896202"/>
          <c:h val="0.794425829629365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ar-S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Malignant Tumors of Bone</c:v>
                </c:pt>
              </c:strCache>
            </c:strRef>
          </c:tx>
          <c:explosion val="25"/>
          <c:dLbls>
            <c:delete val="1"/>
          </c:dLbls>
          <c:cat>
            <c:strRef>
              <c:f>Sheet1!$A$2:$A$3</c:f>
              <c:strCache>
                <c:ptCount val="2"/>
                <c:pt idx="0">
                  <c:v>Metastasis</c:v>
                </c:pt>
                <c:pt idx="1">
                  <c:v>primary bone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B-438F-8FD3-47062CAEAA5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ar-S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5686046547774E-2"/>
          <c:y val="2.62070514030853E-2"/>
          <c:w val="0.58906304497172801"/>
          <c:h val="0.8983311985548140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Malignant Bone Tumors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277368655013663"/>
                  <c:y val="1.367251647011395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 rtl="0">
                      <a:defRPr/>
                    </a:pPr>
                    <a:r>
                      <a:rPr lang="en-US" dirty="0"/>
                      <a:t>43%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DB-46F7-ABED-23B25DDE1D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 rtl="0">
                    <a:defRPr/>
                  </a:pPr>
                  <a:endParaRPr lang="ar-SA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9DB-46F7-ABED-23B25DDE1D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Plasma Cell Myeloma 43%</c:v>
                </c:pt>
                <c:pt idx="1">
                  <c:v>Osteosarcoma 21%</c:v>
                </c:pt>
                <c:pt idx="2">
                  <c:v>Chondrosarcoma 11%</c:v>
                </c:pt>
                <c:pt idx="3">
                  <c:v>Lymphoma 7%</c:v>
                </c:pt>
                <c:pt idx="4">
                  <c:v>Ewing's Sarcoma 7%</c:v>
                </c:pt>
                <c:pt idx="5">
                  <c:v>Chordoma 4%</c:v>
                </c:pt>
                <c:pt idx="6">
                  <c:v>Other 7%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43</c:v>
                </c:pt>
                <c:pt idx="1">
                  <c:v>21</c:v>
                </c:pt>
                <c:pt idx="2">
                  <c:v>11</c:v>
                </c:pt>
                <c:pt idx="3">
                  <c:v>7</c:v>
                </c:pt>
                <c:pt idx="4">
                  <c:v>7</c:v>
                </c:pt>
                <c:pt idx="5">
                  <c:v>4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7B-44DB-A4DA-4C2861A1560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 b="1"/>
            </a:pPr>
            <a:endParaRPr lang="ar-SA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ar-SA"/>
          </a:p>
        </c:txPr>
      </c:legendEntry>
      <c:layout>
        <c:manualLayout>
          <c:xMode val="edge"/>
          <c:yMode val="edge"/>
          <c:x val="0.56966728941748446"/>
          <c:y val="0.14764427615699"/>
          <c:w val="0.42875355543052185"/>
          <c:h val="0.795236194957160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ar-S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Malignant Tumors of Bone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30970413321919499"/>
                  <c:y val="-0.2562379908693749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235F84"/>
                        </a:solidFill>
                        <a:latin typeface="Arial"/>
                        <a:cs typeface="Arial"/>
                      </a:rPr>
                      <a:t>Metastasis
95%</a:t>
                    </a:r>
                    <a:endParaRPr lang="en-US" sz="2400" dirty="0">
                      <a:solidFill>
                        <a:srgbClr val="235F84"/>
                      </a:solidFill>
                      <a:latin typeface="Arial"/>
                      <a:cs typeface="Arial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39-4400-8735-283A1996DD6F}"/>
                </c:ext>
              </c:extLst>
            </c:dLbl>
            <c:dLbl>
              <c:idx val="1"/>
              <c:layout>
                <c:manualLayout>
                  <c:x val="-0.33024288921551198"/>
                  <c:y val="6.736886807442750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235F84"/>
                        </a:solidFill>
                        <a:latin typeface="Arial"/>
                        <a:cs typeface="Arial"/>
                      </a:rPr>
                      <a:t>Primary bone
5%</a:t>
                    </a:r>
                    <a:endParaRPr lang="en-US" sz="2400" dirty="0">
                      <a:solidFill>
                        <a:srgbClr val="235F84"/>
                      </a:solidFill>
                      <a:latin typeface="Arial"/>
                      <a:cs typeface="Arial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39-4400-8735-283A1996D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ar-S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Metastasis</c:v>
                </c:pt>
                <c:pt idx="1">
                  <c:v>primary bone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39-4400-8735-283A1996DD6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 w="22225">
      <a:solidFill>
        <a:schemeClr val="accent1">
          <a:lumMod val="75000"/>
        </a:schemeClr>
      </a:solidFill>
    </a:ln>
  </c:spPr>
  <c:txPr>
    <a:bodyPr/>
    <a:lstStyle/>
    <a:p>
      <a:pPr>
        <a:defRPr sz="1800"/>
      </a:pPr>
      <a:endParaRPr lang="ar-S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4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65133"/>
            <a:ext cx="4114800" cy="62431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235F84"/>
                </a:solidFill>
              </a:rPr>
              <a:t>Dr. Tarif Alakhras</a:t>
            </a:r>
          </a:p>
          <a:p>
            <a:pPr eaLnBrk="1" hangingPunct="1">
              <a:defRPr/>
            </a:pPr>
            <a:endParaRPr lang="en-US" sz="24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Bone Tumors and</a:t>
            </a:r>
            <a:br>
              <a:rPr lang="en-US" dirty="0"/>
            </a:br>
            <a:r>
              <a:rPr lang="en-US" dirty="0"/>
              <a:t>Tumor-like Conditions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7202480" y="3801610"/>
            <a:ext cx="1200774" cy="2483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1163394" y="3824900"/>
            <a:ext cx="1266335" cy="2542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6591D-12CD-B543-9947-F9CC8CA16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1202803" y="3809085"/>
            <a:ext cx="1266335" cy="2542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239E3-4FC3-1D4E-90B3-19CA7F340F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36" y="250168"/>
            <a:ext cx="30099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Diagnostic</a:t>
            </a:r>
          </a:p>
          <a:p>
            <a:r>
              <a:rPr lang="en-US" dirty="0"/>
              <a:t>Needle biopsy:</a:t>
            </a:r>
          </a:p>
          <a:p>
            <a:pPr lvl="1"/>
            <a:r>
              <a:rPr lang="en-US" dirty="0"/>
              <a:t>CT- guided</a:t>
            </a:r>
          </a:p>
          <a:p>
            <a:pPr lvl="1"/>
            <a:r>
              <a:rPr lang="en-US" dirty="0"/>
              <a:t>In the line of further surgical incision</a:t>
            </a:r>
          </a:p>
          <a:p>
            <a:r>
              <a:rPr lang="en-US" dirty="0"/>
              <a:t>Open biopsy:</a:t>
            </a:r>
          </a:p>
          <a:p>
            <a:pPr lvl="1"/>
            <a:r>
              <a:rPr lang="en-US" dirty="0"/>
              <a:t>After all imaging techniques completed</a:t>
            </a:r>
          </a:p>
          <a:p>
            <a:pPr lvl="1"/>
            <a:r>
              <a:rPr lang="en-US" dirty="0"/>
              <a:t>More reliable</a:t>
            </a:r>
          </a:p>
          <a:p>
            <a:pPr lvl="1"/>
            <a:r>
              <a:rPr lang="en-US" dirty="0"/>
              <a:t>Site: considering further surgery</a:t>
            </a:r>
          </a:p>
          <a:p>
            <a:pPr lvl="1"/>
            <a:r>
              <a:rPr lang="en-US" dirty="0"/>
              <a:t>From boundaries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695" y="1182089"/>
            <a:ext cx="1796856" cy="27914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9762" y="4112511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RotisSemiSans-Italic"/>
              </a:rPr>
              <a:t>Jamshidi</a:t>
            </a:r>
            <a:r>
              <a:rPr lang="en-US" i="1" dirty="0">
                <a:latin typeface="RotisSemiSans-Italic"/>
              </a:rPr>
              <a:t> needle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24459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013325" cy="4899910"/>
          </a:xfrm>
        </p:spPr>
        <p:txBody>
          <a:bodyPr>
            <a:normAutofit/>
          </a:bodyPr>
          <a:lstStyle/>
          <a:p>
            <a:r>
              <a:rPr lang="en-US" dirty="0"/>
              <a:t>Soft tissue hamartomas</a:t>
            </a:r>
          </a:p>
          <a:p>
            <a:r>
              <a:rPr lang="en-US" dirty="0"/>
              <a:t>Myositis ossificans</a:t>
            </a:r>
          </a:p>
          <a:p>
            <a:r>
              <a:rPr lang="en-US" dirty="0"/>
              <a:t>Stress fracture:</a:t>
            </a:r>
          </a:p>
          <a:p>
            <a:pPr lvl="1"/>
            <a:r>
              <a:rPr lang="en-US" dirty="0"/>
              <a:t>Histopathology may be confused with osteosarcoma?</a:t>
            </a:r>
          </a:p>
          <a:p>
            <a:r>
              <a:rPr lang="en-US" dirty="0"/>
              <a:t>Tendon avulsion injuries</a:t>
            </a:r>
          </a:p>
          <a:p>
            <a:pPr lvl="1"/>
            <a:r>
              <a:rPr lang="en-US" dirty="0"/>
              <a:t>Near hip and knee (e.g. Osgood-Schlatter)</a:t>
            </a:r>
          </a:p>
          <a:p>
            <a:r>
              <a:rPr lang="en-US" dirty="0"/>
              <a:t>Infection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64C9E-0838-6D4B-9BF1-E1D2A15999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922" y="1043156"/>
            <a:ext cx="3363114" cy="37764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93A45-01D6-CA41-96E7-8B970AD04E65}"/>
              </a:ext>
            </a:extLst>
          </p:cNvPr>
          <p:cNvSpPr/>
          <p:nvPr/>
        </p:nvSpPr>
        <p:spPr>
          <a:xfrm>
            <a:off x="6195889" y="4819650"/>
            <a:ext cx="17071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6082"/>
                </a:solidFill>
              </a:rPr>
              <a:t>https://</a:t>
            </a:r>
            <a:r>
              <a:rPr lang="en-US" sz="900" dirty="0" err="1">
                <a:solidFill>
                  <a:srgbClr val="266082"/>
                </a:solidFill>
              </a:rPr>
              <a:t>www.pedrad.org</a:t>
            </a:r>
            <a:r>
              <a:rPr lang="en-US" sz="900" dirty="0">
                <a:solidFill>
                  <a:srgbClr val="266082"/>
                </a:solidFill>
              </a:rPr>
              <a:t>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C1567-7FD3-8243-A95D-DBA7174C4DAE}"/>
              </a:ext>
            </a:extLst>
          </p:cNvPr>
          <p:cNvSpPr/>
          <p:nvPr/>
        </p:nvSpPr>
        <p:spPr>
          <a:xfrm>
            <a:off x="549275" y="2067339"/>
            <a:ext cx="4818647" cy="420832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0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108575" cy="4899910"/>
          </a:xfrm>
        </p:spPr>
        <p:txBody>
          <a:bodyPr>
            <a:normAutofit/>
          </a:bodyPr>
          <a:lstStyle/>
          <a:p>
            <a:r>
              <a:rPr lang="en-US" dirty="0"/>
              <a:t>Soft tissue hamartomas</a:t>
            </a:r>
          </a:p>
          <a:p>
            <a:r>
              <a:rPr lang="en-US" dirty="0"/>
              <a:t>Myositis ossificans</a:t>
            </a:r>
          </a:p>
          <a:p>
            <a:r>
              <a:rPr lang="en-US" dirty="0"/>
              <a:t>Stress fracture:</a:t>
            </a:r>
          </a:p>
          <a:p>
            <a:pPr lvl="1"/>
            <a:r>
              <a:rPr lang="en-US" dirty="0"/>
              <a:t>Histopathology may be confused with osteosarcoma?</a:t>
            </a:r>
          </a:p>
          <a:p>
            <a:r>
              <a:rPr lang="en-US" dirty="0"/>
              <a:t>Tendon avulsion injuries</a:t>
            </a:r>
          </a:p>
          <a:p>
            <a:pPr lvl="1"/>
            <a:r>
              <a:rPr lang="en-US" dirty="0"/>
              <a:t>Near hip and knee (e.g. Osgood-Schlatter)</a:t>
            </a:r>
          </a:p>
          <a:p>
            <a:r>
              <a:rPr lang="en-US" dirty="0"/>
              <a:t>Infection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7830E-5FF0-9C4B-A6CB-1A4893B5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048" y="1309800"/>
            <a:ext cx="3034893" cy="3557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4E7496-C9B6-7E44-AA31-F8C11DB1B662}"/>
              </a:ext>
            </a:extLst>
          </p:cNvPr>
          <p:cNvSpPr/>
          <p:nvPr/>
        </p:nvSpPr>
        <p:spPr>
          <a:xfrm>
            <a:off x="5906948" y="4817016"/>
            <a:ext cx="23430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6082"/>
                </a:solidFill>
              </a:rPr>
              <a:t>www.orthopaedicsandtraumajournal.co.uk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EC648-07C8-0448-8161-09577080C0AD}"/>
              </a:ext>
            </a:extLst>
          </p:cNvPr>
          <p:cNvSpPr/>
          <p:nvPr/>
        </p:nvSpPr>
        <p:spPr>
          <a:xfrm>
            <a:off x="549275" y="1311965"/>
            <a:ext cx="4818647" cy="6758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231C45-4738-1846-BC5B-86042EAE89AC}"/>
              </a:ext>
            </a:extLst>
          </p:cNvPr>
          <p:cNvSpPr/>
          <p:nvPr/>
        </p:nvSpPr>
        <p:spPr>
          <a:xfrm>
            <a:off x="549275" y="2718193"/>
            <a:ext cx="4818647" cy="355747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4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060950" cy="4899910"/>
          </a:xfrm>
        </p:spPr>
        <p:txBody>
          <a:bodyPr>
            <a:normAutofit/>
          </a:bodyPr>
          <a:lstStyle/>
          <a:p>
            <a:r>
              <a:rPr lang="en-US" dirty="0"/>
              <a:t>Soft tissue hamartomas</a:t>
            </a:r>
          </a:p>
          <a:p>
            <a:r>
              <a:rPr lang="en-US" dirty="0"/>
              <a:t>Myositis ossificans</a:t>
            </a:r>
          </a:p>
          <a:p>
            <a:r>
              <a:rPr lang="en-US" dirty="0"/>
              <a:t>Stress fracture:</a:t>
            </a:r>
          </a:p>
          <a:p>
            <a:pPr lvl="1"/>
            <a:r>
              <a:rPr lang="en-US" dirty="0"/>
              <a:t>Histopathology may be confused with osteosarcoma?</a:t>
            </a:r>
          </a:p>
          <a:p>
            <a:r>
              <a:rPr lang="en-US" dirty="0"/>
              <a:t>Tendon avulsion injuries</a:t>
            </a:r>
          </a:p>
          <a:p>
            <a:pPr lvl="1"/>
            <a:r>
              <a:rPr lang="en-US" dirty="0"/>
              <a:t>Near hip and knee (e.g. Osgood-Schlatter)</a:t>
            </a:r>
          </a:p>
          <a:p>
            <a:r>
              <a:rPr lang="en-US" dirty="0"/>
              <a:t>Infection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BC84F-18AC-C64F-8904-4B18879982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415" y="1466850"/>
            <a:ext cx="3585309" cy="35637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5DB910-1C8E-4142-9E5C-C1F479EAEFD3}"/>
              </a:ext>
            </a:extLst>
          </p:cNvPr>
          <p:cNvSpPr/>
          <p:nvPr/>
        </p:nvSpPr>
        <p:spPr>
          <a:xfrm>
            <a:off x="549275" y="4234072"/>
            <a:ext cx="4818647" cy="204159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20E854-66E3-C84E-8F91-5F455D5FAE75}"/>
              </a:ext>
            </a:extLst>
          </p:cNvPr>
          <p:cNvSpPr/>
          <p:nvPr/>
        </p:nvSpPr>
        <p:spPr>
          <a:xfrm>
            <a:off x="549275" y="1311965"/>
            <a:ext cx="4818647" cy="139147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375758"/>
            <a:ext cx="5294934" cy="4899910"/>
          </a:xfrm>
        </p:spPr>
        <p:txBody>
          <a:bodyPr>
            <a:normAutofit/>
          </a:bodyPr>
          <a:lstStyle/>
          <a:p>
            <a:r>
              <a:rPr lang="en-US" dirty="0"/>
              <a:t>Soft tissue hamartomas</a:t>
            </a:r>
          </a:p>
          <a:p>
            <a:r>
              <a:rPr lang="en-US" dirty="0"/>
              <a:t>Myositis ossificans</a:t>
            </a:r>
          </a:p>
          <a:p>
            <a:r>
              <a:rPr lang="en-US" dirty="0"/>
              <a:t>Stress fracture:</a:t>
            </a:r>
          </a:p>
          <a:p>
            <a:pPr lvl="1"/>
            <a:r>
              <a:rPr lang="en-US" dirty="0"/>
              <a:t>Histopathology may be confused with osteosarcoma?</a:t>
            </a:r>
          </a:p>
          <a:p>
            <a:r>
              <a:rPr lang="en-US" dirty="0"/>
              <a:t>Tendon avulsion injuries</a:t>
            </a:r>
          </a:p>
          <a:p>
            <a:pPr lvl="1"/>
            <a:r>
              <a:rPr lang="en-US" dirty="0"/>
              <a:t>Near hip and knee (e.g. Osgood-Schlatter)</a:t>
            </a:r>
          </a:p>
          <a:p>
            <a:r>
              <a:rPr lang="en-US" dirty="0"/>
              <a:t>Infection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2B5B8-46CD-B14A-A197-C840538CF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461" y="3459826"/>
            <a:ext cx="1824828" cy="2206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1F0EA-BD37-F743-B94E-A63511D16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816340" y="1527200"/>
            <a:ext cx="2206885" cy="1535064"/>
          </a:xfrm>
          <a:prstGeom prst="rect">
            <a:avLst/>
          </a:prstGeom>
        </p:spPr>
      </p:pic>
      <p:pic>
        <p:nvPicPr>
          <p:cNvPr id="1025" name="Picture 1" descr="page5image2497214896">
            <a:extLst>
              <a:ext uri="{FF2B5EF4-FFF2-40B4-BE49-F238E27FC236}">
                <a16:creationId xmlns:a16="http://schemas.microsoft.com/office/drawing/2014/main" id="{49AB6748-7083-BA44-96A0-2B989D9E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40893" y="1191289"/>
            <a:ext cx="928468" cy="22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2BF5AF-7586-DB41-9563-F51E6D369BFF}"/>
              </a:ext>
            </a:extLst>
          </p:cNvPr>
          <p:cNvSpPr/>
          <p:nvPr/>
        </p:nvSpPr>
        <p:spPr>
          <a:xfrm>
            <a:off x="6783221" y="5842238"/>
            <a:ext cx="18081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6082"/>
                </a:solidFill>
              </a:rPr>
              <a:t>http://</a:t>
            </a:r>
            <a:r>
              <a:rPr lang="en-US" sz="900" dirty="0" err="1">
                <a:solidFill>
                  <a:srgbClr val="266082"/>
                </a:solidFill>
              </a:rPr>
              <a:t>kinedusport.com</a:t>
            </a:r>
            <a:r>
              <a:rPr lang="en-US" sz="900" dirty="0">
                <a:solidFill>
                  <a:srgbClr val="266082"/>
                </a:solidFill>
              </a:rPr>
              <a:t>/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2255FD-186B-EF47-BEBD-161C2D94ECEC}"/>
              </a:ext>
            </a:extLst>
          </p:cNvPr>
          <p:cNvSpPr/>
          <p:nvPr/>
        </p:nvSpPr>
        <p:spPr>
          <a:xfrm>
            <a:off x="549275" y="1311965"/>
            <a:ext cx="5294934" cy="286247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7CEC4-36E0-CA48-BAB3-3C20C9F72754}"/>
              </a:ext>
            </a:extLst>
          </p:cNvPr>
          <p:cNvSpPr/>
          <p:nvPr/>
        </p:nvSpPr>
        <p:spPr>
          <a:xfrm>
            <a:off x="549275" y="5546034"/>
            <a:ext cx="4818647" cy="72963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375758"/>
            <a:ext cx="5294934" cy="4899910"/>
          </a:xfrm>
        </p:spPr>
        <p:txBody>
          <a:bodyPr>
            <a:normAutofit/>
          </a:bodyPr>
          <a:lstStyle/>
          <a:p>
            <a:r>
              <a:rPr lang="en-US" dirty="0"/>
              <a:t>Soft tissue hamartomas</a:t>
            </a:r>
          </a:p>
          <a:p>
            <a:r>
              <a:rPr lang="en-US" dirty="0"/>
              <a:t>Myositis ossificans</a:t>
            </a:r>
          </a:p>
          <a:p>
            <a:r>
              <a:rPr lang="en-US" dirty="0"/>
              <a:t>Stress fracture:</a:t>
            </a:r>
          </a:p>
          <a:p>
            <a:pPr lvl="1"/>
            <a:r>
              <a:rPr lang="en-US" dirty="0"/>
              <a:t>Histopathology may be confused with osteosarcoma?</a:t>
            </a:r>
          </a:p>
          <a:p>
            <a:r>
              <a:rPr lang="en-US" dirty="0"/>
              <a:t>Tendon avulsion injuries</a:t>
            </a:r>
          </a:p>
          <a:p>
            <a:pPr lvl="1"/>
            <a:r>
              <a:rPr lang="en-US" dirty="0"/>
              <a:t>Near hip and knee (e.g. Osgood-Schlatter)</a:t>
            </a:r>
          </a:p>
          <a:p>
            <a:r>
              <a:rPr lang="en-US" dirty="0"/>
              <a:t>Infection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2255FD-186B-EF47-BEBD-161C2D94ECEC}"/>
              </a:ext>
            </a:extLst>
          </p:cNvPr>
          <p:cNvSpPr/>
          <p:nvPr/>
        </p:nvSpPr>
        <p:spPr>
          <a:xfrm>
            <a:off x="549275" y="1311964"/>
            <a:ext cx="5126099" cy="417027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D18AF8-10F1-EA45-8F44-3AB6883EF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374" y="2210180"/>
            <a:ext cx="3092182" cy="34827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BE5753-FC40-CA45-A041-6A7C1353FAF3}"/>
              </a:ext>
            </a:extLst>
          </p:cNvPr>
          <p:cNvSpPr/>
          <p:nvPr/>
        </p:nvSpPr>
        <p:spPr>
          <a:xfrm>
            <a:off x="6312513" y="5704115"/>
            <a:ext cx="18179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6082"/>
                </a:solidFill>
              </a:rPr>
              <a:t>https://</a:t>
            </a:r>
            <a:r>
              <a:rPr lang="en-US" sz="900" dirty="0" err="1">
                <a:solidFill>
                  <a:srgbClr val="266082"/>
                </a:solidFill>
              </a:rPr>
              <a:t>radiopaedia.org</a:t>
            </a:r>
            <a:endParaRPr lang="en-US" sz="900" dirty="0">
              <a:solidFill>
                <a:srgbClr val="266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190343" cy="4899910"/>
          </a:xfrm>
        </p:spPr>
        <p:txBody>
          <a:bodyPr>
            <a:normAutofit/>
          </a:bodyPr>
          <a:lstStyle/>
          <a:p>
            <a:r>
              <a:rPr lang="en-US" dirty="0"/>
              <a:t>Hyperparathyroid disease (Brown tumor)</a:t>
            </a:r>
          </a:p>
          <a:p>
            <a:r>
              <a:rPr lang="en-US" dirty="0"/>
              <a:t>Gout: Large gouty typhus</a:t>
            </a:r>
          </a:p>
          <a:p>
            <a:r>
              <a:rPr lang="en-US" dirty="0"/>
              <a:t>Other bone lesions:</a:t>
            </a:r>
          </a:p>
          <a:p>
            <a:pPr lvl="1"/>
            <a:r>
              <a:rPr lang="en-US" dirty="0"/>
              <a:t>Cortical defects, bone infarcts, “bone islands”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A13D64-CEBF-AB40-A190-66C0C7AE2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618" y="1472176"/>
            <a:ext cx="2627322" cy="43685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C0BAB1-94A0-6449-8A03-54025F28B661}"/>
              </a:ext>
            </a:extLst>
          </p:cNvPr>
          <p:cNvSpPr/>
          <p:nvPr/>
        </p:nvSpPr>
        <p:spPr>
          <a:xfrm>
            <a:off x="5986248" y="5840683"/>
            <a:ext cx="21340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rgbClr val="266082"/>
                </a:solidFill>
              </a:rPr>
              <a:t>www.ijem.in</a:t>
            </a:r>
            <a:r>
              <a:rPr lang="en-US" sz="900" dirty="0">
                <a:solidFill>
                  <a:srgbClr val="266082"/>
                </a:solidFill>
              </a:rPr>
              <a:t>/</a:t>
            </a:r>
            <a:r>
              <a:rPr lang="en-US" sz="900" dirty="0" err="1">
                <a:solidFill>
                  <a:srgbClr val="266082"/>
                </a:solidFill>
              </a:rPr>
              <a:t>article.asp?issn</a:t>
            </a:r>
            <a:r>
              <a:rPr lang="en-US" sz="900" dirty="0">
                <a:solidFill>
                  <a:srgbClr val="266082"/>
                </a:solidFill>
              </a:rPr>
              <a:t>=223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074FF-F4EB-C145-9EF7-A66FB89F0551}"/>
              </a:ext>
            </a:extLst>
          </p:cNvPr>
          <p:cNvSpPr/>
          <p:nvPr/>
        </p:nvSpPr>
        <p:spPr>
          <a:xfrm>
            <a:off x="549275" y="2504661"/>
            <a:ext cx="5190343" cy="204746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729321" cy="4899910"/>
          </a:xfrm>
        </p:spPr>
        <p:txBody>
          <a:bodyPr>
            <a:normAutofit/>
          </a:bodyPr>
          <a:lstStyle/>
          <a:p>
            <a:r>
              <a:rPr lang="en-US" dirty="0"/>
              <a:t>Hyperparathyroid disease (Brown tumor)</a:t>
            </a:r>
          </a:p>
          <a:p>
            <a:r>
              <a:rPr lang="en-US" dirty="0"/>
              <a:t>Gout: Large gouty typhus</a:t>
            </a:r>
          </a:p>
          <a:p>
            <a:r>
              <a:rPr lang="en-US" dirty="0"/>
              <a:t>Other bone lesions:</a:t>
            </a:r>
          </a:p>
          <a:p>
            <a:pPr lvl="1"/>
            <a:r>
              <a:rPr lang="en-US" dirty="0"/>
              <a:t>Cortical defects, bone infarcts, “bone islands”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D8AA9-DE59-004D-B7C3-CB27A577F615}"/>
              </a:ext>
            </a:extLst>
          </p:cNvPr>
          <p:cNvSpPr/>
          <p:nvPr/>
        </p:nvSpPr>
        <p:spPr>
          <a:xfrm>
            <a:off x="549275" y="3084771"/>
            <a:ext cx="4115715" cy="146734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6F4C-FE5B-4D44-B4C3-CCE3AE701CB6}"/>
              </a:ext>
            </a:extLst>
          </p:cNvPr>
          <p:cNvSpPr/>
          <p:nvPr/>
        </p:nvSpPr>
        <p:spPr>
          <a:xfrm>
            <a:off x="701675" y="1189708"/>
            <a:ext cx="4576921" cy="119568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7E2922-E779-5547-B9C0-A93F8DC00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96"/>
          <a:stretch/>
        </p:blipFill>
        <p:spPr>
          <a:xfrm>
            <a:off x="6526306" y="1070708"/>
            <a:ext cx="1744858" cy="21926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659960-530B-4F4A-80B6-1D56FB74BC49}"/>
              </a:ext>
            </a:extLst>
          </p:cNvPr>
          <p:cNvSpPr/>
          <p:nvPr/>
        </p:nvSpPr>
        <p:spPr>
          <a:xfrm rot="16200000">
            <a:off x="5870790" y="3633831"/>
            <a:ext cx="5495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6082"/>
                </a:solidFill>
              </a:rPr>
              <a:t>https://</a:t>
            </a:r>
            <a:r>
              <a:rPr lang="en-US" sz="900" dirty="0" err="1">
                <a:solidFill>
                  <a:srgbClr val="266082"/>
                </a:solidFill>
              </a:rPr>
              <a:t>www.researchgate.net</a:t>
            </a:r>
            <a:r>
              <a:rPr lang="en-US" sz="900" dirty="0">
                <a:solidFill>
                  <a:srgbClr val="266082"/>
                </a:solidFill>
              </a:rPr>
              <a:t>/publication/244892457_Tophaceous_gout_in_a_renal_allograft_recipient/</a:t>
            </a:r>
            <a:r>
              <a:rPr lang="en-US" sz="900" dirty="0" err="1">
                <a:solidFill>
                  <a:srgbClr val="266082"/>
                </a:solidFill>
              </a:rPr>
              <a:t>figures?lo</a:t>
            </a:r>
            <a:r>
              <a:rPr lang="en-US" sz="900" dirty="0">
                <a:solidFill>
                  <a:srgbClr val="266082"/>
                </a:solidFill>
              </a:rPr>
              <a:t>=1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604F5-135D-044E-8D38-738FB0F98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96"/>
          <a:stretch/>
        </p:blipFill>
        <p:spPr>
          <a:xfrm>
            <a:off x="5441346" y="3010267"/>
            <a:ext cx="2829818" cy="35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0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729321" cy="4899910"/>
          </a:xfrm>
        </p:spPr>
        <p:txBody>
          <a:bodyPr>
            <a:normAutofit/>
          </a:bodyPr>
          <a:lstStyle/>
          <a:p>
            <a:r>
              <a:rPr lang="en-US" dirty="0"/>
              <a:t>Hyperparathyroid disease (Brown tumor)</a:t>
            </a:r>
          </a:p>
          <a:p>
            <a:r>
              <a:rPr lang="en-US" dirty="0"/>
              <a:t>Gout: Large gouty typhus</a:t>
            </a:r>
          </a:p>
          <a:p>
            <a:r>
              <a:rPr lang="en-US" dirty="0"/>
              <a:t>Other bone lesions:</a:t>
            </a:r>
          </a:p>
          <a:p>
            <a:pPr lvl="1"/>
            <a:r>
              <a:rPr lang="en-US" dirty="0"/>
              <a:t>Cortical defects, bone infarcts, “bone islands”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41B36-606E-8344-84E8-94814C5A4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734" y="3178890"/>
            <a:ext cx="1906291" cy="2754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8C5A6-0060-2641-9478-910687A0F9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203974"/>
            <a:ext cx="2146852" cy="27255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E2729B-123F-CF42-835B-E8B7EA7AECF8}"/>
              </a:ext>
            </a:extLst>
          </p:cNvPr>
          <p:cNvSpPr/>
          <p:nvPr/>
        </p:nvSpPr>
        <p:spPr>
          <a:xfrm>
            <a:off x="4803866" y="5876549"/>
            <a:ext cx="15108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rgbClr val="266082"/>
                </a:solidFill>
              </a:rPr>
              <a:t>www.researchgate.net</a:t>
            </a:r>
            <a:endParaRPr lang="en-US" sz="900" dirty="0">
              <a:solidFill>
                <a:srgbClr val="26608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722" y="5860311"/>
            <a:ext cx="17043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66082"/>
                </a:solidFill>
              </a:rPr>
              <a:t>www.radiologyassistant.nl/en/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6F4C-FE5B-4D44-B4C3-CCE3AE701CB6}"/>
              </a:ext>
            </a:extLst>
          </p:cNvPr>
          <p:cNvSpPr/>
          <p:nvPr/>
        </p:nvSpPr>
        <p:spPr>
          <a:xfrm>
            <a:off x="701675" y="1189707"/>
            <a:ext cx="4576921" cy="18950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presentation of bone tumors</a:t>
            </a:r>
          </a:p>
          <a:p>
            <a:pPr lvl="1"/>
            <a:r>
              <a:rPr lang="en-US" dirty="0"/>
              <a:t>Benign tumors</a:t>
            </a:r>
          </a:p>
          <a:p>
            <a:pPr lvl="1"/>
            <a:r>
              <a:rPr lang="en-US" dirty="0"/>
              <a:t>Tumor-like </a:t>
            </a:r>
            <a:r>
              <a:rPr lang="en-US" dirty="0" smtClean="0"/>
              <a:t>lesions:</a:t>
            </a:r>
          </a:p>
          <a:p>
            <a:pPr marL="685800" lvl="2" indent="0">
              <a:buNone/>
            </a:pPr>
            <a:r>
              <a:rPr lang="en-US" sz="2000" dirty="0" smtClean="0"/>
              <a:t>Bone cysts and cortical defects</a:t>
            </a:r>
          </a:p>
          <a:p>
            <a:pPr lvl="1"/>
            <a:r>
              <a:rPr lang="en-US" dirty="0" smtClean="0"/>
              <a:t>Malignant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Primary malignant</a:t>
            </a:r>
          </a:p>
          <a:p>
            <a:pPr lvl="2"/>
            <a:r>
              <a:rPr lang="en-US" dirty="0"/>
              <a:t>Metastasis in bone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01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18" y="183166"/>
            <a:ext cx="8385081" cy="859990"/>
          </a:xfrm>
        </p:spPr>
        <p:txBody>
          <a:bodyPr/>
          <a:lstStyle/>
          <a:p>
            <a:r>
              <a:rPr lang="en-US" dirty="0"/>
              <a:t>Benign Bone Tumors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22179"/>
              </p:ext>
            </p:extLst>
          </p:nvPr>
        </p:nvGraphicFramePr>
        <p:xfrm>
          <a:off x="549275" y="1376363"/>
          <a:ext cx="8042275" cy="489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02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Benign bone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Osteochondroma</a:t>
            </a:r>
          </a:p>
          <a:p>
            <a:r>
              <a:rPr lang="en-US" dirty="0" err="1"/>
              <a:t>Chondroma</a:t>
            </a:r>
            <a:r>
              <a:rPr lang="en-US" dirty="0"/>
              <a:t> / </a:t>
            </a:r>
            <a:r>
              <a:rPr lang="en-US" dirty="0" err="1"/>
              <a:t>chondroblastoma</a:t>
            </a:r>
            <a:endParaRPr lang="en-US" dirty="0"/>
          </a:p>
          <a:p>
            <a:r>
              <a:rPr lang="en-US" b="1" dirty="0"/>
              <a:t>Osteoid osteoma </a:t>
            </a:r>
            <a:r>
              <a:rPr lang="en-US" dirty="0"/>
              <a:t>/ </a:t>
            </a:r>
            <a:r>
              <a:rPr lang="en-US" dirty="0" err="1"/>
              <a:t>osteoblastoma</a:t>
            </a:r>
            <a:endParaRPr lang="en-US" dirty="0"/>
          </a:p>
          <a:p>
            <a:r>
              <a:rPr lang="en-US" b="1" dirty="0"/>
              <a:t>Non-ossifying fibroma</a:t>
            </a:r>
          </a:p>
          <a:p>
            <a:r>
              <a:rPr lang="en-US" b="1" dirty="0"/>
              <a:t>Simple (Unicameral) Bone Cyst</a:t>
            </a:r>
          </a:p>
          <a:p>
            <a:r>
              <a:rPr lang="en-US" b="1" dirty="0"/>
              <a:t>Aneurysmal Bone Cyst</a:t>
            </a:r>
          </a:p>
          <a:p>
            <a:r>
              <a:rPr lang="en-US" b="1" dirty="0"/>
              <a:t>Giant Cell Tumor</a:t>
            </a:r>
          </a:p>
        </p:txBody>
      </p:sp>
    </p:spTree>
    <p:extLst>
      <p:ext uri="{BB962C8B-B14F-4D97-AF65-F5344CB8AC3E}">
        <p14:creationId xmlns:p14="http://schemas.microsoft.com/office/powerpoint/2010/main" val="38529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Osteochondroma</a:t>
            </a:r>
            <a:r>
              <a:rPr lang="en-US" dirty="0"/>
              <a:t> (Exostosis)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common lesion</a:t>
            </a:r>
          </a:p>
          <a:p>
            <a:r>
              <a:rPr lang="en-US" dirty="0"/>
              <a:t>Ends of long bone</a:t>
            </a:r>
          </a:p>
          <a:p>
            <a:r>
              <a:rPr lang="en-US" dirty="0"/>
              <a:t>Bony overgrowth</a:t>
            </a:r>
          </a:p>
          <a:p>
            <a:pPr lvl="1"/>
            <a:r>
              <a:rPr lang="en-US" dirty="0"/>
              <a:t>Away from </a:t>
            </a:r>
            <a:r>
              <a:rPr lang="en-US" dirty="0" err="1"/>
              <a:t>epiph</a:t>
            </a:r>
            <a:r>
              <a:rPr lang="en-US" dirty="0"/>
              <a:t>. plate</a:t>
            </a:r>
          </a:p>
          <a:p>
            <a:pPr lvl="1"/>
            <a:r>
              <a:rPr lang="en-US" dirty="0"/>
              <a:t>Covered by cartilage</a:t>
            </a:r>
          </a:p>
          <a:p>
            <a:r>
              <a:rPr lang="en-US" dirty="0"/>
              <a:t>Growth:</a:t>
            </a:r>
          </a:p>
          <a:p>
            <a:pPr lvl="1"/>
            <a:r>
              <a:rPr lang="en-US" dirty="0"/>
              <a:t>Stops when epiphysis close</a:t>
            </a:r>
          </a:p>
          <a:p>
            <a:pPr lvl="1"/>
            <a:r>
              <a:rPr lang="en-US" dirty="0"/>
              <a:t>If continues later:</a:t>
            </a:r>
          </a:p>
          <a:p>
            <a:pPr lvl="2"/>
            <a:r>
              <a:rPr lang="en-US" dirty="0"/>
              <a:t>? Malignant transformation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333" y="1100138"/>
            <a:ext cx="1566015" cy="5232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697" y="2139895"/>
            <a:ext cx="1905844" cy="4153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580" y="6348084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  <p:sp>
        <p:nvSpPr>
          <p:cNvPr id="4" name="Down Arrow 3"/>
          <p:cNvSpPr/>
          <p:nvPr/>
        </p:nvSpPr>
        <p:spPr>
          <a:xfrm rot="750957">
            <a:off x="5626062" y="3716150"/>
            <a:ext cx="240269" cy="1046489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Osteochondroma</a:t>
            </a:r>
            <a:r>
              <a:rPr lang="en-US" dirty="0"/>
              <a:t> (Exostosis)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203" y="1063787"/>
            <a:ext cx="2230347" cy="2392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0A800-3817-454F-9CB3-B1E812C86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75495" flipH="1">
            <a:off x="68828" y="2642530"/>
            <a:ext cx="3088005" cy="28153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8CC771-DB00-1047-80F9-9FCCD1F46E7A}"/>
              </a:ext>
            </a:extLst>
          </p:cNvPr>
          <p:cNvSpPr/>
          <p:nvPr/>
        </p:nvSpPr>
        <p:spPr>
          <a:xfrm rot="20038585">
            <a:off x="1335843" y="5417906"/>
            <a:ext cx="15824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emedicine.medscape.com</a:t>
            </a:r>
            <a:endParaRPr lang="en-US" sz="900" dirty="0">
              <a:solidFill>
                <a:srgbClr val="397B8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4EBF45-CF11-BC47-848E-51C5AD96BD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619" y="1176032"/>
            <a:ext cx="2662005" cy="5299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DEC3FB-A6F6-B349-A76A-94CA100D86DB}"/>
              </a:ext>
            </a:extLst>
          </p:cNvPr>
          <p:cNvSpPr/>
          <p:nvPr/>
        </p:nvSpPr>
        <p:spPr>
          <a:xfrm>
            <a:off x="4091301" y="6459841"/>
            <a:ext cx="1024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radiopaedia.org</a:t>
            </a:r>
            <a:endParaRPr lang="en-US" sz="900" dirty="0">
              <a:solidFill>
                <a:srgbClr val="397B8C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69633B-BDD8-4F49-9385-0AAAF78A28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792" y="3590356"/>
            <a:ext cx="2103759" cy="27619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2A9FFC-6310-A341-99E8-B494EF56D77A}"/>
              </a:ext>
            </a:extLst>
          </p:cNvPr>
          <p:cNvSpPr txBox="1"/>
          <p:nvPr/>
        </p:nvSpPr>
        <p:spPr>
          <a:xfrm>
            <a:off x="6212587" y="6352283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</p:spTree>
    <p:extLst>
      <p:ext uri="{BB962C8B-B14F-4D97-AF65-F5344CB8AC3E}">
        <p14:creationId xmlns:p14="http://schemas.microsoft.com/office/powerpoint/2010/main" val="33188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Osteochondroma</a:t>
            </a:r>
            <a:r>
              <a:rPr lang="en-US" dirty="0"/>
              <a:t> (Exostosis)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fracture: becomes painful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5712" y="1848341"/>
            <a:ext cx="3137089" cy="458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127" y="1848341"/>
            <a:ext cx="4414948" cy="459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09649" y="6439445"/>
            <a:ext cx="11913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http://radiopaedia.org/</a:t>
            </a:r>
          </a:p>
        </p:txBody>
      </p:sp>
    </p:spTree>
    <p:extLst>
      <p:ext uri="{BB962C8B-B14F-4D97-AF65-F5344CB8AC3E}">
        <p14:creationId xmlns:p14="http://schemas.microsoft.com/office/powerpoint/2010/main" val="32668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Osteoid osteoma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7"/>
            <a:ext cx="8042276" cy="52359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Small tumor (&lt;1 cm)</a:t>
            </a:r>
          </a:p>
          <a:p>
            <a:r>
              <a:rPr lang="en-US" dirty="0"/>
              <a:t>Young adults</a:t>
            </a:r>
          </a:p>
          <a:p>
            <a:r>
              <a:rPr lang="en-US" dirty="0"/>
              <a:t>Pain, pain, pain</a:t>
            </a:r>
          </a:p>
          <a:p>
            <a:pPr lvl="1"/>
            <a:r>
              <a:rPr lang="en-US" dirty="0"/>
              <a:t>Typically relieved by Salicylates</a:t>
            </a:r>
          </a:p>
          <a:p>
            <a:r>
              <a:rPr lang="en-US" dirty="0"/>
              <a:t>Sites: Femur, tibia, spine</a:t>
            </a:r>
          </a:p>
          <a:p>
            <a:r>
              <a:rPr lang="en-US" dirty="0"/>
              <a:t>X-ray:</a:t>
            </a:r>
          </a:p>
          <a:p>
            <a:pPr lvl="1"/>
            <a:r>
              <a:rPr lang="en-US" dirty="0"/>
              <a:t>Small radiolucent “nidus”</a:t>
            </a:r>
          </a:p>
          <a:p>
            <a:pPr lvl="1"/>
            <a:r>
              <a:rPr lang="en-US" dirty="0"/>
              <a:t>Surrounded by sclerotic bone</a:t>
            </a:r>
          </a:p>
          <a:p>
            <a:r>
              <a:rPr lang="en-US" dirty="0"/>
              <a:t>CT: Shows “nidus” better</a:t>
            </a:r>
          </a:p>
          <a:p>
            <a:r>
              <a:rPr lang="en-US" dirty="0"/>
              <a:t>Tc</a:t>
            </a:r>
            <a:r>
              <a:rPr lang="en-US" baseline="30000" dirty="0"/>
              <a:t>99</a:t>
            </a:r>
            <a:r>
              <a:rPr lang="en-US" dirty="0"/>
              <a:t> scan: hot</a:t>
            </a:r>
          </a:p>
          <a:p>
            <a:r>
              <a:rPr lang="en-US" dirty="0"/>
              <a:t>Treatment: surgical excision, or thermal ablation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313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539" y="730045"/>
            <a:ext cx="1671564" cy="5153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1029" y="5828340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1450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Osteoid osteoma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7"/>
            <a:ext cx="8042276" cy="52359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Small tumor (&lt;1 cm)</a:t>
            </a:r>
          </a:p>
          <a:p>
            <a:r>
              <a:rPr lang="en-US" dirty="0"/>
              <a:t>Young adults</a:t>
            </a:r>
          </a:p>
          <a:p>
            <a:r>
              <a:rPr lang="en-US" dirty="0"/>
              <a:t>Pain, pain, pain</a:t>
            </a:r>
          </a:p>
          <a:p>
            <a:pPr lvl="1"/>
            <a:r>
              <a:rPr lang="en-US" dirty="0"/>
              <a:t>Typically relieved by Salicylates</a:t>
            </a:r>
          </a:p>
          <a:p>
            <a:r>
              <a:rPr lang="en-US" dirty="0"/>
              <a:t>Sites: Femur, tibia, spine</a:t>
            </a:r>
          </a:p>
          <a:p>
            <a:r>
              <a:rPr lang="en-US" dirty="0"/>
              <a:t>X-ray:</a:t>
            </a:r>
          </a:p>
          <a:p>
            <a:pPr lvl="1"/>
            <a:r>
              <a:rPr lang="en-US" dirty="0"/>
              <a:t>Small radiolucent “nidus”</a:t>
            </a:r>
          </a:p>
          <a:p>
            <a:pPr lvl="1"/>
            <a:r>
              <a:rPr lang="en-US" dirty="0"/>
              <a:t>Surrounded by sclerotic bone</a:t>
            </a:r>
          </a:p>
          <a:p>
            <a:r>
              <a:rPr lang="en-US" dirty="0"/>
              <a:t>CT: Shows “nidus” better</a:t>
            </a:r>
          </a:p>
          <a:p>
            <a:r>
              <a:rPr lang="en-US" dirty="0"/>
              <a:t>Tc</a:t>
            </a:r>
            <a:r>
              <a:rPr lang="en-US" baseline="30000" dirty="0"/>
              <a:t>99</a:t>
            </a:r>
            <a:r>
              <a:rPr lang="en-US" dirty="0"/>
              <a:t> scan: hot</a:t>
            </a:r>
          </a:p>
          <a:p>
            <a:r>
              <a:rPr lang="en-US" dirty="0"/>
              <a:t>Treatment: surgical excision, or thermal ablation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489" y="1046163"/>
            <a:ext cx="2352934" cy="1824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2396" y="2916918"/>
            <a:ext cx="24072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Apley’s</a:t>
            </a:r>
            <a:r>
              <a:rPr lang="en-US" sz="900" dirty="0">
                <a:solidFill>
                  <a:srgbClr val="397B8C"/>
                </a:solidFill>
              </a:rPr>
              <a:t> System of </a:t>
            </a:r>
            <a:r>
              <a:rPr lang="en-US" sz="900" dirty="0" err="1">
                <a:solidFill>
                  <a:srgbClr val="397B8C"/>
                </a:solidFill>
              </a:rPr>
              <a:t>Orthop</a:t>
            </a:r>
            <a:r>
              <a:rPr lang="en-US" sz="900" dirty="0">
                <a:solidFill>
                  <a:srgbClr val="397B8C"/>
                </a:solidFill>
              </a:rPr>
              <a:t>. And Fractures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03593" y="3309292"/>
            <a:ext cx="3636406" cy="2622421"/>
            <a:chOff x="5303593" y="3309292"/>
            <a:chExt cx="3636406" cy="26224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593" y="3319617"/>
              <a:ext cx="1804100" cy="26120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5141" y="3309292"/>
              <a:ext cx="1824858" cy="262242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91772" y="5700881"/>
              <a:ext cx="159704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r-HR" sz="900" dirty="0">
                  <a:solidFill>
                    <a:schemeClr val="bg1"/>
                  </a:solidFill>
                </a:rPr>
                <a:t>http://openi.nlm.nih.gov/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Osteoid Osteoma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11 year old boy: Pain in left hip</a:t>
            </a:r>
          </a:p>
        </p:txBody>
      </p:sp>
      <p:pic>
        <p:nvPicPr>
          <p:cNvPr id="4" name="Picture 3" descr="DSC0104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238" y="1968622"/>
            <a:ext cx="4024313" cy="3018235"/>
          </a:xfrm>
          <a:prstGeom prst="rect">
            <a:avLst/>
          </a:prstGeom>
        </p:spPr>
      </p:pic>
      <p:pic>
        <p:nvPicPr>
          <p:cNvPr id="5" name="Picture 4" descr="DSC01051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" y="1968621"/>
            <a:ext cx="3965028" cy="2973771"/>
          </a:xfrm>
          <a:prstGeom prst="rect">
            <a:avLst/>
          </a:prstGeom>
        </p:spPr>
      </p:pic>
      <p:pic>
        <p:nvPicPr>
          <p:cNvPr id="6" name="Picture 5" descr="DSC0105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6114" y="4644473"/>
            <a:ext cx="3782248" cy="22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Osteoid Osteoma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2384" y="6319505"/>
            <a:ext cx="3289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97B8C"/>
                </a:solidFill>
              </a:rPr>
              <a:t>Bone Tumors A Practical Guide to Imaging</a:t>
            </a:r>
          </a:p>
        </p:txBody>
      </p:sp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1612899"/>
            <a:ext cx="8020052" cy="42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7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Non-ossifying fibroma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Another name:</a:t>
            </a:r>
          </a:p>
          <a:p>
            <a:pPr lvl="1"/>
            <a:r>
              <a:rPr lang="en-US" dirty="0"/>
              <a:t>Fibrous cortical defect</a:t>
            </a:r>
          </a:p>
          <a:p>
            <a:r>
              <a:rPr lang="en-US" dirty="0"/>
              <a:t>The commonest benign lesion of bone</a:t>
            </a:r>
          </a:p>
          <a:p>
            <a:r>
              <a:rPr lang="en-US" dirty="0"/>
              <a:t>Asymptomatic</a:t>
            </a:r>
          </a:p>
          <a:p>
            <a:pPr lvl="1"/>
            <a:r>
              <a:rPr lang="en-US" dirty="0"/>
              <a:t>Incidentally discovered</a:t>
            </a:r>
          </a:p>
          <a:p>
            <a:r>
              <a:rPr lang="en-US" dirty="0"/>
              <a:t>Children:</a:t>
            </a:r>
          </a:p>
          <a:p>
            <a:pPr lvl="1"/>
            <a:r>
              <a:rPr lang="en-US" dirty="0"/>
              <a:t>Disappears later</a:t>
            </a:r>
          </a:p>
          <a:p>
            <a:r>
              <a:rPr lang="en-US" dirty="0"/>
              <a:t>Common site:</a:t>
            </a:r>
          </a:p>
          <a:p>
            <a:pPr lvl="1"/>
            <a:r>
              <a:rPr lang="en-US" dirty="0"/>
              <a:t>Metaphysis of long bones</a:t>
            </a:r>
          </a:p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Observation</a:t>
            </a:r>
          </a:p>
          <a:p>
            <a:pPr lvl="1"/>
            <a:r>
              <a:rPr lang="en-US" dirty="0"/>
              <a:t>Surgery if very large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78" y="2933861"/>
            <a:ext cx="2864214" cy="2045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1425" y="5001865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313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592" y="1100137"/>
            <a:ext cx="1666606" cy="5265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1029" y="6384188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23223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Classification – predominant tissue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440476"/>
              </p:ext>
            </p:extLst>
          </p:nvPr>
        </p:nvGraphicFramePr>
        <p:xfrm>
          <a:off x="549275" y="1376363"/>
          <a:ext cx="8042274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Tissue of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Malignant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Bone forming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Osteoma</a:t>
                      </a:r>
                    </a:p>
                    <a:p>
                      <a:r>
                        <a:rPr lang="en-US" sz="1600" b="1" dirty="0"/>
                        <a:t>Osteoid Osteoma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Osteoblastoma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Osteosarcoma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Cartilage forming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Chondroma</a:t>
                      </a:r>
                    </a:p>
                    <a:p>
                      <a:r>
                        <a:rPr lang="en-US" sz="1600" b="1" dirty="0" err="1"/>
                        <a:t>Osteochondroma</a:t>
                      </a:r>
                      <a:endParaRPr lang="en-US" sz="1600" b="1" dirty="0"/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Chondroblastoma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Chondrosarcoma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Fibrous 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Fibroma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Fibrosarcoma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Giant-cell</a:t>
                      </a:r>
                      <a:r>
                        <a:rPr lang="en-US" sz="1600" b="1" baseline="0" dirty="0"/>
                        <a:t> tumor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Benign </a:t>
                      </a:r>
                      <a:r>
                        <a:rPr lang="en-US" sz="1600" b="1" dirty="0" err="1"/>
                        <a:t>Osteoclastoma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Malignant </a:t>
                      </a:r>
                      <a:r>
                        <a:rPr lang="en-US" sz="1600" b="1" dirty="0" err="1"/>
                        <a:t>Osteoclastoma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Marrow tumors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Ewing’s Sarcoma</a:t>
                      </a:r>
                    </a:p>
                    <a:p>
                      <a:r>
                        <a:rPr lang="en-US" sz="1600" b="1" dirty="0"/>
                        <a:t>Myeloma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Haemangioma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Haemangiosarcoma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Other connective 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Fibrous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histocytoma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Lipoma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Malignant fibrous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histocytoma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Liposarcoma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Other tumors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Neurofibroma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Adamantoma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303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Non-ossifying fibroma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Non-ossifying fibroma  ……..………Fibrous cortical defect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984" y="1851405"/>
            <a:ext cx="2535644" cy="2918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955" y="1870558"/>
            <a:ext cx="2599035" cy="2918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63" y="1870558"/>
            <a:ext cx="2661656" cy="2899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3984" y="6384188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37614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Solitary – unicameral</a:t>
            </a:r>
          </a:p>
          <a:p>
            <a:r>
              <a:rPr lang="en-US" dirty="0"/>
              <a:t>Children</a:t>
            </a:r>
          </a:p>
          <a:p>
            <a:r>
              <a:rPr lang="en-US" dirty="0"/>
              <a:t>Metaphysis</a:t>
            </a:r>
          </a:p>
          <a:p>
            <a:pPr lvl="1"/>
            <a:r>
              <a:rPr lang="en-US" dirty="0"/>
              <a:t>Prox. Humerus and Femur</a:t>
            </a:r>
          </a:p>
          <a:p>
            <a:r>
              <a:rPr lang="en-US" dirty="0"/>
              <a:t>Not a tumor</a:t>
            </a:r>
          </a:p>
          <a:p>
            <a:pPr lvl="1"/>
            <a:r>
              <a:rPr lang="en-US" dirty="0"/>
              <a:t>Not seen in adults</a:t>
            </a:r>
          </a:p>
          <a:p>
            <a:pPr lvl="1"/>
            <a:r>
              <a:rPr lang="en-US" dirty="0"/>
              <a:t>Heals spontaneously</a:t>
            </a:r>
          </a:p>
          <a:p>
            <a:r>
              <a:rPr lang="en-US" dirty="0"/>
              <a:t>Pathological fracture / or incidental</a:t>
            </a:r>
          </a:p>
          <a:p>
            <a:r>
              <a:rPr lang="en-US" dirty="0"/>
              <a:t>Aspirate is clear straw-colored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24" y="1100138"/>
            <a:ext cx="1676662" cy="5175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9112" y="6348084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EEC-BC98-4A4F-9366-9D656C950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63" y="1592327"/>
            <a:ext cx="2007961" cy="29918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9E1BA0-6848-F145-B7D9-3792A5396DFE}"/>
              </a:ext>
            </a:extLst>
          </p:cNvPr>
          <p:cNvSpPr/>
          <p:nvPr/>
        </p:nvSpPr>
        <p:spPr>
          <a:xfrm>
            <a:off x="5505650" y="4600702"/>
            <a:ext cx="110318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dirty="0" err="1">
                <a:solidFill>
                  <a:srgbClr val="266082"/>
                </a:solidFill>
              </a:rPr>
              <a:t>www.juniorbones.com</a:t>
            </a:r>
            <a:endParaRPr lang="en-US" sz="700" dirty="0">
              <a:solidFill>
                <a:srgbClr val="266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Solitary – unicameral</a:t>
            </a:r>
          </a:p>
          <a:p>
            <a:r>
              <a:rPr lang="en-US" dirty="0"/>
              <a:t>Children</a:t>
            </a:r>
          </a:p>
          <a:p>
            <a:r>
              <a:rPr lang="en-US" dirty="0"/>
              <a:t>Metaphysis</a:t>
            </a:r>
          </a:p>
          <a:p>
            <a:pPr lvl="1"/>
            <a:r>
              <a:rPr lang="en-US" dirty="0"/>
              <a:t>Prox. Humerus and Femur</a:t>
            </a:r>
          </a:p>
          <a:p>
            <a:r>
              <a:rPr lang="en-US" dirty="0"/>
              <a:t>Not a tumor</a:t>
            </a:r>
          </a:p>
          <a:p>
            <a:pPr lvl="1"/>
            <a:r>
              <a:rPr lang="en-US" dirty="0"/>
              <a:t>Not seen in adults</a:t>
            </a:r>
          </a:p>
          <a:p>
            <a:pPr lvl="1"/>
            <a:r>
              <a:rPr lang="en-US" dirty="0"/>
              <a:t>Heals spontaneously</a:t>
            </a:r>
          </a:p>
          <a:p>
            <a:r>
              <a:rPr lang="en-US" dirty="0"/>
              <a:t>Pathological fracture / or incidental</a:t>
            </a:r>
          </a:p>
          <a:p>
            <a:r>
              <a:rPr lang="en-US" dirty="0"/>
              <a:t>Aspirate is clear straw-colored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5281" y="4658264"/>
            <a:ext cx="20681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397B8C"/>
                </a:solidFill>
              </a:rPr>
              <a:t>Orthopedic </a:t>
            </a:r>
            <a:r>
              <a:rPr lang="en-US" sz="600" dirty="0" err="1">
                <a:solidFill>
                  <a:srgbClr val="397B8C"/>
                </a:solidFill>
              </a:rPr>
              <a:t>Radiolgy</a:t>
            </a:r>
            <a:r>
              <a:rPr lang="en-US" sz="600" dirty="0">
                <a:solidFill>
                  <a:srgbClr val="397B8C"/>
                </a:solidFill>
              </a:rPr>
              <a:t>. A Greenspan. Lippincott-Raven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281" y="1012743"/>
            <a:ext cx="2043675" cy="3645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8A57D-B8D2-844A-8B8C-4348AFDF6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81" t="82" r="33285" b="2439"/>
          <a:stretch/>
        </p:blipFill>
        <p:spPr>
          <a:xfrm>
            <a:off x="5020734" y="1046163"/>
            <a:ext cx="1462002" cy="3604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BA9B9F-AD39-9C46-A9C7-2B5397E7372A}"/>
              </a:ext>
            </a:extLst>
          </p:cNvPr>
          <p:cNvSpPr/>
          <p:nvPr/>
        </p:nvSpPr>
        <p:spPr>
          <a:xfrm>
            <a:off x="5240216" y="4650964"/>
            <a:ext cx="102303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dirty="0">
                <a:solidFill>
                  <a:srgbClr val="266082"/>
                </a:solidFill>
              </a:rPr>
              <a:t>https://</a:t>
            </a:r>
            <a:r>
              <a:rPr lang="en-US" sz="600" dirty="0" err="1">
                <a:solidFill>
                  <a:srgbClr val="266082"/>
                </a:solidFill>
              </a:rPr>
              <a:t>radiopaedia.org</a:t>
            </a:r>
            <a:endParaRPr lang="en-US" sz="600" dirty="0">
              <a:solidFill>
                <a:srgbClr val="266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Small, reducing in size</a:t>
            </a:r>
          </a:p>
          <a:p>
            <a:pPr lvl="2"/>
            <a:r>
              <a:rPr lang="en-US" dirty="0"/>
              <a:t>Leave alone</a:t>
            </a:r>
          </a:p>
          <a:p>
            <a:pPr lvl="1"/>
            <a:r>
              <a:rPr lang="en-US" dirty="0"/>
              <a:t>Increasing in size, active</a:t>
            </a:r>
          </a:p>
          <a:p>
            <a:pPr lvl="2"/>
            <a:r>
              <a:rPr lang="en-US" smtClean="0"/>
              <a:t>Moderate </a:t>
            </a:r>
            <a:r>
              <a:rPr lang="en-US" dirty="0" smtClean="0"/>
              <a:t>trial of bone marrow</a:t>
            </a:r>
          </a:p>
          <a:p>
            <a:pPr marL="685800" lvl="2" indent="0">
              <a:buNone/>
            </a:pPr>
            <a:r>
              <a:rPr lang="en-US" dirty="0" smtClean="0"/>
              <a:t>     injection</a:t>
            </a:r>
            <a:endParaRPr lang="en-US" dirty="0" smtClean="0"/>
          </a:p>
          <a:p>
            <a:pPr lvl="2"/>
            <a:r>
              <a:rPr lang="en-US" dirty="0" err="1" smtClean="0"/>
              <a:t>Larg</a:t>
            </a:r>
            <a:r>
              <a:rPr lang="en-US" dirty="0" smtClean="0"/>
              <a:t> (</a:t>
            </a:r>
            <a:r>
              <a:rPr lang="en-US" sz="1900" dirty="0" smtClean="0"/>
              <a:t>risk of fracture</a:t>
            </a:r>
            <a:r>
              <a:rPr lang="en-US" dirty="0" smtClean="0"/>
              <a:t>) </a:t>
            </a:r>
            <a:r>
              <a:rPr lang="en-US" dirty="0" smtClean="0"/>
              <a:t>Curettage &amp; </a:t>
            </a:r>
            <a:r>
              <a:rPr lang="en-US" dirty="0" smtClean="0"/>
              <a:t>grafting </a:t>
            </a:r>
            <a:endParaRPr lang="en-US" dirty="0"/>
          </a:p>
          <a:p>
            <a:pPr lvl="1"/>
            <a:r>
              <a:rPr lang="en-US" dirty="0"/>
              <a:t>Pathological fracture</a:t>
            </a:r>
          </a:p>
          <a:p>
            <a:pPr lvl="2"/>
            <a:r>
              <a:rPr lang="en-US" dirty="0"/>
              <a:t>Treat fracture</a:t>
            </a:r>
          </a:p>
          <a:p>
            <a:pPr lvl="2"/>
            <a:r>
              <a:rPr lang="en-US" dirty="0"/>
              <a:t>Cyst might heal</a:t>
            </a:r>
          </a:p>
          <a:p>
            <a:pPr lvl="1"/>
            <a:r>
              <a:rPr lang="en-US" dirty="0"/>
              <a:t>Recurrent / injection failed:</a:t>
            </a:r>
          </a:p>
          <a:p>
            <a:pPr lvl="2"/>
            <a:r>
              <a:rPr lang="en-US" dirty="0"/>
              <a:t>Surgical curettage and bone grafting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204" y="3591155"/>
            <a:ext cx="2095077" cy="2346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1074" y="5866811"/>
            <a:ext cx="23952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rgbClr val="397B8C"/>
                </a:solidFill>
              </a:rPr>
              <a:t>Orthopedic </a:t>
            </a:r>
            <a:r>
              <a:rPr lang="en-US" sz="700" dirty="0" err="1">
                <a:solidFill>
                  <a:srgbClr val="397B8C"/>
                </a:solidFill>
              </a:rPr>
              <a:t>Radiolgy</a:t>
            </a:r>
            <a:r>
              <a:rPr lang="en-US" sz="700" dirty="0">
                <a:solidFill>
                  <a:srgbClr val="397B8C"/>
                </a:solidFill>
              </a:rPr>
              <a:t>. A Greenspan. Lippincott-Raven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0800F-48DF-A940-9266-EA1A899A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30" y="1043156"/>
            <a:ext cx="3367274" cy="2091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ACC541-8929-E545-A0B7-BDDF908DCCDB}"/>
              </a:ext>
            </a:extLst>
          </p:cNvPr>
          <p:cNvSpPr/>
          <p:nvPr/>
        </p:nvSpPr>
        <p:spPr>
          <a:xfrm>
            <a:off x="5501517" y="3118757"/>
            <a:ext cx="33147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266082"/>
                </a:solidFill>
              </a:rPr>
              <a:t>https://</a:t>
            </a:r>
            <a:r>
              <a:rPr lang="en-US" sz="700" dirty="0" err="1">
                <a:solidFill>
                  <a:srgbClr val="266082"/>
                </a:solidFill>
              </a:rPr>
              <a:t>www.sciencedirect.com</a:t>
            </a:r>
            <a:r>
              <a:rPr lang="en-US" sz="700" dirty="0">
                <a:solidFill>
                  <a:srgbClr val="266082"/>
                </a:solidFill>
              </a:rPr>
              <a:t>/science/article/</a:t>
            </a:r>
            <a:r>
              <a:rPr lang="en-US" sz="700" dirty="0" err="1">
                <a:solidFill>
                  <a:srgbClr val="266082"/>
                </a:solidFill>
              </a:rPr>
              <a:t>pii</a:t>
            </a:r>
            <a:r>
              <a:rPr lang="en-US" sz="700" dirty="0">
                <a:solidFill>
                  <a:srgbClr val="266082"/>
                </a:solidFill>
              </a:rPr>
              <a:t>/S1877056814003338</a:t>
            </a:r>
          </a:p>
        </p:txBody>
      </p:sp>
    </p:spTree>
    <p:extLst>
      <p:ext uri="{BB962C8B-B14F-4D97-AF65-F5344CB8AC3E}">
        <p14:creationId xmlns:p14="http://schemas.microsoft.com/office/powerpoint/2010/main" val="12368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Aneurysmal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Child - young adult</a:t>
            </a:r>
          </a:p>
          <a:p>
            <a:r>
              <a:rPr lang="en-US" dirty="0"/>
              <a:t>Metaphysis of long bone</a:t>
            </a:r>
          </a:p>
          <a:p>
            <a:r>
              <a:rPr lang="en-US" dirty="0"/>
              <a:t>X-ray:</a:t>
            </a:r>
          </a:p>
          <a:p>
            <a:pPr lvl="1"/>
            <a:r>
              <a:rPr lang="en-US" dirty="0"/>
              <a:t>Well-defined cyst</a:t>
            </a:r>
          </a:p>
          <a:p>
            <a:pPr lvl="1"/>
            <a:r>
              <a:rPr lang="en-US" dirty="0"/>
              <a:t>Trabeculated</a:t>
            </a:r>
          </a:p>
          <a:p>
            <a:pPr lvl="1"/>
            <a:r>
              <a:rPr lang="en-US" dirty="0"/>
              <a:t>Eccentrically placed</a:t>
            </a:r>
          </a:p>
          <a:p>
            <a:pPr lvl="1"/>
            <a:r>
              <a:rPr lang="en-US" dirty="0"/>
              <a:t>Ballooning</a:t>
            </a:r>
          </a:p>
          <a:p>
            <a:r>
              <a:rPr lang="en-US" dirty="0"/>
              <a:t>Bloody content</a:t>
            </a:r>
          </a:p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Curettage and bone graft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553" y="1043156"/>
            <a:ext cx="1616998" cy="5232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9112" y="6348084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148" y="1039210"/>
            <a:ext cx="1671522" cy="52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Aneurysmal bone cyst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Metaphysis, Eccentric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9326" y="2104802"/>
            <a:ext cx="7095824" cy="4323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9925" y="6436922"/>
            <a:ext cx="10441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900" dirty="0" err="1">
                <a:solidFill>
                  <a:srgbClr val="397B8C"/>
                </a:solidFill>
              </a:rPr>
              <a:t>radiopaedia.org</a:t>
            </a:r>
            <a:endParaRPr lang="en-US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Giant-Cell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Unknown origin</a:t>
            </a:r>
          </a:p>
          <a:p>
            <a:pPr lvl="1"/>
            <a:r>
              <a:rPr lang="en-US" dirty="0"/>
              <a:t>Giant cells abundant</a:t>
            </a:r>
          </a:p>
          <a:p>
            <a:r>
              <a:rPr lang="en-US" dirty="0"/>
              <a:t>Behavior:</a:t>
            </a:r>
          </a:p>
          <a:p>
            <a:pPr lvl="1"/>
            <a:r>
              <a:rPr lang="en-US" dirty="0"/>
              <a:t>One third benign</a:t>
            </a:r>
          </a:p>
          <a:p>
            <a:pPr lvl="1"/>
            <a:r>
              <a:rPr lang="en-US" dirty="0"/>
              <a:t>One third locally aggressive</a:t>
            </a:r>
          </a:p>
          <a:p>
            <a:pPr lvl="1"/>
            <a:r>
              <a:rPr lang="en-US" dirty="0"/>
              <a:t>One third (less) with distant metastasis</a:t>
            </a:r>
          </a:p>
          <a:p>
            <a:r>
              <a:rPr lang="en-US" dirty="0"/>
              <a:t>Young adults</a:t>
            </a:r>
          </a:p>
          <a:p>
            <a:r>
              <a:rPr lang="en-US" dirty="0"/>
              <a:t>Common sites:</a:t>
            </a:r>
          </a:p>
          <a:p>
            <a:pPr lvl="1"/>
            <a:r>
              <a:rPr lang="en-US" dirty="0"/>
              <a:t>Around knee</a:t>
            </a:r>
          </a:p>
          <a:p>
            <a:pPr lvl="1"/>
            <a:r>
              <a:rPr lang="en-US" dirty="0"/>
              <a:t>Proximal humerus</a:t>
            </a:r>
          </a:p>
          <a:p>
            <a:pPr lvl="1"/>
            <a:r>
              <a:rPr lang="en-US" dirty="0"/>
              <a:t>Distal radius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394" y="1046163"/>
            <a:ext cx="1611157" cy="5232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9112" y="6348084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5900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Giant-Cell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Unknown origin</a:t>
            </a:r>
          </a:p>
          <a:p>
            <a:pPr lvl="1"/>
            <a:r>
              <a:rPr lang="en-US" dirty="0"/>
              <a:t>Giant cells abundant</a:t>
            </a:r>
          </a:p>
          <a:p>
            <a:r>
              <a:rPr lang="en-US" dirty="0"/>
              <a:t>Behavior:</a:t>
            </a:r>
          </a:p>
          <a:p>
            <a:pPr lvl="1"/>
            <a:r>
              <a:rPr lang="en-US" dirty="0"/>
              <a:t>One third benign</a:t>
            </a:r>
          </a:p>
          <a:p>
            <a:pPr lvl="1"/>
            <a:r>
              <a:rPr lang="en-US" dirty="0"/>
              <a:t>One third locally aggressive</a:t>
            </a:r>
          </a:p>
          <a:p>
            <a:pPr lvl="1"/>
            <a:r>
              <a:rPr lang="en-US" dirty="0"/>
              <a:t>One third (less) with distant metastasis</a:t>
            </a:r>
          </a:p>
          <a:p>
            <a:r>
              <a:rPr lang="en-US" dirty="0"/>
              <a:t>Young adults</a:t>
            </a:r>
          </a:p>
          <a:p>
            <a:r>
              <a:rPr lang="en-US" dirty="0"/>
              <a:t>Common sites:</a:t>
            </a:r>
          </a:p>
          <a:p>
            <a:pPr lvl="1"/>
            <a:r>
              <a:rPr lang="en-US" dirty="0"/>
              <a:t>Around knee</a:t>
            </a:r>
          </a:p>
          <a:p>
            <a:pPr lvl="1"/>
            <a:r>
              <a:rPr lang="en-US" dirty="0"/>
              <a:t>Proximal humerus</a:t>
            </a:r>
          </a:p>
          <a:p>
            <a:pPr lvl="1"/>
            <a:r>
              <a:rPr lang="en-US" dirty="0"/>
              <a:t>Distal radius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875" y="1375758"/>
            <a:ext cx="2346676" cy="3040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875" y="4446368"/>
            <a:ext cx="2346676" cy="173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4875" y="6192007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</p:spTree>
    <p:extLst>
      <p:ext uri="{BB962C8B-B14F-4D97-AF65-F5344CB8AC3E}">
        <p14:creationId xmlns:p14="http://schemas.microsoft.com/office/powerpoint/2010/main" val="9323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Giant-Cell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Eccentric lesion</a:t>
            </a:r>
          </a:p>
          <a:p>
            <a:pPr lvl="1"/>
            <a:r>
              <a:rPr lang="en-US" dirty="0"/>
              <a:t>Radiolucent</a:t>
            </a:r>
          </a:p>
          <a:p>
            <a:pPr lvl="1"/>
            <a:r>
              <a:rPr lang="en-US" dirty="0"/>
              <a:t>Soap bubble</a:t>
            </a:r>
          </a:p>
          <a:p>
            <a:pPr lvl="1"/>
            <a:r>
              <a:rPr lang="en-US" dirty="0" smtClean="0"/>
              <a:t>Abuts(adjacent) </a:t>
            </a:r>
            <a:r>
              <a:rPr lang="en-US" dirty="0"/>
              <a:t>against the joint</a:t>
            </a:r>
          </a:p>
          <a:p>
            <a:pPr lvl="1"/>
            <a:r>
              <a:rPr lang="en-US" dirty="0"/>
              <a:t>Thin cortex</a:t>
            </a:r>
          </a:p>
          <a:p>
            <a:r>
              <a:rPr lang="en-US" dirty="0"/>
              <a:t>Margins may be clear / unclear</a:t>
            </a:r>
          </a:p>
          <a:p>
            <a:pPr lvl="1"/>
            <a:r>
              <a:rPr lang="en-US" dirty="0"/>
              <a:t>Depends on aggressiveness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Curettage &amp; bone grafting</a:t>
            </a:r>
          </a:p>
          <a:p>
            <a:pPr lvl="1"/>
            <a:r>
              <a:rPr lang="en-US" dirty="0"/>
              <a:t>More wide excision in recurrent and aggressive lesions</a:t>
            </a:r>
          </a:p>
        </p:txBody>
      </p:sp>
      <p:pic>
        <p:nvPicPr>
          <p:cNvPr id="7" name="Content Placeholder 4" descr="Untitled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4" r="55235"/>
          <a:stretch/>
        </p:blipFill>
        <p:spPr>
          <a:xfrm>
            <a:off x="5953241" y="1110520"/>
            <a:ext cx="3051265" cy="4172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3177" y="5318829"/>
            <a:ext cx="19959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rgbClr val="397B8C"/>
                </a:solidFill>
              </a:rPr>
              <a:t>Bone Tumors A Practical Guide to Imaging</a:t>
            </a:r>
          </a:p>
        </p:txBody>
      </p:sp>
      <p:pic>
        <p:nvPicPr>
          <p:cNvPr id="9" name="Content Placeholder 4" descr="Untitled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64" r="1974"/>
          <a:stretch/>
        </p:blipFill>
        <p:spPr>
          <a:xfrm>
            <a:off x="5572332" y="4085493"/>
            <a:ext cx="1411933" cy="155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Giant-Cell Tumor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0154" y="6522876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032" y="1428749"/>
            <a:ext cx="2768519" cy="4607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92"/>
          <a:stretch/>
        </p:blipFill>
        <p:spPr>
          <a:xfrm>
            <a:off x="2848938" y="1905000"/>
            <a:ext cx="2300971" cy="3476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" r="50596"/>
          <a:stretch/>
        </p:blipFill>
        <p:spPr>
          <a:xfrm>
            <a:off x="438150" y="1904999"/>
            <a:ext cx="23907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 -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Prolonged history:</a:t>
            </a:r>
          </a:p>
          <a:p>
            <a:pPr lvl="2"/>
            <a:r>
              <a:rPr lang="en-US" dirty="0"/>
              <a:t>In most benign lesions</a:t>
            </a:r>
          </a:p>
          <a:p>
            <a:pPr lvl="2"/>
            <a:r>
              <a:rPr lang="en-US" dirty="0"/>
              <a:t>Some malignant:</a:t>
            </a:r>
          </a:p>
          <a:p>
            <a:pPr lvl="3"/>
            <a:r>
              <a:rPr lang="en-US" dirty="0"/>
              <a:t>Slow growing (chondrosarcoma) / in pelvis (expandable)</a:t>
            </a:r>
          </a:p>
          <a:p>
            <a:pPr lvl="1"/>
            <a:r>
              <a:rPr lang="en-US" dirty="0"/>
              <a:t>Age:</a:t>
            </a:r>
          </a:p>
          <a:p>
            <a:pPr lvl="2"/>
            <a:r>
              <a:rPr lang="en-US" dirty="0"/>
              <a:t>Childhood and adolescence</a:t>
            </a:r>
          </a:p>
          <a:p>
            <a:pPr lvl="3"/>
            <a:r>
              <a:rPr lang="en-US" dirty="0"/>
              <a:t>Most benign, and some malignant (e.g. Ewing’s sarcoma)</a:t>
            </a:r>
          </a:p>
          <a:p>
            <a:pPr lvl="2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– 5</a:t>
            </a:r>
            <a:r>
              <a:rPr lang="en-US" baseline="30000" dirty="0"/>
              <a:t>th</a:t>
            </a:r>
            <a:r>
              <a:rPr lang="en-US" dirty="0"/>
              <a:t> decade:</a:t>
            </a:r>
          </a:p>
          <a:p>
            <a:pPr lvl="3"/>
            <a:r>
              <a:rPr lang="en-US" dirty="0"/>
              <a:t>Chondrosarcoma</a:t>
            </a:r>
          </a:p>
          <a:p>
            <a:pPr lvl="2"/>
            <a:r>
              <a:rPr lang="en-US" dirty="0"/>
              <a:t>Sixth decade:</a:t>
            </a:r>
          </a:p>
          <a:p>
            <a:pPr lvl="3"/>
            <a:r>
              <a:rPr lang="en-US" dirty="0"/>
              <a:t>Myeloma (the commonest primary malignant bone tumor)</a:t>
            </a:r>
          </a:p>
          <a:p>
            <a:pPr lvl="2"/>
            <a:r>
              <a:rPr lang="en-US" dirty="0"/>
              <a:t>Over 50 yrs.:</a:t>
            </a:r>
          </a:p>
          <a:p>
            <a:pPr lvl="3"/>
            <a:r>
              <a:rPr lang="en-US" dirty="0"/>
              <a:t>Metastatic lesions are the commonest</a:t>
            </a:r>
          </a:p>
        </p:txBody>
      </p:sp>
    </p:spTree>
    <p:extLst>
      <p:ext uri="{BB962C8B-B14F-4D97-AF65-F5344CB8AC3E}">
        <p14:creationId xmlns:p14="http://schemas.microsoft.com/office/powerpoint/2010/main" val="619683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Cyst-like lesions in bone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754" y="6284306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2"/>
          <a:stretch/>
        </p:blipFill>
        <p:spPr>
          <a:xfrm>
            <a:off x="347925" y="1309347"/>
            <a:ext cx="2438620" cy="301605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7832" y="1300908"/>
            <a:ext cx="2385856" cy="305928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036" y="1290454"/>
            <a:ext cx="2183252" cy="3112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9275" y="4453134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bone cyst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4754" y="4470410"/>
            <a:ext cx="259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Aneurysmal bone cyst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5907" y="447041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Giant-cell tumor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795" y="5026694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Fills medullary cavity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Does not expand bone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09584" y="5069884"/>
            <a:ext cx="3026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At metaphyseal side of </a:t>
            </a:r>
            <a:r>
              <a:rPr lang="en-US" sz="1400" dirty="0" err="1"/>
              <a:t>physis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Expansile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67036" y="5043225"/>
            <a:ext cx="242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After fusion of </a:t>
            </a:r>
            <a:r>
              <a:rPr lang="en-US" sz="1400" dirty="0" err="1"/>
              <a:t>physis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Extend to sub-articular</a:t>
            </a:r>
          </a:p>
        </p:txBody>
      </p:sp>
    </p:spTree>
    <p:extLst>
      <p:ext uri="{BB962C8B-B14F-4D97-AF65-F5344CB8AC3E}">
        <p14:creationId xmlns:p14="http://schemas.microsoft.com/office/powerpoint/2010/main" val="2341033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Bone Tumors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(5%)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Secondary metastasis (95%)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711176"/>
              </p:ext>
            </p:extLst>
          </p:nvPr>
        </p:nvGraphicFramePr>
        <p:xfrm>
          <a:off x="3506679" y="1099148"/>
          <a:ext cx="5637321" cy="335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3595457" y="1535837"/>
            <a:ext cx="2343704" cy="133165"/>
          </a:xfrm>
          <a:prstGeom prst="straightConnector1">
            <a:avLst/>
          </a:prstGeom>
          <a:ln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89250" y="3299534"/>
            <a:ext cx="949911" cy="713173"/>
          </a:xfrm>
          <a:prstGeom prst="straightConnector1">
            <a:avLst/>
          </a:prstGeom>
          <a:ln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12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18" y="183166"/>
            <a:ext cx="8385081" cy="859990"/>
          </a:xfrm>
        </p:spPr>
        <p:txBody>
          <a:bodyPr/>
          <a:lstStyle/>
          <a:p>
            <a:r>
              <a:rPr lang="en-US" dirty="0"/>
              <a:t>Primary Malignant Bone Tumors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766295"/>
              </p:ext>
            </p:extLst>
          </p:nvPr>
        </p:nvGraphicFramePr>
        <p:xfrm>
          <a:off x="549275" y="1376363"/>
          <a:ext cx="8042275" cy="489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3985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malignant bone tumors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myeloma</a:t>
            </a:r>
          </a:p>
          <a:p>
            <a:r>
              <a:rPr lang="en-US" dirty="0"/>
              <a:t>Osteosarcoma</a:t>
            </a:r>
          </a:p>
          <a:p>
            <a:r>
              <a:rPr lang="en-US" dirty="0">
                <a:solidFill>
                  <a:srgbClr val="266082"/>
                </a:solidFill>
              </a:rPr>
              <a:t>Chondrosarcoma</a:t>
            </a:r>
          </a:p>
          <a:p>
            <a:r>
              <a:rPr lang="en-US" dirty="0"/>
              <a:t>Ewing's sarcoma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8F9A6F-6CB9-7A42-9587-8FB7A2B0B704}"/>
              </a:ext>
            </a:extLst>
          </p:cNvPr>
          <p:cNvSpPr/>
          <p:nvPr/>
        </p:nvSpPr>
        <p:spPr>
          <a:xfrm>
            <a:off x="549276" y="2743200"/>
            <a:ext cx="3387294" cy="43395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38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Myeloma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B-Cells of bone marrow</a:t>
            </a:r>
          </a:p>
          <a:p>
            <a:pPr lvl="1"/>
            <a:r>
              <a:rPr lang="en-US" dirty="0"/>
              <a:t>Plasma cells mainly</a:t>
            </a:r>
          </a:p>
          <a:p>
            <a:r>
              <a:rPr lang="en-US" dirty="0"/>
              <a:t>Age: 45-65 yrs.</a:t>
            </a:r>
          </a:p>
          <a:p>
            <a:r>
              <a:rPr lang="en-US" dirty="0"/>
              <a:t>Bone pains</a:t>
            </a:r>
          </a:p>
          <a:p>
            <a:r>
              <a:rPr lang="en-US" dirty="0"/>
              <a:t>Increased serum Calcium</a:t>
            </a:r>
          </a:p>
          <a:p>
            <a:r>
              <a:rPr lang="en-US" dirty="0"/>
              <a:t>Bence Jones protein in urine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8" y="1999087"/>
            <a:ext cx="2374308" cy="1826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1061" y="3825478"/>
            <a:ext cx="2160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>
                <a:solidFill>
                  <a:srgbClr val="397B8C"/>
                </a:solidFill>
              </a:rPr>
              <a:t>Apley’s</a:t>
            </a:r>
            <a:r>
              <a:rPr lang="en-US" sz="800" dirty="0">
                <a:solidFill>
                  <a:srgbClr val="397B8C"/>
                </a:solidFill>
              </a:rPr>
              <a:t> System of </a:t>
            </a:r>
            <a:r>
              <a:rPr lang="en-US" sz="800" dirty="0" err="1">
                <a:solidFill>
                  <a:srgbClr val="397B8C"/>
                </a:solidFill>
              </a:rPr>
              <a:t>Orthop</a:t>
            </a:r>
            <a:r>
              <a:rPr lang="en-US" sz="800" dirty="0">
                <a:solidFill>
                  <a:srgbClr val="397B8C"/>
                </a:solidFill>
              </a:rPr>
              <a:t>. And Fractures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560" y="1046163"/>
            <a:ext cx="1625342" cy="5362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0128" y="6408904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2729308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Myeloma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X-ray:</a:t>
            </a:r>
          </a:p>
          <a:p>
            <a:pPr lvl="1"/>
            <a:r>
              <a:rPr lang="en-US" dirty="0"/>
              <a:t>Multiple punched-out lesions</a:t>
            </a:r>
          </a:p>
          <a:p>
            <a:pPr lvl="1"/>
            <a:r>
              <a:rPr lang="en-US" dirty="0"/>
              <a:t>Osteoporosis &amp; Vertebral compression fracture:</a:t>
            </a:r>
          </a:p>
          <a:p>
            <a:pPr lvl="2"/>
            <a:r>
              <a:rPr lang="en-US" dirty="0"/>
              <a:t>If both present in a male &gt;45: ? Myeloma</a:t>
            </a:r>
          </a:p>
          <a:p>
            <a:pPr lvl="1"/>
            <a:r>
              <a:rPr lang="en-US" dirty="0"/>
              <a:t>Common sites:</a:t>
            </a:r>
          </a:p>
          <a:p>
            <a:pPr lvl="2"/>
            <a:r>
              <a:rPr lang="en-US" dirty="0"/>
              <a:t>Skull, Prox. Femur, vertebrae</a:t>
            </a:r>
          </a:p>
          <a:p>
            <a:r>
              <a:rPr lang="en-US" dirty="0"/>
              <a:t>Bone marrow biopsy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237" y="3235481"/>
            <a:ext cx="3131358" cy="2712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6119" y="6060224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3080272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Myeloma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214754" y="6434974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</p:spTree>
    <p:extLst>
      <p:ext uri="{BB962C8B-B14F-4D97-AF65-F5344CB8AC3E}">
        <p14:creationId xmlns:p14="http://schemas.microsoft.com/office/powerpoint/2010/main" val="13957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Osteosarcoma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Usually highly malignant</a:t>
            </a:r>
          </a:p>
          <a:p>
            <a:pPr lvl="1"/>
            <a:r>
              <a:rPr lang="en-US" dirty="0"/>
              <a:t>(10% already lung metastasis)</a:t>
            </a:r>
          </a:p>
          <a:p>
            <a:r>
              <a:rPr lang="en-US" dirty="0"/>
              <a:t>Children – adolescents (10-20 yrs.)</a:t>
            </a:r>
          </a:p>
          <a:p>
            <a:r>
              <a:rPr lang="en-US" dirty="0"/>
              <a:t>Presentation:</a:t>
            </a:r>
          </a:p>
          <a:p>
            <a:pPr lvl="1"/>
            <a:r>
              <a:rPr lang="en-US" dirty="0"/>
              <a:t>Pain</a:t>
            </a:r>
          </a:p>
          <a:p>
            <a:pPr lvl="1"/>
            <a:r>
              <a:rPr lang="en-US" dirty="0"/>
              <a:t>Mass</a:t>
            </a:r>
          </a:p>
          <a:p>
            <a:r>
              <a:rPr lang="en-US" dirty="0"/>
              <a:t>Sight:</a:t>
            </a:r>
          </a:p>
          <a:p>
            <a:pPr lvl="1"/>
            <a:r>
              <a:rPr lang="en-US" dirty="0"/>
              <a:t>Metaphysis of long bones</a:t>
            </a:r>
          </a:p>
          <a:p>
            <a:r>
              <a:rPr lang="en-US" dirty="0"/>
              <a:t>Pathology</a:t>
            </a:r>
          </a:p>
          <a:p>
            <a:pPr lvl="1"/>
            <a:r>
              <a:rPr lang="en-US" dirty="0"/>
              <a:t>Bone forming: osteoblastic</a:t>
            </a:r>
          </a:p>
          <a:p>
            <a:pPr lvl="1"/>
            <a:r>
              <a:rPr lang="en-US" dirty="0"/>
              <a:t>With chondroblastic areas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637" y="1046163"/>
            <a:ext cx="1638810" cy="54421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24428" y="6478361"/>
            <a:ext cx="16273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rgbClr val="397B8C"/>
                </a:solidFill>
              </a:rPr>
              <a:t>Orthopedic </a:t>
            </a:r>
            <a:r>
              <a:rPr lang="en-US" sz="700" dirty="0" err="1">
                <a:solidFill>
                  <a:srgbClr val="397B8C"/>
                </a:solidFill>
              </a:rPr>
              <a:t>Radiolgy</a:t>
            </a:r>
            <a:r>
              <a:rPr lang="en-US" sz="700" dirty="0">
                <a:solidFill>
                  <a:srgbClr val="397B8C"/>
                </a:solidFill>
              </a:rPr>
              <a:t>. A Greenspan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891" y="3576020"/>
            <a:ext cx="2471133" cy="17464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6413" y="6478361"/>
            <a:ext cx="2053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>
                <a:solidFill>
                  <a:srgbClr val="397B8C"/>
                </a:solidFill>
              </a:rPr>
              <a:t>Apley’s</a:t>
            </a:r>
            <a:r>
              <a:rPr lang="en-US" sz="800" dirty="0">
                <a:solidFill>
                  <a:srgbClr val="397B8C"/>
                </a:solidFill>
              </a:rPr>
              <a:t> System of </a:t>
            </a:r>
            <a:r>
              <a:rPr lang="en-US" sz="800" dirty="0" err="1">
                <a:solidFill>
                  <a:srgbClr val="397B8C"/>
                </a:solidFill>
              </a:rPr>
              <a:t>Orthop</a:t>
            </a:r>
            <a:r>
              <a:rPr lang="en-US" sz="800" dirty="0">
                <a:solidFill>
                  <a:srgbClr val="397B8C"/>
                </a:solidFill>
              </a:rPr>
              <a:t>. And Fractures</a:t>
            </a:r>
          </a:p>
        </p:txBody>
      </p:sp>
    </p:spTree>
    <p:extLst>
      <p:ext uri="{BB962C8B-B14F-4D97-AF65-F5344CB8AC3E}">
        <p14:creationId xmlns:p14="http://schemas.microsoft.com/office/powerpoint/2010/main" val="3970898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7"/>
            <a:ext cx="8042276" cy="5210505"/>
          </a:xfrm>
        </p:spPr>
        <p:txBody>
          <a:bodyPr>
            <a:normAutofit/>
          </a:bodyPr>
          <a:lstStyle/>
          <a:p>
            <a:r>
              <a:rPr lang="en-US" dirty="0"/>
              <a:t>X-ray:</a:t>
            </a:r>
          </a:p>
          <a:p>
            <a:pPr lvl="1"/>
            <a:r>
              <a:rPr lang="en-US" dirty="0"/>
              <a:t>Radiolucency and sclerosis</a:t>
            </a:r>
          </a:p>
          <a:p>
            <a:pPr lvl="1"/>
            <a:r>
              <a:rPr lang="en-US" dirty="0"/>
              <a:t>Poorly defined margins</a:t>
            </a:r>
          </a:p>
          <a:p>
            <a:pPr lvl="1"/>
            <a:r>
              <a:rPr lang="en-US" dirty="0"/>
              <a:t>Extends into soft tissue</a:t>
            </a:r>
          </a:p>
          <a:p>
            <a:pPr lvl="1"/>
            <a:r>
              <a:rPr lang="en-US" dirty="0"/>
              <a:t>Periosteal reaction:</a:t>
            </a:r>
          </a:p>
          <a:p>
            <a:pPr lvl="2"/>
            <a:r>
              <a:rPr lang="en-US" dirty="0"/>
              <a:t>Sunburst (sun-ray) appearance</a:t>
            </a:r>
          </a:p>
          <a:p>
            <a:pPr lvl="2"/>
            <a:r>
              <a:rPr lang="en-US" dirty="0"/>
              <a:t>Codman’s triangle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933" y="1046163"/>
            <a:ext cx="2004001" cy="52538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8234" y="6365479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3195217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7"/>
            <a:ext cx="8042276" cy="5210505"/>
          </a:xfrm>
        </p:spPr>
        <p:txBody>
          <a:bodyPr>
            <a:normAutofit/>
          </a:bodyPr>
          <a:lstStyle/>
          <a:p>
            <a:r>
              <a:rPr lang="en-US" dirty="0"/>
              <a:t>X-ray:</a:t>
            </a:r>
          </a:p>
          <a:p>
            <a:pPr lvl="1"/>
            <a:r>
              <a:rPr lang="en-US" dirty="0"/>
              <a:t>Radiolucency and sclerosis</a:t>
            </a:r>
          </a:p>
          <a:p>
            <a:pPr lvl="1"/>
            <a:r>
              <a:rPr lang="en-US" dirty="0"/>
              <a:t>Poorly defined margins</a:t>
            </a:r>
          </a:p>
          <a:p>
            <a:pPr lvl="1"/>
            <a:r>
              <a:rPr lang="en-US" dirty="0"/>
              <a:t>Extends into soft tissue</a:t>
            </a:r>
          </a:p>
          <a:p>
            <a:pPr lvl="1"/>
            <a:r>
              <a:rPr lang="en-US" dirty="0"/>
              <a:t>Periosteal reaction:</a:t>
            </a:r>
          </a:p>
          <a:p>
            <a:pPr lvl="2"/>
            <a:r>
              <a:rPr lang="en-US" dirty="0"/>
              <a:t>Sunburst (sun-ray) appearance</a:t>
            </a:r>
          </a:p>
          <a:p>
            <a:pPr lvl="2"/>
            <a:r>
              <a:rPr lang="en-US" dirty="0"/>
              <a:t>Codman’s triangle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EC558E-89BC-3B4D-BD7B-1FBF00079068}"/>
              </a:ext>
            </a:extLst>
          </p:cNvPr>
          <p:cNvSpPr/>
          <p:nvPr/>
        </p:nvSpPr>
        <p:spPr>
          <a:xfrm>
            <a:off x="7019586" y="6075868"/>
            <a:ext cx="9861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radiopaedia.org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A65A47B-D7E1-FD44-8D05-D7FE4FF28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8297" y="1375757"/>
            <a:ext cx="2968746" cy="465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42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 -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Pain:</a:t>
            </a:r>
          </a:p>
          <a:p>
            <a:pPr lvl="1"/>
            <a:r>
              <a:rPr lang="en-US" dirty="0"/>
              <a:t>In both malignant and benign (usually more in malignant)</a:t>
            </a:r>
          </a:p>
          <a:p>
            <a:pPr lvl="1"/>
            <a:r>
              <a:rPr lang="en-US" dirty="0"/>
              <a:t>May be caused by:</a:t>
            </a:r>
          </a:p>
          <a:p>
            <a:pPr lvl="2"/>
            <a:r>
              <a:rPr lang="en-US" dirty="0"/>
              <a:t>Rapid expansion – stretching of tissues</a:t>
            </a:r>
          </a:p>
          <a:p>
            <a:pPr lvl="2"/>
            <a:r>
              <a:rPr lang="en-US" dirty="0"/>
              <a:t>Central hemorrhage or degeneration</a:t>
            </a:r>
          </a:p>
          <a:p>
            <a:pPr lvl="2"/>
            <a:r>
              <a:rPr lang="en-US" dirty="0"/>
              <a:t>Insipient pathological fracture</a:t>
            </a:r>
          </a:p>
          <a:p>
            <a:pPr lvl="2"/>
            <a:r>
              <a:rPr lang="en-US" dirty="0"/>
              <a:t>Tense encapsulation in bone (e.g. osteoid osteoma)</a:t>
            </a:r>
          </a:p>
          <a:p>
            <a:r>
              <a:rPr lang="en-US" dirty="0"/>
              <a:t>Swelling</a:t>
            </a:r>
          </a:p>
          <a:p>
            <a:r>
              <a:rPr lang="en-US" dirty="0"/>
              <a:t>H/O Trauma</a:t>
            </a:r>
          </a:p>
          <a:p>
            <a:r>
              <a:rPr lang="en-US" dirty="0"/>
              <a:t>Neurological symptoms</a:t>
            </a:r>
          </a:p>
          <a:p>
            <a:pPr lvl="1"/>
            <a:r>
              <a:rPr lang="en-US" dirty="0"/>
              <a:t>Pressure on nerve / stretching the nerve</a:t>
            </a:r>
          </a:p>
          <a:p>
            <a:r>
              <a:rPr lang="en-US" dirty="0"/>
              <a:t>Pathological fracture: minor trauma / strange fracture line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51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7"/>
            <a:ext cx="8042276" cy="5210505"/>
          </a:xfrm>
        </p:spPr>
        <p:txBody>
          <a:bodyPr>
            <a:normAutofit/>
          </a:bodyPr>
          <a:lstStyle/>
          <a:p>
            <a:r>
              <a:rPr lang="en-US" dirty="0"/>
              <a:t>X-ray:</a:t>
            </a:r>
          </a:p>
          <a:p>
            <a:pPr lvl="1"/>
            <a:r>
              <a:rPr lang="en-US" dirty="0"/>
              <a:t>Radiolucency and sclerosis</a:t>
            </a:r>
          </a:p>
          <a:p>
            <a:pPr lvl="1"/>
            <a:r>
              <a:rPr lang="en-US" dirty="0"/>
              <a:t>Poorly defined margins</a:t>
            </a:r>
          </a:p>
          <a:p>
            <a:pPr lvl="1"/>
            <a:r>
              <a:rPr lang="en-US" dirty="0"/>
              <a:t>Extends into soft tissue</a:t>
            </a:r>
          </a:p>
          <a:p>
            <a:pPr lvl="1"/>
            <a:r>
              <a:rPr lang="en-US" dirty="0"/>
              <a:t>Periosteal reaction:</a:t>
            </a:r>
          </a:p>
          <a:p>
            <a:pPr lvl="2"/>
            <a:r>
              <a:rPr lang="en-US" dirty="0"/>
              <a:t>Sunburst (sun-ray) appearance</a:t>
            </a:r>
          </a:p>
          <a:p>
            <a:pPr lvl="2"/>
            <a:r>
              <a:rPr lang="en-US" dirty="0"/>
              <a:t>Codman’s triangle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15D8A3-4BF7-3440-A65F-9C380A9C1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5242" y="1043156"/>
            <a:ext cx="2975881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DC3740-7B13-4F45-8310-037E0C06F134}"/>
              </a:ext>
            </a:extLst>
          </p:cNvPr>
          <p:cNvSpPr/>
          <p:nvPr/>
        </p:nvSpPr>
        <p:spPr>
          <a:xfrm>
            <a:off x="7020098" y="6472406"/>
            <a:ext cx="9861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radiopaedia.org</a:t>
            </a:r>
          </a:p>
        </p:txBody>
      </p:sp>
    </p:spTree>
    <p:extLst>
      <p:ext uri="{BB962C8B-B14F-4D97-AF65-F5344CB8AC3E}">
        <p14:creationId xmlns:p14="http://schemas.microsoft.com/office/powerpoint/2010/main" val="23970971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745" y="1043156"/>
            <a:ext cx="3286924" cy="5543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7"/>
            <a:ext cx="8042276" cy="5210505"/>
          </a:xfrm>
        </p:spPr>
        <p:txBody>
          <a:bodyPr>
            <a:normAutofit/>
          </a:bodyPr>
          <a:lstStyle/>
          <a:p>
            <a:r>
              <a:rPr lang="en-US" dirty="0"/>
              <a:t>Bone scan</a:t>
            </a:r>
          </a:p>
          <a:p>
            <a:pPr lvl="1"/>
            <a:r>
              <a:rPr lang="en-US" dirty="0"/>
              <a:t>Primary lesion</a:t>
            </a:r>
          </a:p>
          <a:p>
            <a:pPr lvl="1"/>
            <a:r>
              <a:rPr lang="en-US" dirty="0"/>
              <a:t>Metastasis</a:t>
            </a: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658" y="3182808"/>
            <a:ext cx="3686428" cy="3403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6998" y="6325812"/>
            <a:ext cx="3289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97B8C"/>
                </a:solidFill>
              </a:rPr>
              <a:t>Bone Tumors A Practical Guide to Imaging</a:t>
            </a:r>
          </a:p>
        </p:txBody>
      </p:sp>
    </p:spTree>
    <p:extLst>
      <p:ext uri="{BB962C8B-B14F-4D97-AF65-F5344CB8AC3E}">
        <p14:creationId xmlns:p14="http://schemas.microsoft.com/office/powerpoint/2010/main" val="1793285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Osteosarcoma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2384" y="6325812"/>
            <a:ext cx="3289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97B8C"/>
                </a:solidFill>
              </a:rPr>
              <a:t>Bone Tumors A Practical Guide to Imaging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 very informative 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46" y="2079071"/>
            <a:ext cx="8574783" cy="390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92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7"/>
            <a:ext cx="8042276" cy="5210505"/>
          </a:xfrm>
        </p:spPr>
        <p:txBody>
          <a:bodyPr>
            <a:normAutofit/>
          </a:bodyPr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Look for metastasis</a:t>
            </a:r>
          </a:p>
          <a:p>
            <a:pPr lvl="1"/>
            <a:r>
              <a:rPr lang="en-US" dirty="0"/>
              <a:t>Biopsy a must</a:t>
            </a:r>
          </a:p>
          <a:p>
            <a:pPr lvl="2"/>
            <a:r>
              <a:rPr lang="en-US" dirty="0"/>
              <a:t>Well planned incision</a:t>
            </a:r>
          </a:p>
          <a:p>
            <a:pPr lvl="1"/>
            <a:r>
              <a:rPr lang="en-US" dirty="0"/>
              <a:t>Chemotherapy</a:t>
            </a:r>
          </a:p>
          <a:p>
            <a:pPr lvl="1"/>
            <a:r>
              <a:rPr lang="en-US" dirty="0"/>
              <a:t>Surgery:</a:t>
            </a:r>
          </a:p>
          <a:p>
            <a:pPr lvl="2"/>
            <a:r>
              <a:rPr lang="en-US" dirty="0"/>
              <a:t>Wide resection</a:t>
            </a:r>
          </a:p>
          <a:p>
            <a:pPr lvl="2"/>
            <a:r>
              <a:rPr lang="en-US" dirty="0"/>
              <a:t>Amputation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550" y="2141139"/>
            <a:ext cx="4328340" cy="3425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0306" y="5566417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3092238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Ewing’s 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From bone marrow cells</a:t>
            </a:r>
          </a:p>
          <a:p>
            <a:pPr lvl="1"/>
            <a:r>
              <a:rPr lang="en-US" dirty="0"/>
              <a:t>A round-cell tumor</a:t>
            </a:r>
          </a:p>
          <a:p>
            <a:r>
              <a:rPr lang="en-US" dirty="0"/>
              <a:t>Age: 10-20 yrs.</a:t>
            </a:r>
          </a:p>
          <a:p>
            <a:r>
              <a:rPr lang="en-US" dirty="0"/>
              <a:t>Tubular bone</a:t>
            </a:r>
          </a:p>
          <a:p>
            <a:pPr lvl="1"/>
            <a:r>
              <a:rPr lang="en-US" dirty="0"/>
              <a:t>Tibia, fibula, clavicle</a:t>
            </a:r>
          </a:p>
          <a:p>
            <a:r>
              <a:rPr lang="en-US" dirty="0"/>
              <a:t>Presentation:</a:t>
            </a:r>
          </a:p>
          <a:p>
            <a:pPr lvl="1"/>
            <a:r>
              <a:rPr lang="en-US" dirty="0"/>
              <a:t>Throbbing pain</a:t>
            </a:r>
          </a:p>
          <a:p>
            <a:pPr lvl="1"/>
            <a:r>
              <a:rPr lang="en-US" dirty="0"/>
              <a:t>Swelling</a:t>
            </a:r>
          </a:p>
          <a:p>
            <a:pPr lvl="1"/>
            <a:r>
              <a:rPr lang="en-US" dirty="0"/>
              <a:t>Tenderness</a:t>
            </a:r>
          </a:p>
          <a:p>
            <a:pPr lvl="1"/>
            <a:r>
              <a:rPr lang="en-US" dirty="0"/>
              <a:t>Hotness</a:t>
            </a:r>
          </a:p>
          <a:p>
            <a:pPr lvl="1"/>
            <a:r>
              <a:rPr lang="en-US" dirty="0"/>
              <a:t>ESR raised</a:t>
            </a:r>
          </a:p>
        </p:txBody>
      </p:sp>
      <p:sp>
        <p:nvSpPr>
          <p:cNvPr id="4" name="TextBox 3"/>
          <p:cNvSpPr txBox="1"/>
          <p:nvPr/>
        </p:nvSpPr>
        <p:spPr>
          <a:xfrm rot="20174106">
            <a:off x="3902827" y="4679803"/>
            <a:ext cx="2854217" cy="523220"/>
          </a:xfrm>
          <a:prstGeom prst="rect">
            <a:avLst/>
          </a:prstGeom>
          <a:solidFill>
            <a:srgbClr val="5FD5F3">
              <a:alpha val="13000"/>
            </a:srgbClr>
          </a:solidFill>
          <a:ln w="25400">
            <a:solidFill>
              <a:srgbClr val="397B8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97B8C"/>
                </a:solidFill>
              </a:rPr>
              <a:t>Osteomyelitis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361" y="1855006"/>
            <a:ext cx="2782591" cy="1830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7238" y="3685896"/>
            <a:ext cx="2160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>
                <a:solidFill>
                  <a:srgbClr val="397B8C"/>
                </a:solidFill>
              </a:rPr>
              <a:t>Apley’s</a:t>
            </a:r>
            <a:r>
              <a:rPr lang="en-US" sz="800" dirty="0">
                <a:solidFill>
                  <a:srgbClr val="397B8C"/>
                </a:solidFill>
              </a:rPr>
              <a:t> System of </a:t>
            </a:r>
            <a:r>
              <a:rPr lang="en-US" sz="800" dirty="0" err="1">
                <a:solidFill>
                  <a:srgbClr val="397B8C"/>
                </a:solidFill>
              </a:rPr>
              <a:t>Orthop</a:t>
            </a:r>
            <a:r>
              <a:rPr lang="en-US" sz="800" dirty="0">
                <a:solidFill>
                  <a:srgbClr val="397B8C"/>
                </a:solidFill>
              </a:rPr>
              <a:t>. And Fractures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631" y="1046163"/>
            <a:ext cx="1711900" cy="5524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1029" y="6570679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346608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Ewing’s 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X-ray:</a:t>
            </a:r>
          </a:p>
          <a:p>
            <a:pPr lvl="1"/>
            <a:r>
              <a:rPr lang="en-US" dirty="0"/>
              <a:t>Diaphyseal</a:t>
            </a:r>
          </a:p>
          <a:p>
            <a:pPr lvl="1"/>
            <a:r>
              <a:rPr lang="en-US" dirty="0"/>
              <a:t>Bone destruction</a:t>
            </a:r>
          </a:p>
          <a:p>
            <a:pPr lvl="1"/>
            <a:r>
              <a:rPr lang="en-US" dirty="0"/>
              <a:t>New bone formation</a:t>
            </a:r>
          </a:p>
          <a:p>
            <a:pPr lvl="2"/>
            <a:r>
              <a:rPr lang="en-US" dirty="0"/>
              <a:t>Along the bone</a:t>
            </a:r>
          </a:p>
          <a:p>
            <a:pPr lvl="2"/>
            <a:r>
              <a:rPr lang="en-US" dirty="0"/>
              <a:t>“Onion-peel” layers</a:t>
            </a:r>
          </a:p>
          <a:p>
            <a:pPr lvl="2"/>
            <a:r>
              <a:rPr lang="en-US" dirty="0"/>
              <a:t>? “Sun-ray”</a:t>
            </a:r>
          </a:p>
          <a:p>
            <a:pPr lvl="2"/>
            <a:r>
              <a:rPr lang="en-US" dirty="0"/>
              <a:t>? Codman’s triangle</a:t>
            </a:r>
          </a:p>
          <a:p>
            <a:pPr lvl="1"/>
            <a:r>
              <a:rPr lang="en-US" dirty="0" err="1"/>
              <a:t>Secondaries</a:t>
            </a:r>
            <a:r>
              <a:rPr lang="en-US" dirty="0"/>
              <a:t> – in skeleton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42" y="1375758"/>
            <a:ext cx="3907708" cy="3713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021" y="5089347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</p:spTree>
    <p:extLst>
      <p:ext uri="{BB962C8B-B14F-4D97-AF65-F5344CB8AC3E}">
        <p14:creationId xmlns:p14="http://schemas.microsoft.com/office/powerpoint/2010/main" val="3741083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Ewing’s 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X-ray:</a:t>
            </a:r>
          </a:p>
          <a:p>
            <a:pPr lvl="1"/>
            <a:r>
              <a:rPr lang="en-US" dirty="0"/>
              <a:t>Diaphyseal</a:t>
            </a:r>
          </a:p>
          <a:p>
            <a:pPr lvl="1"/>
            <a:r>
              <a:rPr lang="en-US" dirty="0"/>
              <a:t>Bone destruction</a:t>
            </a:r>
          </a:p>
          <a:p>
            <a:pPr lvl="1"/>
            <a:r>
              <a:rPr lang="en-US" dirty="0"/>
              <a:t>New bone formation</a:t>
            </a:r>
          </a:p>
          <a:p>
            <a:pPr lvl="2"/>
            <a:r>
              <a:rPr lang="en-US" dirty="0"/>
              <a:t>Along the bone</a:t>
            </a:r>
          </a:p>
          <a:p>
            <a:pPr lvl="2"/>
            <a:r>
              <a:rPr lang="en-US" dirty="0"/>
              <a:t>“Onion-peel” layers</a:t>
            </a:r>
          </a:p>
          <a:p>
            <a:pPr lvl="2"/>
            <a:r>
              <a:rPr lang="en-US" dirty="0"/>
              <a:t>? “Sunray”</a:t>
            </a:r>
          </a:p>
          <a:p>
            <a:pPr lvl="2"/>
            <a:r>
              <a:rPr lang="en-US" dirty="0"/>
              <a:t>? Codman’s triangle</a:t>
            </a:r>
          </a:p>
          <a:p>
            <a:pPr lvl="1"/>
            <a:r>
              <a:rPr lang="en-US" dirty="0" err="1"/>
              <a:t>Secondaries</a:t>
            </a:r>
            <a:r>
              <a:rPr lang="en-US" dirty="0"/>
              <a:t> – in skeleton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669" y="1046164"/>
            <a:ext cx="2138512" cy="4702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144" y="2452703"/>
            <a:ext cx="2174525" cy="1791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2183" y="6060224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5454320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Ewing’s Sarcoma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Poor prognosis – a killing tumor</a:t>
            </a:r>
          </a:p>
          <a:p>
            <a:pPr lvl="1"/>
            <a:r>
              <a:rPr lang="en-US" dirty="0"/>
              <a:t>Radiotherapy</a:t>
            </a:r>
          </a:p>
          <a:p>
            <a:pPr lvl="1"/>
            <a:r>
              <a:rPr lang="en-US" dirty="0"/>
              <a:t>Chemotherapy – multiple drugs</a:t>
            </a:r>
          </a:p>
        </p:txBody>
      </p:sp>
    </p:spTree>
    <p:extLst>
      <p:ext uri="{BB962C8B-B14F-4D97-AF65-F5344CB8AC3E}">
        <p14:creationId xmlns:p14="http://schemas.microsoft.com/office/powerpoint/2010/main" val="1811447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bone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Secondary metastasis in bone</a:t>
            </a:r>
          </a:p>
          <a:p>
            <a:pPr lvl="1"/>
            <a:r>
              <a:rPr lang="en-US" dirty="0"/>
              <a:t>Primary tumor in other tissue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284454"/>
              </p:ext>
            </p:extLst>
          </p:nvPr>
        </p:nvGraphicFramePr>
        <p:xfrm>
          <a:off x="1411226" y="2575083"/>
          <a:ext cx="6312023" cy="362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 flipV="1">
            <a:off x="2831977" y="3417903"/>
            <a:ext cx="1544715" cy="292964"/>
          </a:xfrm>
          <a:prstGeom prst="straightConnector1">
            <a:avLst/>
          </a:prstGeom>
          <a:ln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7715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bone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6635452" cy="48999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Common in skeleton</a:t>
            </a:r>
          </a:p>
          <a:p>
            <a:r>
              <a:rPr lang="en-US" dirty="0"/>
              <a:t>In patients &gt;50 yrs.:</a:t>
            </a:r>
          </a:p>
          <a:p>
            <a:pPr lvl="1"/>
            <a:r>
              <a:rPr lang="en-US" dirty="0"/>
              <a:t>metastasis more common than all primary tumors together</a:t>
            </a:r>
          </a:p>
          <a:p>
            <a:r>
              <a:rPr lang="en-US" dirty="0"/>
              <a:t>Primary from:</a:t>
            </a:r>
          </a:p>
          <a:p>
            <a:pPr lvl="1"/>
            <a:r>
              <a:rPr lang="en-US" dirty="0"/>
              <a:t>Lung, Breast, Prostate, Kidney,, Thyroid, Bladder, GIT, ..</a:t>
            </a:r>
          </a:p>
          <a:p>
            <a:r>
              <a:rPr lang="en-US" dirty="0"/>
              <a:t>Common sites:</a:t>
            </a:r>
          </a:p>
          <a:p>
            <a:pPr lvl="1"/>
            <a:r>
              <a:rPr lang="en-US" dirty="0"/>
              <a:t>Vertebrae, pelvis, Proximal femur and humerus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312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727" y="1046163"/>
            <a:ext cx="1609669" cy="5229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1029" y="6291953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</p:spTree>
    <p:extLst>
      <p:ext uri="{BB962C8B-B14F-4D97-AF65-F5344CB8AC3E}">
        <p14:creationId xmlns:p14="http://schemas.microsoft.com/office/powerpoint/2010/main" val="741219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mass (lump)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 smtClean="0"/>
              <a:t>Discrete(separated) </a:t>
            </a:r>
            <a:r>
              <a:rPr lang="en-US" dirty="0"/>
              <a:t>or ill-defined</a:t>
            </a:r>
          </a:p>
          <a:p>
            <a:pPr lvl="1"/>
            <a:r>
              <a:rPr lang="en-US" dirty="0"/>
              <a:t>Tenderness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Pulsatile</a:t>
            </a:r>
          </a:p>
          <a:p>
            <a:pPr lvl="1"/>
            <a:r>
              <a:rPr lang="en-US" dirty="0"/>
              <a:t>Mobility</a:t>
            </a:r>
          </a:p>
          <a:p>
            <a:pPr lvl="1"/>
            <a:r>
              <a:rPr lang="en-US" dirty="0"/>
              <a:t>….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Range of motion</a:t>
            </a:r>
          </a:p>
          <a:p>
            <a:r>
              <a:rPr lang="en-US" dirty="0"/>
              <a:t>LN, pelvis, abdomen, chest, spine</a:t>
            </a:r>
          </a:p>
        </p:txBody>
      </p:sp>
    </p:spTree>
    <p:extLst>
      <p:ext uri="{BB962C8B-B14F-4D97-AF65-F5344CB8AC3E}">
        <p14:creationId xmlns:p14="http://schemas.microsoft.com/office/powerpoint/2010/main" val="139179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bone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Clinical features:</a:t>
            </a:r>
          </a:p>
          <a:p>
            <a:pPr lvl="1"/>
            <a:r>
              <a:rPr lang="en-US" dirty="0"/>
              <a:t>Age 50-70 yrs.</a:t>
            </a:r>
          </a:p>
          <a:p>
            <a:pPr lvl="1"/>
            <a:r>
              <a:rPr lang="en-US" dirty="0"/>
              <a:t>Pain – may be silent</a:t>
            </a:r>
          </a:p>
          <a:p>
            <a:pPr lvl="1"/>
            <a:r>
              <a:rPr lang="en-US" dirty="0"/>
              <a:t>H.O Carcinoma</a:t>
            </a:r>
          </a:p>
          <a:p>
            <a:pPr lvl="1"/>
            <a:r>
              <a:rPr lang="en-US" dirty="0"/>
              <a:t>Hypercalcaemia</a:t>
            </a:r>
          </a:p>
          <a:p>
            <a:r>
              <a:rPr lang="en-US" dirty="0"/>
              <a:t>X-ray:</a:t>
            </a:r>
          </a:p>
          <a:p>
            <a:pPr lvl="1"/>
            <a:r>
              <a:rPr lang="en-US" dirty="0"/>
              <a:t>Osteolytic, moth-eaten</a:t>
            </a:r>
          </a:p>
          <a:p>
            <a:pPr lvl="1"/>
            <a:r>
              <a:rPr lang="en-US" dirty="0"/>
              <a:t>Osteoblastic in </a:t>
            </a:r>
            <a:r>
              <a:rPr lang="en-US" dirty="0" err="1"/>
              <a:t>ca</a:t>
            </a:r>
            <a:r>
              <a:rPr lang="en-US" dirty="0"/>
              <a:t> prostate</a:t>
            </a:r>
          </a:p>
          <a:p>
            <a:r>
              <a:rPr lang="en-US" dirty="0"/>
              <a:t>Bone scan</a:t>
            </a:r>
          </a:p>
          <a:p>
            <a:r>
              <a:rPr lang="en-US" dirty="0"/>
              <a:t>Anemia, raised ESR</a:t>
            </a:r>
          </a:p>
          <a:p>
            <a:r>
              <a:rPr lang="en-US" dirty="0"/>
              <a:t>Antigen markers of tumors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A9079-1CA2-284D-B6F3-F3772DD56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485" y="1375758"/>
            <a:ext cx="2507035" cy="4167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03BEF-78FF-964E-8657-11AA857C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534" y="1043156"/>
            <a:ext cx="1916384" cy="55269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36E275-F1AE-6E48-84B1-F546AD1772D6}"/>
              </a:ext>
            </a:extLst>
          </p:cNvPr>
          <p:cNvSpPr/>
          <p:nvPr/>
        </p:nvSpPr>
        <p:spPr>
          <a:xfrm>
            <a:off x="7392692" y="2557220"/>
            <a:ext cx="660034" cy="681926"/>
          </a:xfrm>
          <a:prstGeom prst="ellipse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6E7877-DD52-BC47-9A30-785C9528697F}"/>
              </a:ext>
            </a:extLst>
          </p:cNvPr>
          <p:cNvSpPr/>
          <p:nvPr/>
        </p:nvSpPr>
        <p:spPr>
          <a:xfrm>
            <a:off x="7392695" y="4572289"/>
            <a:ext cx="660034" cy="681926"/>
          </a:xfrm>
          <a:prstGeom prst="ellipse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8C6FA-D1F1-8D46-A19D-39C7E71EE1F4}"/>
              </a:ext>
            </a:extLst>
          </p:cNvPr>
          <p:cNvSpPr/>
          <p:nvPr/>
        </p:nvSpPr>
        <p:spPr>
          <a:xfrm>
            <a:off x="5056050" y="5575095"/>
            <a:ext cx="18179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6082"/>
                </a:solidFill>
              </a:rPr>
              <a:t>https://</a:t>
            </a:r>
            <a:r>
              <a:rPr lang="en-US" sz="900" dirty="0" err="1">
                <a:solidFill>
                  <a:srgbClr val="266082"/>
                </a:solidFill>
              </a:rPr>
              <a:t>radiopaedia.org</a:t>
            </a:r>
            <a:endParaRPr lang="en-US" sz="900" dirty="0">
              <a:solidFill>
                <a:srgbClr val="266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8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- Prostate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69" y="1162402"/>
            <a:ext cx="2328260" cy="3831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643" y="1162403"/>
            <a:ext cx="2699925" cy="3831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4099" y="5113277"/>
            <a:ext cx="2722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Orthopedic </a:t>
            </a:r>
            <a:r>
              <a:rPr lang="en-US" sz="800" dirty="0" err="1">
                <a:solidFill>
                  <a:srgbClr val="397B8C"/>
                </a:solidFill>
              </a:rPr>
              <a:t>Radiolgy</a:t>
            </a:r>
            <a:r>
              <a:rPr lang="en-US" sz="800" dirty="0">
                <a:solidFill>
                  <a:srgbClr val="397B8C"/>
                </a:solidFill>
              </a:rPr>
              <a:t>. A Greenspan. Lippincott-Raven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9A879-0125-E148-B894-2C7E26F425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223" y="1162402"/>
            <a:ext cx="2971009" cy="38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90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Metastatic bone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03" y="1960678"/>
            <a:ext cx="4147284" cy="3771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826" y="1960678"/>
            <a:ext cx="4114081" cy="3771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754" y="6434974"/>
            <a:ext cx="2654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. And Fractures</a:t>
            </a:r>
          </a:p>
        </p:txBody>
      </p:sp>
    </p:spTree>
    <p:extLst>
      <p:ext uri="{BB962C8B-B14F-4D97-AF65-F5344CB8AC3E}">
        <p14:creationId xmlns:p14="http://schemas.microsoft.com/office/powerpoint/2010/main" val="50865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Bone is a common site of tumors</a:t>
            </a:r>
          </a:p>
          <a:p>
            <a:r>
              <a:rPr lang="en-US" dirty="0"/>
              <a:t>Primary bone tumors:</a:t>
            </a:r>
          </a:p>
          <a:p>
            <a:pPr lvl="1"/>
            <a:r>
              <a:rPr lang="en-US" dirty="0"/>
              <a:t>Benign tumors</a:t>
            </a:r>
          </a:p>
          <a:p>
            <a:pPr lvl="1"/>
            <a:r>
              <a:rPr lang="en-US" dirty="0"/>
              <a:t>Tumor-like: Cysts</a:t>
            </a:r>
          </a:p>
          <a:p>
            <a:pPr lvl="1"/>
            <a:r>
              <a:rPr lang="en-US" dirty="0"/>
              <a:t>Malignant</a:t>
            </a:r>
          </a:p>
          <a:p>
            <a:r>
              <a:rPr lang="en-US" dirty="0"/>
              <a:t>Secondary metastatic</a:t>
            </a:r>
          </a:p>
          <a:p>
            <a:r>
              <a:rPr lang="en-US" dirty="0"/>
              <a:t>Features, bone, site, age, and X-ray shape characteristic for each tumor</a:t>
            </a:r>
          </a:p>
          <a:p>
            <a:r>
              <a:rPr lang="en-US" dirty="0"/>
              <a:t>Keep an open mind</a:t>
            </a:r>
          </a:p>
        </p:txBody>
      </p:sp>
    </p:spTree>
    <p:extLst>
      <p:ext uri="{BB962C8B-B14F-4D97-AF65-F5344CB8AC3E}">
        <p14:creationId xmlns:p14="http://schemas.microsoft.com/office/powerpoint/2010/main" val="2032667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– x-rays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Which bone, and which site in bone?</a:t>
            </a:r>
          </a:p>
          <a:p>
            <a:r>
              <a:rPr lang="en-US" dirty="0"/>
              <a:t>Solitary or multiple?</a:t>
            </a:r>
          </a:p>
          <a:p>
            <a:r>
              <a:rPr lang="en-US" dirty="0"/>
              <a:t>Bone forming or bone eating?</a:t>
            </a:r>
          </a:p>
          <a:p>
            <a:r>
              <a:rPr lang="en-US" dirty="0"/>
              <a:t>Margins: well-defined or ill-defined?</a:t>
            </a:r>
          </a:p>
          <a:p>
            <a:r>
              <a:rPr lang="en-US" dirty="0"/>
              <a:t>Calcifications in the lesion?</a:t>
            </a:r>
          </a:p>
          <a:p>
            <a:r>
              <a:rPr lang="en-US" dirty="0"/>
              <a:t>Is cortex eroded or destroyed?</a:t>
            </a:r>
          </a:p>
          <a:p>
            <a:r>
              <a:rPr lang="en-US" dirty="0"/>
              <a:t>Is there periosteal new bone formation?</a:t>
            </a:r>
          </a:p>
          <a:p>
            <a:r>
              <a:rPr lang="en-US" dirty="0"/>
              <a:t>Soft tissue extension?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0B400-57F7-1B46-B794-F3A4CC0197C7}"/>
              </a:ext>
            </a:extLst>
          </p:cNvPr>
          <p:cNvSpPr txBox="1"/>
          <p:nvPr/>
        </p:nvSpPr>
        <p:spPr>
          <a:xfrm rot="20174457">
            <a:off x="6603007" y="2052625"/>
            <a:ext cx="2383440" cy="646331"/>
          </a:xfrm>
          <a:prstGeom prst="rect">
            <a:avLst/>
          </a:prstGeom>
          <a:solidFill>
            <a:schemeClr val="accent1">
              <a:alpha val="16000"/>
            </a:schemeClr>
          </a:solidFill>
          <a:ln w="15875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Shall be discussed</a:t>
            </a:r>
          </a:p>
          <a:p>
            <a:pPr algn="ctr"/>
            <a:r>
              <a:rPr lang="en-US" dirty="0"/>
              <a:t>separately</a:t>
            </a:r>
          </a:p>
        </p:txBody>
      </p:sp>
    </p:spTree>
    <p:extLst>
      <p:ext uri="{BB962C8B-B14F-4D97-AF65-F5344CB8AC3E}">
        <p14:creationId xmlns:p14="http://schemas.microsoft.com/office/powerpoint/2010/main" val="16236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Bone scan (Tc</a:t>
            </a:r>
            <a:r>
              <a:rPr lang="en-US" baseline="50000" dirty="0"/>
              <a:t>99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Shows the site of lesion / skip lesions / metastasis</a:t>
            </a:r>
          </a:p>
          <a:p>
            <a:r>
              <a:rPr lang="en-US" dirty="0"/>
              <a:t>CT:</a:t>
            </a:r>
          </a:p>
          <a:p>
            <a:pPr lvl="1"/>
            <a:r>
              <a:rPr lang="en-US" dirty="0"/>
              <a:t>Shows Intra and extra-osseous structure and extension</a:t>
            </a:r>
          </a:p>
          <a:p>
            <a:pPr lvl="1"/>
            <a:r>
              <a:rPr lang="en-US" dirty="0"/>
              <a:t>Good in deep bones (pelvis, spine)</a:t>
            </a:r>
          </a:p>
          <a:p>
            <a:r>
              <a:rPr lang="en-US" dirty="0"/>
              <a:t>MRI:</a:t>
            </a:r>
          </a:p>
          <a:p>
            <a:pPr lvl="1"/>
            <a:r>
              <a:rPr lang="en-US" dirty="0"/>
              <a:t>Tumor spread</a:t>
            </a:r>
          </a:p>
          <a:p>
            <a:pPr lvl="2"/>
            <a:r>
              <a:rPr lang="en-US" dirty="0"/>
              <a:t>Within bone, into joints, into soft tissue</a:t>
            </a:r>
          </a:p>
          <a:p>
            <a:pPr lvl="2"/>
            <a:r>
              <a:rPr lang="en-US" dirty="0"/>
              <a:t>Relation to vessels</a:t>
            </a:r>
          </a:p>
          <a:p>
            <a:pPr lvl="2"/>
            <a:r>
              <a:rPr lang="en-US" dirty="0"/>
              <a:t>Soft tissue and cartilage tumors</a:t>
            </a:r>
          </a:p>
        </p:txBody>
      </p:sp>
    </p:spTree>
    <p:extLst>
      <p:ext uri="{BB962C8B-B14F-4D97-AF65-F5344CB8AC3E}">
        <p14:creationId xmlns:p14="http://schemas.microsoft.com/office/powerpoint/2010/main" val="273255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Lab, 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238264" cy="48999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Look for infection:</a:t>
            </a:r>
          </a:p>
          <a:p>
            <a:pPr lvl="1"/>
            <a:r>
              <a:rPr lang="en-US" dirty="0"/>
              <a:t>CBC, differ WBC, CRP, blood c/s</a:t>
            </a:r>
          </a:p>
          <a:p>
            <a:r>
              <a:rPr lang="en-US" dirty="0"/>
              <a:t>Look fro metabolic disease</a:t>
            </a:r>
          </a:p>
          <a:p>
            <a:pPr lvl="1"/>
            <a:r>
              <a:rPr lang="en-US" dirty="0"/>
              <a:t>Brown tumor in hyperparathyroid disease</a:t>
            </a:r>
          </a:p>
          <a:p>
            <a:r>
              <a:rPr lang="en-US" dirty="0"/>
              <a:t>Anemia, raised ESR</a:t>
            </a:r>
          </a:p>
          <a:p>
            <a:r>
              <a:rPr lang="en-US" dirty="0"/>
              <a:t>S. Alkaline phosphatase</a:t>
            </a:r>
          </a:p>
          <a:p>
            <a:r>
              <a:rPr lang="en-US" dirty="0"/>
              <a:t>Tumor markers</a:t>
            </a:r>
          </a:p>
          <a:p>
            <a:pPr lvl="1"/>
            <a:r>
              <a:rPr lang="en-US" dirty="0"/>
              <a:t>Bence Jones protein in urine: Myeloma</a:t>
            </a:r>
          </a:p>
          <a:p>
            <a:pPr lvl="1"/>
            <a:r>
              <a:rPr lang="en-US" dirty="0"/>
              <a:t>S. Acid phosphatase &amp; PSA: Prostatic carcinoma</a:t>
            </a:r>
          </a:p>
          <a:p>
            <a:r>
              <a:rPr lang="en-US" dirty="0"/>
              <a:t>Raised serum Calcium in metastasis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238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8775</TotalTime>
  <Words>1963</Words>
  <Application>Microsoft Office PowerPoint</Application>
  <PresentationFormat>On-screen Show (4:3)</PresentationFormat>
  <Paragraphs>553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News Gothic MT</vt:lpstr>
      <vt:lpstr>RotisSemiSans-Italic</vt:lpstr>
      <vt:lpstr>Wingdings 2</vt:lpstr>
      <vt:lpstr>Breeze</vt:lpstr>
      <vt:lpstr>Bone Tumors and Tumor-like Conditions</vt:lpstr>
      <vt:lpstr>Objectives</vt:lpstr>
      <vt:lpstr>Classification – predominant tissue</vt:lpstr>
      <vt:lpstr>Clinical presentation - history</vt:lpstr>
      <vt:lpstr>Clinical presentation - history</vt:lpstr>
      <vt:lpstr>Clinical examination</vt:lpstr>
      <vt:lpstr>Imaging – x-rays</vt:lpstr>
      <vt:lpstr>Other imaging</vt:lpstr>
      <vt:lpstr>Lab, investigations</vt:lpstr>
      <vt:lpstr>Biopsy</vt:lpstr>
      <vt:lpstr>Differential diagnosis</vt:lpstr>
      <vt:lpstr>Differential diagnosis</vt:lpstr>
      <vt:lpstr>Differential diagnosis</vt:lpstr>
      <vt:lpstr>Differential diagnosis</vt:lpstr>
      <vt:lpstr>Differential diagnosis</vt:lpstr>
      <vt:lpstr>Differential diagnosis</vt:lpstr>
      <vt:lpstr>Differential diagnosis</vt:lpstr>
      <vt:lpstr>Differential diagnosis</vt:lpstr>
      <vt:lpstr>Specific Lesions</vt:lpstr>
      <vt:lpstr>Benign Bone Tumors</vt:lpstr>
      <vt:lpstr>Benign bone lesions</vt:lpstr>
      <vt:lpstr>Osteochondroma (Exostosis)</vt:lpstr>
      <vt:lpstr>Osteochondroma (Exostosis)</vt:lpstr>
      <vt:lpstr>Osteochondroma (Exostosis)</vt:lpstr>
      <vt:lpstr>Osteoid osteoma</vt:lpstr>
      <vt:lpstr>Osteoid osteoma</vt:lpstr>
      <vt:lpstr>Osteoid Osteoma</vt:lpstr>
      <vt:lpstr>Osteoid Osteoma</vt:lpstr>
      <vt:lpstr>Non-ossifying fibroma</vt:lpstr>
      <vt:lpstr>Non-ossifying fibroma</vt:lpstr>
      <vt:lpstr>Simple bone cyst</vt:lpstr>
      <vt:lpstr>Simple bone cyst</vt:lpstr>
      <vt:lpstr>Simple bone cyst</vt:lpstr>
      <vt:lpstr>Aneurysmal bone cyst</vt:lpstr>
      <vt:lpstr>Aneurysmal bone cyst</vt:lpstr>
      <vt:lpstr>Giant-Cell Tumor</vt:lpstr>
      <vt:lpstr>Giant-Cell Tumor</vt:lpstr>
      <vt:lpstr>Giant-Cell Tumor</vt:lpstr>
      <vt:lpstr>Giant-Cell Tumor</vt:lpstr>
      <vt:lpstr>Cyst-like lesions in bone</vt:lpstr>
      <vt:lpstr>Malignant Bone Tumors</vt:lpstr>
      <vt:lpstr>Primary Malignant Bone Tumors</vt:lpstr>
      <vt:lpstr>Primary malignant bone tumors</vt:lpstr>
      <vt:lpstr>Multiple Myeloma</vt:lpstr>
      <vt:lpstr>Multiple Myeloma</vt:lpstr>
      <vt:lpstr>Multiple Myeloma</vt:lpstr>
      <vt:lpstr>Osteosarcoma</vt:lpstr>
      <vt:lpstr>Osteosarcoma</vt:lpstr>
      <vt:lpstr>Osteosarcoma</vt:lpstr>
      <vt:lpstr>Osteosarcoma</vt:lpstr>
      <vt:lpstr>Osteosarcoma</vt:lpstr>
      <vt:lpstr>Osteosarcoma</vt:lpstr>
      <vt:lpstr>Osteosarcoma</vt:lpstr>
      <vt:lpstr>Ewing’s Sarcoma</vt:lpstr>
      <vt:lpstr>Ewing’s Sarcoma</vt:lpstr>
      <vt:lpstr>Ewing’s Sarcoma</vt:lpstr>
      <vt:lpstr>Ewing’s Sarcoma</vt:lpstr>
      <vt:lpstr>Metastatic bone disease</vt:lpstr>
      <vt:lpstr>Metastatic bone disease</vt:lpstr>
      <vt:lpstr>Metastatic bone disease</vt:lpstr>
      <vt:lpstr>Metastatic - Prostate</vt:lpstr>
      <vt:lpstr>Metastatic bone disease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680</cp:revision>
  <dcterms:created xsi:type="dcterms:W3CDTF">2014-01-25T15:53:41Z</dcterms:created>
  <dcterms:modified xsi:type="dcterms:W3CDTF">2019-12-12T17:31:19Z</dcterms:modified>
</cp:coreProperties>
</file>