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377" r:id="rId2"/>
    <p:sldId id="256" r:id="rId3"/>
    <p:sldId id="346" r:id="rId4"/>
    <p:sldId id="436" r:id="rId5"/>
    <p:sldId id="347" r:id="rId6"/>
    <p:sldId id="348" r:id="rId7"/>
    <p:sldId id="349" r:id="rId8"/>
    <p:sldId id="437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422" r:id="rId17"/>
    <p:sldId id="438" r:id="rId18"/>
    <p:sldId id="357" r:id="rId19"/>
    <p:sldId id="358" r:id="rId20"/>
    <p:sldId id="359" r:id="rId21"/>
    <p:sldId id="431" r:id="rId22"/>
    <p:sldId id="360" r:id="rId23"/>
    <p:sldId id="361" r:id="rId24"/>
    <p:sldId id="428" r:id="rId25"/>
    <p:sldId id="429" r:id="rId26"/>
    <p:sldId id="430" r:id="rId27"/>
    <p:sldId id="362" r:id="rId28"/>
    <p:sldId id="363" r:id="rId29"/>
    <p:sldId id="364" r:id="rId30"/>
    <p:sldId id="423" r:id="rId31"/>
    <p:sldId id="434" r:id="rId32"/>
    <p:sldId id="432" r:id="rId33"/>
    <p:sldId id="365" r:id="rId34"/>
    <p:sldId id="412" r:id="rId35"/>
    <p:sldId id="415" r:id="rId36"/>
    <p:sldId id="416" r:id="rId37"/>
    <p:sldId id="417" r:id="rId38"/>
    <p:sldId id="418" r:id="rId39"/>
    <p:sldId id="426" r:id="rId40"/>
    <p:sldId id="366" r:id="rId41"/>
    <p:sldId id="368" r:id="rId42"/>
    <p:sldId id="367" r:id="rId43"/>
    <p:sldId id="419" r:id="rId44"/>
    <p:sldId id="392" r:id="rId45"/>
    <p:sldId id="389" r:id="rId46"/>
    <p:sldId id="391" r:id="rId47"/>
    <p:sldId id="396" r:id="rId48"/>
    <p:sldId id="393" r:id="rId49"/>
    <p:sldId id="394" r:id="rId50"/>
    <p:sldId id="395" r:id="rId51"/>
    <p:sldId id="406" r:id="rId52"/>
    <p:sldId id="397" r:id="rId53"/>
    <p:sldId id="398" r:id="rId54"/>
    <p:sldId id="399" r:id="rId55"/>
    <p:sldId id="400" r:id="rId56"/>
    <p:sldId id="401" r:id="rId57"/>
    <p:sldId id="402" r:id="rId58"/>
    <p:sldId id="405" r:id="rId59"/>
    <p:sldId id="411" r:id="rId60"/>
    <p:sldId id="407" r:id="rId61"/>
    <p:sldId id="408" r:id="rId62"/>
    <p:sldId id="409" r:id="rId63"/>
    <p:sldId id="410" r:id="rId64"/>
    <p:sldId id="427" r:id="rId65"/>
    <p:sldId id="378" r:id="rId66"/>
    <p:sldId id="379" r:id="rId67"/>
    <p:sldId id="381" r:id="rId68"/>
    <p:sldId id="435" r:id="rId69"/>
    <p:sldId id="38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63" d="100"/>
          <a:sy n="63" d="100"/>
        </p:scale>
        <p:origin x="139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552BB-4DC5-4E0E-BDBF-64898382958E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4927D-1487-46A0-AE07-229802C05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7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C4A182-1B7B-47BE-8C76-02A426A0C2A1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D81A533-15C3-4951-9645-00795C3BD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upload.orthobullets.com/topic/8082/images/principle_of_trucut_biopsy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1122909" y="851984"/>
            <a:ext cx="6898184" cy="809918"/>
          </a:xfrm>
          <a:prstGeom prst="rect">
            <a:avLst/>
          </a:prstGeom>
          <a:solidFill>
            <a:srgbClr val="F15A2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90442" hangingPunct="0">
              <a:defRPr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24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120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87210" y="1577832"/>
            <a:ext cx="3939300" cy="214313"/>
          </a:xfrm>
          <a:prstGeom prst="rect">
            <a:avLst/>
          </a:prstGeom>
        </p:spPr>
      </p:pic>
      <p:pic>
        <p:nvPicPr>
          <p:cNvPr id="122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4" y="1581177"/>
            <a:ext cx="4505687" cy="214313"/>
          </a:xfrm>
          <a:prstGeom prst="rect">
            <a:avLst/>
          </a:prstGeom>
        </p:spPr>
      </p:pic>
      <p:sp>
        <p:nvSpPr>
          <p:cNvPr id="124" name="COLLEGE OF MEDICINE"/>
          <p:cNvSpPr txBox="1"/>
          <p:nvPr/>
        </p:nvSpPr>
        <p:spPr>
          <a:xfrm>
            <a:off x="1685610" y="935190"/>
            <a:ext cx="5772780" cy="486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247" tIns="12247" rIns="12247" bIns="12247" anchor="ctr"/>
          <a:lstStyle>
            <a:lvl1pPr defTabSz="740419">
              <a:lnSpc>
                <a:spcPct val="70000"/>
              </a:lnSpc>
              <a:defRPr sz="6300" b="0">
                <a:solidFill>
                  <a:srgbClr val="FFFFFF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algn="ctr" defTabSz="390442" hangingPunct="0">
              <a:defRPr/>
            </a:pPr>
            <a:r>
              <a:rPr sz="3323" kern="0"/>
              <a:t>COLLEGE OF MEDICINE</a:t>
            </a:r>
          </a:p>
        </p:txBody>
      </p:sp>
      <p:pic>
        <p:nvPicPr>
          <p:cNvPr id="125" name="WhatsApp Image 2019-11-06 at 11.10.07 AM.png" descr="WhatsApp Image 2019-11-06 at 11.10.07 AM.png"/>
          <p:cNvPicPr>
            <a:picLocks noChangeAspect="1"/>
          </p:cNvPicPr>
          <p:nvPr/>
        </p:nvPicPr>
        <p:blipFill>
          <a:blip r:embed="rId4"/>
          <a:srcRect l="3739" r="3739" b="10650"/>
          <a:stretch>
            <a:fillRect/>
          </a:stretch>
        </p:blipFill>
        <p:spPr>
          <a:xfrm>
            <a:off x="1192980" y="843912"/>
            <a:ext cx="524662" cy="951334"/>
          </a:xfrm>
          <a:prstGeom prst="rect">
            <a:avLst/>
          </a:prstGeom>
          <a:ln w="3175">
            <a:miter lim="400000"/>
          </a:ln>
          <a:effectLst>
            <a:outerShdw blurRad="330200" dist="1524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212" name="Group"/>
          <p:cNvGrpSpPr/>
          <p:nvPr/>
        </p:nvGrpSpPr>
        <p:grpSpPr>
          <a:xfrm>
            <a:off x="734111" y="1734764"/>
            <a:ext cx="7124327" cy="3991570"/>
            <a:chOff x="1249353" y="-1"/>
            <a:chExt cx="13509832" cy="7569199"/>
          </a:xfrm>
        </p:grpSpPr>
        <p:sp>
          <p:nvSpPr>
            <p:cNvPr id="126" name="Shape"/>
            <p:cNvSpPr/>
            <p:nvPr/>
          </p:nvSpPr>
          <p:spPr>
            <a:xfrm>
              <a:off x="1953063" y="2656546"/>
              <a:ext cx="2268924" cy="18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795" y="10938"/>
                  </a:lnTo>
                  <a:lnTo>
                    <a:pt x="21600" y="5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A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160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27" name="Providing"/>
            <p:cNvSpPr txBox="1"/>
            <p:nvPr/>
          </p:nvSpPr>
          <p:spPr>
            <a:xfrm>
              <a:off x="2108155" y="2514334"/>
              <a:ext cx="1356788" cy="38211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1387" tIns="11387" rIns="11387" bIns="11387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Skia Regular"/>
                  <a:ea typeface="Skia Regular"/>
                  <a:cs typeface="Skia Regular"/>
                  <a:sym typeface="Skia Regular"/>
                </a:defRPr>
              </a:lvl1pPr>
            </a:lstStyle>
            <a:p>
              <a:pPr algn="ctr" defTabSz="309551" hangingPunct="0">
                <a:defRPr/>
              </a:pPr>
              <a:r>
                <a:rPr sz="1160" kern="0"/>
                <a:t>Providing</a:t>
              </a:r>
            </a:p>
          </p:txBody>
        </p:sp>
        <p:sp>
          <p:nvSpPr>
            <p:cNvPr id="128" name="Providing"/>
            <p:cNvSpPr txBox="1"/>
            <p:nvPr/>
          </p:nvSpPr>
          <p:spPr>
            <a:xfrm>
              <a:off x="2070055" y="2517002"/>
              <a:ext cx="1356788" cy="38211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1387" tIns="11387" rIns="11387" bIns="11387" numCol="1" anchor="ctr">
              <a:spAutoFit/>
            </a:bodyPr>
            <a:lstStyle>
              <a:lvl1pPr>
                <a:defRPr sz="2200" b="0">
                  <a:solidFill>
                    <a:srgbClr val="F15A22"/>
                  </a:solidFill>
                  <a:latin typeface="Skia Regular"/>
                  <a:ea typeface="Skia Regular"/>
                  <a:cs typeface="Skia Regular"/>
                  <a:sym typeface="Skia Regular"/>
                </a:defRPr>
              </a:lvl1pPr>
            </a:lstStyle>
            <a:p>
              <a:pPr algn="ctr" defTabSz="309551" hangingPunct="0">
                <a:defRPr/>
              </a:pPr>
              <a:r>
                <a:rPr sz="1160" kern="0"/>
                <a:t>Providing</a:t>
              </a:r>
            </a:p>
          </p:txBody>
        </p:sp>
        <p:grpSp>
          <p:nvGrpSpPr>
            <p:cNvPr id="211" name="Group"/>
            <p:cNvGrpSpPr/>
            <p:nvPr/>
          </p:nvGrpSpPr>
          <p:grpSpPr>
            <a:xfrm>
              <a:off x="1249353" y="-1"/>
              <a:ext cx="13509832" cy="7569199"/>
              <a:chOff x="1249353" y="0"/>
              <a:chExt cx="13509831" cy="7569199"/>
            </a:xfrm>
          </p:grpSpPr>
          <p:sp>
            <p:nvSpPr>
              <p:cNvPr id="129" name="02"/>
              <p:cNvSpPr txBox="1"/>
              <p:nvPr/>
            </p:nvSpPr>
            <p:spPr>
              <a:xfrm>
                <a:off x="9269730" y="2395965"/>
                <a:ext cx="854695" cy="79541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6165" tIns="36165" rIns="36165" bIns="36165" numCol="1" anchor="ctr">
                <a:noAutofit/>
              </a:bodyPr>
              <a:lstStyle>
                <a:lvl1pPr defTabSz="3962400">
                  <a:defRPr sz="4000" b="0">
                    <a:solidFill>
                      <a:srgbClr val="F15A22"/>
                    </a:solidFill>
                    <a:latin typeface="Chalkboard SE Bold"/>
                    <a:ea typeface="Chalkboard SE Bold"/>
                    <a:cs typeface="Chalkboard SE Bold"/>
                    <a:sym typeface="Chalkboard SE Bold"/>
                  </a:defRPr>
                </a:lvl1pPr>
              </a:lstStyle>
              <a:p>
                <a:pPr algn="ctr" defTabSz="2089472" hangingPunct="0">
                  <a:defRPr/>
                </a:pPr>
                <a:r>
                  <a:rPr sz="2109" kern="0"/>
                  <a:t>02</a:t>
                </a:r>
              </a:p>
            </p:txBody>
          </p:sp>
          <p:sp>
            <p:nvSpPr>
              <p:cNvPr id="130" name="Shape"/>
              <p:cNvSpPr/>
              <p:nvPr/>
            </p:nvSpPr>
            <p:spPr>
              <a:xfrm>
                <a:off x="2024726" y="2053694"/>
                <a:ext cx="5412017" cy="405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795" y="10938"/>
                    </a:lnTo>
                    <a:lnTo>
                      <a:pt x="21600" y="5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AA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3095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60" kern="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31" name="Shape"/>
              <p:cNvSpPr/>
              <p:nvPr/>
            </p:nvSpPr>
            <p:spPr>
              <a:xfrm>
                <a:off x="2024726" y="258469"/>
                <a:ext cx="5412017" cy="5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795" y="10938"/>
                    </a:lnTo>
                    <a:lnTo>
                      <a:pt x="21600" y="5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AA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309551" hangingPunct="0">
                  <a:defRPr sz="2200" b="0">
                    <a:solidFill>
                      <a:srgbClr val="02AAAD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60" kern="0">
                  <a:solidFill>
                    <a:srgbClr val="02AAAD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32" name="01"/>
              <p:cNvSpPr txBox="1"/>
              <p:nvPr/>
            </p:nvSpPr>
            <p:spPr>
              <a:xfrm>
                <a:off x="3556361" y="2548216"/>
                <a:ext cx="887987" cy="78998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6165" tIns="36165" rIns="36165" bIns="36165" numCol="1" anchor="ctr">
                <a:noAutofit/>
              </a:bodyPr>
              <a:lstStyle>
                <a:lvl1pPr defTabSz="3962400">
                  <a:defRPr sz="4000" b="0">
                    <a:solidFill>
                      <a:srgbClr val="F15A22"/>
                    </a:solidFill>
                    <a:latin typeface="Chalkboard SE Bold"/>
                    <a:ea typeface="Chalkboard SE Bold"/>
                    <a:cs typeface="Chalkboard SE Bold"/>
                    <a:sym typeface="Chalkboard SE Bold"/>
                  </a:defRPr>
                </a:lvl1pPr>
              </a:lstStyle>
              <a:p>
                <a:pPr algn="ctr" defTabSz="2089472" hangingPunct="0">
                  <a:defRPr/>
                </a:pPr>
                <a:r>
                  <a:rPr sz="2109" kern="0"/>
                  <a:t>01</a:t>
                </a:r>
              </a:p>
            </p:txBody>
          </p:sp>
          <p:sp>
            <p:nvSpPr>
              <p:cNvPr id="133" name="Excellence In Medical Education Which Reconciles…"/>
              <p:cNvSpPr txBox="1"/>
              <p:nvPr/>
            </p:nvSpPr>
            <p:spPr>
              <a:xfrm>
                <a:off x="2166871" y="708941"/>
                <a:ext cx="12547611" cy="1535842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247" tIns="12247" rIns="12247" bIns="12247" numCol="1" anchor="ctr">
                <a:noAutofit/>
              </a:bodyPr>
              <a:lstStyle/>
              <a:p>
                <a:pPr algn="ctr" defTabSz="390442" hangingPunct="0">
                  <a:defRPr sz="3200" b="0">
                    <a:solidFill>
                      <a:srgbClr val="333365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pPr>
                <a:r>
                  <a:rPr sz="1688" kern="0">
                    <a:solidFill>
                      <a:srgbClr val="333365"/>
                    </a:solidFill>
                    <a:latin typeface="Skia Regular"/>
                    <a:sym typeface="Skia Regular"/>
                  </a:rPr>
                  <a:t>Excellence In Medical Education Which Reconciles</a:t>
                </a:r>
              </a:p>
              <a:p>
                <a:pPr algn="ctr" defTabSz="390442" hangingPunct="0">
                  <a:defRPr sz="3200" b="0">
                    <a:solidFill>
                      <a:srgbClr val="333365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pPr>
                <a:r>
                  <a:rPr sz="1688" kern="0">
                    <a:solidFill>
                      <a:srgbClr val="333365"/>
                    </a:solidFill>
                    <a:latin typeface="Skia Regular"/>
                    <a:sym typeface="Skia Regular"/>
                  </a:rPr>
                  <a:t>Traditions &amp; Modernity.</a:t>
                </a:r>
              </a:p>
            </p:txBody>
          </p:sp>
          <p:sp>
            <p:nvSpPr>
              <p:cNvPr id="134" name="VISION"/>
              <p:cNvSpPr txBox="1"/>
              <p:nvPr/>
            </p:nvSpPr>
            <p:spPr>
              <a:xfrm>
                <a:off x="1249353" y="0"/>
                <a:ext cx="4183251" cy="92205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247" tIns="12247" rIns="12247" bIns="12247" numCol="1" anchor="ctr">
                <a:noAutofit/>
              </a:bodyPr>
              <a:lstStyle>
                <a:lvl1pPr defTabSz="740419">
                  <a:defRPr sz="4200" b="0">
                    <a:solidFill>
                      <a:srgbClr val="FFFFFF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algn="ctr" defTabSz="390442" hangingPunct="0">
                  <a:defRPr/>
                </a:pPr>
                <a:r>
                  <a:rPr sz="2215" kern="0"/>
                  <a:t>VISION</a:t>
                </a:r>
              </a:p>
            </p:txBody>
          </p:sp>
          <p:sp>
            <p:nvSpPr>
              <p:cNvPr id="135" name="VISION"/>
              <p:cNvSpPr txBox="1"/>
              <p:nvPr/>
            </p:nvSpPr>
            <p:spPr>
              <a:xfrm>
                <a:off x="1727770" y="126577"/>
                <a:ext cx="3251817" cy="64534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247" tIns="12247" rIns="12247" bIns="12247" numCol="1" anchor="ctr">
                <a:noAutofit/>
              </a:bodyPr>
              <a:lstStyle>
                <a:lvl1pPr defTabSz="740419">
                  <a:defRPr sz="4200" b="0">
                    <a:solidFill>
                      <a:srgbClr val="CBCA0B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algn="ctr" defTabSz="390442" hangingPunct="0">
                  <a:defRPr/>
                </a:pPr>
                <a:r>
                  <a:rPr sz="2215" kern="0"/>
                  <a:t>VISION</a:t>
                </a:r>
              </a:p>
            </p:txBody>
          </p:sp>
          <p:sp>
            <p:nvSpPr>
              <p:cNvPr id="142" name="MISSION"/>
              <p:cNvSpPr txBox="1"/>
              <p:nvPr/>
            </p:nvSpPr>
            <p:spPr>
              <a:xfrm>
                <a:off x="1414453" y="1687714"/>
                <a:ext cx="4183251" cy="92205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247" tIns="12247" rIns="12247" bIns="12247" numCol="1" anchor="ctr">
                <a:noAutofit/>
              </a:bodyPr>
              <a:lstStyle>
                <a:lvl1pPr defTabSz="740419">
                  <a:defRPr sz="4200" b="0">
                    <a:solidFill>
                      <a:srgbClr val="FFFFFF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algn="ctr" defTabSz="390442" hangingPunct="0">
                  <a:defRPr/>
                </a:pPr>
                <a:r>
                  <a:rPr sz="2215" kern="0"/>
                  <a:t>MISSION</a:t>
                </a:r>
              </a:p>
            </p:txBody>
          </p:sp>
          <p:sp>
            <p:nvSpPr>
              <p:cNvPr id="143" name="MISSION"/>
              <p:cNvSpPr txBox="1"/>
              <p:nvPr/>
            </p:nvSpPr>
            <p:spPr>
              <a:xfrm>
                <a:off x="1894961" y="1826067"/>
                <a:ext cx="3251817" cy="64534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247" tIns="12247" rIns="12247" bIns="12247" numCol="1" anchor="ctr">
                <a:noAutofit/>
              </a:bodyPr>
              <a:lstStyle>
                <a:lvl1pPr defTabSz="740419">
                  <a:defRPr sz="4200" b="0">
                    <a:solidFill>
                      <a:srgbClr val="CBCA0B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algn="ctr" defTabSz="390442" hangingPunct="0">
                  <a:defRPr/>
                </a:pPr>
                <a:r>
                  <a:rPr sz="2215" kern="0"/>
                  <a:t>MISSION</a:t>
                </a:r>
              </a:p>
            </p:txBody>
          </p:sp>
          <p:grpSp>
            <p:nvGrpSpPr>
              <p:cNvPr id="181" name="Group"/>
              <p:cNvGrpSpPr/>
              <p:nvPr/>
            </p:nvGrpSpPr>
            <p:grpSpPr>
              <a:xfrm>
                <a:off x="1395138" y="5282078"/>
                <a:ext cx="12547611" cy="2287121"/>
                <a:chOff x="0" y="0"/>
                <a:chExt cx="12547609" cy="2287120"/>
              </a:xfrm>
            </p:grpSpPr>
            <p:sp>
              <p:nvSpPr>
                <p:cNvPr id="144" name="Shape"/>
                <p:cNvSpPr/>
                <p:nvPr/>
              </p:nvSpPr>
              <p:spPr>
                <a:xfrm>
                  <a:off x="617821" y="354394"/>
                  <a:ext cx="5260029" cy="393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0795" y="10938"/>
                      </a:lnTo>
                      <a:lnTo>
                        <a:pt x="21600" y="54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2AA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grpSp>
              <p:nvGrpSpPr>
                <p:cNvPr id="147" name="Group"/>
                <p:cNvGrpSpPr/>
                <p:nvPr/>
              </p:nvGrpSpPr>
              <p:grpSpPr>
                <a:xfrm>
                  <a:off x="9312448" y="977648"/>
                  <a:ext cx="960452" cy="1020632"/>
                  <a:chOff x="0" y="0"/>
                  <a:chExt cx="960451" cy="1020630"/>
                </a:xfrm>
              </p:grpSpPr>
              <p:sp>
                <p:nvSpPr>
                  <p:cNvPr id="145" name="Shape"/>
                  <p:cNvSpPr/>
                  <p:nvPr/>
                </p:nvSpPr>
                <p:spPr>
                  <a:xfrm>
                    <a:off x="246687" y="517743"/>
                    <a:ext cx="713764" cy="502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0686"/>
                        </a:moveTo>
                        <a:lnTo>
                          <a:pt x="21600" y="0"/>
                        </a:lnTo>
                        <a:lnTo>
                          <a:pt x="15657" y="0"/>
                        </a:lnTo>
                        <a:lnTo>
                          <a:pt x="15657" y="8662"/>
                        </a:lnTo>
                        <a:lnTo>
                          <a:pt x="9196" y="8662"/>
                        </a:lnTo>
                        <a:lnTo>
                          <a:pt x="9196" y="13857"/>
                        </a:lnTo>
                        <a:lnTo>
                          <a:pt x="0" y="13857"/>
                        </a:lnTo>
                        <a:lnTo>
                          <a:pt x="0" y="21600"/>
                        </a:lnTo>
                        <a:lnTo>
                          <a:pt x="21600" y="20686"/>
                        </a:lnTo>
                        <a:close/>
                      </a:path>
                    </a:pathLst>
                  </a:custGeom>
                  <a:solidFill>
                    <a:srgbClr val="CBCA0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09551" hangingPunct="0"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46" name="goal.png" descr="goal.png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0" name="Group"/>
                <p:cNvGrpSpPr/>
                <p:nvPr/>
              </p:nvGrpSpPr>
              <p:grpSpPr>
                <a:xfrm>
                  <a:off x="7863056" y="1037828"/>
                  <a:ext cx="960452" cy="960452"/>
                  <a:chOff x="0" y="0"/>
                  <a:chExt cx="960451" cy="960451"/>
                </a:xfrm>
              </p:grpSpPr>
              <p:sp>
                <p:nvSpPr>
                  <p:cNvPr id="148" name="Shape"/>
                  <p:cNvSpPr/>
                  <p:nvPr/>
                </p:nvSpPr>
                <p:spPr>
                  <a:xfrm>
                    <a:off x="190242" y="19049"/>
                    <a:ext cx="489895" cy="842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7" h="21001" extrusionOk="0">
                        <a:moveTo>
                          <a:pt x="14319" y="21001"/>
                        </a:moveTo>
                        <a:lnTo>
                          <a:pt x="6310" y="21001"/>
                        </a:lnTo>
                        <a:lnTo>
                          <a:pt x="6310" y="13820"/>
                        </a:lnTo>
                        <a:cubicBezTo>
                          <a:pt x="1634" y="12238"/>
                          <a:pt x="-843" y="8811"/>
                          <a:pt x="261" y="5450"/>
                        </a:cubicBezTo>
                        <a:cubicBezTo>
                          <a:pt x="943" y="3371"/>
                          <a:pt x="2989" y="1579"/>
                          <a:pt x="5921" y="657"/>
                        </a:cubicBezTo>
                        <a:cubicBezTo>
                          <a:pt x="9914" y="-599"/>
                          <a:pt x="14710" y="-28"/>
                          <a:pt x="17623" y="2139"/>
                        </a:cubicBezTo>
                        <a:cubicBezTo>
                          <a:pt x="20521" y="4295"/>
                          <a:pt x="20757" y="7401"/>
                          <a:pt x="19036" y="10072"/>
                        </a:cubicBezTo>
                        <a:cubicBezTo>
                          <a:pt x="17996" y="11688"/>
                          <a:pt x="16294" y="13086"/>
                          <a:pt x="14118" y="14114"/>
                        </a:cubicBezTo>
                        <a:lnTo>
                          <a:pt x="14319" y="21001"/>
                        </a:lnTo>
                        <a:close/>
                      </a:path>
                    </a:pathLst>
                  </a:custGeom>
                  <a:solidFill>
                    <a:srgbClr val="F90D6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09551" hangingPunct="0"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49" name="innovation.png" descr="innovation.png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3" name="Group"/>
                <p:cNvGrpSpPr/>
                <p:nvPr/>
              </p:nvGrpSpPr>
              <p:grpSpPr>
                <a:xfrm>
                  <a:off x="6373364" y="982681"/>
                  <a:ext cx="960452" cy="960453"/>
                  <a:chOff x="0" y="0"/>
                  <a:chExt cx="960451" cy="960451"/>
                </a:xfrm>
              </p:grpSpPr>
              <p:sp>
                <p:nvSpPr>
                  <p:cNvPr id="151" name="Rounded Rectangle"/>
                  <p:cNvSpPr/>
                  <p:nvPr/>
                </p:nvSpPr>
                <p:spPr>
                  <a:xfrm>
                    <a:off x="390322" y="140645"/>
                    <a:ext cx="553021" cy="819807"/>
                  </a:xfrm>
                  <a:prstGeom prst="roundRect">
                    <a:avLst>
                      <a:gd name="adj" fmla="val 22236"/>
                    </a:avLst>
                  </a:prstGeom>
                  <a:solidFill>
                    <a:srgbClr val="F15A22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09551" hangingPunct="0"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52" name="professional-profile-with-image.png" descr="professional-profile-with-image.png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6" name="Group"/>
                <p:cNvGrpSpPr/>
                <p:nvPr/>
              </p:nvGrpSpPr>
              <p:grpSpPr>
                <a:xfrm>
                  <a:off x="4696882" y="936634"/>
                  <a:ext cx="1132626" cy="1132625"/>
                  <a:chOff x="0" y="0"/>
                  <a:chExt cx="1132624" cy="1132624"/>
                </a:xfrm>
              </p:grpSpPr>
              <p:sp>
                <p:nvSpPr>
                  <p:cNvPr id="154" name="Shape"/>
                  <p:cNvSpPr/>
                  <p:nvPr/>
                </p:nvSpPr>
                <p:spPr>
                  <a:xfrm>
                    <a:off x="135906" y="186594"/>
                    <a:ext cx="975778" cy="7513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8270"/>
                        </a:moveTo>
                        <a:lnTo>
                          <a:pt x="19510" y="10985"/>
                        </a:lnTo>
                        <a:lnTo>
                          <a:pt x="18409" y="10237"/>
                        </a:lnTo>
                        <a:lnTo>
                          <a:pt x="17186" y="11846"/>
                        </a:lnTo>
                        <a:lnTo>
                          <a:pt x="17762" y="13616"/>
                        </a:lnTo>
                        <a:lnTo>
                          <a:pt x="16310" y="15016"/>
                        </a:lnTo>
                        <a:lnTo>
                          <a:pt x="17475" y="17055"/>
                        </a:lnTo>
                        <a:cubicBezTo>
                          <a:pt x="17913" y="17618"/>
                          <a:pt x="17842" y="18560"/>
                          <a:pt x="17329" y="19002"/>
                        </a:cubicBezTo>
                        <a:cubicBezTo>
                          <a:pt x="16956" y="19324"/>
                          <a:pt x="16458" y="19250"/>
                          <a:pt x="16150" y="18827"/>
                        </a:cubicBezTo>
                        <a:cubicBezTo>
                          <a:pt x="16288" y="19292"/>
                          <a:pt x="16170" y="19820"/>
                          <a:pt x="15862" y="20116"/>
                        </a:cubicBezTo>
                        <a:cubicBezTo>
                          <a:pt x="15555" y="20412"/>
                          <a:pt x="15135" y="20406"/>
                          <a:pt x="14833" y="20102"/>
                        </a:cubicBezTo>
                        <a:cubicBezTo>
                          <a:pt x="14775" y="20552"/>
                          <a:pt x="14575" y="20950"/>
                          <a:pt x="14281" y="21200"/>
                        </a:cubicBezTo>
                        <a:cubicBezTo>
                          <a:pt x="13905" y="21519"/>
                          <a:pt x="13428" y="21558"/>
                          <a:pt x="13024" y="21303"/>
                        </a:cubicBezTo>
                        <a:lnTo>
                          <a:pt x="11603" y="20145"/>
                        </a:lnTo>
                        <a:cubicBezTo>
                          <a:pt x="11603" y="20528"/>
                          <a:pt x="11486" y="20896"/>
                          <a:pt x="11279" y="21168"/>
                        </a:cubicBezTo>
                        <a:cubicBezTo>
                          <a:pt x="11081" y="21429"/>
                          <a:pt x="10815" y="21583"/>
                          <a:pt x="10534" y="21600"/>
                        </a:cubicBezTo>
                        <a:lnTo>
                          <a:pt x="4318" y="13452"/>
                        </a:lnTo>
                        <a:lnTo>
                          <a:pt x="4317" y="11557"/>
                        </a:lnTo>
                        <a:lnTo>
                          <a:pt x="3088" y="10446"/>
                        </a:lnTo>
                        <a:lnTo>
                          <a:pt x="1951" y="11067"/>
                        </a:lnTo>
                        <a:lnTo>
                          <a:pt x="0" y="8383"/>
                        </a:lnTo>
                        <a:lnTo>
                          <a:pt x="6149" y="0"/>
                        </a:lnTo>
                        <a:lnTo>
                          <a:pt x="8114" y="2329"/>
                        </a:lnTo>
                        <a:lnTo>
                          <a:pt x="7969" y="4399"/>
                        </a:lnTo>
                        <a:lnTo>
                          <a:pt x="13820" y="4610"/>
                        </a:lnTo>
                        <a:lnTo>
                          <a:pt x="13435" y="2849"/>
                        </a:lnTo>
                        <a:lnTo>
                          <a:pt x="15505" y="97"/>
                        </a:lnTo>
                        <a:lnTo>
                          <a:pt x="21600" y="8270"/>
                        </a:lnTo>
                        <a:close/>
                      </a:path>
                    </a:pathLst>
                  </a:custGeom>
                  <a:solidFill>
                    <a:srgbClr val="AA4A9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09551" hangingPunct="0"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55" name="1492231-200.png" descr="1492231-200.png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0" y="0"/>
                    <a:ext cx="1132625" cy="1132625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9" name="Group"/>
                <p:cNvGrpSpPr/>
                <p:nvPr/>
              </p:nvGrpSpPr>
              <p:grpSpPr>
                <a:xfrm>
                  <a:off x="3344244" y="911590"/>
                  <a:ext cx="960452" cy="980576"/>
                  <a:chOff x="0" y="0"/>
                  <a:chExt cx="960451" cy="980574"/>
                </a:xfrm>
              </p:grpSpPr>
              <p:sp>
                <p:nvSpPr>
                  <p:cNvPr id="157" name="Shape"/>
                  <p:cNvSpPr/>
                  <p:nvPr/>
                </p:nvSpPr>
                <p:spPr>
                  <a:xfrm>
                    <a:off x="295528" y="418340"/>
                    <a:ext cx="459244" cy="5622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16" h="21288" extrusionOk="0">
                        <a:moveTo>
                          <a:pt x="20" y="21123"/>
                        </a:moveTo>
                        <a:cubicBezTo>
                          <a:pt x="-84" y="20222"/>
                          <a:pt x="224" y="19323"/>
                          <a:pt x="886" y="18594"/>
                        </a:cubicBezTo>
                        <a:cubicBezTo>
                          <a:pt x="2134" y="17219"/>
                          <a:pt x="4349" y="16666"/>
                          <a:pt x="6340" y="17232"/>
                        </a:cubicBezTo>
                        <a:lnTo>
                          <a:pt x="5452" y="15081"/>
                        </a:lnTo>
                        <a:cubicBezTo>
                          <a:pt x="3934" y="13174"/>
                          <a:pt x="3014" y="10987"/>
                          <a:pt x="2788" y="8712"/>
                        </a:cubicBezTo>
                        <a:cubicBezTo>
                          <a:pt x="2425" y="5067"/>
                          <a:pt x="4152" y="1322"/>
                          <a:pt x="8275" y="249"/>
                        </a:cubicBezTo>
                        <a:cubicBezTo>
                          <a:pt x="10430" y="-312"/>
                          <a:pt x="12764" y="108"/>
                          <a:pt x="14600" y="1186"/>
                        </a:cubicBezTo>
                        <a:cubicBezTo>
                          <a:pt x="17470" y="2872"/>
                          <a:pt x="18713" y="5762"/>
                          <a:pt x="18510" y="8643"/>
                        </a:cubicBezTo>
                        <a:cubicBezTo>
                          <a:pt x="18314" y="11430"/>
                          <a:pt x="16825" y="14055"/>
                          <a:pt x="14341" y="15994"/>
                        </a:cubicBezTo>
                        <a:lnTo>
                          <a:pt x="14290" y="17437"/>
                        </a:lnTo>
                        <a:cubicBezTo>
                          <a:pt x="16015" y="16993"/>
                          <a:pt x="17900" y="17253"/>
                          <a:pt x="19345" y="18135"/>
                        </a:cubicBezTo>
                        <a:cubicBezTo>
                          <a:pt x="20585" y="18892"/>
                          <a:pt x="21373" y="20037"/>
                          <a:pt x="21516" y="21288"/>
                        </a:cubicBezTo>
                        <a:lnTo>
                          <a:pt x="20" y="21123"/>
                        </a:lnTo>
                        <a:close/>
                      </a:path>
                    </a:pathLst>
                  </a:custGeom>
                  <a:solidFill>
                    <a:srgbClr val="FCC10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09551" hangingPunct="0"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58" name="skills.png" descr="skills.png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62" name="Group"/>
                <p:cNvGrpSpPr/>
                <p:nvPr/>
              </p:nvGrpSpPr>
              <p:grpSpPr>
                <a:xfrm>
                  <a:off x="2160998" y="971763"/>
                  <a:ext cx="753691" cy="890192"/>
                  <a:chOff x="49050" y="28971"/>
                  <a:chExt cx="753689" cy="890190"/>
                </a:xfrm>
              </p:grpSpPr>
              <p:sp>
                <p:nvSpPr>
                  <p:cNvPr id="160" name="Shape"/>
                  <p:cNvSpPr/>
                  <p:nvPr/>
                </p:nvSpPr>
                <p:spPr>
                  <a:xfrm>
                    <a:off x="49050" y="46962"/>
                    <a:ext cx="644819" cy="8297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0" h="21366" extrusionOk="0">
                        <a:moveTo>
                          <a:pt x="6606" y="21366"/>
                        </a:moveTo>
                        <a:lnTo>
                          <a:pt x="6501" y="17756"/>
                        </a:lnTo>
                        <a:cubicBezTo>
                          <a:pt x="6417" y="16892"/>
                          <a:pt x="5979" y="16080"/>
                          <a:pt x="5261" y="15459"/>
                        </a:cubicBezTo>
                        <a:cubicBezTo>
                          <a:pt x="4668" y="14944"/>
                          <a:pt x="3910" y="14586"/>
                          <a:pt x="3079" y="14427"/>
                        </a:cubicBezTo>
                        <a:cubicBezTo>
                          <a:pt x="505" y="12348"/>
                          <a:pt x="-560" y="9272"/>
                          <a:pt x="286" y="6353"/>
                        </a:cubicBezTo>
                        <a:cubicBezTo>
                          <a:pt x="1185" y="3251"/>
                          <a:pt x="4081" y="839"/>
                          <a:pt x="7775" y="116"/>
                        </a:cubicBezTo>
                        <a:cubicBezTo>
                          <a:pt x="10250" y="-234"/>
                          <a:pt x="12791" y="216"/>
                          <a:pt x="14890" y="1375"/>
                        </a:cubicBezTo>
                        <a:cubicBezTo>
                          <a:pt x="16951" y="2514"/>
                          <a:pt x="18437" y="4257"/>
                          <a:pt x="19060" y="6266"/>
                        </a:cubicBezTo>
                        <a:lnTo>
                          <a:pt x="19200" y="9362"/>
                        </a:lnTo>
                        <a:lnTo>
                          <a:pt x="21040" y="12636"/>
                        </a:lnTo>
                        <a:lnTo>
                          <a:pt x="19055" y="12739"/>
                        </a:lnTo>
                        <a:lnTo>
                          <a:pt x="19520" y="15846"/>
                        </a:lnTo>
                        <a:cubicBezTo>
                          <a:pt x="19484" y="16305"/>
                          <a:pt x="19236" y="16734"/>
                          <a:pt x="18829" y="17041"/>
                        </a:cubicBezTo>
                        <a:cubicBezTo>
                          <a:pt x="18468" y="17313"/>
                          <a:pt x="18005" y="17471"/>
                          <a:pt x="17521" y="17487"/>
                        </a:cubicBezTo>
                        <a:lnTo>
                          <a:pt x="14440" y="17479"/>
                        </a:lnTo>
                        <a:lnTo>
                          <a:pt x="14440" y="21208"/>
                        </a:lnTo>
                        <a:lnTo>
                          <a:pt x="6606" y="21366"/>
                        </a:lnTo>
                        <a:close/>
                      </a:path>
                    </a:pathLst>
                  </a:custGeom>
                  <a:solidFill>
                    <a:srgbClr val="DD0D6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09551" hangingPunct="0"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61" name="sincerity-concept-line-icon-simple-element-vector-27180690.jpg" descr="sincerity-concept-line-icon-simple-element-vector-27180690.jpg"/>
                  <p:cNvPicPr>
                    <a:picLocks noChangeAspect="1"/>
                  </p:cNvPicPr>
                  <p:nvPr/>
                </p:nvPicPr>
                <p:blipFill>
                  <a:blip r:embed="rId10"/>
                  <a:srcRect l="35017" t="28050" r="35025" b="39185"/>
                  <a:stretch>
                    <a:fillRect/>
                  </a:stretch>
                </p:blipFill>
                <p:spPr>
                  <a:xfrm>
                    <a:off x="49092" y="28971"/>
                    <a:ext cx="753649" cy="89019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4" h="21600" extrusionOk="0">
                        <a:moveTo>
                          <a:pt x="9646" y="0"/>
                        </a:moveTo>
                        <a:cubicBezTo>
                          <a:pt x="9319" y="0"/>
                          <a:pt x="8995" y="14"/>
                          <a:pt x="8683" y="48"/>
                        </a:cubicBezTo>
                        <a:cubicBezTo>
                          <a:pt x="6234" y="317"/>
                          <a:pt x="4363" y="1117"/>
                          <a:pt x="2749" y="2581"/>
                        </a:cubicBezTo>
                        <a:cubicBezTo>
                          <a:pt x="1403" y="3802"/>
                          <a:pt x="619" y="5037"/>
                          <a:pt x="225" y="6577"/>
                        </a:cubicBezTo>
                        <a:cubicBezTo>
                          <a:pt x="-478" y="9321"/>
                          <a:pt x="496" y="12305"/>
                          <a:pt x="2738" y="14301"/>
                        </a:cubicBezTo>
                        <a:cubicBezTo>
                          <a:pt x="2978" y="14514"/>
                          <a:pt x="3492" y="14909"/>
                          <a:pt x="3878" y="15177"/>
                        </a:cubicBezTo>
                        <a:cubicBezTo>
                          <a:pt x="4790" y="15809"/>
                          <a:pt x="5306" y="16351"/>
                          <a:pt x="5727" y="17093"/>
                        </a:cubicBezTo>
                        <a:cubicBezTo>
                          <a:pt x="6241" y="17998"/>
                          <a:pt x="6368" y="18605"/>
                          <a:pt x="6369" y="20146"/>
                        </a:cubicBezTo>
                        <a:cubicBezTo>
                          <a:pt x="6370" y="20882"/>
                          <a:pt x="6399" y="21511"/>
                          <a:pt x="6436" y="21542"/>
                        </a:cubicBezTo>
                        <a:cubicBezTo>
                          <a:pt x="6472" y="21574"/>
                          <a:pt x="8365" y="21600"/>
                          <a:pt x="10632" y="21600"/>
                        </a:cubicBezTo>
                        <a:lnTo>
                          <a:pt x="14750" y="21600"/>
                        </a:lnTo>
                        <a:lnTo>
                          <a:pt x="14772" y="19770"/>
                        </a:lnTo>
                        <a:lnTo>
                          <a:pt x="14805" y="17950"/>
                        </a:lnTo>
                        <a:lnTo>
                          <a:pt x="16333" y="17902"/>
                        </a:lnTo>
                        <a:cubicBezTo>
                          <a:pt x="17674" y="17864"/>
                          <a:pt x="17917" y="17837"/>
                          <a:pt x="18326" y="17661"/>
                        </a:cubicBezTo>
                        <a:cubicBezTo>
                          <a:pt x="18865" y="17430"/>
                          <a:pt x="19235" y="17076"/>
                          <a:pt x="19511" y="16535"/>
                        </a:cubicBezTo>
                        <a:cubicBezTo>
                          <a:pt x="19687" y="16189"/>
                          <a:pt x="19705" y="16051"/>
                          <a:pt x="19633" y="15158"/>
                        </a:cubicBezTo>
                        <a:cubicBezTo>
                          <a:pt x="19588" y="14613"/>
                          <a:pt x="19548" y="13954"/>
                          <a:pt x="19544" y="13694"/>
                        </a:cubicBezTo>
                        <a:lnTo>
                          <a:pt x="19533" y="13232"/>
                        </a:lnTo>
                        <a:lnTo>
                          <a:pt x="19931" y="13203"/>
                        </a:lnTo>
                        <a:cubicBezTo>
                          <a:pt x="20601" y="13164"/>
                          <a:pt x="20754" y="13102"/>
                          <a:pt x="20917" y="12827"/>
                        </a:cubicBezTo>
                        <a:cubicBezTo>
                          <a:pt x="21122" y="12482"/>
                          <a:pt x="21079" y="12362"/>
                          <a:pt x="20363" y="11248"/>
                        </a:cubicBezTo>
                        <a:cubicBezTo>
                          <a:pt x="19488" y="9885"/>
                          <a:pt x="19479" y="9841"/>
                          <a:pt x="19389" y="8551"/>
                        </a:cubicBezTo>
                        <a:cubicBezTo>
                          <a:pt x="19298" y="7254"/>
                          <a:pt x="19069" y="6429"/>
                          <a:pt x="18536" y="5374"/>
                        </a:cubicBezTo>
                        <a:cubicBezTo>
                          <a:pt x="17906" y="4125"/>
                          <a:pt x="16882" y="2764"/>
                          <a:pt x="16068" y="2099"/>
                        </a:cubicBezTo>
                        <a:cubicBezTo>
                          <a:pt x="14496" y="816"/>
                          <a:pt x="11937" y="1"/>
                          <a:pt x="9646" y="0"/>
                        </a:cubicBezTo>
                        <a:close/>
                        <a:moveTo>
                          <a:pt x="9447" y="462"/>
                        </a:moveTo>
                        <a:cubicBezTo>
                          <a:pt x="10603" y="443"/>
                          <a:pt x="11782" y="589"/>
                          <a:pt x="12757" y="905"/>
                        </a:cubicBezTo>
                        <a:cubicBezTo>
                          <a:pt x="15120" y="1671"/>
                          <a:pt x="16666" y="2991"/>
                          <a:pt x="17961" y="5335"/>
                        </a:cubicBezTo>
                        <a:cubicBezTo>
                          <a:pt x="18587" y="6469"/>
                          <a:pt x="18797" y="7195"/>
                          <a:pt x="18891" y="8600"/>
                        </a:cubicBezTo>
                        <a:cubicBezTo>
                          <a:pt x="18982" y="9960"/>
                          <a:pt x="19007" y="10044"/>
                          <a:pt x="19987" y="11575"/>
                        </a:cubicBezTo>
                        <a:cubicBezTo>
                          <a:pt x="20712" y="12709"/>
                          <a:pt x="20691" y="12789"/>
                          <a:pt x="19677" y="12702"/>
                        </a:cubicBezTo>
                        <a:cubicBezTo>
                          <a:pt x="19263" y="12666"/>
                          <a:pt x="18996" y="12676"/>
                          <a:pt x="18957" y="12731"/>
                        </a:cubicBezTo>
                        <a:cubicBezTo>
                          <a:pt x="18923" y="12779"/>
                          <a:pt x="18966" y="13500"/>
                          <a:pt x="19057" y="14329"/>
                        </a:cubicBezTo>
                        <a:cubicBezTo>
                          <a:pt x="19243" y="16037"/>
                          <a:pt x="19205" y="16313"/>
                          <a:pt x="18680" y="16833"/>
                        </a:cubicBezTo>
                        <a:cubicBezTo>
                          <a:pt x="18129" y="17380"/>
                          <a:pt x="17945" y="17431"/>
                          <a:pt x="16034" y="17478"/>
                        </a:cubicBezTo>
                        <a:lnTo>
                          <a:pt x="14307" y="17517"/>
                        </a:lnTo>
                        <a:lnTo>
                          <a:pt x="14263" y="19318"/>
                        </a:lnTo>
                        <a:lnTo>
                          <a:pt x="14208" y="21128"/>
                        </a:lnTo>
                        <a:lnTo>
                          <a:pt x="10587" y="21147"/>
                        </a:lnTo>
                        <a:cubicBezTo>
                          <a:pt x="7737" y="21165"/>
                          <a:pt x="6955" y="21146"/>
                          <a:pt x="6923" y="21061"/>
                        </a:cubicBezTo>
                        <a:cubicBezTo>
                          <a:pt x="6901" y="21001"/>
                          <a:pt x="6867" y="20358"/>
                          <a:pt x="6845" y="19626"/>
                        </a:cubicBezTo>
                        <a:cubicBezTo>
                          <a:pt x="6811" y="18472"/>
                          <a:pt x="6769" y="18208"/>
                          <a:pt x="6546" y="17642"/>
                        </a:cubicBezTo>
                        <a:cubicBezTo>
                          <a:pt x="6051" y="16384"/>
                          <a:pt x="5351" y="15581"/>
                          <a:pt x="3834" y="14532"/>
                        </a:cubicBezTo>
                        <a:cubicBezTo>
                          <a:pt x="2595" y="13675"/>
                          <a:pt x="1416" y="12173"/>
                          <a:pt x="922" y="10824"/>
                        </a:cubicBezTo>
                        <a:cubicBezTo>
                          <a:pt x="714" y="10257"/>
                          <a:pt x="456" y="8971"/>
                          <a:pt x="457" y="8474"/>
                        </a:cubicBezTo>
                        <a:cubicBezTo>
                          <a:pt x="458" y="7755"/>
                          <a:pt x="742" y="6445"/>
                          <a:pt x="1055" y="5691"/>
                        </a:cubicBezTo>
                        <a:cubicBezTo>
                          <a:pt x="1442" y="4760"/>
                          <a:pt x="1904" y="4108"/>
                          <a:pt x="2782" y="3217"/>
                        </a:cubicBezTo>
                        <a:cubicBezTo>
                          <a:pt x="4010" y="1970"/>
                          <a:pt x="5631" y="1084"/>
                          <a:pt x="7443" y="684"/>
                        </a:cubicBezTo>
                        <a:cubicBezTo>
                          <a:pt x="8068" y="546"/>
                          <a:pt x="8754" y="474"/>
                          <a:pt x="9447" y="462"/>
                        </a:cubicBezTo>
                        <a:close/>
                        <a:moveTo>
                          <a:pt x="7709" y="5162"/>
                        </a:moveTo>
                        <a:cubicBezTo>
                          <a:pt x="6649" y="5160"/>
                          <a:pt x="6135" y="5337"/>
                          <a:pt x="5439" y="5951"/>
                        </a:cubicBezTo>
                        <a:cubicBezTo>
                          <a:pt x="4836" y="6484"/>
                          <a:pt x="4567" y="7005"/>
                          <a:pt x="4520" y="7704"/>
                        </a:cubicBezTo>
                        <a:cubicBezTo>
                          <a:pt x="4420" y="9209"/>
                          <a:pt x="5288" y="10182"/>
                          <a:pt x="8495" y="12182"/>
                        </a:cubicBezTo>
                        <a:cubicBezTo>
                          <a:pt x="9145" y="12588"/>
                          <a:pt x="9735" y="12923"/>
                          <a:pt x="9812" y="12923"/>
                        </a:cubicBezTo>
                        <a:cubicBezTo>
                          <a:pt x="9889" y="12924"/>
                          <a:pt x="10026" y="12873"/>
                          <a:pt x="10111" y="12808"/>
                        </a:cubicBezTo>
                        <a:cubicBezTo>
                          <a:pt x="10197" y="12743"/>
                          <a:pt x="10954" y="12287"/>
                          <a:pt x="11794" y="11797"/>
                        </a:cubicBezTo>
                        <a:cubicBezTo>
                          <a:pt x="14372" y="10292"/>
                          <a:pt x="15198" y="9443"/>
                          <a:pt x="15315" y="8176"/>
                        </a:cubicBezTo>
                        <a:cubicBezTo>
                          <a:pt x="15435" y="6869"/>
                          <a:pt x="14582" y="5644"/>
                          <a:pt x="13322" y="5325"/>
                        </a:cubicBezTo>
                        <a:cubicBezTo>
                          <a:pt x="12496" y="5116"/>
                          <a:pt x="11373" y="5186"/>
                          <a:pt x="10798" y="5480"/>
                        </a:cubicBezTo>
                        <a:cubicBezTo>
                          <a:pt x="10560" y="5601"/>
                          <a:pt x="10280" y="5776"/>
                          <a:pt x="10178" y="5874"/>
                        </a:cubicBezTo>
                        <a:lnTo>
                          <a:pt x="9989" y="6057"/>
                        </a:lnTo>
                        <a:lnTo>
                          <a:pt x="9624" y="5759"/>
                        </a:lnTo>
                        <a:cubicBezTo>
                          <a:pt x="8970" y="5244"/>
                          <a:pt x="8691" y="5163"/>
                          <a:pt x="7709" y="5162"/>
                        </a:cubicBezTo>
                        <a:close/>
                        <a:moveTo>
                          <a:pt x="7676" y="5547"/>
                        </a:moveTo>
                        <a:cubicBezTo>
                          <a:pt x="8568" y="5550"/>
                          <a:pt x="9248" y="5927"/>
                          <a:pt x="9569" y="6597"/>
                        </a:cubicBezTo>
                        <a:cubicBezTo>
                          <a:pt x="9758" y="6991"/>
                          <a:pt x="10043" y="7027"/>
                          <a:pt x="10211" y="6674"/>
                        </a:cubicBezTo>
                        <a:cubicBezTo>
                          <a:pt x="10369" y="6342"/>
                          <a:pt x="10882" y="5921"/>
                          <a:pt x="11329" y="5759"/>
                        </a:cubicBezTo>
                        <a:cubicBezTo>
                          <a:pt x="11774" y="5597"/>
                          <a:pt x="12697" y="5593"/>
                          <a:pt x="13200" y="5749"/>
                        </a:cubicBezTo>
                        <a:cubicBezTo>
                          <a:pt x="14416" y="6127"/>
                          <a:pt x="15103" y="7406"/>
                          <a:pt x="14717" y="8561"/>
                        </a:cubicBezTo>
                        <a:cubicBezTo>
                          <a:pt x="14381" y="9569"/>
                          <a:pt x="13748" y="10108"/>
                          <a:pt x="11218" y="11585"/>
                        </a:cubicBezTo>
                        <a:cubicBezTo>
                          <a:pt x="10443" y="12038"/>
                          <a:pt x="9797" y="12413"/>
                          <a:pt x="9779" y="12413"/>
                        </a:cubicBezTo>
                        <a:cubicBezTo>
                          <a:pt x="9699" y="12413"/>
                          <a:pt x="7728" y="11127"/>
                          <a:pt x="7045" y="10632"/>
                        </a:cubicBezTo>
                        <a:cubicBezTo>
                          <a:pt x="6157" y="9988"/>
                          <a:pt x="5557" y="9419"/>
                          <a:pt x="5262" y="8937"/>
                        </a:cubicBezTo>
                        <a:cubicBezTo>
                          <a:pt x="5098" y="8669"/>
                          <a:pt x="5042" y="8438"/>
                          <a:pt x="5041" y="7897"/>
                        </a:cubicBezTo>
                        <a:cubicBezTo>
                          <a:pt x="5039" y="7238"/>
                          <a:pt x="5060" y="7176"/>
                          <a:pt x="5406" y="6722"/>
                        </a:cubicBezTo>
                        <a:cubicBezTo>
                          <a:pt x="6013" y="5926"/>
                          <a:pt x="6757" y="5544"/>
                          <a:pt x="7676" y="5547"/>
                        </a:cubicBezTo>
                        <a:close/>
                      </a:path>
                    </a:pathLst>
                  </a:custGeom>
                  <a:ln w="3175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63" name="Sincerity"/>
                <p:cNvSpPr txBox="1"/>
                <p:nvPr/>
              </p:nvSpPr>
              <p:spPr>
                <a:xfrm>
                  <a:off x="2005622" y="1943132"/>
                  <a:ext cx="1064690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700" b="0">
                      <a:solidFill>
                        <a:srgbClr val="DC0D64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896" kern="0" dirty="0"/>
                    <a:t>Sincerity </a:t>
                  </a:r>
                </a:p>
              </p:txBody>
            </p:sp>
            <p:sp>
              <p:nvSpPr>
                <p:cNvPr id="164" name="Competency"/>
                <p:cNvSpPr txBox="1"/>
                <p:nvPr/>
              </p:nvSpPr>
              <p:spPr>
                <a:xfrm>
                  <a:off x="3176734" y="1972754"/>
                  <a:ext cx="1394219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700" b="0">
                      <a:solidFill>
                        <a:srgbClr val="E8B103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896" kern="0"/>
                    <a:t>Competency </a:t>
                  </a:r>
                </a:p>
              </p:txBody>
            </p:sp>
            <p:sp>
              <p:nvSpPr>
                <p:cNvPr id="165" name="Commitment"/>
                <p:cNvSpPr txBox="1"/>
                <p:nvPr/>
              </p:nvSpPr>
              <p:spPr>
                <a:xfrm>
                  <a:off x="4607982" y="1972754"/>
                  <a:ext cx="1394219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700" b="0">
                      <a:solidFill>
                        <a:srgbClr val="AA4A9D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896" kern="0"/>
                    <a:t>Commitment </a:t>
                  </a:r>
                </a:p>
              </p:txBody>
            </p:sp>
            <p:sp>
              <p:nvSpPr>
                <p:cNvPr id="166" name="Professionalism"/>
                <p:cNvSpPr txBox="1"/>
                <p:nvPr/>
              </p:nvSpPr>
              <p:spPr>
                <a:xfrm>
                  <a:off x="6125933" y="1972754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700" b="0">
                      <a:solidFill>
                        <a:srgbClr val="F15A22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896" kern="0"/>
                    <a:t>Professionalism </a:t>
                  </a:r>
                </a:p>
              </p:txBody>
            </p:sp>
            <p:sp>
              <p:nvSpPr>
                <p:cNvPr id="167" name="Innovation"/>
                <p:cNvSpPr txBox="1"/>
                <p:nvPr/>
              </p:nvSpPr>
              <p:spPr>
                <a:xfrm>
                  <a:off x="7836699" y="1972754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700" b="0">
                      <a:solidFill>
                        <a:srgbClr val="F90D6C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896" kern="0"/>
                    <a:t>Innovation </a:t>
                  </a:r>
                </a:p>
              </p:txBody>
            </p:sp>
            <p:sp>
              <p:nvSpPr>
                <p:cNvPr id="168" name="Line"/>
                <p:cNvSpPr/>
                <p:nvPr/>
              </p:nvSpPr>
              <p:spPr>
                <a:xfrm>
                  <a:off x="2005622" y="2260052"/>
                  <a:ext cx="830692" cy="1"/>
                </a:xfrm>
                <a:prstGeom prst="line">
                  <a:avLst/>
                </a:prstGeom>
                <a:noFill/>
                <a:ln w="12700" cap="flat">
                  <a:solidFill>
                    <a:srgbClr val="DC0D64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69" name="Line"/>
                <p:cNvSpPr/>
                <p:nvPr/>
              </p:nvSpPr>
              <p:spPr>
                <a:xfrm>
                  <a:off x="3236260" y="2260052"/>
                  <a:ext cx="1068436" cy="1"/>
                </a:xfrm>
                <a:prstGeom prst="line">
                  <a:avLst/>
                </a:prstGeom>
                <a:noFill/>
                <a:ln w="12700" cap="flat">
                  <a:solidFill>
                    <a:srgbClr val="FCC102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0" name="Line"/>
                <p:cNvSpPr/>
                <p:nvPr/>
              </p:nvSpPr>
              <p:spPr>
                <a:xfrm>
                  <a:off x="4678414" y="2263138"/>
                  <a:ext cx="1262070" cy="1"/>
                </a:xfrm>
                <a:prstGeom prst="line">
                  <a:avLst/>
                </a:prstGeom>
                <a:noFill/>
                <a:ln w="12700" cap="flat">
                  <a:solidFill>
                    <a:srgbClr val="AA4A9D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1" name="Line"/>
                <p:cNvSpPr/>
                <p:nvPr/>
              </p:nvSpPr>
              <p:spPr>
                <a:xfrm>
                  <a:off x="6175306" y="2263138"/>
                  <a:ext cx="1455314" cy="1"/>
                </a:xfrm>
                <a:prstGeom prst="line">
                  <a:avLst/>
                </a:prstGeom>
                <a:noFill/>
                <a:ln w="12700" cap="flat">
                  <a:solidFill>
                    <a:srgbClr val="F15A22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2" name="Line"/>
                <p:cNvSpPr/>
                <p:nvPr/>
              </p:nvSpPr>
              <p:spPr>
                <a:xfrm>
                  <a:off x="7898416" y="2256966"/>
                  <a:ext cx="1013167" cy="1"/>
                </a:xfrm>
                <a:prstGeom prst="line">
                  <a:avLst/>
                </a:prstGeom>
                <a:noFill/>
                <a:ln w="12700" cap="flat">
                  <a:solidFill>
                    <a:srgbClr val="F90D6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3" name="Line"/>
                <p:cNvSpPr/>
                <p:nvPr/>
              </p:nvSpPr>
              <p:spPr>
                <a:xfrm>
                  <a:off x="9166451" y="2256966"/>
                  <a:ext cx="1301821" cy="1"/>
                </a:xfrm>
                <a:prstGeom prst="line">
                  <a:avLst/>
                </a:prstGeom>
                <a:noFill/>
                <a:ln w="12700" cap="flat">
                  <a:solidFill>
                    <a:srgbClr val="CBCA0B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4" name="Shape"/>
                <p:cNvSpPr/>
                <p:nvPr/>
              </p:nvSpPr>
              <p:spPr>
                <a:xfrm>
                  <a:off x="10914600" y="1443106"/>
                  <a:ext cx="725506" cy="5551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15" h="20588" extrusionOk="0">
                      <a:moveTo>
                        <a:pt x="17636" y="20588"/>
                      </a:moveTo>
                      <a:lnTo>
                        <a:pt x="689" y="20588"/>
                      </a:lnTo>
                      <a:cubicBezTo>
                        <a:pt x="-1614" y="11347"/>
                        <a:pt x="2115" y="1039"/>
                        <a:pt x="8109" y="75"/>
                      </a:cubicBezTo>
                      <a:cubicBezTo>
                        <a:pt x="14868" y="-1012"/>
                        <a:pt x="19986" y="10008"/>
                        <a:pt x="17636" y="20588"/>
                      </a:cubicBezTo>
                      <a:close/>
                    </a:path>
                  </a:pathLst>
                </a:custGeom>
                <a:solidFill>
                  <a:srgbClr val="02AA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pic>
              <p:nvPicPr>
                <p:cNvPr id="175" name="loyalty.png" descr="loyalty.png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24769" y="997938"/>
                  <a:ext cx="960452" cy="960452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sp>
              <p:nvSpPr>
                <p:cNvPr id="176" name="Development"/>
                <p:cNvSpPr txBox="1"/>
                <p:nvPr/>
              </p:nvSpPr>
              <p:spPr>
                <a:xfrm>
                  <a:off x="9141764" y="1972754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700" b="0">
                      <a:solidFill>
                        <a:srgbClr val="CBCA0B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896" kern="0"/>
                    <a:t>Development </a:t>
                  </a:r>
                </a:p>
              </p:txBody>
            </p:sp>
            <p:sp>
              <p:nvSpPr>
                <p:cNvPr id="177" name="Honest"/>
                <p:cNvSpPr txBox="1"/>
                <p:nvPr/>
              </p:nvSpPr>
              <p:spPr>
                <a:xfrm>
                  <a:off x="10822829" y="1998279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700" b="0">
                      <a:solidFill>
                        <a:srgbClr val="02AAAD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896" kern="0"/>
                    <a:t>Honest </a:t>
                  </a:r>
                </a:p>
              </p:txBody>
            </p:sp>
            <p:sp>
              <p:nvSpPr>
                <p:cNvPr id="178" name="Line"/>
                <p:cNvSpPr/>
                <p:nvPr/>
              </p:nvSpPr>
              <p:spPr>
                <a:xfrm>
                  <a:off x="10866545" y="2258509"/>
                  <a:ext cx="676900" cy="1"/>
                </a:xfrm>
                <a:prstGeom prst="line">
                  <a:avLst/>
                </a:prstGeom>
                <a:noFill/>
                <a:ln w="12700" cap="flat">
                  <a:solidFill>
                    <a:srgbClr val="02AAAD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9" name="VALUES"/>
                <p:cNvSpPr txBox="1"/>
                <p:nvPr/>
              </p:nvSpPr>
              <p:spPr>
                <a:xfrm>
                  <a:off x="0" y="0"/>
                  <a:ext cx="4065771" cy="89616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2247" tIns="12247" rIns="12247" bIns="12247" numCol="1" anchor="ctr">
                  <a:noAutofit/>
                </a:bodyPr>
                <a:lstStyle>
                  <a:lvl1pPr defTabSz="740419">
                    <a:defRPr sz="4100" b="0">
                      <a:solidFill>
                        <a:srgbClr val="FFFFFF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algn="ctr" defTabSz="390442" hangingPunct="0">
                    <a:defRPr/>
                  </a:pPr>
                  <a:r>
                    <a:rPr sz="2162" kern="0"/>
                    <a:t>VALUES</a:t>
                  </a:r>
                </a:p>
              </p:txBody>
            </p:sp>
            <p:sp>
              <p:nvSpPr>
                <p:cNvPr id="180" name="VALUES"/>
                <p:cNvSpPr txBox="1"/>
                <p:nvPr/>
              </p:nvSpPr>
              <p:spPr>
                <a:xfrm>
                  <a:off x="467013" y="124981"/>
                  <a:ext cx="3160496" cy="627226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2247" tIns="12247" rIns="12247" bIns="12247" numCol="1" anchor="ctr">
                  <a:noAutofit/>
                </a:bodyPr>
                <a:lstStyle>
                  <a:lvl1pPr defTabSz="740419">
                    <a:defRPr sz="4100" b="0">
                      <a:solidFill>
                        <a:srgbClr val="CBCA0B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algn="ctr" defTabSz="390442" hangingPunct="0">
                    <a:defRPr/>
                  </a:pPr>
                  <a:r>
                    <a:rPr sz="2162" kern="0"/>
                    <a:t>VALUES</a:t>
                  </a:r>
                </a:p>
              </p:txBody>
            </p:sp>
          </p:grpSp>
          <p:grpSp>
            <p:nvGrpSpPr>
              <p:cNvPr id="193" name="Group"/>
              <p:cNvGrpSpPr/>
              <p:nvPr/>
            </p:nvGrpSpPr>
            <p:grpSpPr>
              <a:xfrm>
                <a:off x="3898018" y="2879977"/>
                <a:ext cx="5137936" cy="2560981"/>
                <a:chOff x="0" y="107"/>
                <a:chExt cx="5137934" cy="2560979"/>
              </a:xfrm>
            </p:grpSpPr>
            <p:sp>
              <p:nvSpPr>
                <p:cNvPr id="182" name="Circle"/>
                <p:cNvSpPr/>
                <p:nvPr/>
              </p:nvSpPr>
              <p:spPr>
                <a:xfrm>
                  <a:off x="2660399" y="1139888"/>
                  <a:ext cx="240992" cy="240993"/>
                </a:xfrm>
                <a:prstGeom prst="ellipse">
                  <a:avLst/>
                </a:prstGeom>
                <a:noFill/>
                <a:ln w="25400" cap="flat">
                  <a:solidFill>
                    <a:srgbClr val="D3CDB9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3" name="Circle"/>
                <p:cNvSpPr/>
                <p:nvPr/>
              </p:nvSpPr>
              <p:spPr>
                <a:xfrm flipH="1">
                  <a:off x="2703725" y="1180471"/>
                  <a:ext cx="159827" cy="159828"/>
                </a:xfrm>
                <a:prstGeom prst="ellipse">
                  <a:avLst/>
                </a:prstGeom>
                <a:solidFill>
                  <a:srgbClr val="9D1D59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4" name="Line"/>
                <p:cNvSpPr/>
                <p:nvPr/>
              </p:nvSpPr>
              <p:spPr>
                <a:xfrm flipH="1">
                  <a:off x="2354232" y="1280598"/>
                  <a:ext cx="309534" cy="1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5" name="Line"/>
                <p:cNvSpPr/>
                <p:nvPr/>
              </p:nvSpPr>
              <p:spPr>
                <a:xfrm flipH="1" flipV="1">
                  <a:off x="308482" y="860325"/>
                  <a:ext cx="277678" cy="115851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6" name="Line"/>
                <p:cNvSpPr/>
                <p:nvPr/>
              </p:nvSpPr>
              <p:spPr>
                <a:xfrm flipH="1">
                  <a:off x="170640" y="1260384"/>
                  <a:ext cx="360517" cy="1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7" name="Line"/>
                <p:cNvSpPr/>
                <p:nvPr/>
              </p:nvSpPr>
              <p:spPr>
                <a:xfrm flipH="1">
                  <a:off x="308014" y="1544442"/>
                  <a:ext cx="278614" cy="115998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8" name="Line"/>
                <p:cNvSpPr/>
                <p:nvPr/>
              </p:nvSpPr>
              <p:spPr>
                <a:xfrm flipH="1">
                  <a:off x="0" y="107"/>
                  <a:ext cx="1281592" cy="2560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548" extrusionOk="0">
                      <a:moveTo>
                        <a:pt x="0" y="0"/>
                      </a:moveTo>
                      <a:cubicBezTo>
                        <a:pt x="12087" y="43"/>
                        <a:pt x="21600" y="5355"/>
                        <a:pt x="20773" y="11599"/>
                      </a:cubicBezTo>
                      <a:cubicBezTo>
                        <a:pt x="20027" y="17239"/>
                        <a:pt x="10924" y="21600"/>
                        <a:pt x="9" y="21548"/>
                      </a:cubicBezTo>
                    </a:path>
                  </a:pathLst>
                </a:custGeom>
                <a:noFill/>
                <a:ln w="114300" cap="flat">
                  <a:solidFill>
                    <a:srgbClr val="F90D6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9" name="Line"/>
                <p:cNvSpPr/>
                <p:nvPr/>
              </p:nvSpPr>
              <p:spPr>
                <a:xfrm flipH="1">
                  <a:off x="195600" y="210818"/>
                  <a:ext cx="1021739" cy="2099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6" h="21600" extrusionOk="0">
                      <a:moveTo>
                        <a:pt x="0" y="0"/>
                      </a:moveTo>
                      <a:cubicBezTo>
                        <a:pt x="11809" y="152"/>
                        <a:pt x="21269" y="4848"/>
                        <a:pt x="21433" y="10642"/>
                      </a:cubicBezTo>
                      <a:cubicBezTo>
                        <a:pt x="21600" y="16504"/>
                        <a:pt x="12214" y="21364"/>
                        <a:pt x="271" y="21600"/>
                      </a:cubicBezTo>
                    </a:path>
                  </a:pathLst>
                </a:custGeom>
                <a:noFill/>
                <a:ln w="114300" cap="flat">
                  <a:solidFill>
                    <a:srgbClr val="BF3A6D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79643" hangingPunct="0"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793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90" name="High Quality Medical Education Environment"/>
                <p:cNvSpPr txBox="1"/>
                <p:nvPr/>
              </p:nvSpPr>
              <p:spPr>
                <a:xfrm>
                  <a:off x="492709" y="582901"/>
                  <a:ext cx="1884969" cy="1312464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>
                    <a:defRPr sz="18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algn="ctr" defTabSz="309551" hangingPunct="0">
                    <a:defRPr/>
                  </a:pPr>
                  <a:r>
                    <a:rPr sz="949" kern="0"/>
                    <a:t>High Quality Medical Education Environment </a:t>
                  </a:r>
                </a:p>
              </p:txBody>
            </p:sp>
            <p:sp>
              <p:nvSpPr>
                <p:cNvPr id="191" name="Circle"/>
                <p:cNvSpPr/>
                <p:nvPr/>
              </p:nvSpPr>
              <p:spPr>
                <a:xfrm>
                  <a:off x="546825" y="351853"/>
                  <a:ext cx="1817061" cy="1817062"/>
                </a:xfrm>
                <a:prstGeom prst="ellipse">
                  <a:avLst/>
                </a:prstGeom>
                <a:noFill/>
                <a:ln w="25400" cap="flat">
                  <a:solidFill>
                    <a:srgbClr val="D3CDB9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09551" hangingPunct="0"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160" kern="0"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92" name="Competent…"/>
                <p:cNvSpPr txBox="1"/>
                <p:nvPr/>
              </p:nvSpPr>
              <p:spPr>
                <a:xfrm>
                  <a:off x="2971803" y="633587"/>
                  <a:ext cx="2166132" cy="1193388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/>
                <a:p>
                  <a:pPr defTabSz="309551" hangingPunct="0"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pPr>
                  <a:r>
                    <a:rPr sz="1002" kern="0">
                      <a:solidFill>
                        <a:srgbClr val="333367"/>
                      </a:solidFill>
                      <a:latin typeface="Skia Regular"/>
                      <a:sym typeface="Skia Regular"/>
                    </a:rPr>
                    <a:t>Competent</a:t>
                  </a:r>
                </a:p>
                <a:p>
                  <a:pPr defTabSz="309551" hangingPunct="0"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pPr>
                  <a:r>
                    <a:rPr sz="1002" kern="0">
                      <a:solidFill>
                        <a:srgbClr val="333367"/>
                      </a:solidFill>
                      <a:latin typeface="Skia Regular"/>
                      <a:sym typeface="Skia Regular"/>
                    </a:rPr>
                    <a:t>&amp; Honest Physicians</a:t>
                  </a:r>
                </a:p>
              </p:txBody>
            </p:sp>
          </p:grpSp>
          <p:grpSp>
            <p:nvGrpSpPr>
              <p:cNvPr id="210" name="Group"/>
              <p:cNvGrpSpPr/>
              <p:nvPr/>
            </p:nvGrpSpPr>
            <p:grpSpPr>
              <a:xfrm>
                <a:off x="9428601" y="2879977"/>
                <a:ext cx="5330583" cy="2560981"/>
                <a:chOff x="0" y="107"/>
                <a:chExt cx="5330582" cy="2560979"/>
              </a:xfrm>
            </p:grpSpPr>
            <p:grpSp>
              <p:nvGrpSpPr>
                <p:cNvPr id="207" name="Group"/>
                <p:cNvGrpSpPr/>
                <p:nvPr/>
              </p:nvGrpSpPr>
              <p:grpSpPr>
                <a:xfrm>
                  <a:off x="-1" y="107"/>
                  <a:ext cx="2843654" cy="2560981"/>
                  <a:chOff x="0" y="107"/>
                  <a:chExt cx="2843652" cy="2560979"/>
                </a:xfrm>
              </p:grpSpPr>
              <p:sp>
                <p:nvSpPr>
                  <p:cNvPr id="194" name="Circle"/>
                  <p:cNvSpPr/>
                  <p:nvPr/>
                </p:nvSpPr>
                <p:spPr>
                  <a:xfrm>
                    <a:off x="2544722" y="589192"/>
                    <a:ext cx="240993" cy="240993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D3CDB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5" name="Circle"/>
                  <p:cNvSpPr/>
                  <p:nvPr/>
                </p:nvSpPr>
                <p:spPr>
                  <a:xfrm>
                    <a:off x="2602660" y="1637445"/>
                    <a:ext cx="240993" cy="240992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D3CDB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6" name="Circle"/>
                  <p:cNvSpPr/>
                  <p:nvPr/>
                </p:nvSpPr>
                <p:spPr>
                  <a:xfrm flipH="1">
                    <a:off x="2584319" y="629776"/>
                    <a:ext cx="159828" cy="159827"/>
                  </a:xfrm>
                  <a:prstGeom prst="ellipse">
                    <a:avLst/>
                  </a:prstGeom>
                  <a:solidFill>
                    <a:schemeClr val="accent5">
                      <a:lumOff val="-29866"/>
                    </a:scheme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7" name="Circle"/>
                  <p:cNvSpPr/>
                  <p:nvPr/>
                </p:nvSpPr>
                <p:spPr>
                  <a:xfrm flipH="1">
                    <a:off x="2642257" y="1678026"/>
                    <a:ext cx="159827" cy="159828"/>
                  </a:xfrm>
                  <a:prstGeom prst="ellipse">
                    <a:avLst/>
                  </a:prstGeom>
                  <a:solidFill>
                    <a:schemeClr val="accent5">
                      <a:lumOff val="-29866"/>
                    </a:scheme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8" name="Line"/>
                  <p:cNvSpPr/>
                  <p:nvPr/>
                </p:nvSpPr>
                <p:spPr>
                  <a:xfrm flipH="1">
                    <a:off x="2155483" y="757849"/>
                    <a:ext cx="372853" cy="16595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9" name="Line"/>
                  <p:cNvSpPr/>
                  <p:nvPr/>
                </p:nvSpPr>
                <p:spPr>
                  <a:xfrm flipH="1" flipV="1">
                    <a:off x="2183443" y="1571553"/>
                    <a:ext cx="411125" cy="1430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0" name="Line"/>
                  <p:cNvSpPr/>
                  <p:nvPr/>
                </p:nvSpPr>
                <p:spPr>
                  <a:xfrm flipH="1" flipV="1">
                    <a:off x="208265" y="901916"/>
                    <a:ext cx="277678" cy="11585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1" name="Line"/>
                  <p:cNvSpPr/>
                  <p:nvPr/>
                </p:nvSpPr>
                <p:spPr>
                  <a:xfrm flipH="1" flipV="1">
                    <a:off x="193551" y="1293821"/>
                    <a:ext cx="257837" cy="1422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2" name="Line"/>
                  <p:cNvSpPr/>
                  <p:nvPr/>
                </p:nvSpPr>
                <p:spPr>
                  <a:xfrm flipH="1">
                    <a:off x="235421" y="1585069"/>
                    <a:ext cx="278614" cy="11599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3" name="Line"/>
                  <p:cNvSpPr/>
                  <p:nvPr/>
                </p:nvSpPr>
                <p:spPr>
                  <a:xfrm flipH="1">
                    <a:off x="0" y="107"/>
                    <a:ext cx="1281592" cy="25609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3" h="21548" extrusionOk="0">
                        <a:moveTo>
                          <a:pt x="0" y="0"/>
                        </a:moveTo>
                        <a:cubicBezTo>
                          <a:pt x="12087" y="43"/>
                          <a:pt x="21600" y="5355"/>
                          <a:pt x="20773" y="11599"/>
                        </a:cubicBezTo>
                        <a:cubicBezTo>
                          <a:pt x="20027" y="17239"/>
                          <a:pt x="10924" y="21600"/>
                          <a:pt x="9" y="21548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F90D6C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4" name="Line"/>
                  <p:cNvSpPr/>
                  <p:nvPr/>
                </p:nvSpPr>
                <p:spPr>
                  <a:xfrm flipH="1">
                    <a:off x="175492" y="211094"/>
                    <a:ext cx="1035487" cy="2128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3" h="21600" extrusionOk="0">
                        <a:moveTo>
                          <a:pt x="0" y="0"/>
                        </a:moveTo>
                        <a:cubicBezTo>
                          <a:pt x="11996" y="170"/>
                          <a:pt x="21546" y="4949"/>
                          <a:pt x="21573" y="10794"/>
                        </a:cubicBezTo>
                        <a:cubicBezTo>
                          <a:pt x="21600" y="16548"/>
                          <a:pt x="12356" y="21301"/>
                          <a:pt x="558" y="2160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BF3A6D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479643" hangingPunct="0"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793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5" name="Circle"/>
                  <p:cNvSpPr/>
                  <p:nvPr/>
                </p:nvSpPr>
                <p:spPr>
                  <a:xfrm flipH="1">
                    <a:off x="445736" y="381392"/>
                    <a:ext cx="1798195" cy="1798195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D3CDB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09551" hangingPunct="0"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160" kern="0">
                      <a:solidFill>
                        <a:srgbClr val="FFFFFF"/>
                      </a:solidFill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6" name="Evidence Based Medicine"/>
                  <p:cNvSpPr txBox="1"/>
                  <p:nvPr/>
                </p:nvSpPr>
                <p:spPr>
                  <a:xfrm>
                    <a:off x="452080" y="704882"/>
                    <a:ext cx="1824078" cy="1079840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1387" tIns="11387" rIns="11387" bIns="11387" numCol="1" anchor="ctr">
                    <a:noAutofit/>
                  </a:bodyPr>
                  <a:lstStyle>
                    <a:lvl1pPr>
                      <a:defRPr b="0">
                        <a:solidFill>
                          <a:srgbClr val="333367"/>
                        </a:solidFill>
                        <a:latin typeface="Skia Regular"/>
                        <a:ea typeface="Skia Regular"/>
                        <a:cs typeface="Skia Regular"/>
                        <a:sym typeface="Skia Regular"/>
                      </a:defRPr>
                    </a:lvl1pPr>
                  </a:lstStyle>
                  <a:p>
                    <a:pPr algn="ctr" defTabSz="309551" hangingPunct="0">
                      <a:defRPr/>
                    </a:pPr>
                    <a:r>
                      <a:rPr sz="1055" kern="0"/>
                      <a:t>Evidence Based Medicine</a:t>
                    </a:r>
                  </a:p>
                </p:txBody>
              </p:sp>
            </p:grpSp>
            <p:sp>
              <p:nvSpPr>
                <p:cNvPr id="208" name="Excellent Medical Care for Saudi Society"/>
                <p:cNvSpPr txBox="1"/>
                <p:nvPr/>
              </p:nvSpPr>
              <p:spPr>
                <a:xfrm>
                  <a:off x="2818167" y="180205"/>
                  <a:ext cx="2512416" cy="889499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1002" kern="0"/>
                    <a:t>Excellent Medical Care for Saudi Society</a:t>
                  </a:r>
                </a:p>
              </p:txBody>
            </p:sp>
            <p:sp>
              <p:nvSpPr>
                <p:cNvPr id="209" name="Enrich scientific Researches"/>
                <p:cNvSpPr txBox="1"/>
                <p:nvPr/>
              </p:nvSpPr>
              <p:spPr>
                <a:xfrm>
                  <a:off x="2871579" y="1655159"/>
                  <a:ext cx="2283308" cy="786715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1387" tIns="11387" rIns="11387" bIns="11387" numCol="1" anchor="ctr">
                  <a:noAutofit/>
                </a:bodyPr>
                <a:lstStyle>
                  <a:lvl1pPr algn="l"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defTabSz="309551" hangingPunct="0">
                    <a:defRPr/>
                  </a:pPr>
                  <a:r>
                    <a:rPr sz="1002" kern="0"/>
                    <a:t>Enrich scientific Researches</a:t>
                  </a:r>
                </a:p>
              </p:txBody>
            </p:sp>
          </p:grpSp>
        </p:grpSp>
      </p:grpSp>
      <p:sp>
        <p:nvSpPr>
          <p:cNvPr id="213" name="Stethoscope"/>
          <p:cNvSpPr/>
          <p:nvPr/>
        </p:nvSpPr>
        <p:spPr>
          <a:xfrm rot="2400000">
            <a:off x="6856881" y="1269670"/>
            <a:ext cx="312391" cy="318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2089472" hangingPunct="0">
              <a:defRPr sz="15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791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4" name="Rectangle"/>
          <p:cNvSpPr/>
          <p:nvPr/>
        </p:nvSpPr>
        <p:spPr>
          <a:xfrm>
            <a:off x="1034713" y="5827006"/>
            <a:ext cx="6983397" cy="179819"/>
          </a:xfrm>
          <a:prstGeom prst="rect">
            <a:avLst/>
          </a:prstGeom>
          <a:solidFill>
            <a:srgbClr val="F15A2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51" hangingPunct="0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633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5" name="Central Quality And Accreditation Unit"/>
          <p:cNvSpPr txBox="1"/>
          <p:nvPr/>
        </p:nvSpPr>
        <p:spPr>
          <a:xfrm>
            <a:off x="2410801" y="5812092"/>
            <a:ext cx="4231220" cy="2096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387" tIns="11387" rIns="11387" bIns="11387" anchor="ctr">
            <a:spAutoFit/>
          </a:bodyPr>
          <a:lstStyle>
            <a:lvl1pPr>
              <a:defRPr sz="2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algn="ctr" defTabSz="309551" hangingPunct="0">
              <a:defRPr/>
            </a:pPr>
            <a:r>
              <a:rPr sz="1213" b="1" kern="0"/>
              <a:t>Central Quality And Accreditation Unit</a:t>
            </a:r>
          </a:p>
        </p:txBody>
      </p:sp>
      <p:sp>
        <p:nvSpPr>
          <p:cNvPr id="216" name="c"/>
          <p:cNvSpPr/>
          <p:nvPr/>
        </p:nvSpPr>
        <p:spPr>
          <a:xfrm>
            <a:off x="6075611" y="5853089"/>
            <a:ext cx="93486" cy="93486"/>
          </a:xfrm>
          <a:prstGeom prst="ellipse">
            <a:avLst/>
          </a:prstGeom>
          <a:ln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defTabSz="909578">
              <a:defRPr sz="3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79643" hangingPunct="0">
              <a:defRPr/>
            </a:pPr>
            <a:r>
              <a:rPr sz="1793" kern="0">
                <a:latin typeface="Helvetica Neue Medium"/>
              </a:rPr>
              <a:t>c</a:t>
            </a:r>
          </a:p>
        </p:txBody>
      </p:sp>
      <p:sp>
        <p:nvSpPr>
          <p:cNvPr id="217" name="C"/>
          <p:cNvSpPr txBox="1"/>
          <p:nvPr/>
        </p:nvSpPr>
        <p:spPr>
          <a:xfrm>
            <a:off x="6078795" y="5839254"/>
            <a:ext cx="87118" cy="1285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387" tIns="11387" rIns="11387" bIns="11387" anchor="ctr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algn="ctr" defTabSz="309551" hangingPunct="0">
              <a:defRPr/>
            </a:pPr>
            <a:r>
              <a:rPr sz="686" b="1" kern="0">
                <a:latin typeface="Helvetica Neue"/>
                <a:sym typeface="Helvetica Neue"/>
              </a:rPr>
              <a:t>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0"/>
            <a:ext cx="8229600" cy="4389120"/>
          </a:xfrm>
        </p:spPr>
        <p:txBody>
          <a:bodyPr/>
          <a:lstStyle/>
          <a:p>
            <a:r>
              <a:rPr lang="en-US" dirty="0"/>
              <a:t>X-Ray </a:t>
            </a:r>
          </a:p>
          <a:p>
            <a:r>
              <a:rPr lang="en-US" dirty="0"/>
              <a:t>CT </a:t>
            </a:r>
          </a:p>
          <a:p>
            <a:r>
              <a:rPr lang="en-US" dirty="0"/>
              <a:t>MRI </a:t>
            </a:r>
          </a:p>
          <a:p>
            <a:r>
              <a:rPr lang="en-US" dirty="0"/>
              <a:t>BONE SCAN</a:t>
            </a:r>
          </a:p>
          <a:p>
            <a:r>
              <a:rPr lang="en-US" dirty="0"/>
              <a:t>PET-CT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1119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Imaging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1150" y="1417638"/>
            <a:ext cx="8229600" cy="4389120"/>
          </a:xfrm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CA" sz="1800" dirty="0"/>
          </a:p>
          <a:p>
            <a:pPr marL="812800" indent="-812800">
              <a:lnSpc>
                <a:spcPct val="90000"/>
              </a:lnSpc>
              <a:buClr>
                <a:schemeClr val="tx1"/>
              </a:buClr>
            </a:pPr>
            <a:r>
              <a:rPr lang="en-CA" sz="2000" dirty="0"/>
              <a:t>Detection &amp; Characterization (</a:t>
            </a:r>
            <a:r>
              <a:rPr lang="en-CA" sz="2000" b="1" u="sng" dirty="0"/>
              <a:t>X-rays</a:t>
            </a:r>
            <a:r>
              <a:rPr lang="en-CA" sz="2000" dirty="0"/>
              <a:t>, CT scan)</a:t>
            </a:r>
          </a:p>
          <a:p>
            <a:pPr marL="812800" indent="-812800">
              <a:lnSpc>
                <a:spcPct val="90000"/>
              </a:lnSpc>
              <a:buClr>
                <a:schemeClr val="tx1"/>
              </a:buClr>
            </a:pPr>
            <a:endParaRPr lang="en-CA" sz="1800" dirty="0"/>
          </a:p>
          <a:p>
            <a:pPr marL="812800" indent="-812800">
              <a:lnSpc>
                <a:spcPct val="90000"/>
              </a:lnSpc>
              <a:buClr>
                <a:schemeClr val="tx1"/>
              </a:buClr>
            </a:pPr>
            <a:r>
              <a:rPr lang="en-CA" sz="2000" dirty="0"/>
              <a:t>Local staging (</a:t>
            </a:r>
            <a:r>
              <a:rPr lang="en-CA" sz="2000" b="1" u="sng" dirty="0"/>
              <a:t>MRI</a:t>
            </a:r>
            <a:r>
              <a:rPr lang="en-CA" sz="2000" dirty="0"/>
              <a:t>)</a:t>
            </a:r>
          </a:p>
          <a:p>
            <a:pPr marL="812800" indent="-812800">
              <a:lnSpc>
                <a:spcPct val="90000"/>
              </a:lnSpc>
              <a:buClr>
                <a:schemeClr val="tx1"/>
              </a:buClr>
            </a:pPr>
            <a:endParaRPr lang="en-CA" sz="1800" dirty="0"/>
          </a:p>
          <a:p>
            <a:pPr marL="812800" indent="-812800">
              <a:lnSpc>
                <a:spcPct val="90000"/>
              </a:lnSpc>
              <a:buClr>
                <a:schemeClr val="tx1"/>
              </a:buClr>
            </a:pPr>
            <a:r>
              <a:rPr lang="en-CA" sz="2000" dirty="0"/>
              <a:t>Systemic staging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CA" sz="2000" dirty="0"/>
              <a:t>                evaluation for regional and distant metastases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CA" sz="2000" dirty="0"/>
              <a:t>                (CT chest, bone scan, PET scan)</a:t>
            </a:r>
          </a:p>
          <a:p>
            <a:endParaRPr lang="en-US" dirty="0"/>
          </a:p>
        </p:txBody>
      </p:sp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33600"/>
            <a:ext cx="2383230" cy="401910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683119" y="5752596"/>
            <a:ext cx="12779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Bone scan</a:t>
            </a:r>
            <a:endParaRPr lang="ar-SA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read in X-Ray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609600" indent="-6096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CA" dirty="0"/>
              <a:t>Site</a:t>
            </a: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CA" dirty="0"/>
              <a:t>Size</a:t>
            </a: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dirty="0"/>
              <a:t>Matrix </a:t>
            </a:r>
            <a:endParaRPr lang="en-CA" dirty="0"/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CA" dirty="0"/>
              <a:t>Pattern</a:t>
            </a:r>
            <a:r>
              <a:rPr lang="en-US" dirty="0"/>
              <a:t>/margins incl. zone of transition</a:t>
            </a: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dirty="0"/>
              <a:t>Effect of the lesion on bone</a:t>
            </a: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dirty="0"/>
              <a:t>Reaction of bone to the lesion</a:t>
            </a:r>
          </a:p>
          <a:p>
            <a:pPr marL="609600" indent="-6096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dirty="0"/>
              <a:t>Soft tissue mass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35480"/>
            <a:ext cx="8229600" cy="233172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Char char="•"/>
            </a:pPr>
            <a:r>
              <a:rPr lang="en-CA" sz="2800" u="sng" dirty="0"/>
              <a:t>Which</a:t>
            </a:r>
            <a:r>
              <a:rPr lang="en-CA" sz="2800" dirty="0"/>
              <a:t> bone is affected</a:t>
            </a:r>
            <a:r>
              <a:rPr lang="en-CA" sz="2400" dirty="0"/>
              <a:t> (femur, radius,…)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CA" sz="2800" u="sng" dirty="0"/>
              <a:t>Where</a:t>
            </a:r>
            <a:r>
              <a:rPr lang="en-CA" sz="2800" dirty="0"/>
              <a:t> in the bone</a:t>
            </a:r>
          </a:p>
          <a:p>
            <a:pPr lvl="1">
              <a:buSzPct val="75000"/>
              <a:buFont typeface="Wingdings" pitchFamily="2" charset="2"/>
              <a:buChar char="Ø"/>
            </a:pPr>
            <a:r>
              <a:rPr lang="en-CA" dirty="0" err="1"/>
              <a:t>Diaphysis</a:t>
            </a:r>
            <a:r>
              <a:rPr lang="en-CA" dirty="0"/>
              <a:t>, </a:t>
            </a:r>
            <a:r>
              <a:rPr lang="en-CA" dirty="0" err="1"/>
              <a:t>metaphysis</a:t>
            </a:r>
            <a:r>
              <a:rPr lang="en-CA" dirty="0"/>
              <a:t>, epiphysis</a:t>
            </a:r>
            <a:r>
              <a:rPr lang="en-US" dirty="0"/>
              <a:t>, or combination</a:t>
            </a:r>
            <a:endParaRPr lang="en-CA" dirty="0"/>
          </a:p>
          <a:p>
            <a:pPr lvl="1">
              <a:buSzPct val="75000"/>
              <a:buFont typeface="Wingdings" pitchFamily="2" charset="2"/>
              <a:buChar char="Ø"/>
            </a:pPr>
            <a:r>
              <a:rPr lang="en-CA" dirty="0"/>
              <a:t>Centric, eccentric, intracortical, surface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143000"/>
            <a:ext cx="7772400" cy="4876800"/>
          </a:xfrm>
        </p:spPr>
        <p:txBody>
          <a:bodyPr/>
          <a:lstStyle/>
          <a:p>
            <a:r>
              <a:rPr lang="en-US" dirty="0"/>
              <a:t>Fibrous , fluid , fat ( radiolucent)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Cartilagenous</a:t>
            </a:r>
            <a:r>
              <a:rPr lang="en-US" dirty="0"/>
              <a:t> ( arcs and rings of calcification)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Osseous ( cloud-like , dense)</a:t>
            </a:r>
          </a:p>
          <a:p>
            <a:endParaRPr lang="en-US" dirty="0"/>
          </a:p>
          <a:p>
            <a:r>
              <a:rPr lang="en-US" dirty="0"/>
              <a:t>Mixed 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110" y="4862512"/>
            <a:ext cx="28225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http://www.bonetumor.org/images/enchradl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2725" y="4252912"/>
            <a:ext cx="154559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ttp://www.bonetumor.org/images/obmaap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814887"/>
            <a:ext cx="274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905000"/>
            <a:ext cx="2461260" cy="2310714"/>
          </a:xfrm>
        </p:spPr>
      </p:pic>
      <p:pic>
        <p:nvPicPr>
          <p:cNvPr id="5" name="Picture 4" descr="Picture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3523488"/>
            <a:ext cx="3749040" cy="3334512"/>
          </a:xfrm>
          <a:prstGeom prst="rect">
            <a:avLst/>
          </a:prstGeom>
        </p:spPr>
      </p:pic>
      <p:pic>
        <p:nvPicPr>
          <p:cNvPr id="6" name="Picture 5" descr="Picture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762000"/>
            <a:ext cx="2652584" cy="2189285"/>
          </a:xfrm>
          <a:prstGeom prst="rect">
            <a:avLst/>
          </a:prstGeom>
        </p:spPr>
      </p:pic>
      <p:pic>
        <p:nvPicPr>
          <p:cNvPr id="7" name="Picture 6" descr="Picture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219200"/>
            <a:ext cx="2667000" cy="53157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dirty="0"/>
              <a:t>Benign Vs Malignant</a:t>
            </a:r>
          </a:p>
        </p:txBody>
      </p:sp>
      <p:pic>
        <p:nvPicPr>
          <p:cNvPr id="9218" name="Picture 2" descr="G:\IMG_85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5943600" cy="5005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40D2-5B1A-4C1E-8178-A26C2B687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Zone of transition </a:t>
            </a:r>
          </a:p>
        </p:txBody>
      </p:sp>
      <p:pic>
        <p:nvPicPr>
          <p:cNvPr id="4" name="Picture 2" descr="G:\IMG_8508.JPG">
            <a:extLst>
              <a:ext uri="{FF2B5EF4-FFF2-40B4-BE49-F238E27FC236}">
                <a16:creationId xmlns:a16="http://schemas.microsoft.com/office/drawing/2014/main" id="{93D775B3-A3C2-453A-BE2E-411165D22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55800"/>
            <a:ext cx="3505200" cy="3847311"/>
          </a:xfrm>
          <a:prstGeom prst="rect">
            <a:avLst/>
          </a:prstGeom>
          <a:noFill/>
        </p:spPr>
      </p:pic>
      <p:pic>
        <p:nvPicPr>
          <p:cNvPr id="5" name="Content Placeholder 4" descr="Picture5.jpg">
            <a:extLst>
              <a:ext uri="{FF2B5EF4-FFF2-40B4-BE49-F238E27FC236}">
                <a16:creationId xmlns:a16="http://schemas.microsoft.com/office/drawing/2014/main" id="{E65E6868-6852-4E95-B611-89CDB6D59FC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542655"/>
            <a:ext cx="3581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3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78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LESION EFFECT ON BONE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5943600" cy="5181600"/>
          </a:xfrm>
        </p:spPr>
        <p:txBody>
          <a:bodyPr/>
          <a:lstStyle/>
          <a:p>
            <a:pPr marL="1066800" lvl="1" indent="-609600">
              <a:buFontTx/>
              <a:buChar char="•"/>
            </a:pPr>
            <a:r>
              <a:rPr lang="en-US" dirty="0"/>
              <a:t>Cortical </a:t>
            </a:r>
            <a:r>
              <a:rPr lang="en-US" u="sng" dirty="0"/>
              <a:t>thinning</a:t>
            </a:r>
          </a:p>
          <a:p>
            <a:pPr marL="1422400" lvl="2" indent="-508000"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/>
              <a:t>Lower grade, less aggressive</a:t>
            </a:r>
          </a:p>
          <a:p>
            <a:pPr marL="1066800" lvl="1" indent="-609600">
              <a:buFontTx/>
              <a:buChar char="•"/>
            </a:pPr>
            <a:endParaRPr lang="en-US" dirty="0"/>
          </a:p>
          <a:p>
            <a:pPr marL="1066800" lvl="1" indent="-609600">
              <a:buFontTx/>
              <a:buChar char="•"/>
            </a:pPr>
            <a:r>
              <a:rPr lang="en-US" dirty="0"/>
              <a:t>Cortical </a:t>
            </a:r>
            <a:r>
              <a:rPr lang="en-US" u="sng" dirty="0"/>
              <a:t>expansion</a:t>
            </a:r>
            <a:r>
              <a:rPr lang="en-US" dirty="0"/>
              <a:t> </a:t>
            </a:r>
          </a:p>
          <a:p>
            <a:pPr marL="1422400" lvl="2" indent="-508000"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/>
              <a:t>Low or high grade, tumor mimickers</a:t>
            </a:r>
          </a:p>
          <a:p>
            <a:pPr marL="1066800" lvl="1" indent="-609600">
              <a:buFontTx/>
              <a:buChar char="•"/>
            </a:pPr>
            <a:endParaRPr lang="en-US" dirty="0"/>
          </a:p>
          <a:p>
            <a:pPr marL="1066800" lvl="1" indent="-609600">
              <a:buFontTx/>
              <a:buChar char="•"/>
            </a:pPr>
            <a:r>
              <a:rPr lang="en-US" dirty="0"/>
              <a:t>Cortical </a:t>
            </a:r>
            <a:r>
              <a:rPr lang="en-US" u="sng" dirty="0"/>
              <a:t>destruction</a:t>
            </a:r>
          </a:p>
          <a:p>
            <a:pPr marL="1422400" lvl="2" indent="-508000"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/>
              <a:t>High grade, aggressive</a:t>
            </a:r>
          </a:p>
          <a:p>
            <a:endParaRPr lang="en-US" dirty="0"/>
          </a:p>
        </p:txBody>
      </p:sp>
      <p:pic>
        <p:nvPicPr>
          <p:cNvPr id="4" name="Picture 7" descr="DSCN1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4177342"/>
            <a:ext cx="2667000" cy="2362200"/>
          </a:xfrm>
          <a:prstGeom prst="rect">
            <a:avLst/>
          </a:prstGeom>
          <a:noFill/>
        </p:spPr>
      </p:pic>
      <p:pic>
        <p:nvPicPr>
          <p:cNvPr id="5" name="Picture 10" descr="http://www.bonetumor.org/tumors/images/abcpreo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1497" y="1147527"/>
            <a:ext cx="19050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ttp://www.bonetumor.org/images/osaradproxtibly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4038600"/>
            <a:ext cx="16414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BONE EFFECT ON LESION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711200" indent="-711200">
              <a:buClr>
                <a:schemeClr val="tx1"/>
              </a:buClr>
              <a:buNone/>
            </a:pPr>
            <a:r>
              <a:rPr lang="en-US" sz="2800" u="sng" dirty="0"/>
              <a:t>Periosteal reaction</a:t>
            </a:r>
          </a:p>
          <a:p>
            <a:pPr marL="1066800" lvl="1" indent="-609600">
              <a:buFont typeface="Wingdings" pitchFamily="2" charset="2"/>
              <a:buChar char="Ø"/>
            </a:pPr>
            <a:r>
              <a:rPr lang="en-US" dirty="0"/>
              <a:t>Absent</a:t>
            </a:r>
          </a:p>
          <a:p>
            <a:pPr marL="1066800" lvl="1" indent="-609600">
              <a:buFont typeface="Wingdings" pitchFamily="2" charset="2"/>
              <a:buChar char="Ø"/>
            </a:pPr>
            <a:r>
              <a:rPr lang="en-US" dirty="0"/>
              <a:t>Mild – one layer, 1-4 mm thick, adjacent to cortex</a:t>
            </a:r>
          </a:p>
          <a:p>
            <a:pPr marL="1066800" lvl="1" indent="-609600">
              <a:buFont typeface="Wingdings" pitchFamily="2" charset="2"/>
              <a:buChar char="Ø"/>
            </a:pPr>
            <a:r>
              <a:rPr lang="en-US" dirty="0"/>
              <a:t>Major - &gt;5mm, multilayered or lamellated</a:t>
            </a:r>
          </a:p>
          <a:p>
            <a:pPr marL="1422400" lvl="2" indent="-508000">
              <a:buClr>
                <a:schemeClr val="tx1"/>
              </a:buClr>
              <a:buNone/>
            </a:pPr>
            <a:r>
              <a:rPr lang="en-US" sz="2000" dirty="0"/>
              <a:t>	“onion-skinning”, “hair-on-end”, “sunburst”</a:t>
            </a:r>
            <a:endParaRPr lang="en-CA" sz="20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00800" cy="16002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Dr. Majed Alasbali</a:t>
            </a:r>
          </a:p>
          <a:p>
            <a:r>
              <a:rPr lang="en-US" dirty="0">
                <a:solidFill>
                  <a:schemeClr val="tx1"/>
                </a:solidFill>
              </a:rPr>
              <a:t>MBBS, SB-Orth</a:t>
            </a:r>
          </a:p>
          <a:p>
            <a:r>
              <a:rPr lang="en-US" dirty="0">
                <a:solidFill>
                  <a:schemeClr val="tx1"/>
                </a:solidFill>
              </a:rPr>
              <a:t>Assistant Professor &amp; Orthopedic Consultant of Arthroplasty and Trauma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Bone  Tumors </a:t>
            </a:r>
          </a:p>
        </p:txBody>
      </p:sp>
      <p:pic>
        <p:nvPicPr>
          <p:cNvPr id="4" name="Picture 2" descr="Home Page : الصفحة الرئيسية">
            <a:extLst>
              <a:ext uri="{FF2B5EF4-FFF2-40B4-BE49-F238E27FC236}">
                <a16:creationId xmlns:a16="http://schemas.microsoft.com/office/drawing/2014/main" id="{87DE45DA-4995-495B-891F-A99D3583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25" y="228600"/>
            <a:ext cx="229997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1219200"/>
            <a:ext cx="2004646" cy="2036190"/>
          </a:xfrm>
        </p:spPr>
      </p:pic>
      <p:pic>
        <p:nvPicPr>
          <p:cNvPr id="5" name="Picture 4" descr="Pictur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143000"/>
            <a:ext cx="2907792" cy="4953000"/>
          </a:xfrm>
          <a:prstGeom prst="rect">
            <a:avLst/>
          </a:prstGeom>
        </p:spPr>
      </p:pic>
      <p:pic>
        <p:nvPicPr>
          <p:cNvPr id="6" name="Picture 5" descr="Picture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3810000"/>
            <a:ext cx="2483224" cy="1796432"/>
          </a:xfrm>
          <a:prstGeom prst="rect">
            <a:avLst/>
          </a:prstGeom>
        </p:spPr>
      </p:pic>
      <p:pic>
        <p:nvPicPr>
          <p:cNvPr id="7" name="Picture 6" descr="Picture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1066800"/>
            <a:ext cx="316077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369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SOFT TISSUE 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711200" indent="-711200">
              <a:buClr>
                <a:schemeClr val="tx1"/>
              </a:buClr>
              <a:buNone/>
              <a:defRPr/>
            </a:pPr>
            <a:r>
              <a:rPr lang="en-US" sz="2800" u="sng" dirty="0"/>
              <a:t>Soft Tissue Mass</a:t>
            </a:r>
          </a:p>
          <a:p>
            <a:pPr marL="1066800" lvl="1" indent="-609600">
              <a:buFontTx/>
              <a:buChar char="•"/>
              <a:defRPr/>
            </a:pPr>
            <a:r>
              <a:rPr lang="en-US" dirty="0"/>
              <a:t>Absent</a:t>
            </a:r>
          </a:p>
          <a:p>
            <a:pPr marL="1066800" lvl="1" indent="-609600">
              <a:buFontTx/>
              <a:buChar char="•"/>
              <a:defRPr/>
            </a:pPr>
            <a:r>
              <a:rPr lang="en-US" dirty="0"/>
              <a:t>Present</a:t>
            </a:r>
          </a:p>
          <a:p>
            <a:endParaRPr lang="en-US" dirty="0"/>
          </a:p>
        </p:txBody>
      </p:sp>
      <p:pic>
        <p:nvPicPr>
          <p:cNvPr id="4" name="Content Placeholder 3" descr="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2133600"/>
            <a:ext cx="3486057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LABORATORY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19200" y="19050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/>
            <a:r>
              <a:rPr lang="en-US" b="1" dirty="0">
                <a:solidFill>
                  <a:schemeClr val="tx1"/>
                </a:solidFill>
              </a:rPr>
              <a:t>       GENERAL : CBC, renal profile , coagulation profile ,LFT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19200" y="28194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/>
            <a:r>
              <a:rPr lang="en-US" b="1" dirty="0">
                <a:solidFill>
                  <a:schemeClr val="tx1"/>
                </a:solidFill>
              </a:rPr>
              <a:t>INFECTION : ESR, CRP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19200" y="38100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/>
            <a:r>
              <a:rPr lang="en-US" b="1" dirty="0">
                <a:solidFill>
                  <a:schemeClr val="tx1"/>
                </a:solidFill>
              </a:rPr>
              <a:t>METABOLIC :calcium &amp; </a:t>
            </a:r>
            <a:r>
              <a:rPr lang="en-US" b="1" dirty="0" err="1">
                <a:solidFill>
                  <a:schemeClr val="tx1"/>
                </a:solidFill>
              </a:rPr>
              <a:t>phoshate</a:t>
            </a:r>
            <a:r>
              <a:rPr lang="en-US" b="1" dirty="0">
                <a:solidFill>
                  <a:schemeClr val="tx1"/>
                </a:solidFill>
              </a:rPr>
              <a:t>, alkaline </a:t>
            </a:r>
            <a:r>
              <a:rPr lang="en-US" b="1" dirty="0" err="1">
                <a:solidFill>
                  <a:schemeClr val="tx1"/>
                </a:solidFill>
              </a:rPr>
              <a:t>phosphatase</a:t>
            </a:r>
            <a:r>
              <a:rPr lang="en-US" b="1" dirty="0">
                <a:solidFill>
                  <a:schemeClr val="tx1"/>
                </a:solidFill>
              </a:rPr>
              <a:t> , PTH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19200" y="47244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METS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Fine Needle Aspiration</a:t>
            </a:r>
            <a:r>
              <a:rPr lang="en-US" dirty="0"/>
              <a:t> (FNA)  </a:t>
            </a:r>
          </a:p>
          <a:p>
            <a:pPr lvl="1"/>
            <a:r>
              <a:rPr lang="en-US" dirty="0"/>
              <a:t>not used for sarcoma</a:t>
            </a:r>
          </a:p>
          <a:p>
            <a:pPr lvl="1">
              <a:buNone/>
            </a:pPr>
            <a:endParaRPr lang="en-US" dirty="0"/>
          </a:p>
          <a:p>
            <a:r>
              <a:rPr lang="en-US" b="1" dirty="0"/>
              <a:t>Core Needle Biopsy</a:t>
            </a:r>
            <a:r>
              <a:rPr lang="en-US" dirty="0"/>
              <a:t> (</a:t>
            </a:r>
            <a:r>
              <a:rPr lang="en-US" dirty="0" err="1"/>
              <a:t>Tru</a:t>
            </a:r>
            <a:r>
              <a:rPr lang="en-US" dirty="0"/>
              <a:t>-cut) </a:t>
            </a:r>
            <a:r>
              <a:rPr lang="en-US" dirty="0">
                <a:hlinkClick r:id="rId2"/>
              </a:rPr>
              <a:t> 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allow for tumor structural examination  </a:t>
            </a:r>
          </a:p>
          <a:p>
            <a:pPr lvl="2"/>
            <a:r>
              <a:rPr lang="en-US" dirty="0" err="1"/>
              <a:t>cytologic</a:t>
            </a:r>
            <a:r>
              <a:rPr lang="en-US" dirty="0"/>
              <a:t> and </a:t>
            </a:r>
            <a:r>
              <a:rPr lang="en-US" dirty="0" err="1"/>
              <a:t>stromal</a:t>
            </a:r>
            <a:r>
              <a:rPr lang="en-US" dirty="0"/>
              <a:t> elements of the tumor</a:t>
            </a:r>
          </a:p>
          <a:p>
            <a:pPr lvl="1"/>
            <a:r>
              <a:rPr lang="en-US" dirty="0"/>
              <a:t>frequently used for sarcoma </a:t>
            </a:r>
          </a:p>
          <a:p>
            <a:pPr lvl="1"/>
            <a:endParaRPr lang="en-US" dirty="0"/>
          </a:p>
          <a:p>
            <a:r>
              <a:rPr lang="en-US" b="1" dirty="0" err="1"/>
              <a:t>Incisional</a:t>
            </a:r>
            <a:r>
              <a:rPr lang="en-US" b="1" dirty="0"/>
              <a:t> biopsy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small surgical incision carefully placed to access tumor without contamination of critical structures</a:t>
            </a:r>
          </a:p>
          <a:p>
            <a:pPr lvl="1"/>
            <a:endParaRPr lang="en-US" dirty="0"/>
          </a:p>
          <a:p>
            <a:r>
              <a:rPr lang="en-US" b="1" dirty="0" err="1"/>
              <a:t>Excisional</a:t>
            </a:r>
            <a:r>
              <a:rPr lang="en-US" b="1" dirty="0"/>
              <a:t> biopsy </a:t>
            </a:r>
          </a:p>
          <a:p>
            <a:pPr lvl="1"/>
            <a:r>
              <a:rPr lang="en-US" dirty="0"/>
              <a:t>small, superficial soft tissue masses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INDICATIONS FOR 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Font typeface="Arial" charset="0"/>
              <a:buAutoNum type="arabicParenR"/>
            </a:pPr>
            <a:r>
              <a:rPr lang="en-CA" dirty="0"/>
              <a:t>Aggressive or malignant appearing bone or soft tissue lesions</a:t>
            </a:r>
          </a:p>
          <a:p>
            <a:pPr marL="514350" indent="-514350">
              <a:lnSpc>
                <a:spcPct val="90000"/>
              </a:lnSpc>
              <a:buNone/>
            </a:pPr>
            <a:endParaRPr lang="en-CA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CA" dirty="0"/>
              <a:t>2) For soft tissue lesions - &gt;5cm, deep to fascia or overlying bone or neurovascular structures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CA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CA" dirty="0"/>
              <a:t>3) Unclear diagnosis in symptomatic patient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NOT FOR BIOPSY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CA" dirty="0"/>
          </a:p>
          <a:p>
            <a:pPr>
              <a:lnSpc>
                <a:spcPct val="90000"/>
              </a:lnSpc>
            </a:pPr>
            <a:r>
              <a:rPr lang="en-CA" dirty="0"/>
              <a:t>An asymptomatic (latent) or symptomatic bone lesion (active) that appears entirely benign on imaging does not need a biopsy</a:t>
            </a:r>
          </a:p>
          <a:p>
            <a:pPr>
              <a:lnSpc>
                <a:spcPct val="90000"/>
              </a:lnSpc>
            </a:pPr>
            <a:endParaRPr lang="en-CA" dirty="0"/>
          </a:p>
          <a:p>
            <a:pPr>
              <a:lnSpc>
                <a:spcPct val="90000"/>
              </a:lnSpc>
            </a:pPr>
            <a:r>
              <a:rPr lang="en-CA" dirty="0"/>
              <a:t>A soft tissue lesion that appears entirely benign on MRI (</a:t>
            </a:r>
            <a:r>
              <a:rPr lang="en-CA" dirty="0" err="1"/>
              <a:t>lipoma</a:t>
            </a:r>
            <a:r>
              <a:rPr lang="en-CA" dirty="0"/>
              <a:t>, </a:t>
            </a:r>
            <a:r>
              <a:rPr lang="en-CA" dirty="0" err="1"/>
              <a:t>hemangioma</a:t>
            </a:r>
            <a:r>
              <a:rPr lang="en-CA" dirty="0"/>
              <a:t>) does not need a biopsy</a:t>
            </a:r>
          </a:p>
          <a:p>
            <a:pPr>
              <a:lnSpc>
                <a:spcPct val="90000"/>
              </a:lnSpc>
            </a:pPr>
            <a:endParaRPr lang="en-CA" dirty="0"/>
          </a:p>
          <a:p>
            <a:pPr>
              <a:lnSpc>
                <a:spcPct val="90000"/>
              </a:lnSpc>
            </a:pPr>
            <a:r>
              <a:rPr lang="en-CA" dirty="0"/>
              <a:t>When in doubt, it is safer to do a biopsy.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Non-Operative</a:t>
            </a:r>
          </a:p>
          <a:p>
            <a:r>
              <a:rPr lang="en-US" b="1" dirty="0"/>
              <a:t>Observation </a:t>
            </a:r>
          </a:p>
          <a:p>
            <a:r>
              <a:rPr lang="en-US" b="1" dirty="0" err="1"/>
              <a:t>Bisphosphonate</a:t>
            </a:r>
            <a:r>
              <a:rPr lang="en-US" b="1" dirty="0"/>
              <a:t> therapy</a:t>
            </a:r>
          </a:p>
          <a:p>
            <a:r>
              <a:rPr lang="en-US" b="1" dirty="0"/>
              <a:t>Radiation alone</a:t>
            </a:r>
          </a:p>
          <a:p>
            <a:r>
              <a:rPr lang="en-US" b="1" dirty="0"/>
              <a:t>Chemotherapy alone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Operative</a:t>
            </a:r>
          </a:p>
          <a:p>
            <a:r>
              <a:rPr lang="en-US" b="1" dirty="0"/>
              <a:t>Radiofrequency ablation </a:t>
            </a:r>
            <a:r>
              <a:rPr lang="en-US" dirty="0"/>
              <a:t>( osteoid </a:t>
            </a:r>
            <a:r>
              <a:rPr lang="en-US" dirty="0" err="1"/>
              <a:t>osteoma</a:t>
            </a:r>
            <a:r>
              <a:rPr lang="en-US" dirty="0"/>
              <a:t> )</a:t>
            </a:r>
          </a:p>
          <a:p>
            <a:r>
              <a:rPr lang="en-US" b="1" dirty="0"/>
              <a:t>Aspiration and Injection </a:t>
            </a:r>
            <a:r>
              <a:rPr lang="en-US" dirty="0"/>
              <a:t>( Simple Bone Cyst )</a:t>
            </a:r>
          </a:p>
          <a:p>
            <a:r>
              <a:rPr lang="en-US" b="1" dirty="0"/>
              <a:t>Curettage and Bone Grafting </a:t>
            </a:r>
            <a:r>
              <a:rPr lang="en-US" dirty="0"/>
              <a:t>( giant cell tumor  )</a:t>
            </a:r>
          </a:p>
          <a:p>
            <a:r>
              <a:rPr lang="en-US" b="1" dirty="0"/>
              <a:t>Marginal Resection </a:t>
            </a:r>
          </a:p>
          <a:p>
            <a:r>
              <a:rPr lang="en-US" b="1" dirty="0"/>
              <a:t>Wide Resection Alone </a:t>
            </a:r>
            <a:r>
              <a:rPr lang="en-US" dirty="0"/>
              <a:t>( </a:t>
            </a:r>
            <a:r>
              <a:rPr lang="en-US" dirty="0" err="1"/>
              <a:t>chondrosarcoma</a:t>
            </a:r>
            <a:r>
              <a:rPr lang="en-US" dirty="0"/>
              <a:t> )</a:t>
            </a:r>
          </a:p>
          <a:p>
            <a:r>
              <a:rPr lang="en-US" b="1" dirty="0"/>
              <a:t>Wide Resection + Chemotherapy </a:t>
            </a:r>
            <a:r>
              <a:rPr lang="en-US" dirty="0"/>
              <a:t>( osteosarcoma 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52600" y="533400"/>
            <a:ext cx="3962400" cy="59436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409091" y="4876800"/>
            <a:ext cx="106753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“Curettage”</a:t>
            </a:r>
            <a:endParaRPr lang="ar-SA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133090"/>
              </p:ext>
            </p:extLst>
          </p:nvPr>
        </p:nvGraphicFramePr>
        <p:xfrm>
          <a:off x="762000" y="1676400"/>
          <a:ext cx="312500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icture" r:id="rId3" imgW="4011176" imgH="5907036" progId="">
                  <p:embed/>
                </p:oleObj>
              </mc:Choice>
              <mc:Fallback>
                <p:oleObj name="Picture" r:id="rId3" imgW="4011176" imgH="590703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76400"/>
                        <a:ext cx="3125005" cy="4038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E0D2F7-0C76-4F39-BB51-07FE03A502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9055"/>
          <a:stretch/>
        </p:blipFill>
        <p:spPr>
          <a:xfrm>
            <a:off x="4724400" y="1676400"/>
            <a:ext cx="3483155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Resection &amp; Replacement</a:t>
            </a:r>
            <a:br>
              <a:rPr lang="en-US" dirty="0"/>
            </a:br>
            <a:r>
              <a:rPr lang="en-US" dirty="0"/>
              <a:t>“ wide excision “ </a:t>
            </a:r>
          </a:p>
        </p:txBody>
      </p:sp>
      <p:pic>
        <p:nvPicPr>
          <p:cNvPr id="4" name="Picture 7" descr="C:\Users\Home User\Pictures\Medical cases\GCT\IMG-20111121-008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3565922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Users\Home User\Pictures\Medical cases\GCT\IMG-20111121-00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47800"/>
            <a:ext cx="38862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Resection &amp; Replace</a:t>
            </a:r>
            <a:br>
              <a:rPr lang="en-US" dirty="0"/>
            </a:br>
            <a:r>
              <a:rPr lang="en-US" dirty="0"/>
              <a:t>“ wide excision “ 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3962400" cy="2971800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083" y="2171700"/>
            <a:ext cx="297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شكل بيضاوي 5"/>
          <p:cNvSpPr/>
          <p:nvPr/>
        </p:nvSpPr>
        <p:spPr>
          <a:xfrm>
            <a:off x="2971800" y="4495800"/>
            <a:ext cx="457200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2578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400800" cy="3823174"/>
          </a:xfrm>
        </p:spPr>
      </p:pic>
    </p:spTree>
    <p:extLst>
      <p:ext uri="{BB962C8B-B14F-4D97-AF65-F5344CB8AC3E}">
        <p14:creationId xmlns:p14="http://schemas.microsoft.com/office/powerpoint/2010/main" val="3992675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0413" y="2967335"/>
            <a:ext cx="860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Things you need to know?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229600" cy="5029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1- What is the age of the pt ? </a:t>
            </a:r>
          </a:p>
          <a:p>
            <a:pPr lvl="1"/>
            <a:r>
              <a:rPr lang="en-US" dirty="0"/>
              <a:t> above 40 </a:t>
            </a:r>
            <a:r>
              <a:rPr lang="en-US" dirty="0" err="1"/>
              <a:t>yr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skeletal mature  ( 20-40) </a:t>
            </a:r>
          </a:p>
          <a:p>
            <a:pPr lvl="1"/>
            <a:r>
              <a:rPr lang="en-US" dirty="0"/>
              <a:t>Skeletal immature </a:t>
            </a:r>
          </a:p>
          <a:p>
            <a:pPr marL="0" indent="0">
              <a:buNone/>
            </a:pPr>
            <a:r>
              <a:rPr lang="en-US" dirty="0"/>
              <a:t>2- Then Look at the X-ray Feature ? </a:t>
            </a:r>
          </a:p>
          <a:p>
            <a:pPr lvl="1"/>
            <a:r>
              <a:rPr lang="en-US" dirty="0"/>
              <a:t> Benign looking Vs more aggressive feature </a:t>
            </a:r>
          </a:p>
          <a:p>
            <a:pPr lvl="1"/>
            <a:r>
              <a:rPr lang="en-US" dirty="0"/>
              <a:t> Matrix </a:t>
            </a:r>
          </a:p>
          <a:p>
            <a:pPr marL="0" indent="0">
              <a:buNone/>
            </a:pPr>
            <a:r>
              <a:rPr lang="en-US" dirty="0"/>
              <a:t>3- Location of the lesion 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intra-articular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epiphysis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metaphysis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diaphysis </a:t>
            </a:r>
          </a:p>
          <a:p>
            <a:r>
              <a:rPr lang="en-US" dirty="0"/>
              <a:t> Then put in the spectrum .</a:t>
            </a:r>
          </a:p>
          <a:p>
            <a:pPr lvl="1"/>
            <a:r>
              <a:rPr lang="en-US" dirty="0"/>
              <a:t> Benign Lesion </a:t>
            </a:r>
          </a:p>
          <a:p>
            <a:pPr lvl="1"/>
            <a:r>
              <a:rPr lang="en-US" dirty="0"/>
              <a:t> Metz , </a:t>
            </a:r>
            <a:r>
              <a:rPr lang="en-US" dirty="0" err="1"/>
              <a:t>vs</a:t>
            </a:r>
            <a:r>
              <a:rPr lang="en-US" dirty="0"/>
              <a:t> primary bone tumor  ( </a:t>
            </a:r>
            <a:r>
              <a:rPr lang="en-US" dirty="0" err="1"/>
              <a:t>osteo</a:t>
            </a:r>
            <a:r>
              <a:rPr lang="en-US" dirty="0"/>
              <a:t> sarcoma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chondro</a:t>
            </a:r>
            <a:r>
              <a:rPr lang="en-US" dirty="0"/>
              <a:t>, </a:t>
            </a:r>
            <a:r>
              <a:rPr lang="en-US" dirty="0" err="1"/>
              <a:t>ewing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 Metabolic Bone disease   , </a:t>
            </a:r>
            <a:r>
              <a:rPr lang="en-US" dirty="0" err="1"/>
              <a:t>e.g</a:t>
            </a:r>
            <a:r>
              <a:rPr lang="en-US" dirty="0"/>
              <a:t> brown tumor, </a:t>
            </a:r>
            <a:r>
              <a:rPr lang="en-US" dirty="0" err="1"/>
              <a:t>paget</a:t>
            </a:r>
            <a:endParaRPr lang="en-US" dirty="0"/>
          </a:p>
          <a:p>
            <a:pPr lvl="1"/>
            <a:r>
              <a:rPr lang="en-US" dirty="0"/>
              <a:t> osteomyelitis  ( local Tumor )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forming Tumor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Benign lesion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Osteoma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Enostosis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osteod</a:t>
            </a:r>
            <a:r>
              <a:rPr lang="en-US" dirty="0"/>
              <a:t> </a:t>
            </a:r>
            <a:r>
              <a:rPr lang="en-US" dirty="0" err="1"/>
              <a:t>osteoma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Osteoblastoma</a:t>
            </a:r>
            <a:r>
              <a:rPr lang="en-US" dirty="0"/>
              <a:t> </a:t>
            </a:r>
          </a:p>
          <a:p>
            <a:r>
              <a:rPr lang="en-US" dirty="0"/>
              <a:t>  Malignant  Tumor </a:t>
            </a:r>
          </a:p>
          <a:p>
            <a:pPr lvl="1"/>
            <a:r>
              <a:rPr lang="en-US" dirty="0"/>
              <a:t> Osteosarcoma </a:t>
            </a:r>
          </a:p>
          <a:p>
            <a:r>
              <a:rPr lang="en-US" dirty="0"/>
              <a:t> Soft tissue ( </a:t>
            </a:r>
            <a:r>
              <a:rPr lang="en-US" dirty="0" err="1"/>
              <a:t>Extraskeletal</a:t>
            </a:r>
            <a:r>
              <a:rPr lang="en-US" dirty="0"/>
              <a:t> ) osteosarcoma . </a:t>
            </a:r>
          </a:p>
        </p:txBody>
      </p:sp>
    </p:spTree>
    <p:extLst>
      <p:ext uri="{BB962C8B-B14F-4D97-AF65-F5344CB8AC3E}">
        <p14:creationId xmlns:p14="http://schemas.microsoft.com/office/powerpoint/2010/main" val="1515196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Cartilage ( </a:t>
            </a:r>
            <a:r>
              <a:rPr lang="en-US" sz="4000" dirty="0" err="1"/>
              <a:t>chondrogenic</a:t>
            </a:r>
            <a:r>
              <a:rPr lang="en-US" sz="4000" dirty="0"/>
              <a:t> Lesion)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Benign lesion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Enchondroma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perisoteal</a:t>
            </a:r>
            <a:r>
              <a:rPr lang="en-US" dirty="0"/>
              <a:t> </a:t>
            </a:r>
            <a:r>
              <a:rPr lang="en-US" dirty="0" err="1"/>
              <a:t>chondroma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osteochndroma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chondroblastoma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chondromyxoid</a:t>
            </a:r>
            <a:r>
              <a:rPr lang="en-US" dirty="0"/>
              <a:t> fibroma  </a:t>
            </a:r>
          </a:p>
          <a:p>
            <a:r>
              <a:rPr lang="en-US" dirty="0"/>
              <a:t> Malignant Lesion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chondrosarcoma</a:t>
            </a:r>
            <a:r>
              <a:rPr lang="en-US" dirty="0"/>
              <a:t> 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796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Fibrous lesion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Benign Lesion </a:t>
            </a:r>
          </a:p>
          <a:p>
            <a:pPr lvl="1"/>
            <a:r>
              <a:rPr lang="en-US" dirty="0"/>
              <a:t> Fibrous cortical defect </a:t>
            </a:r>
          </a:p>
          <a:p>
            <a:pPr lvl="1"/>
            <a:r>
              <a:rPr lang="en-US" dirty="0"/>
              <a:t> fibrous dysplasia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osteofibrous</a:t>
            </a:r>
            <a:r>
              <a:rPr lang="en-US" dirty="0"/>
              <a:t> Dysplasia </a:t>
            </a:r>
          </a:p>
          <a:p>
            <a:r>
              <a:rPr lang="en-US" dirty="0"/>
              <a:t>  Malignant Tumor </a:t>
            </a:r>
          </a:p>
          <a:p>
            <a:pPr lvl="1"/>
            <a:r>
              <a:rPr lang="en-US" dirty="0"/>
              <a:t> Malignant Fibrous Histiocytoma (MFH) </a:t>
            </a:r>
          </a:p>
        </p:txBody>
      </p:sp>
    </p:spTree>
    <p:extLst>
      <p:ext uri="{BB962C8B-B14F-4D97-AF65-F5344CB8AC3E}">
        <p14:creationId xmlns:p14="http://schemas.microsoft.com/office/powerpoint/2010/main" val="3927270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Tumor like lesion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Benign lesion </a:t>
            </a:r>
          </a:p>
          <a:p>
            <a:pPr lvl="1"/>
            <a:r>
              <a:rPr lang="en-US" dirty="0"/>
              <a:t> Giant cell tumor (GCT) </a:t>
            </a:r>
          </a:p>
          <a:p>
            <a:pPr lvl="1"/>
            <a:r>
              <a:rPr lang="en-US" dirty="0"/>
              <a:t> Simple bone cyst </a:t>
            </a:r>
          </a:p>
          <a:p>
            <a:pPr lvl="1"/>
            <a:r>
              <a:rPr lang="en-US" dirty="0"/>
              <a:t> Aneurysmal Bone Cyst (ABC) </a:t>
            </a:r>
          </a:p>
          <a:p>
            <a:pPr lvl="1"/>
            <a:r>
              <a:rPr lang="en-US" dirty="0"/>
              <a:t> Interosseous lipoma</a:t>
            </a:r>
          </a:p>
          <a:p>
            <a:r>
              <a:rPr lang="en-US" dirty="0"/>
              <a:t>  Malignant Tumor 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Adamantinoma</a:t>
            </a:r>
            <a:r>
              <a:rPr lang="en-US" dirty="0"/>
              <a:t> </a:t>
            </a:r>
          </a:p>
          <a:p>
            <a:pPr marL="32004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45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020762"/>
          </a:xfrm>
        </p:spPr>
        <p:txBody>
          <a:bodyPr/>
          <a:lstStyle/>
          <a:p>
            <a:pPr algn="ctr"/>
            <a:r>
              <a:rPr lang="en-US" b="1" dirty="0"/>
              <a:t>Most common tumors </a:t>
            </a:r>
          </a:p>
        </p:txBody>
      </p:sp>
      <p:pic>
        <p:nvPicPr>
          <p:cNvPr id="4" name="Content Placeholder 3" descr="٢٠١٦٠٢٠١_٠١٤٣٤٤-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8153400" cy="5105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E152-FB83-4ECC-815F-8F258E91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lesion could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53E50-DB58-4210-AF31-A6EEEBE8061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Is it benign or malignant bone tumor?</a:t>
            </a:r>
          </a:p>
          <a:p>
            <a:r>
              <a:rPr lang="en-US" dirty="0"/>
              <a:t>Is it benign or malignant soft tissue tumor?</a:t>
            </a:r>
          </a:p>
          <a:p>
            <a:r>
              <a:rPr lang="en-US" dirty="0"/>
              <a:t>Is it primary tumor or metastasis?</a:t>
            </a:r>
          </a:p>
          <a:p>
            <a:r>
              <a:rPr lang="en-US" dirty="0"/>
              <a:t>Is it metabolic disease?</a:t>
            </a:r>
          </a:p>
          <a:p>
            <a:r>
              <a:rPr lang="en-US" dirty="0"/>
              <a:t>Is it infection?</a:t>
            </a:r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BE080731-8516-420A-862B-B7864A179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374314"/>
              </p:ext>
            </p:extLst>
          </p:nvPr>
        </p:nvGraphicFramePr>
        <p:xfrm>
          <a:off x="6019800" y="2743200"/>
          <a:ext cx="2438400" cy="315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icture" r:id="rId3" imgW="4011176" imgH="5907036" progId="">
                  <p:embed/>
                </p:oleObj>
              </mc:Choice>
              <mc:Fallback>
                <p:oleObj name="Picture" r:id="rId3" imgW="4011176" imgH="5907036" progId="">
                  <p:embed/>
                  <p:pic>
                    <p:nvPicPr>
                      <p:cNvPr id="102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743200"/>
                        <a:ext cx="2438400" cy="31512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3892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Differential by AGE</a:t>
            </a:r>
          </a:p>
        </p:txBody>
      </p:sp>
      <p:pic>
        <p:nvPicPr>
          <p:cNvPr id="4" name="Content Placeholder 3" descr="20140318_013127-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829" r="4177" b="5208"/>
          <a:stretch>
            <a:fillRect/>
          </a:stretch>
        </p:blipFill>
        <p:spPr>
          <a:xfrm>
            <a:off x="914400" y="1935163"/>
            <a:ext cx="7543800" cy="44656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Differential by ANATOMY</a:t>
            </a:r>
          </a:p>
        </p:txBody>
      </p:sp>
      <p:pic>
        <p:nvPicPr>
          <p:cNvPr id="4" name="Content Placeholder 3" descr="a50979791b51b6_Skeleton-top-5-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89563" y="1447800"/>
            <a:ext cx="4222073" cy="51054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Differential by LOCATION</a:t>
            </a:r>
          </a:p>
        </p:txBody>
      </p:sp>
      <p:pic>
        <p:nvPicPr>
          <p:cNvPr id="4" name="Content Placeholder 3" descr="chondrosarcoma-mri-radiographics-9akbppz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63149" y="1447800"/>
            <a:ext cx="6474902" cy="4572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Intra-articular Tumor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Pigmented </a:t>
            </a:r>
            <a:r>
              <a:rPr lang="en-US" dirty="0" err="1"/>
              <a:t>Villonodular</a:t>
            </a:r>
            <a:r>
              <a:rPr lang="en-US" dirty="0"/>
              <a:t> Synovitis PVNS </a:t>
            </a:r>
          </a:p>
          <a:p>
            <a:r>
              <a:rPr lang="en-US" dirty="0"/>
              <a:t> Synovial </a:t>
            </a:r>
            <a:r>
              <a:rPr lang="en-US" dirty="0" err="1"/>
              <a:t>Hmeangioma</a:t>
            </a:r>
            <a:r>
              <a:rPr lang="en-US" dirty="0"/>
              <a:t> </a:t>
            </a:r>
          </a:p>
        </p:txBody>
      </p:sp>
      <p:pic>
        <p:nvPicPr>
          <p:cNvPr id="4" name="Picture 3" descr="pvns.jpg"/>
          <p:cNvPicPr>
            <a:picLocks noChangeAspect="1"/>
          </p:cNvPicPr>
          <p:nvPr/>
        </p:nvPicPr>
        <p:blipFill>
          <a:blip r:embed="rId2" cstate="print"/>
          <a:srcRect l="4202" t="4651" r="5453"/>
          <a:stretch>
            <a:fillRect/>
          </a:stretch>
        </p:blipFill>
        <p:spPr>
          <a:xfrm>
            <a:off x="3124200" y="3505200"/>
            <a:ext cx="3276600" cy="3124200"/>
          </a:xfrm>
          <a:prstGeom prst="rect">
            <a:avLst/>
          </a:prstGeom>
        </p:spPr>
      </p:pic>
      <p:pic>
        <p:nvPicPr>
          <p:cNvPr id="5" name="Picture 4" descr="pvns2.jpg"/>
          <p:cNvPicPr>
            <a:picLocks noChangeAspect="1"/>
          </p:cNvPicPr>
          <p:nvPr/>
        </p:nvPicPr>
        <p:blipFill>
          <a:blip r:embed="rId3" cstate="print"/>
          <a:srcRect t="22494" r="29799"/>
          <a:stretch>
            <a:fillRect/>
          </a:stretch>
        </p:blipFill>
        <p:spPr>
          <a:xfrm>
            <a:off x="6477000" y="1143000"/>
            <a:ext cx="2438400" cy="31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0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Epiphyseal lesions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Chondroblastoma</a:t>
            </a:r>
          </a:p>
          <a:p>
            <a:pPr eaLnBrk="1" hangingPunct="1">
              <a:defRPr/>
            </a:pPr>
            <a:r>
              <a:rPr lang="en-US" dirty="0"/>
              <a:t>Clear cell </a:t>
            </a:r>
            <a:r>
              <a:rPr lang="en-US" dirty="0" err="1"/>
              <a:t>chondrosarcoma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Osteomyelitis (occasionally)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Epiphyseal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Chondroblastoma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524000"/>
            <a:ext cx="36099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رابط كسهم مستقيم 2"/>
          <p:cNvCxnSpPr/>
          <p:nvPr/>
        </p:nvCxnSpPr>
        <p:spPr>
          <a:xfrm>
            <a:off x="3200400" y="3581400"/>
            <a:ext cx="178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Apophyseal</a:t>
            </a:r>
          </a:p>
        </p:txBody>
      </p:sp>
      <p:pic>
        <p:nvPicPr>
          <p:cNvPr id="11267" name="Picture 5" descr="DSCN107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95302" y="1468582"/>
            <a:ext cx="5810596" cy="4530436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Epiphyseal-Metaphyseal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Benign aggressive lesions</a:t>
            </a:r>
          </a:p>
          <a:p>
            <a:pPr lvl="1" eaLnBrk="1" hangingPunct="1">
              <a:defRPr/>
            </a:pPr>
            <a:r>
              <a:rPr lang="en-US"/>
              <a:t>GCT</a:t>
            </a:r>
          </a:p>
          <a:p>
            <a:pPr lvl="1" eaLnBrk="1" hangingPunct="1">
              <a:defRPr/>
            </a:pPr>
            <a:r>
              <a:rPr lang="en-US"/>
              <a:t>ABC</a:t>
            </a:r>
          </a:p>
          <a:p>
            <a:pPr lvl="1" eaLnBrk="1" hangingPunct="1">
              <a:defRPr/>
            </a:pPr>
            <a:r>
              <a:rPr lang="en-US"/>
              <a:t>osteoblastoma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Epiphyseal-Metaphyseal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524000"/>
            <a:ext cx="37623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6590074" y="3126587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GCT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Epiphyseal-Metaphyseal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35528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90800"/>
            <a:ext cx="38862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5715000" y="5934670"/>
            <a:ext cx="1375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ABC</a:t>
            </a:r>
            <a:endParaRPr lang="ar-SA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157483" y="2227053"/>
            <a:ext cx="2811517" cy="122926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1724" y="4931434"/>
            <a:ext cx="2342931" cy="122926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94131" y="3374366"/>
            <a:ext cx="2624083" cy="122926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08269" y="3456317"/>
            <a:ext cx="2624083" cy="122926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44393" y="4931434"/>
            <a:ext cx="2436648" cy="122926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67415" y="2362200"/>
            <a:ext cx="2281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history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62600" y="3429000"/>
            <a:ext cx="2895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Physical </a:t>
            </a:r>
          </a:p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examination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3473" y="3581400"/>
            <a:ext cx="1792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biopsy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8090" y="5105400"/>
            <a:ext cx="1988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imaging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66863" y="5105400"/>
            <a:ext cx="1377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labs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 descr="C:\Documents and Settings\Karl-Andre Lalonde\My Documents\My Pictures\photos\Emile, Jeanne Pierre2\DSCN5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685800"/>
            <a:ext cx="4286250" cy="5715000"/>
          </a:xfrm>
          <a:prstGeom prst="rect">
            <a:avLst/>
          </a:prstGeom>
          <a:noFill/>
        </p:spPr>
      </p:pic>
      <p:pic>
        <p:nvPicPr>
          <p:cNvPr id="39939" name="Picture 1027" descr="C:\Documents and Settings\Karl-Andre Lalonde\My Documents\My Pictures\photos\Emile, Jeanne Pierre2\DSCN5987.JPG"/>
          <p:cNvPicPr>
            <a:picLocks noChangeAspect="1" noChangeArrowheads="1"/>
          </p:cNvPicPr>
          <p:nvPr/>
        </p:nvPicPr>
        <p:blipFill>
          <a:blip r:embed="rId3" cstate="print"/>
          <a:srcRect l="10417"/>
          <a:stretch>
            <a:fillRect/>
          </a:stretch>
        </p:blipFill>
        <p:spPr bwMode="auto">
          <a:xfrm>
            <a:off x="381000" y="685800"/>
            <a:ext cx="3886200" cy="5782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Metaphyseal lesions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Enchondroma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SBC “simple bone cyst”</a:t>
            </a:r>
          </a:p>
          <a:p>
            <a:pPr eaLnBrk="1" hangingPunct="1">
              <a:defRPr/>
            </a:pPr>
            <a:r>
              <a:rPr lang="en-US" dirty="0"/>
              <a:t>NOF/fibrous cortical defect</a:t>
            </a:r>
          </a:p>
          <a:p>
            <a:pPr eaLnBrk="1" hangingPunct="1">
              <a:defRPr/>
            </a:pPr>
            <a:r>
              <a:rPr lang="en-US" dirty="0" err="1"/>
              <a:t>Chondromyxoid</a:t>
            </a:r>
            <a:r>
              <a:rPr lang="en-US" dirty="0"/>
              <a:t> fibroma</a:t>
            </a:r>
          </a:p>
          <a:p>
            <a:pPr eaLnBrk="1" hangingPunct="1">
              <a:defRPr/>
            </a:pPr>
            <a:r>
              <a:rPr lang="en-US" dirty="0"/>
              <a:t>Osteosarcoma</a:t>
            </a:r>
          </a:p>
          <a:p>
            <a:pPr eaLnBrk="1" hangingPunct="1">
              <a:defRPr/>
            </a:pPr>
            <a:r>
              <a:rPr lang="en-US" dirty="0" err="1"/>
              <a:t>Chondrosarcoma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Metaphyseal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00200"/>
            <a:ext cx="4572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1225366" y="3124200"/>
            <a:ext cx="1252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SBC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Metaphyseal</a:t>
            </a:r>
          </a:p>
        </p:txBody>
      </p:sp>
      <p:pic>
        <p:nvPicPr>
          <p:cNvPr id="17411" name="Picture 5" descr="DSCN066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1676400"/>
            <a:ext cx="3714750" cy="4953000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Metaphyseal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8229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G:\IMG_8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95400"/>
            <a:ext cx="4343400" cy="52559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749427" y="3061149"/>
            <a:ext cx="1468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NOF</a:t>
            </a:r>
            <a:endParaRPr lang="ar-SA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G:\IMG_8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41352"/>
            <a:ext cx="3414735" cy="4859448"/>
          </a:xfrm>
          <a:prstGeom prst="rect">
            <a:avLst/>
          </a:prstGeom>
          <a:noFill/>
        </p:spPr>
      </p:pic>
      <p:pic>
        <p:nvPicPr>
          <p:cNvPr id="21507" name="Picture 3" descr="G:\IMG_8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524000"/>
            <a:ext cx="3487668" cy="4953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3884151" y="2967335"/>
            <a:ext cx="1375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ABC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3" descr="G:\IMG_8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8600"/>
            <a:ext cx="6580555" cy="6252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G:\IMG_8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681227"/>
            <a:ext cx="4572000" cy="610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Diaphyseal lesions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Osteoid osteoma</a:t>
            </a:r>
          </a:p>
          <a:p>
            <a:pPr eaLnBrk="1" hangingPunct="1">
              <a:defRPr/>
            </a:pPr>
            <a:r>
              <a:rPr lang="en-US"/>
              <a:t>Fibrous dysplasia</a:t>
            </a:r>
          </a:p>
          <a:p>
            <a:pPr eaLnBrk="1" hangingPunct="1">
              <a:defRPr/>
            </a:pPr>
            <a:r>
              <a:rPr lang="en-US"/>
              <a:t>Osteofibrous dysplasia</a:t>
            </a:r>
          </a:p>
          <a:p>
            <a:pPr eaLnBrk="1" hangingPunct="1">
              <a:defRPr/>
            </a:pPr>
            <a:r>
              <a:rPr lang="en-US"/>
              <a:t>Adamantinoma</a:t>
            </a:r>
          </a:p>
          <a:p>
            <a:pPr eaLnBrk="1" hangingPunct="1">
              <a:defRPr/>
            </a:pPr>
            <a:r>
              <a:rPr lang="en-US"/>
              <a:t>Ewing’s sarcoma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066800" y="4800600"/>
            <a:ext cx="6858000" cy="762000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Constitutional symptoms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66800" y="3733800"/>
            <a:ext cx="68580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Functional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66800" y="2743200"/>
            <a:ext cx="6858000" cy="762000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History of  Presenting Illness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6800" y="1752600"/>
            <a:ext cx="68580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Personal data : AGE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66800" y="5791200"/>
            <a:ext cx="68580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Past ,Family , Social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Diaphyseal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447800"/>
            <a:ext cx="19319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359487" y="2895600"/>
            <a:ext cx="4423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Osteoid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osteoma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5638800" y="3357265"/>
            <a:ext cx="762000" cy="224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Diaphyseal</a:t>
            </a:r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67881" y="1447800"/>
            <a:ext cx="2865437" cy="4572000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Diaphyseal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447800"/>
            <a:ext cx="2971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Diaphyseal</a:t>
            </a:r>
          </a:p>
        </p:txBody>
      </p:sp>
      <p:pic>
        <p:nvPicPr>
          <p:cNvPr id="2457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12875" y="1447800"/>
            <a:ext cx="2175450" cy="4572000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533400"/>
            <a:ext cx="6858000" cy="4572000"/>
          </a:xfrm>
        </p:spPr>
        <p:txBody>
          <a:bodyPr/>
          <a:lstStyle/>
          <a:p>
            <a:pPr>
              <a:buNone/>
            </a:pPr>
            <a:r>
              <a:rPr lang="en-US" sz="3600" dirty="0"/>
              <a:t> Always  remember infection as </a:t>
            </a:r>
            <a:r>
              <a:rPr lang="en-US" sz="3600" dirty="0" err="1"/>
              <a:t>DDx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8306" name="Picture 2" descr="C:\Users\Home User\Pictures\2011-10-17 i phone\i phone 3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0200" y="1600200"/>
            <a:ext cx="5626669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Chemotherapy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induces apoptosis  </a:t>
            </a:r>
          </a:p>
          <a:p>
            <a:pPr lvl="1">
              <a:buNone/>
            </a:pPr>
            <a:r>
              <a:rPr lang="en-US" dirty="0"/>
              <a:t> </a:t>
            </a:r>
          </a:p>
          <a:p>
            <a:pPr lvl="1"/>
            <a:r>
              <a:rPr lang="en-US" dirty="0"/>
              <a:t>eliminates </a:t>
            </a:r>
            <a:r>
              <a:rPr lang="en-US" dirty="0" err="1"/>
              <a:t>micrometastasis</a:t>
            </a:r>
            <a:r>
              <a:rPr lang="en-US" dirty="0"/>
              <a:t> in lungs</a:t>
            </a:r>
          </a:p>
          <a:p>
            <a:pPr lvl="1">
              <a:buNone/>
            </a:pP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&gt;98% necrosis </a:t>
            </a:r>
            <a:r>
              <a:rPr lang="en-US" dirty="0"/>
              <a:t>with chemotherapy is good prognostic sign</a:t>
            </a:r>
          </a:p>
          <a:p>
            <a:pPr lvl="1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Radiation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0"/>
            <a:ext cx="8229600" cy="4389120"/>
          </a:xfrm>
        </p:spPr>
        <p:txBody>
          <a:bodyPr/>
          <a:lstStyle/>
          <a:p>
            <a:r>
              <a:rPr lang="en-US" dirty="0"/>
              <a:t>Two mechanisms of action </a:t>
            </a:r>
          </a:p>
          <a:p>
            <a:pPr lvl="1"/>
            <a:r>
              <a:rPr lang="en-US" dirty="0"/>
              <a:t>production of free radicals</a:t>
            </a:r>
          </a:p>
          <a:p>
            <a:pPr lvl="1"/>
            <a:r>
              <a:rPr lang="en-US" dirty="0"/>
              <a:t>direct genetic damage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radiation thera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590800"/>
            <a:ext cx="3858164" cy="303887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Complications of Radiation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effects on normal tissue </a:t>
            </a:r>
          </a:p>
          <a:p>
            <a:pPr lvl="1"/>
            <a:r>
              <a:rPr lang="en-US" dirty="0"/>
              <a:t>early effects </a:t>
            </a:r>
          </a:p>
          <a:p>
            <a:pPr lvl="2"/>
            <a:r>
              <a:rPr lang="en-US" dirty="0"/>
              <a:t>delayed wound healing , infection</a:t>
            </a:r>
          </a:p>
          <a:p>
            <a:pPr lvl="1"/>
            <a:r>
              <a:rPr lang="en-US" dirty="0"/>
              <a:t>late effects </a:t>
            </a:r>
          </a:p>
          <a:p>
            <a:pPr lvl="2"/>
            <a:r>
              <a:rPr lang="en-US" dirty="0"/>
              <a:t> fibrosis , joint stiffness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Post-radiation sarcoma </a:t>
            </a:r>
          </a:p>
          <a:p>
            <a:pPr lvl="1"/>
            <a:r>
              <a:rPr lang="en-US" dirty="0"/>
              <a:t>incidence is ~13% , poor prognosis</a:t>
            </a:r>
          </a:p>
          <a:p>
            <a:r>
              <a:rPr lang="en-US" dirty="0"/>
              <a:t>Post-radiation fractures   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6D63-18A7-4635-BF71-B7067690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44562"/>
          </a:xfrm>
        </p:spPr>
        <p:txBody>
          <a:bodyPr/>
          <a:lstStyle/>
          <a:p>
            <a:pPr algn="ctr"/>
            <a:r>
              <a:rPr lang="en-US" dirty="0"/>
              <a:t>Take Home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39D3-5A8F-49C5-9CA2-D1B953D5ADF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to approach Orthopedic oncology case</a:t>
            </a:r>
          </a:p>
          <a:p>
            <a:r>
              <a:rPr lang="en-US" dirty="0"/>
              <a:t>How to read Orthopedic Oncology X-Ray</a:t>
            </a:r>
          </a:p>
          <a:p>
            <a:r>
              <a:rPr lang="en-US" dirty="0"/>
              <a:t>SBC &amp;ABC</a:t>
            </a:r>
          </a:p>
          <a:p>
            <a:r>
              <a:rPr lang="en-US" dirty="0"/>
              <a:t>Osteoid Osteoma  </a:t>
            </a:r>
          </a:p>
          <a:p>
            <a:r>
              <a:rPr lang="en-US" dirty="0"/>
              <a:t>GCT</a:t>
            </a:r>
          </a:p>
          <a:p>
            <a:r>
              <a:rPr lang="en-US" dirty="0"/>
              <a:t>O</a:t>
            </a:r>
            <a:r>
              <a:rPr lang="en-US" sz="2800" dirty="0"/>
              <a:t>steosarcoma</a:t>
            </a:r>
          </a:p>
          <a:p>
            <a:r>
              <a:rPr lang="en-US" dirty="0"/>
              <a:t>Epiphyseal lesions? Intra-articular Tumor?</a:t>
            </a:r>
          </a:p>
          <a:p>
            <a:r>
              <a:rPr lang="en-US" dirty="0"/>
              <a:t>Treatment examples, treatment MOA &amp; complications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75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19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Thank You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	Painless Mass (Bony or soft tissue)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	painful mass (Bony or soft tissue 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	Pathological fracture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  Incidental finding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BBE2-23A2-4539-88F5-F377F250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:\IMG_8508.JPG">
            <a:extLst>
              <a:ext uri="{FF2B5EF4-FFF2-40B4-BE49-F238E27FC236}">
                <a16:creationId xmlns:a16="http://schemas.microsoft.com/office/drawing/2014/main" id="{DFB8BB52-050A-41D8-928D-09F924C4372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3505200" cy="384731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D3BB0-9E60-4E3A-B17A-B31618D8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1" y="1904999"/>
            <a:ext cx="3505199" cy="384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448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EXAMENATION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95400" y="19050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Look    Feel     Move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95400" y="28956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Adjacent joints ROM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95400" y="38100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NV exam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95400" y="48006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Lymph nodes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95400" y="5791200"/>
            <a:ext cx="6629400" cy="7620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General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569</TotalTime>
  <Words>1047</Words>
  <Application>Microsoft Office PowerPoint</Application>
  <PresentationFormat>On-screen Show (4:3)</PresentationFormat>
  <Paragraphs>303</Paragraphs>
  <Slides>69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American Typewriter</vt:lpstr>
      <vt:lpstr>Arial</vt:lpstr>
      <vt:lpstr>Calibri</vt:lpstr>
      <vt:lpstr>Chalkboard SE Bold</vt:lpstr>
      <vt:lpstr>Franklin Gothic Book</vt:lpstr>
      <vt:lpstr>Helvetica Neue</vt:lpstr>
      <vt:lpstr>Helvetica Neue Medium</vt:lpstr>
      <vt:lpstr>Perpetua</vt:lpstr>
      <vt:lpstr>Skia Regular</vt:lpstr>
      <vt:lpstr>Wingdings</vt:lpstr>
      <vt:lpstr>Wingdings 2</vt:lpstr>
      <vt:lpstr>Equity</vt:lpstr>
      <vt:lpstr>Picture</vt:lpstr>
      <vt:lpstr>PowerPoint Presentation</vt:lpstr>
      <vt:lpstr>Bone  Tumors </vt:lpstr>
      <vt:lpstr>PowerPoint Presentation</vt:lpstr>
      <vt:lpstr>What this lesion could be?</vt:lpstr>
      <vt:lpstr>evaluation</vt:lpstr>
      <vt:lpstr>History</vt:lpstr>
      <vt:lpstr>HPI</vt:lpstr>
      <vt:lpstr>PowerPoint Presentation</vt:lpstr>
      <vt:lpstr>EXAMENATION </vt:lpstr>
      <vt:lpstr>Imaging</vt:lpstr>
      <vt:lpstr>Imaging </vt:lpstr>
      <vt:lpstr>What to read in X-Ray</vt:lpstr>
      <vt:lpstr>site</vt:lpstr>
      <vt:lpstr>matrix</vt:lpstr>
      <vt:lpstr>PowerPoint Presentation</vt:lpstr>
      <vt:lpstr>Benign Vs Malignant</vt:lpstr>
      <vt:lpstr>Zone of transition </vt:lpstr>
      <vt:lpstr>LESION EFFECT ON BONE</vt:lpstr>
      <vt:lpstr>BONE EFFECT ON LESION</vt:lpstr>
      <vt:lpstr>PowerPoint Presentation</vt:lpstr>
      <vt:lpstr>PowerPoint Presentation</vt:lpstr>
      <vt:lpstr>SOFT TISSUE MASS</vt:lpstr>
      <vt:lpstr>LABORATORY STUDIES</vt:lpstr>
      <vt:lpstr>Biopsy</vt:lpstr>
      <vt:lpstr>INDICATIONS FOR BIOPSY</vt:lpstr>
      <vt:lpstr>NOT FOR BIOPSY </vt:lpstr>
      <vt:lpstr>Treatment</vt:lpstr>
      <vt:lpstr> Treatment</vt:lpstr>
      <vt:lpstr>PowerPoint Presentation</vt:lpstr>
      <vt:lpstr>Resection &amp; Replacement “ wide excision “ </vt:lpstr>
      <vt:lpstr>Resection &amp; Replace “ wide excision “ </vt:lpstr>
      <vt:lpstr>PowerPoint Presentation</vt:lpstr>
      <vt:lpstr>PowerPoint Presentation</vt:lpstr>
      <vt:lpstr>PowerPoint Presentation</vt:lpstr>
      <vt:lpstr>Bone forming Tumor </vt:lpstr>
      <vt:lpstr>Cartilage ( chondrogenic Lesion)</vt:lpstr>
      <vt:lpstr> Fibrous lesion </vt:lpstr>
      <vt:lpstr> Tumor like lesion </vt:lpstr>
      <vt:lpstr>Most common tumors </vt:lpstr>
      <vt:lpstr>Differential by AGE</vt:lpstr>
      <vt:lpstr>Differential by ANATOMY</vt:lpstr>
      <vt:lpstr>Differential by LOCATION</vt:lpstr>
      <vt:lpstr>  Intra-articular Tumor </vt:lpstr>
      <vt:lpstr>Epiphyseal lesions</vt:lpstr>
      <vt:lpstr>Epiphyseal</vt:lpstr>
      <vt:lpstr>Apophyseal</vt:lpstr>
      <vt:lpstr>Epiphyseal-Metaphyseal</vt:lpstr>
      <vt:lpstr>Epiphyseal-Metaphyseal</vt:lpstr>
      <vt:lpstr>Epiphyseal-Metaphyseal</vt:lpstr>
      <vt:lpstr>PowerPoint Presentation</vt:lpstr>
      <vt:lpstr>Metaphyseal lesions</vt:lpstr>
      <vt:lpstr>Metaphyseal</vt:lpstr>
      <vt:lpstr>Metaphyseal</vt:lpstr>
      <vt:lpstr>Metaphyseal</vt:lpstr>
      <vt:lpstr>PowerPoint Presentation</vt:lpstr>
      <vt:lpstr>PowerPoint Presentation</vt:lpstr>
      <vt:lpstr>PowerPoint Presentation</vt:lpstr>
      <vt:lpstr>PowerPoint Presentation</vt:lpstr>
      <vt:lpstr>Diaphyseal lesions</vt:lpstr>
      <vt:lpstr>Diaphyseal</vt:lpstr>
      <vt:lpstr>Diaphyseal</vt:lpstr>
      <vt:lpstr>Diaphyseal</vt:lpstr>
      <vt:lpstr>Diaphyseal</vt:lpstr>
      <vt:lpstr>PowerPoint Presentation</vt:lpstr>
      <vt:lpstr>Chemotherapy </vt:lpstr>
      <vt:lpstr>Radiation therapy</vt:lpstr>
      <vt:lpstr>Complications of Radiation therapy</vt:lpstr>
      <vt:lpstr>Take Home Message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 Tumors </dc:title>
  <dc:creator>user</dc:creator>
  <cp:lastModifiedBy>majed alasbali</cp:lastModifiedBy>
  <cp:revision>50</cp:revision>
  <dcterms:created xsi:type="dcterms:W3CDTF">2016-01-16T07:51:52Z</dcterms:created>
  <dcterms:modified xsi:type="dcterms:W3CDTF">2021-10-25T07:05:33Z</dcterms:modified>
</cp:coreProperties>
</file>