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sldIdLst>
    <p:sldId id="258" r:id="rId2"/>
    <p:sldId id="259" r:id="rId3"/>
    <p:sldId id="262" r:id="rId4"/>
    <p:sldId id="375" r:id="rId5"/>
    <p:sldId id="376" r:id="rId6"/>
    <p:sldId id="406" r:id="rId7"/>
    <p:sldId id="378" r:id="rId8"/>
    <p:sldId id="461" r:id="rId9"/>
    <p:sldId id="407" r:id="rId10"/>
    <p:sldId id="263" r:id="rId11"/>
    <p:sldId id="264" r:id="rId12"/>
    <p:sldId id="410" r:id="rId13"/>
    <p:sldId id="265" r:id="rId14"/>
    <p:sldId id="455" r:id="rId15"/>
    <p:sldId id="382" r:id="rId16"/>
    <p:sldId id="390" r:id="rId17"/>
    <p:sldId id="415" r:id="rId18"/>
    <p:sldId id="391" r:id="rId19"/>
    <p:sldId id="269" r:id="rId20"/>
    <p:sldId id="392" r:id="rId21"/>
    <p:sldId id="270" r:id="rId22"/>
    <p:sldId id="271" r:id="rId23"/>
    <p:sldId id="272" r:id="rId24"/>
    <p:sldId id="393" r:id="rId25"/>
    <p:sldId id="459" r:id="rId26"/>
    <p:sldId id="450" r:id="rId27"/>
    <p:sldId id="394" r:id="rId28"/>
    <p:sldId id="433" r:id="rId29"/>
    <p:sldId id="460" r:id="rId30"/>
    <p:sldId id="432" r:id="rId31"/>
    <p:sldId id="395" r:id="rId32"/>
    <p:sldId id="274" r:id="rId33"/>
    <p:sldId id="465" r:id="rId34"/>
    <p:sldId id="466" r:id="rId35"/>
    <p:sldId id="275" r:id="rId36"/>
    <p:sldId id="396" r:id="rId37"/>
    <p:sldId id="397" r:id="rId38"/>
    <p:sldId id="276" r:id="rId39"/>
    <p:sldId id="429" r:id="rId40"/>
    <p:sldId id="430" r:id="rId41"/>
    <p:sldId id="431" r:id="rId42"/>
    <p:sldId id="463" r:id="rId43"/>
    <p:sldId id="437" r:id="rId44"/>
    <p:sldId id="438" r:id="rId45"/>
    <p:sldId id="440" r:id="rId46"/>
    <p:sldId id="464" r:id="rId47"/>
    <p:sldId id="439" r:id="rId48"/>
    <p:sldId id="277" r:id="rId49"/>
    <p:sldId id="279" r:id="rId50"/>
    <p:sldId id="280" r:id="rId51"/>
    <p:sldId id="389" r:id="rId52"/>
    <p:sldId id="282" r:id="rId53"/>
    <p:sldId id="283" r:id="rId54"/>
    <p:sldId id="284" r:id="rId55"/>
    <p:sldId id="428" r:id="rId56"/>
    <p:sldId id="398" r:id="rId57"/>
    <p:sldId id="443" r:id="rId58"/>
    <p:sldId id="399" r:id="rId59"/>
    <p:sldId id="444" r:id="rId60"/>
    <p:sldId id="434" r:id="rId61"/>
    <p:sldId id="436" r:id="rId62"/>
    <p:sldId id="435" r:id="rId63"/>
    <p:sldId id="425" r:id="rId64"/>
    <p:sldId id="42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400" r:id="rId73"/>
    <p:sldId id="445" r:id="rId74"/>
    <p:sldId id="294" r:id="rId75"/>
    <p:sldId id="401" r:id="rId76"/>
    <p:sldId id="295" r:id="rId77"/>
    <p:sldId id="452" r:id="rId78"/>
    <p:sldId id="402" r:id="rId79"/>
    <p:sldId id="416" r:id="rId80"/>
    <p:sldId id="421" r:id="rId81"/>
    <p:sldId id="422" r:id="rId82"/>
    <p:sldId id="423" r:id="rId83"/>
    <p:sldId id="424" r:id="rId84"/>
    <p:sldId id="260" r:id="rId85"/>
    <p:sldId id="297" r:id="rId86"/>
    <p:sldId id="299" r:id="rId87"/>
    <p:sldId id="300" r:id="rId88"/>
    <p:sldId id="403" r:id="rId89"/>
    <p:sldId id="298" r:id="rId90"/>
    <p:sldId id="301" r:id="rId91"/>
    <p:sldId id="302" r:id="rId92"/>
    <p:sldId id="449" r:id="rId93"/>
    <p:sldId id="447" r:id="rId94"/>
    <p:sldId id="448" r:id="rId95"/>
    <p:sldId id="453" r:id="rId96"/>
    <p:sldId id="405" r:id="rId97"/>
    <p:sldId id="304" r:id="rId98"/>
    <p:sldId id="427" r:id="rId99"/>
    <p:sldId id="441" r:id="rId100"/>
    <p:sldId id="442" r:id="rId101"/>
    <p:sldId id="44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17D"/>
    <a:srgbClr val="0432FF"/>
    <a:srgbClr val="397B8C"/>
    <a:srgbClr val="489CB0"/>
    <a:srgbClr val="5FD5F3"/>
    <a:srgbClr val="000000"/>
    <a:srgbClr val="143C4E"/>
    <a:srgbClr val="266891"/>
    <a:srgbClr val="1C4A66"/>
    <a:srgbClr val="6B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/>
    <p:restoredTop sz="87053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452" y="60"/>
      </p:cViewPr>
      <p:guideLst>
        <p:guide orient="horz" pos="1638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09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338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91E79A-A1DC-F047-B061-0A4F011EE8AF}" type="slidenum">
              <a:rPr lang="x-none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59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/>
              <a:buChar char="•"/>
              <a:defRPr/>
            </a:lvl1pPr>
            <a:lvl2pPr marL="692150" indent="-342900">
              <a:buFont typeface="Arial"/>
              <a:buChar char="•"/>
              <a:defRPr/>
            </a:lvl2pPr>
            <a:lvl3pPr marL="1028700" indent="-342900">
              <a:buFont typeface="Arial"/>
              <a:buChar char="•"/>
              <a:defRPr/>
            </a:lvl3pPr>
            <a:lvl4pPr marL="1311275" indent="-342900">
              <a:buFont typeface="Arial"/>
              <a:buChar char="•"/>
              <a:defRPr/>
            </a:lvl4pPr>
            <a:lvl5pPr marL="1606550" indent="-3429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sa/url?sa=i&amp;source=images&amp;cd=&amp;cad=rja&amp;docid=4qBjDl86syhsvM&amp;tbnid=oLTXGPYoT5LPFM&amp;ved=0CAgQjRw&amp;url=http://www.bacteriainphotos.com/Escherichia%20coli%20light%20microscopy.html&amp;ei=fb_4UrWyPM6rhAebs4CgBQ&amp;psig=AFQjCNF7VfxiaIacSQXCEiFDAn_v8tXSsA&amp;ust=1392120062054023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om.sa/url?sa=i&amp;source=images&amp;cd=&amp;cad=rja&amp;docid=NUnag9-Sqrqb4M&amp;tbnid=vZvDyYIR1VYoFM&amp;ved=0CAgQjRw&amp;url=http://www.microbeworld.org/component/jlibrary/?view=article&amp;id=7611&amp;ei=JL34UrzfBYishQfOk4DwBw&amp;psig=AFQjCNFRFOzbHvKS4lj_lKCmZj_sXLi3Iw&amp;ust=139211946016774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google.com.sa/url?sa=i&amp;source=images&amp;cd=&amp;cad=rja&amp;docid=XzLbuenLcHEcMM&amp;tbnid=HSiKwQafz6Zf0M&amp;ved=0CAgQjRw&amp;url=http://bioweb.uwlax.edu/bio203/s2007/falk_pete/identification.htm&amp;ei=JL74Up_9JYfxhQfyzoHgAg&amp;psig=AFQjCNEZltieoepoL-Bb3PuMt_QDuxmikA&amp;ust=1392119716709715" TargetMode="Externa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hyperlink" Target="http://www.google.com.sa/url?sa=i&amp;source=images&amp;cd=&amp;cad=rja&amp;docid=4qBjDl86syhsvM&amp;tbnid=oLTXGPYoT5LPFM&amp;ved=0CAgQjRw&amp;url=http://www.bacteriainphotos.com/Escherichia%20coli%20light%20microscopy.html&amp;ei=fb_4UrWyPM6rhAebs4CgBQ&amp;psig=AFQjCNF7VfxiaIacSQXCEiFDAn_v8tXSsA&amp;ust=1392120062054023" TargetMode="External"/><Relationship Id="rId2" Type="http://schemas.openxmlformats.org/officeDocument/2006/relationships/hyperlink" Target="http://www.google.com.sa/url?sa=i&amp;source=images&amp;cd=&amp;cad=rja&amp;docid=NUnag9-Sqrqb4M&amp;tbnid=vZvDyYIR1VYoFM&amp;ved=0CAgQjRw&amp;url=http://www.microbeworld.org/component/jlibrary/?view=article&amp;id=7611&amp;ei=JL34UrzfBYishQfOk4DwBw&amp;psig=AFQjCNFRFOzbHvKS4lj_lKCmZj_sXLi3Iw&amp;ust=139211946016774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google.com.sa/url?sa=i&amp;source=images&amp;cd=&amp;cad=rja&amp;docid=XzLbuenLcHEcMM&amp;tbnid=HSiKwQafz6Zf0M&amp;ved=0CAgQjRw&amp;url=http://bioweb.uwlax.edu/bio203/s2007/falk_pete/identification.htm&amp;ei=JL74Up_9JYfxhQfyzoHgAg&amp;psig=AFQjCNEZltieoepoL-Bb3PuMt_QDuxmikA&amp;ust=1392119716709715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hyperlink" Target="http://www.google.com.sa/url?sa=i&amp;rct=j&amp;q=&amp;esrc=s&amp;frm=1&amp;source=images&amp;cd=&amp;cad=rja&amp;docid=3dxynWfSvKt1OM&amp;tbnid=Jp-RWM_KQjY7OM:&amp;ved=0CAUQjRw&amp;url=http://aapredbook.aappublications.org/content/1/SEC131/SEC283/F2424.expansion.html&amp;ei=JMH4UrahHuOy0QXJ9oHYBw&amp;psig=AFQjCNGDsdnFnOiL1yfMu4JIgZTh2QMwoQ&amp;ust=13921204014090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sa/url?sa=i&amp;rct=j&amp;q=&amp;esrc=s&amp;frm=1&amp;source=images&amp;cd=&amp;cad=rja&amp;docid=U341tXjt4-v8zM&amp;tbnid=cJNxxga91MzSJM:&amp;ved=0CAUQjRw&amp;url=http://en.wikipedia.org/wiki/Ziehl%E2%80%93Neelsen_stain&amp;ei=e8L4UpTyEcam0QWA3oGoBQ&amp;psig=AFQjCNGUwmGS4p1mPV1ryydzeczYSai4mA&amp;ust=1392120748083896" TargetMode="External"/><Relationship Id="rId5" Type="http://schemas.openxmlformats.org/officeDocument/2006/relationships/image" Target="../media/image85.jpeg"/><Relationship Id="rId4" Type="http://schemas.openxmlformats.org/officeDocument/2006/relationships/hyperlink" Target="http://www.google.com.sa/url?sa=i&amp;rct=j&amp;q=&amp;esrc=s&amp;frm=1&amp;source=images&amp;cd=&amp;cad=rja&amp;docid=hGfYTtoC8Md37M&amp;tbnid=aGrmj-SkehERUM:&amp;ved=0CAUQjRw&amp;url=http://pathology.class.kmu.edu.tw/ch16/Slide161.htm&amp;ei=ncH4UpTTLcOk0QWcvYDAAg&amp;psig=AFQjCNGDsdnFnOiL1yfMu4JIgZTh2QMwoQ&amp;ust=1392120401409098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4"/>
            <a:ext cx="4114800" cy="118103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Prof. Mamoun Kremli</a:t>
            </a:r>
          </a:p>
          <a:p>
            <a:pPr eaLnBrk="1" hangingPunct="1">
              <a:defRPr/>
            </a:pPr>
            <a:r>
              <a:rPr lang="en-US" sz="2800" dirty="0" err="1" smtClean="0">
                <a:solidFill>
                  <a:srgbClr val="235F84"/>
                </a:solidFill>
              </a:rPr>
              <a:t>Dr</a:t>
            </a:r>
            <a:r>
              <a:rPr lang="en-US" sz="2800" dirty="0" smtClean="0">
                <a:solidFill>
                  <a:srgbClr val="235F84"/>
                </a:solidFill>
              </a:rPr>
              <a:t> </a:t>
            </a:r>
            <a:r>
              <a:rPr lang="en-US" sz="2800" dirty="0" err="1" smtClean="0">
                <a:solidFill>
                  <a:srgbClr val="235F84"/>
                </a:solidFill>
              </a:rPr>
              <a:t>Tarif</a:t>
            </a:r>
            <a:r>
              <a:rPr lang="en-US" sz="2800" dirty="0" smtClean="0">
                <a:solidFill>
                  <a:srgbClr val="235F84"/>
                </a:solidFill>
              </a:rPr>
              <a:t> </a:t>
            </a:r>
            <a:r>
              <a:rPr lang="en-US" sz="2800" dirty="0" err="1" smtClean="0">
                <a:solidFill>
                  <a:srgbClr val="235F84"/>
                </a:solidFill>
              </a:rPr>
              <a:t>Alakhras</a:t>
            </a:r>
            <a:endParaRPr lang="en-GB" sz="2800" dirty="0" smtClean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Bone and Joint Infection</a:t>
            </a:r>
            <a:endParaRPr lang="en-US" sz="4000" dirty="0"/>
          </a:p>
        </p:txBody>
      </p:sp>
      <p:pic>
        <p:nvPicPr>
          <p:cNvPr id="5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92" r="1048" b="14749"/>
          <a:stretch/>
        </p:blipFill>
        <p:spPr>
          <a:xfrm>
            <a:off x="2114967" y="261003"/>
            <a:ext cx="4571108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Acute haematogenous OM</a:t>
            </a: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children</a:t>
            </a:r>
          </a:p>
          <a:p>
            <a:r>
              <a:rPr lang="en-US" dirty="0" smtClean="0"/>
              <a:t>Boys &gt; girls</a:t>
            </a:r>
          </a:p>
          <a:p>
            <a:r>
              <a:rPr lang="en-US" dirty="0" smtClean="0"/>
              <a:t>History of trauma often present</a:t>
            </a:r>
          </a:p>
          <a:p>
            <a:pPr lvl="1"/>
            <a:r>
              <a:rPr lang="en-US" dirty="0" smtClean="0"/>
              <a:t>? Micro-hematoma</a:t>
            </a:r>
            <a:endParaRPr lang="en-US" dirty="0"/>
          </a:p>
          <a:p>
            <a:pPr lvl="1"/>
            <a:r>
              <a:rPr lang="en-US" dirty="0" smtClean="0"/>
              <a:t>? insignificant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50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spine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Psoas abscess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458639"/>
            <a:ext cx="4267192" cy="484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5363" y="6318798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Infection in bones and joints is a disaster</a:t>
            </a:r>
          </a:p>
          <a:p>
            <a:pPr lvl="1"/>
            <a:r>
              <a:rPr lang="en-US" dirty="0" smtClean="0"/>
              <a:t>Destroys bones and joints</a:t>
            </a:r>
          </a:p>
          <a:p>
            <a:r>
              <a:rPr lang="en-US" dirty="0" smtClean="0"/>
              <a:t>Must diagnose early and treat promptly</a:t>
            </a:r>
          </a:p>
          <a:p>
            <a:pPr lvl="2"/>
            <a:r>
              <a:rPr lang="en-US" dirty="0" smtClean="0"/>
              <a:t>Antibiotics</a:t>
            </a:r>
          </a:p>
          <a:p>
            <a:pPr lvl="2"/>
            <a:r>
              <a:rPr lang="en-US" dirty="0" smtClean="0"/>
              <a:t>Drainage of joints in septic arthritis</a:t>
            </a:r>
          </a:p>
          <a:p>
            <a:pPr lvl="2"/>
            <a:r>
              <a:rPr lang="en-US" dirty="0" smtClean="0"/>
              <a:t>Release of pressure and removal of debris in 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Acute OM - source of infection</a:t>
            </a: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5628349" cy="48999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Hematological (the commonest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Infants:</a:t>
            </a:r>
            <a:endParaRPr lang="en-US" dirty="0"/>
          </a:p>
          <a:p>
            <a:pPr lvl="1"/>
            <a:r>
              <a:rPr lang="en-US" dirty="0" smtClean="0"/>
              <a:t>infected umbilical cord</a:t>
            </a:r>
          </a:p>
          <a:p>
            <a:r>
              <a:rPr lang="en-US" dirty="0" smtClean="0"/>
              <a:t>Children:</a:t>
            </a:r>
            <a:endParaRPr lang="en-US" dirty="0"/>
          </a:p>
          <a:p>
            <a:pPr lvl="1"/>
            <a:r>
              <a:rPr lang="en-US" dirty="0" smtClean="0"/>
              <a:t>Boils, tonsillitis, skin abrasions, pricks, otitis media, gastroenteritis, teeth, …</a:t>
            </a:r>
          </a:p>
          <a:p>
            <a:r>
              <a:rPr lang="en-US" dirty="0" smtClean="0"/>
              <a:t>Adults:</a:t>
            </a:r>
          </a:p>
          <a:p>
            <a:pPr lvl="1"/>
            <a:r>
              <a:rPr lang="en-US" dirty="0" smtClean="0"/>
              <a:t>UTI, urinary catheter, indwelling arterial line, septic tooth, dirty needle…</a:t>
            </a:r>
          </a:p>
          <a:p>
            <a:endParaRPr lang="en-US" dirty="0"/>
          </a:p>
        </p:txBody>
      </p:sp>
      <p:pic>
        <p:nvPicPr>
          <p:cNvPr id="2" name="Picture 1" descr="Neonatal_osteomyelitis_2_0609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24" y="1552046"/>
            <a:ext cx="2695443" cy="21563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97" y="3997429"/>
            <a:ext cx="3198899" cy="192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47439" y="5757371"/>
            <a:ext cx="186301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</a:t>
            </a:r>
            <a:r>
              <a:rPr lang="en-US" sz="600" dirty="0" smtClean="0">
                <a:solidFill>
                  <a:srgbClr val="489CB0"/>
                </a:solidFill>
              </a:rPr>
              <a:t>Orthopedics, L </a:t>
            </a:r>
            <a:r>
              <a:rPr lang="en-US" sz="600" dirty="0" err="1" smtClean="0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543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organisms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6575920" cy="48999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Gram +</a:t>
            </a:r>
            <a:r>
              <a:rPr lang="en-US" dirty="0" err="1" smtClean="0"/>
              <a:t>ve</a:t>
            </a:r>
            <a:endParaRPr lang="en-US" dirty="0" smtClean="0"/>
          </a:p>
          <a:p>
            <a:pPr lvl="2"/>
            <a:r>
              <a:rPr lang="en-US" i="1" dirty="0"/>
              <a:t>Staphylococcus </a:t>
            </a:r>
            <a:r>
              <a:rPr lang="en-US" i="1" dirty="0" smtClean="0"/>
              <a:t>aureus </a:t>
            </a:r>
            <a:r>
              <a:rPr lang="en-US" dirty="0" smtClean="0"/>
              <a:t>(70%)</a:t>
            </a:r>
          </a:p>
          <a:p>
            <a:pPr lvl="2"/>
            <a:r>
              <a:rPr lang="fr-FR" i="1" dirty="0"/>
              <a:t>Streptococcus </a:t>
            </a:r>
            <a:r>
              <a:rPr lang="fr-FR" i="1" dirty="0" err="1" smtClean="0"/>
              <a:t>pyogenes</a:t>
            </a:r>
            <a:endParaRPr lang="fr-FR" i="1" dirty="0" smtClean="0"/>
          </a:p>
          <a:p>
            <a:pPr lvl="2"/>
            <a:r>
              <a:rPr lang="fr-FR" i="1" dirty="0" smtClean="0"/>
              <a:t>Streptococcus </a:t>
            </a:r>
            <a:r>
              <a:rPr lang="en-US" i="1" dirty="0" err="1" smtClean="0"/>
              <a:t>pneumoniae</a:t>
            </a:r>
            <a:endParaRPr lang="en-US" dirty="0" smtClean="0"/>
          </a:p>
          <a:p>
            <a:r>
              <a:rPr lang="en-US" dirty="0" smtClean="0"/>
              <a:t>Gram –</a:t>
            </a:r>
            <a:r>
              <a:rPr lang="en-US" dirty="0" err="1" smtClean="0"/>
              <a:t>ve</a:t>
            </a:r>
            <a:endParaRPr lang="en-US" dirty="0" smtClean="0"/>
          </a:p>
          <a:p>
            <a:pPr lvl="2"/>
            <a:r>
              <a:rPr lang="it-IT" i="1" dirty="0" err="1"/>
              <a:t>Haemophilus</a:t>
            </a:r>
            <a:r>
              <a:rPr lang="it-IT" i="1" dirty="0"/>
              <a:t> </a:t>
            </a:r>
            <a:r>
              <a:rPr lang="it-IT" i="1" dirty="0" err="1"/>
              <a:t>influenzae</a:t>
            </a:r>
            <a:r>
              <a:rPr lang="en-US" dirty="0" smtClean="0"/>
              <a:t> (50% &lt; 4 y)</a:t>
            </a:r>
          </a:p>
          <a:p>
            <a:pPr lvl="2"/>
            <a:r>
              <a:rPr lang="nl-NL" i="1" dirty="0" err="1"/>
              <a:t>Escherichia</a:t>
            </a:r>
            <a:r>
              <a:rPr lang="nl-NL" i="1" dirty="0"/>
              <a:t> </a:t>
            </a:r>
            <a:r>
              <a:rPr lang="nl-NL" i="1" dirty="0" smtClean="0"/>
              <a:t>coli</a:t>
            </a:r>
            <a:endParaRPr lang="nl-NL" i="1" dirty="0"/>
          </a:p>
          <a:p>
            <a:pPr lvl="2"/>
            <a:r>
              <a:rPr lang="nl-NL" i="1" dirty="0" smtClean="0"/>
              <a:t>Pseudomonas aeruginosa</a:t>
            </a:r>
            <a:endParaRPr lang="nl-NL" i="1" dirty="0"/>
          </a:p>
          <a:p>
            <a:pPr lvl="2"/>
            <a:r>
              <a:rPr lang="en-US" i="1" dirty="0" smtClean="0"/>
              <a:t>Proteus mirabilis</a:t>
            </a:r>
          </a:p>
          <a:p>
            <a:pPr lvl="2"/>
            <a:r>
              <a:rPr lang="en-US" i="1" dirty="0" smtClean="0"/>
              <a:t>Salmonella </a:t>
            </a:r>
            <a:r>
              <a:rPr lang="en-US" dirty="0" smtClean="0"/>
              <a:t>species in patients</a:t>
            </a:r>
          </a:p>
          <a:p>
            <a:pPr marL="685800" lvl="2" indent="0">
              <a:buNone/>
            </a:pPr>
            <a:r>
              <a:rPr lang="en-US" dirty="0"/>
              <a:t>	</a:t>
            </a:r>
            <a:r>
              <a:rPr lang="en-US" dirty="0" smtClean="0"/>
              <a:t>with sickle cell disease (why?)</a:t>
            </a:r>
            <a:endParaRPr lang="en-US" i="1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33767" y="1212406"/>
            <a:ext cx="2754450" cy="2534094"/>
            <a:chOff x="6233767" y="1212406"/>
            <a:chExt cx="2754450" cy="25340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767" y="1212406"/>
              <a:ext cx="2754450" cy="253409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279217" y="2813051"/>
              <a:ext cx="734483" cy="552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45400" y="1917700"/>
              <a:ext cx="1193800" cy="10477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68168" y="1803400"/>
              <a:ext cx="1071032" cy="317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59167" y="4096846"/>
            <a:ext cx="2754450" cy="2534094"/>
            <a:chOff x="6259167" y="4158806"/>
            <a:chExt cx="2754450" cy="25340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9167" y="4158806"/>
              <a:ext cx="2754450" cy="25340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265517" y="4222750"/>
              <a:ext cx="1087783" cy="8000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59167" y="4959350"/>
              <a:ext cx="734483" cy="1231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431545">
              <a:off x="6563870" y="4816474"/>
              <a:ext cx="734483" cy="552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740576" y="3699553"/>
            <a:ext cx="18096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solidFill>
                  <a:srgbClr val="397B8C"/>
                </a:solidFill>
              </a:rPr>
              <a:t>http://</a:t>
            </a:r>
            <a:r>
              <a:rPr lang="da-DK" sz="1000" dirty="0" err="1" smtClean="0">
                <a:solidFill>
                  <a:srgbClr val="397B8C"/>
                </a:solidFill>
              </a:rPr>
              <a:t>pedemmorsels.com</a:t>
            </a:r>
            <a:endParaRPr lang="en-US" sz="1000" dirty="0">
              <a:solidFill>
                <a:srgbClr val="397B8C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91632" y="6565309"/>
            <a:ext cx="18096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>
                <a:solidFill>
                  <a:srgbClr val="397B8C"/>
                </a:solidFill>
              </a:rPr>
              <a:t>http://</a:t>
            </a:r>
            <a:r>
              <a:rPr lang="da-DK" sz="1000" dirty="0" err="1" smtClean="0">
                <a:solidFill>
                  <a:srgbClr val="397B8C"/>
                </a:solidFill>
              </a:rPr>
              <a:t>pedemmorsels.com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449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organisms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6575920" cy="48999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Gram +</a:t>
            </a:r>
            <a:r>
              <a:rPr lang="en-US" dirty="0" err="1" smtClean="0"/>
              <a:t>ve</a:t>
            </a:r>
            <a:endParaRPr lang="en-US" dirty="0" smtClean="0"/>
          </a:p>
          <a:p>
            <a:pPr lvl="2"/>
            <a:r>
              <a:rPr lang="en-US" i="1" dirty="0"/>
              <a:t>Staphylococcus </a:t>
            </a:r>
            <a:r>
              <a:rPr lang="en-US" i="1" dirty="0" smtClean="0"/>
              <a:t>aureus</a:t>
            </a:r>
            <a:r>
              <a:rPr lang="en-US" dirty="0" smtClean="0"/>
              <a:t> (70%)</a:t>
            </a:r>
          </a:p>
          <a:p>
            <a:pPr lvl="2"/>
            <a:r>
              <a:rPr lang="fr-FR" i="1" dirty="0"/>
              <a:t>Streptococcus </a:t>
            </a:r>
            <a:r>
              <a:rPr lang="fr-FR" i="1" dirty="0" err="1" smtClean="0"/>
              <a:t>pyogenes</a:t>
            </a:r>
            <a:endParaRPr lang="fr-FR" i="1" dirty="0" smtClean="0"/>
          </a:p>
          <a:p>
            <a:pPr lvl="2"/>
            <a:r>
              <a:rPr lang="fr-FR" i="1" dirty="0" smtClean="0"/>
              <a:t>Streptococcus </a:t>
            </a:r>
            <a:r>
              <a:rPr lang="en-US" i="1" dirty="0" err="1" smtClean="0"/>
              <a:t>pneumoniae</a:t>
            </a:r>
            <a:endParaRPr lang="en-US" dirty="0" smtClean="0"/>
          </a:p>
          <a:p>
            <a:r>
              <a:rPr lang="en-US" dirty="0" smtClean="0"/>
              <a:t>Gram –</a:t>
            </a:r>
            <a:r>
              <a:rPr lang="en-US" dirty="0" err="1" smtClean="0"/>
              <a:t>ve</a:t>
            </a:r>
            <a:endParaRPr lang="en-US" dirty="0" smtClean="0"/>
          </a:p>
          <a:p>
            <a:pPr lvl="2"/>
            <a:r>
              <a:rPr lang="it-IT" i="1" dirty="0" err="1"/>
              <a:t>Haemophilus</a:t>
            </a:r>
            <a:r>
              <a:rPr lang="it-IT" i="1" dirty="0"/>
              <a:t> </a:t>
            </a:r>
            <a:r>
              <a:rPr lang="it-IT" i="1" dirty="0" err="1"/>
              <a:t>influenzae</a:t>
            </a:r>
            <a:r>
              <a:rPr lang="en-US" dirty="0" smtClean="0"/>
              <a:t> (50% &lt; 4 y)</a:t>
            </a:r>
          </a:p>
          <a:p>
            <a:pPr lvl="2"/>
            <a:r>
              <a:rPr lang="nl-NL" i="1" dirty="0" err="1"/>
              <a:t>Escherichia</a:t>
            </a:r>
            <a:r>
              <a:rPr lang="nl-NL" i="1" dirty="0"/>
              <a:t> </a:t>
            </a:r>
            <a:r>
              <a:rPr lang="nl-NL" i="1" dirty="0" smtClean="0"/>
              <a:t>coli</a:t>
            </a:r>
            <a:endParaRPr lang="nl-NL" i="1" dirty="0"/>
          </a:p>
          <a:p>
            <a:pPr lvl="2"/>
            <a:r>
              <a:rPr lang="nl-NL" i="1" dirty="0" smtClean="0"/>
              <a:t>Pseudomonas aeruginosa</a:t>
            </a:r>
            <a:endParaRPr lang="nl-NL" i="1" dirty="0"/>
          </a:p>
          <a:p>
            <a:pPr lvl="2"/>
            <a:r>
              <a:rPr lang="en-US" i="1" dirty="0" smtClean="0"/>
              <a:t>Proteus mirabilis</a:t>
            </a:r>
          </a:p>
          <a:p>
            <a:pPr lvl="2"/>
            <a:r>
              <a:rPr lang="en-US" i="1" dirty="0" smtClean="0"/>
              <a:t>Salmonella </a:t>
            </a:r>
            <a:r>
              <a:rPr lang="en-US" dirty="0" smtClean="0"/>
              <a:t>species in patients</a:t>
            </a:r>
          </a:p>
          <a:p>
            <a:pPr marL="685800" lvl="2" indent="0">
              <a:buNone/>
            </a:pPr>
            <a:r>
              <a:rPr lang="en-US" dirty="0"/>
              <a:t>	</a:t>
            </a:r>
            <a:r>
              <a:rPr lang="en-US" dirty="0" smtClean="0"/>
              <a:t>with sickle cell disease (why?)</a:t>
            </a:r>
            <a:endParaRPr lang="en-US" i="1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02979" y="1280120"/>
            <a:ext cx="1528325" cy="1191618"/>
            <a:chOff x="5802979" y="1280120"/>
            <a:chExt cx="1528325" cy="1191618"/>
          </a:xfrm>
        </p:grpSpPr>
        <p:pic>
          <p:nvPicPr>
            <p:cNvPr id="1026" name="Picture 2" descr="http://t3.gstatic.com/images?q=tbn:ANd9GcT1c_onyAL1D1Zx1fctszVfcPOfxZqSG-bg7oi6Pj8hd2rRk4cUiA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979" y="1280120"/>
              <a:ext cx="1528325" cy="102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823950" y="2225517"/>
              <a:ext cx="14798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97B8C"/>
                  </a:solidFill>
                </a:rPr>
                <a:t>www.microbeworld.org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58811" y="1783676"/>
            <a:ext cx="1515158" cy="1207483"/>
            <a:chOff x="7258811" y="1783676"/>
            <a:chExt cx="1515158" cy="1207483"/>
          </a:xfrm>
        </p:grpSpPr>
        <p:pic>
          <p:nvPicPr>
            <p:cNvPr id="1028" name="Picture 4" descr="http://t2.gstatic.com/images?q=tbn:ANd9GcRFjY-rutMxmddUY5DU9oCTkdXOcXmsHXFKEzGHlEHBLC7F8a-Osw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46" y="1783676"/>
              <a:ext cx="1378936" cy="1033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258811" y="2744938"/>
              <a:ext cx="151515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97B8C"/>
                  </a:solidFill>
                </a:rPr>
                <a:t>http://bioweb.uwlax.edu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  <p:pic>
        <p:nvPicPr>
          <p:cNvPr id="1032" name="Picture 8" descr="High-Res Stock Photography: light micrograph of Haemophilus influenzae a Gram…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87" y="3800563"/>
            <a:ext cx="1461441" cy="14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802980" y="2592545"/>
            <a:ext cx="1362874" cy="1027573"/>
            <a:chOff x="5802980" y="2592545"/>
            <a:chExt cx="1362874" cy="1027573"/>
          </a:xfrm>
        </p:grpSpPr>
        <p:pic>
          <p:nvPicPr>
            <p:cNvPr id="1030" name="Picture 6" descr="High-Res Stock Photography: Bacteria Streptococcus pneumoniae a gram positive coccus…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234" y="2592545"/>
              <a:ext cx="1292367" cy="86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802980" y="3373897"/>
              <a:ext cx="13628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97B8C"/>
                  </a:solidFill>
                </a:rPr>
                <a:t>www.gettyimages.ae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55504" y="5404040"/>
            <a:ext cx="1710725" cy="1335438"/>
            <a:chOff x="6655504" y="5404040"/>
            <a:chExt cx="1710725" cy="1335438"/>
          </a:xfrm>
        </p:grpSpPr>
        <p:pic>
          <p:nvPicPr>
            <p:cNvPr id="1034" name="Picture 10" descr="http://t3.gstatic.com/images?q=tbn:ANd9GcShI8eZ6krEsMsonBa7S4mkJUYFAhs9DVPOHI0s_V50v1uQmC-R2A">
              <a:hlinkClick r:id="rId8" invalidUrl="http://www.google.com.sa/url?sa=i&amp;source=images&amp;cd=&amp;cad=rja&amp;docid=4qBjDl86syhsvM&amp;tbnid=oLTXGPYoT5LPFM&amp;ved=0CAgQjRw&amp;url=http://www.bacteriainphotos.com/Escherichia coli light microscopy.html&amp;ei=fb_4UrWyPM6rhAebs4CgBQ&amp;psig=AFQjCNF7VfxiaIacSQXCEiFDAn_v8tXSsA&amp;ust=1392120062054023"/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 t="3486" r="3882" b="4179"/>
            <a:stretch/>
          </p:blipFill>
          <p:spPr bwMode="auto">
            <a:xfrm>
              <a:off x="6845177" y="5404040"/>
              <a:ext cx="1425697" cy="115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55504" y="6493257"/>
              <a:ext cx="17107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97B8C"/>
                  </a:solidFill>
                </a:rPr>
                <a:t>www.bacteriainphotos.com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221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</a:t>
            </a:r>
            <a:r>
              <a:rPr lang="en-US" dirty="0" smtClean="0"/>
              <a:t>cute OM - children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>
          <a:xfrm>
            <a:off x="549276" y="1375758"/>
            <a:ext cx="5753148" cy="4899910"/>
          </a:xfrm>
        </p:spPr>
        <p:txBody>
          <a:bodyPr>
            <a:normAutofit/>
          </a:bodyPr>
          <a:lstStyle/>
          <a:p>
            <a:r>
              <a:rPr lang="en-US" dirty="0" smtClean="0"/>
              <a:t>Metaphysis of long bones</a:t>
            </a:r>
          </a:p>
          <a:p>
            <a:pPr lvl="1"/>
            <a:r>
              <a:rPr lang="en-US" dirty="0" smtClean="0"/>
              <a:t>Upper tibia, proximal or distal femur</a:t>
            </a:r>
          </a:p>
          <a:p>
            <a:pPr lvl="1"/>
            <a:r>
              <a:rPr lang="en-US" dirty="0"/>
              <a:t>?Trauma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eculiar arrangement of blood vessels</a:t>
            </a:r>
          </a:p>
          <a:p>
            <a:pPr lvl="2"/>
            <a:r>
              <a:rPr lang="en-US" dirty="0" smtClean="0"/>
              <a:t>Terminal arteries twist back </a:t>
            </a:r>
            <a:r>
              <a:rPr lang="en-US" dirty="0"/>
              <a:t>in hairpin </a:t>
            </a:r>
            <a:r>
              <a:rPr lang="en-US" dirty="0" smtClean="0"/>
              <a:t>loops</a:t>
            </a:r>
          </a:p>
          <a:p>
            <a:pPr lvl="3"/>
            <a:r>
              <a:rPr lang="en-US" dirty="0"/>
              <a:t>V</a:t>
            </a:r>
            <a:r>
              <a:rPr lang="en-US" dirty="0" smtClean="0"/>
              <a:t>ascular stasis</a:t>
            </a:r>
          </a:p>
          <a:p>
            <a:pPr lvl="3"/>
            <a:r>
              <a:rPr lang="en-US" dirty="0"/>
              <a:t>L</a:t>
            </a:r>
            <a:r>
              <a:rPr lang="en-US" dirty="0" smtClean="0"/>
              <a:t>owered </a:t>
            </a:r>
            <a:r>
              <a:rPr lang="en-US" dirty="0"/>
              <a:t>oxygen </a:t>
            </a:r>
            <a:r>
              <a:rPr lang="en-US" dirty="0" smtClean="0"/>
              <a:t>tension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27811" t="4823" r="33981" b="11894"/>
          <a:stretch/>
        </p:blipFill>
        <p:spPr>
          <a:xfrm>
            <a:off x="6678116" y="1191375"/>
            <a:ext cx="2164899" cy="3028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8116" y="4240680"/>
            <a:ext cx="1776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397B8C"/>
                </a:solidFill>
              </a:rPr>
              <a:t>www.heightquest.com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780541" y="2478918"/>
            <a:ext cx="1321732" cy="7682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urved Right Arrow 2"/>
          <p:cNvSpPr/>
          <p:nvPr/>
        </p:nvSpPr>
        <p:spPr>
          <a:xfrm rot="260571">
            <a:off x="5774733" y="2511862"/>
            <a:ext cx="1060717" cy="398124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3119" r="50056" b="24661"/>
          <a:stretch/>
        </p:blipFill>
        <p:spPr bwMode="auto">
          <a:xfrm>
            <a:off x="6621134" y="4593256"/>
            <a:ext cx="1927122" cy="21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898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Acute OM - children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Metaphysis of long bones</a:t>
            </a:r>
          </a:p>
          <a:p>
            <a:r>
              <a:rPr lang="en-US" dirty="0" smtClean="0"/>
              <a:t>In infants, infection may reach Epiphysis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nastomoses between metaphyseal and epiphyseal blood vessels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t="1" b="-80"/>
          <a:stretch/>
        </p:blipFill>
        <p:spPr>
          <a:xfrm>
            <a:off x="3591643" y="3248065"/>
            <a:ext cx="4766284" cy="30617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1097" y="6330709"/>
            <a:ext cx="1776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397B8C"/>
                </a:solidFill>
              </a:rPr>
              <a:t>www.heightquest.com</a:t>
            </a:r>
            <a:endParaRPr lang="en-US" sz="1200" dirty="0">
              <a:solidFill>
                <a:srgbClr val="397B8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39058" y="4138360"/>
            <a:ext cx="1321732" cy="109605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9275" y="8167162"/>
            <a:ext cx="2136225" cy="2190777"/>
            <a:chOff x="549275" y="-29260"/>
            <a:chExt cx="5186530" cy="6442161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 rotWithShape="1">
            <a:blip r:embed="rId2"/>
            <a:srcRect t="26422" r="77507" b="30051"/>
            <a:stretch/>
          </p:blipFill>
          <p:spPr>
            <a:xfrm>
              <a:off x="549275" y="-29260"/>
              <a:ext cx="5186530" cy="6442161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2724507" y="2007719"/>
              <a:ext cx="409701" cy="3236935"/>
            </a:xfrm>
            <a:custGeom>
              <a:avLst/>
              <a:gdLst>
                <a:gd name="connsiteX0" fmla="*/ 0 w 409701"/>
                <a:gd name="connsiteY0" fmla="*/ 0 h 3236935"/>
                <a:gd name="connsiteX1" fmla="*/ 102426 w 409701"/>
                <a:gd name="connsiteY1" fmla="*/ 40974 h 3236935"/>
                <a:gd name="connsiteX2" fmla="*/ 163881 w 409701"/>
                <a:gd name="connsiteY2" fmla="*/ 245843 h 3236935"/>
                <a:gd name="connsiteX3" fmla="*/ 143396 w 409701"/>
                <a:gd name="connsiteY3" fmla="*/ 655582 h 3236935"/>
                <a:gd name="connsiteX4" fmla="*/ 122911 w 409701"/>
                <a:gd name="connsiteY4" fmla="*/ 717043 h 3236935"/>
                <a:gd name="connsiteX5" fmla="*/ 81940 w 409701"/>
                <a:gd name="connsiteY5" fmla="*/ 962886 h 3236935"/>
                <a:gd name="connsiteX6" fmla="*/ 102426 w 409701"/>
                <a:gd name="connsiteY6" fmla="*/ 1659442 h 3236935"/>
                <a:gd name="connsiteX7" fmla="*/ 143396 w 409701"/>
                <a:gd name="connsiteY7" fmla="*/ 1782363 h 3236935"/>
                <a:gd name="connsiteX8" fmla="*/ 184366 w 409701"/>
                <a:gd name="connsiteY8" fmla="*/ 2069180 h 3236935"/>
                <a:gd name="connsiteX9" fmla="*/ 225336 w 409701"/>
                <a:gd name="connsiteY9" fmla="*/ 2192102 h 3236935"/>
                <a:gd name="connsiteX10" fmla="*/ 245821 w 409701"/>
                <a:gd name="connsiteY10" fmla="*/ 2294536 h 3236935"/>
                <a:gd name="connsiteX11" fmla="*/ 307276 w 409701"/>
                <a:gd name="connsiteY11" fmla="*/ 2478919 h 3236935"/>
                <a:gd name="connsiteX12" fmla="*/ 327761 w 409701"/>
                <a:gd name="connsiteY12" fmla="*/ 2540380 h 3236935"/>
                <a:gd name="connsiteX13" fmla="*/ 348246 w 409701"/>
                <a:gd name="connsiteY13" fmla="*/ 2601840 h 3236935"/>
                <a:gd name="connsiteX14" fmla="*/ 368731 w 409701"/>
                <a:gd name="connsiteY14" fmla="*/ 2765736 h 3236935"/>
                <a:gd name="connsiteX15" fmla="*/ 409701 w 409701"/>
                <a:gd name="connsiteY15" fmla="*/ 2888657 h 3236935"/>
                <a:gd name="connsiteX16" fmla="*/ 409701 w 409701"/>
                <a:gd name="connsiteY16" fmla="*/ 3236935 h 323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9701" h="3236935">
                  <a:moveTo>
                    <a:pt x="0" y="0"/>
                  </a:moveTo>
                  <a:cubicBezTo>
                    <a:pt x="34142" y="13658"/>
                    <a:pt x="78212" y="13299"/>
                    <a:pt x="102426" y="40974"/>
                  </a:cubicBezTo>
                  <a:cubicBezTo>
                    <a:pt x="119881" y="60924"/>
                    <a:pt x="154056" y="206538"/>
                    <a:pt x="163881" y="245843"/>
                  </a:cubicBezTo>
                  <a:cubicBezTo>
                    <a:pt x="157053" y="382423"/>
                    <a:pt x="155241" y="519346"/>
                    <a:pt x="143396" y="655582"/>
                  </a:cubicBezTo>
                  <a:cubicBezTo>
                    <a:pt x="141525" y="677096"/>
                    <a:pt x="126461" y="695742"/>
                    <a:pt x="122911" y="717043"/>
                  </a:cubicBezTo>
                  <a:cubicBezTo>
                    <a:pt x="77173" y="991497"/>
                    <a:pt x="129966" y="818800"/>
                    <a:pt x="81940" y="962886"/>
                  </a:cubicBezTo>
                  <a:cubicBezTo>
                    <a:pt x="88769" y="1195071"/>
                    <a:pt x="85055" y="1427807"/>
                    <a:pt x="102426" y="1659442"/>
                  </a:cubicBezTo>
                  <a:cubicBezTo>
                    <a:pt x="105656" y="1702511"/>
                    <a:pt x="143396" y="1782363"/>
                    <a:pt x="143396" y="1782363"/>
                  </a:cubicBezTo>
                  <a:cubicBezTo>
                    <a:pt x="149459" y="1830875"/>
                    <a:pt x="169598" y="2010102"/>
                    <a:pt x="184366" y="2069180"/>
                  </a:cubicBezTo>
                  <a:cubicBezTo>
                    <a:pt x="194840" y="2111081"/>
                    <a:pt x="216866" y="2149751"/>
                    <a:pt x="225336" y="2192102"/>
                  </a:cubicBezTo>
                  <a:cubicBezTo>
                    <a:pt x="232164" y="2226247"/>
                    <a:pt x="236660" y="2260942"/>
                    <a:pt x="245821" y="2294536"/>
                  </a:cubicBezTo>
                  <a:lnTo>
                    <a:pt x="307276" y="2478919"/>
                  </a:lnTo>
                  <a:lnTo>
                    <a:pt x="327761" y="2540380"/>
                  </a:lnTo>
                  <a:lnTo>
                    <a:pt x="348246" y="2601840"/>
                  </a:lnTo>
                  <a:cubicBezTo>
                    <a:pt x="355074" y="2656472"/>
                    <a:pt x="357196" y="2711901"/>
                    <a:pt x="368731" y="2765736"/>
                  </a:cubicBezTo>
                  <a:cubicBezTo>
                    <a:pt x="377780" y="2807967"/>
                    <a:pt x="409701" y="2845467"/>
                    <a:pt x="409701" y="2888657"/>
                  </a:cubicBezTo>
                  <a:lnTo>
                    <a:pt x="409701" y="3236935"/>
                  </a:ln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87233" y="2130641"/>
              <a:ext cx="287945" cy="207095"/>
            </a:xfrm>
            <a:custGeom>
              <a:avLst/>
              <a:gdLst>
                <a:gd name="connsiteX0" fmla="*/ 287945 w 287945"/>
                <a:gd name="connsiteY0" fmla="*/ 0 h 207095"/>
                <a:gd name="connsiteX1" fmla="*/ 206005 w 287945"/>
                <a:gd name="connsiteY1" fmla="*/ 102434 h 207095"/>
                <a:gd name="connsiteX2" fmla="*/ 83095 w 287945"/>
                <a:gd name="connsiteY2" fmla="*/ 143408 h 207095"/>
                <a:gd name="connsiteX3" fmla="*/ 1155 w 287945"/>
                <a:gd name="connsiteY3" fmla="*/ 184382 h 207095"/>
                <a:gd name="connsiteX4" fmla="*/ 21640 w 287945"/>
                <a:gd name="connsiteY4" fmla="*/ 184382 h 20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945" h="207095">
                  <a:moveTo>
                    <a:pt x="287945" y="0"/>
                  </a:moveTo>
                  <a:cubicBezTo>
                    <a:pt x="260632" y="34145"/>
                    <a:pt x="241825" y="77358"/>
                    <a:pt x="206005" y="102434"/>
                  </a:cubicBezTo>
                  <a:cubicBezTo>
                    <a:pt x="170626" y="127201"/>
                    <a:pt x="83095" y="143408"/>
                    <a:pt x="83095" y="143408"/>
                  </a:cubicBezTo>
                  <a:cubicBezTo>
                    <a:pt x="59684" y="213646"/>
                    <a:pt x="79195" y="223406"/>
                    <a:pt x="1155" y="184382"/>
                  </a:cubicBezTo>
                  <a:cubicBezTo>
                    <a:pt x="-4952" y="181328"/>
                    <a:pt x="14812" y="184382"/>
                    <a:pt x="21640" y="184382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02682" y="2130641"/>
              <a:ext cx="614550" cy="2970605"/>
            </a:xfrm>
            <a:custGeom>
              <a:avLst/>
              <a:gdLst>
                <a:gd name="connsiteX0" fmla="*/ 286790 w 614550"/>
                <a:gd name="connsiteY0" fmla="*/ 0 h 2970605"/>
                <a:gd name="connsiteX1" fmla="*/ 409700 w 614550"/>
                <a:gd name="connsiteY1" fmla="*/ 20487 h 2970605"/>
                <a:gd name="connsiteX2" fmla="*/ 491640 w 614550"/>
                <a:gd name="connsiteY2" fmla="*/ 122921 h 2970605"/>
                <a:gd name="connsiteX3" fmla="*/ 553095 w 614550"/>
                <a:gd name="connsiteY3" fmla="*/ 163895 h 2970605"/>
                <a:gd name="connsiteX4" fmla="*/ 614550 w 614550"/>
                <a:gd name="connsiteY4" fmla="*/ 286817 h 2970605"/>
                <a:gd name="connsiteX5" fmla="*/ 594065 w 614550"/>
                <a:gd name="connsiteY5" fmla="*/ 389251 h 2970605"/>
                <a:gd name="connsiteX6" fmla="*/ 471155 w 614550"/>
                <a:gd name="connsiteY6" fmla="*/ 635095 h 2970605"/>
                <a:gd name="connsiteX7" fmla="*/ 389215 w 614550"/>
                <a:gd name="connsiteY7" fmla="*/ 758016 h 2970605"/>
                <a:gd name="connsiteX8" fmla="*/ 368730 w 614550"/>
                <a:gd name="connsiteY8" fmla="*/ 819477 h 2970605"/>
                <a:gd name="connsiteX9" fmla="*/ 286790 w 614550"/>
                <a:gd name="connsiteY9" fmla="*/ 962886 h 2970605"/>
                <a:gd name="connsiteX10" fmla="*/ 266305 w 614550"/>
                <a:gd name="connsiteY10" fmla="*/ 1044833 h 2970605"/>
                <a:gd name="connsiteX11" fmla="*/ 225335 w 614550"/>
                <a:gd name="connsiteY11" fmla="*/ 1167755 h 2970605"/>
                <a:gd name="connsiteX12" fmla="*/ 204850 w 614550"/>
                <a:gd name="connsiteY12" fmla="*/ 1311163 h 2970605"/>
                <a:gd name="connsiteX13" fmla="*/ 122910 w 614550"/>
                <a:gd name="connsiteY13" fmla="*/ 1454572 h 2970605"/>
                <a:gd name="connsiteX14" fmla="*/ 61455 w 614550"/>
                <a:gd name="connsiteY14" fmla="*/ 1720902 h 2970605"/>
                <a:gd name="connsiteX15" fmla="*/ 40970 w 614550"/>
                <a:gd name="connsiteY15" fmla="*/ 2028206 h 2970605"/>
                <a:gd name="connsiteX16" fmla="*/ 0 w 614550"/>
                <a:gd name="connsiteY16" fmla="*/ 2294536 h 2970605"/>
                <a:gd name="connsiteX17" fmla="*/ 20485 w 614550"/>
                <a:gd name="connsiteY17" fmla="*/ 2765735 h 2970605"/>
                <a:gd name="connsiteX18" fmla="*/ 40970 w 614550"/>
                <a:gd name="connsiteY18" fmla="*/ 2827196 h 2970605"/>
                <a:gd name="connsiteX19" fmla="*/ 102425 w 614550"/>
                <a:gd name="connsiteY19" fmla="*/ 2868170 h 2970605"/>
                <a:gd name="connsiteX20" fmla="*/ 163880 w 614550"/>
                <a:gd name="connsiteY20" fmla="*/ 2970605 h 297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4550" h="2970605">
                  <a:moveTo>
                    <a:pt x="286790" y="0"/>
                  </a:moveTo>
                  <a:cubicBezTo>
                    <a:pt x="327760" y="6829"/>
                    <a:pt x="370297" y="7351"/>
                    <a:pt x="409700" y="20487"/>
                  </a:cubicBezTo>
                  <a:cubicBezTo>
                    <a:pt x="521774" y="57849"/>
                    <a:pt x="434732" y="51779"/>
                    <a:pt x="491640" y="122921"/>
                  </a:cubicBezTo>
                  <a:cubicBezTo>
                    <a:pt x="507020" y="142147"/>
                    <a:pt x="532610" y="150237"/>
                    <a:pt x="553095" y="163895"/>
                  </a:cubicBezTo>
                  <a:cubicBezTo>
                    <a:pt x="573810" y="194971"/>
                    <a:pt x="614550" y="244407"/>
                    <a:pt x="614550" y="286817"/>
                  </a:cubicBezTo>
                  <a:cubicBezTo>
                    <a:pt x="614550" y="321638"/>
                    <a:pt x="603226" y="355657"/>
                    <a:pt x="594065" y="389251"/>
                  </a:cubicBezTo>
                  <a:cubicBezTo>
                    <a:pt x="554921" y="532791"/>
                    <a:pt x="557215" y="505992"/>
                    <a:pt x="471155" y="635095"/>
                  </a:cubicBezTo>
                  <a:lnTo>
                    <a:pt x="389215" y="758016"/>
                  </a:lnTo>
                  <a:cubicBezTo>
                    <a:pt x="382387" y="778503"/>
                    <a:pt x="377236" y="799628"/>
                    <a:pt x="368730" y="819477"/>
                  </a:cubicBezTo>
                  <a:cubicBezTo>
                    <a:pt x="337542" y="892256"/>
                    <a:pt x="327936" y="901161"/>
                    <a:pt x="286790" y="962886"/>
                  </a:cubicBezTo>
                  <a:cubicBezTo>
                    <a:pt x="279962" y="990202"/>
                    <a:pt x="274395" y="1017864"/>
                    <a:pt x="266305" y="1044833"/>
                  </a:cubicBezTo>
                  <a:cubicBezTo>
                    <a:pt x="253896" y="1086202"/>
                    <a:pt x="225335" y="1167755"/>
                    <a:pt x="225335" y="1167755"/>
                  </a:cubicBezTo>
                  <a:cubicBezTo>
                    <a:pt x="218507" y="1215558"/>
                    <a:pt x="217554" y="1264576"/>
                    <a:pt x="204850" y="1311163"/>
                  </a:cubicBezTo>
                  <a:cubicBezTo>
                    <a:pt x="192854" y="1355151"/>
                    <a:pt x="148583" y="1416059"/>
                    <a:pt x="122910" y="1454572"/>
                  </a:cubicBezTo>
                  <a:cubicBezTo>
                    <a:pt x="73495" y="1652249"/>
                    <a:pt x="92983" y="1563248"/>
                    <a:pt x="61455" y="1720902"/>
                  </a:cubicBezTo>
                  <a:cubicBezTo>
                    <a:pt x="54627" y="1823337"/>
                    <a:pt x="49156" y="1925871"/>
                    <a:pt x="40970" y="2028206"/>
                  </a:cubicBezTo>
                  <a:cubicBezTo>
                    <a:pt x="24293" y="2236692"/>
                    <a:pt x="40312" y="2173589"/>
                    <a:pt x="0" y="2294536"/>
                  </a:cubicBezTo>
                  <a:cubicBezTo>
                    <a:pt x="6828" y="2451602"/>
                    <a:pt x="8428" y="2608983"/>
                    <a:pt x="20485" y="2765735"/>
                  </a:cubicBezTo>
                  <a:cubicBezTo>
                    <a:pt x="22141" y="2787266"/>
                    <a:pt x="27481" y="2810333"/>
                    <a:pt x="40970" y="2827196"/>
                  </a:cubicBezTo>
                  <a:cubicBezTo>
                    <a:pt x="56349" y="2846422"/>
                    <a:pt x="81940" y="2854512"/>
                    <a:pt x="102425" y="2868170"/>
                  </a:cubicBezTo>
                  <a:cubicBezTo>
                    <a:pt x="147713" y="2958756"/>
                    <a:pt x="121801" y="2928522"/>
                    <a:pt x="163880" y="2970605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396747" y="1963789"/>
              <a:ext cx="122910" cy="392208"/>
            </a:xfrm>
            <a:custGeom>
              <a:avLst/>
              <a:gdLst>
                <a:gd name="connsiteX0" fmla="*/ 0 w 122910"/>
                <a:gd name="connsiteY0" fmla="*/ 392208 h 392208"/>
                <a:gd name="connsiteX1" fmla="*/ 40970 w 122910"/>
                <a:gd name="connsiteY1" fmla="*/ 289773 h 392208"/>
                <a:gd name="connsiteX2" fmla="*/ 81940 w 122910"/>
                <a:gd name="connsiteY2" fmla="*/ 228313 h 392208"/>
                <a:gd name="connsiteX3" fmla="*/ 102425 w 122910"/>
                <a:gd name="connsiteY3" fmla="*/ 125878 h 392208"/>
                <a:gd name="connsiteX4" fmla="*/ 122910 w 122910"/>
                <a:gd name="connsiteY4" fmla="*/ 64417 h 392208"/>
                <a:gd name="connsiteX5" fmla="*/ 102425 w 122910"/>
                <a:gd name="connsiteY5" fmla="*/ 23443 h 39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910" h="392208">
                  <a:moveTo>
                    <a:pt x="0" y="392208"/>
                  </a:moveTo>
                  <a:cubicBezTo>
                    <a:pt x="13657" y="358063"/>
                    <a:pt x="24525" y="322666"/>
                    <a:pt x="40970" y="289773"/>
                  </a:cubicBezTo>
                  <a:cubicBezTo>
                    <a:pt x="51980" y="267751"/>
                    <a:pt x="73296" y="251367"/>
                    <a:pt x="81940" y="228313"/>
                  </a:cubicBezTo>
                  <a:cubicBezTo>
                    <a:pt x="94166" y="195709"/>
                    <a:pt x="93980" y="159660"/>
                    <a:pt x="102425" y="125878"/>
                  </a:cubicBezTo>
                  <a:cubicBezTo>
                    <a:pt x="107662" y="104928"/>
                    <a:pt x="116082" y="84904"/>
                    <a:pt x="122910" y="64417"/>
                  </a:cubicBezTo>
                  <a:cubicBezTo>
                    <a:pt x="100266" y="-3523"/>
                    <a:pt x="102425" y="-18639"/>
                    <a:pt x="102425" y="23443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urved Right Arrow 18"/>
          <p:cNvSpPr/>
          <p:nvPr/>
        </p:nvSpPr>
        <p:spPr>
          <a:xfrm rot="5739553">
            <a:off x="2513977" y="3177731"/>
            <a:ext cx="540129" cy="157298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39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-258" b="3090"/>
          <a:stretch/>
        </p:blipFill>
        <p:spPr>
          <a:xfrm>
            <a:off x="5064369" y="2416871"/>
            <a:ext cx="3387364" cy="2925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pathology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Inflammation:</a:t>
            </a:r>
          </a:p>
          <a:p>
            <a:pPr lvl="1"/>
            <a:r>
              <a:rPr lang="en-US" dirty="0" smtClean="0"/>
              <a:t>Intra-osseous pressure rises</a:t>
            </a:r>
          </a:p>
          <a:p>
            <a:pPr lvl="2"/>
            <a:r>
              <a:rPr lang="en-US" dirty="0" smtClean="0"/>
              <a:t>Sever pain &amp; obstruction of blood flow</a:t>
            </a:r>
          </a:p>
          <a:p>
            <a:r>
              <a:rPr lang="en-US" dirty="0" smtClean="0"/>
              <a:t>Suppuration</a:t>
            </a:r>
          </a:p>
          <a:p>
            <a:pPr lvl="1"/>
            <a:r>
              <a:rPr lang="en-US" dirty="0" smtClean="0"/>
              <a:t>Pus from day 2</a:t>
            </a:r>
          </a:p>
          <a:p>
            <a:pPr lvl="1"/>
            <a:r>
              <a:rPr lang="en-US" dirty="0" smtClean="0"/>
              <a:t>Sub-periosteal pus collection</a:t>
            </a:r>
          </a:p>
          <a:p>
            <a:pPr lvl="2"/>
            <a:r>
              <a:rPr lang="en-US" dirty="0" smtClean="0"/>
              <a:t>Re-enters bone</a:t>
            </a:r>
          </a:p>
          <a:p>
            <a:pPr lvl="2"/>
            <a:r>
              <a:rPr lang="en-US" dirty="0" smtClean="0"/>
              <a:t>To soft tissue</a:t>
            </a:r>
          </a:p>
          <a:p>
            <a:pPr lvl="2"/>
            <a:r>
              <a:rPr lang="en-US" dirty="0" smtClean="0"/>
              <a:t>To joint</a:t>
            </a:r>
          </a:p>
          <a:p>
            <a:pPr lvl="3"/>
            <a:r>
              <a:rPr lang="en-US" dirty="0" smtClean="0"/>
              <a:t>In infants</a:t>
            </a:r>
          </a:p>
          <a:p>
            <a:pPr lvl="3"/>
            <a:r>
              <a:rPr lang="en-US" dirty="0" smtClean="0"/>
              <a:t>In joints where metaphysis is partly intra-capsular</a:t>
            </a:r>
          </a:p>
          <a:p>
            <a:pPr lvl="4"/>
            <a:r>
              <a:rPr lang="en-US" dirty="0" smtClean="0"/>
              <a:t>Hip, shoulder, elbow</a:t>
            </a:r>
          </a:p>
          <a:p>
            <a:pPr lvl="1"/>
            <a:endParaRPr lang="en-US" dirty="0" smtClean="0"/>
          </a:p>
          <a:p>
            <a:pPr lvl="2"/>
            <a:endParaRPr lang="x-none" dirty="0"/>
          </a:p>
        </p:txBody>
      </p:sp>
      <p:sp>
        <p:nvSpPr>
          <p:cNvPr id="5" name="Rectangle 4"/>
          <p:cNvSpPr/>
          <p:nvPr/>
        </p:nvSpPr>
        <p:spPr>
          <a:xfrm>
            <a:off x="7321138" y="5144208"/>
            <a:ext cx="11627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 smtClean="0">
                <a:solidFill>
                  <a:srgbClr val="397B8C"/>
                </a:solidFill>
              </a:rPr>
              <a:t>www0</a:t>
            </a:r>
            <a:r>
              <a:rPr lang="pl-PL" sz="1000" dirty="0">
                <a:solidFill>
                  <a:srgbClr val="397B8C"/>
                </a:solidFill>
              </a:rPr>
              <a:t>.</a:t>
            </a:r>
            <a:r>
              <a:rPr lang="pl-PL" sz="1000" dirty="0" smtClean="0">
                <a:solidFill>
                  <a:srgbClr val="397B8C"/>
                </a:solidFill>
              </a:rPr>
              <a:t>sun.ac.za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4278" b="63001"/>
          <a:stretch/>
        </p:blipFill>
        <p:spPr>
          <a:xfrm>
            <a:off x="4562476" y="2236262"/>
            <a:ext cx="4491286" cy="201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pathology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273937" cy="4899910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ay spread to the joint causing Septic Arthritis</a:t>
            </a:r>
          </a:p>
          <a:p>
            <a:pPr lvl="1"/>
            <a:r>
              <a:rPr lang="en-US" dirty="0" smtClean="0"/>
              <a:t>In infants</a:t>
            </a:r>
          </a:p>
          <a:p>
            <a:pPr lvl="1"/>
            <a:r>
              <a:rPr lang="en-US" dirty="0" smtClean="0"/>
              <a:t>In joints where metaphysis is partly intra-capsular</a:t>
            </a:r>
          </a:p>
          <a:p>
            <a:pPr lvl="2"/>
            <a:r>
              <a:rPr lang="en-US" dirty="0" smtClean="0"/>
              <a:t>Hip, shoulder, elbow</a:t>
            </a:r>
          </a:p>
          <a:p>
            <a:pPr lvl="1"/>
            <a:endParaRPr lang="en-US" dirty="0" smtClean="0"/>
          </a:p>
          <a:p>
            <a:pPr lvl="2"/>
            <a:endParaRPr lang="x-none" dirty="0"/>
          </a:p>
        </p:txBody>
      </p:sp>
      <p:sp>
        <p:nvSpPr>
          <p:cNvPr id="7" name="TextBox 6"/>
          <p:cNvSpPr txBox="1"/>
          <p:nvPr/>
        </p:nvSpPr>
        <p:spPr>
          <a:xfrm>
            <a:off x="5751095" y="4574401"/>
            <a:ext cx="204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</a:t>
            </a:r>
          </a:p>
          <a:p>
            <a:r>
              <a:rPr lang="en-US" sz="1000" dirty="0" smtClean="0">
                <a:solidFill>
                  <a:srgbClr val="397B8C"/>
                </a:solidFill>
              </a:rPr>
              <a:t>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827173" y="3778242"/>
            <a:ext cx="946160" cy="146050"/>
          </a:xfrm>
          <a:custGeom>
            <a:avLst/>
            <a:gdLst>
              <a:gd name="connsiteX0" fmla="*/ 0 w 622300"/>
              <a:gd name="connsiteY0" fmla="*/ 0 h 146050"/>
              <a:gd name="connsiteX1" fmla="*/ 50800 w 622300"/>
              <a:gd name="connsiteY1" fmla="*/ 12700 h 146050"/>
              <a:gd name="connsiteX2" fmla="*/ 69850 w 622300"/>
              <a:gd name="connsiteY2" fmla="*/ 25400 h 146050"/>
              <a:gd name="connsiteX3" fmla="*/ 88900 w 622300"/>
              <a:gd name="connsiteY3" fmla="*/ 31750 h 146050"/>
              <a:gd name="connsiteX4" fmla="*/ 107950 w 622300"/>
              <a:gd name="connsiteY4" fmla="*/ 44450 h 146050"/>
              <a:gd name="connsiteX5" fmla="*/ 196850 w 622300"/>
              <a:gd name="connsiteY5" fmla="*/ 57150 h 146050"/>
              <a:gd name="connsiteX6" fmla="*/ 260350 w 622300"/>
              <a:gd name="connsiteY6" fmla="*/ 76200 h 146050"/>
              <a:gd name="connsiteX7" fmla="*/ 298450 w 622300"/>
              <a:gd name="connsiteY7" fmla="*/ 88900 h 146050"/>
              <a:gd name="connsiteX8" fmla="*/ 476250 w 622300"/>
              <a:gd name="connsiteY8" fmla="*/ 95250 h 146050"/>
              <a:gd name="connsiteX9" fmla="*/ 520700 w 622300"/>
              <a:gd name="connsiteY9" fmla="*/ 101600 h 146050"/>
              <a:gd name="connsiteX10" fmla="*/ 558800 w 622300"/>
              <a:gd name="connsiteY10" fmla="*/ 114300 h 146050"/>
              <a:gd name="connsiteX11" fmla="*/ 577850 w 622300"/>
              <a:gd name="connsiteY11" fmla="*/ 120650 h 146050"/>
              <a:gd name="connsiteX12" fmla="*/ 596900 w 622300"/>
              <a:gd name="connsiteY12" fmla="*/ 127000 h 146050"/>
              <a:gd name="connsiteX13" fmla="*/ 615950 w 622300"/>
              <a:gd name="connsiteY13" fmla="*/ 133350 h 146050"/>
              <a:gd name="connsiteX14" fmla="*/ 622300 w 622300"/>
              <a:gd name="connsiteY14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46050">
                <a:moveTo>
                  <a:pt x="0" y="0"/>
                </a:moveTo>
                <a:cubicBezTo>
                  <a:pt x="12076" y="2415"/>
                  <a:pt x="37783" y="6191"/>
                  <a:pt x="50800" y="12700"/>
                </a:cubicBezTo>
                <a:cubicBezTo>
                  <a:pt x="57626" y="16113"/>
                  <a:pt x="63024" y="21987"/>
                  <a:pt x="69850" y="25400"/>
                </a:cubicBezTo>
                <a:cubicBezTo>
                  <a:pt x="75837" y="28393"/>
                  <a:pt x="82913" y="28757"/>
                  <a:pt x="88900" y="31750"/>
                </a:cubicBezTo>
                <a:cubicBezTo>
                  <a:pt x="95726" y="35163"/>
                  <a:pt x="100804" y="41770"/>
                  <a:pt x="107950" y="44450"/>
                </a:cubicBezTo>
                <a:cubicBezTo>
                  <a:pt x="124976" y="50835"/>
                  <a:pt x="188500" y="56222"/>
                  <a:pt x="196850" y="57150"/>
                </a:cubicBezTo>
                <a:cubicBezTo>
                  <a:pt x="331554" y="102051"/>
                  <a:pt x="164382" y="47410"/>
                  <a:pt x="260350" y="76200"/>
                </a:cubicBezTo>
                <a:cubicBezTo>
                  <a:pt x="273172" y="80047"/>
                  <a:pt x="285072" y="88422"/>
                  <a:pt x="298450" y="88900"/>
                </a:cubicBezTo>
                <a:lnTo>
                  <a:pt x="476250" y="95250"/>
                </a:lnTo>
                <a:cubicBezTo>
                  <a:pt x="491067" y="97367"/>
                  <a:pt x="506116" y="98235"/>
                  <a:pt x="520700" y="101600"/>
                </a:cubicBezTo>
                <a:cubicBezTo>
                  <a:pt x="533744" y="104610"/>
                  <a:pt x="546100" y="110067"/>
                  <a:pt x="558800" y="114300"/>
                </a:cubicBezTo>
                <a:lnTo>
                  <a:pt x="577850" y="120650"/>
                </a:lnTo>
                <a:lnTo>
                  <a:pt x="596900" y="127000"/>
                </a:lnTo>
                <a:cubicBezTo>
                  <a:pt x="603250" y="129117"/>
                  <a:pt x="612957" y="127363"/>
                  <a:pt x="615950" y="133350"/>
                </a:cubicBezTo>
                <a:lnTo>
                  <a:pt x="622300" y="146050"/>
                </a:lnTo>
              </a:path>
            </a:pathLst>
          </a:custGeom>
          <a:ln w="1047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21021185" flipV="1">
            <a:off x="6140450" y="2450043"/>
            <a:ext cx="836073" cy="45719"/>
          </a:xfrm>
          <a:custGeom>
            <a:avLst/>
            <a:gdLst>
              <a:gd name="connsiteX0" fmla="*/ 0 w 622300"/>
              <a:gd name="connsiteY0" fmla="*/ 0 h 146050"/>
              <a:gd name="connsiteX1" fmla="*/ 50800 w 622300"/>
              <a:gd name="connsiteY1" fmla="*/ 12700 h 146050"/>
              <a:gd name="connsiteX2" fmla="*/ 69850 w 622300"/>
              <a:gd name="connsiteY2" fmla="*/ 25400 h 146050"/>
              <a:gd name="connsiteX3" fmla="*/ 88900 w 622300"/>
              <a:gd name="connsiteY3" fmla="*/ 31750 h 146050"/>
              <a:gd name="connsiteX4" fmla="*/ 107950 w 622300"/>
              <a:gd name="connsiteY4" fmla="*/ 44450 h 146050"/>
              <a:gd name="connsiteX5" fmla="*/ 196850 w 622300"/>
              <a:gd name="connsiteY5" fmla="*/ 57150 h 146050"/>
              <a:gd name="connsiteX6" fmla="*/ 260350 w 622300"/>
              <a:gd name="connsiteY6" fmla="*/ 76200 h 146050"/>
              <a:gd name="connsiteX7" fmla="*/ 298450 w 622300"/>
              <a:gd name="connsiteY7" fmla="*/ 88900 h 146050"/>
              <a:gd name="connsiteX8" fmla="*/ 476250 w 622300"/>
              <a:gd name="connsiteY8" fmla="*/ 95250 h 146050"/>
              <a:gd name="connsiteX9" fmla="*/ 520700 w 622300"/>
              <a:gd name="connsiteY9" fmla="*/ 101600 h 146050"/>
              <a:gd name="connsiteX10" fmla="*/ 558800 w 622300"/>
              <a:gd name="connsiteY10" fmla="*/ 114300 h 146050"/>
              <a:gd name="connsiteX11" fmla="*/ 577850 w 622300"/>
              <a:gd name="connsiteY11" fmla="*/ 120650 h 146050"/>
              <a:gd name="connsiteX12" fmla="*/ 596900 w 622300"/>
              <a:gd name="connsiteY12" fmla="*/ 127000 h 146050"/>
              <a:gd name="connsiteX13" fmla="*/ 615950 w 622300"/>
              <a:gd name="connsiteY13" fmla="*/ 133350 h 146050"/>
              <a:gd name="connsiteX14" fmla="*/ 622300 w 622300"/>
              <a:gd name="connsiteY14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2300" h="146050">
                <a:moveTo>
                  <a:pt x="0" y="0"/>
                </a:moveTo>
                <a:cubicBezTo>
                  <a:pt x="12076" y="2415"/>
                  <a:pt x="37783" y="6191"/>
                  <a:pt x="50800" y="12700"/>
                </a:cubicBezTo>
                <a:cubicBezTo>
                  <a:pt x="57626" y="16113"/>
                  <a:pt x="63024" y="21987"/>
                  <a:pt x="69850" y="25400"/>
                </a:cubicBezTo>
                <a:cubicBezTo>
                  <a:pt x="75837" y="28393"/>
                  <a:pt x="82913" y="28757"/>
                  <a:pt x="88900" y="31750"/>
                </a:cubicBezTo>
                <a:cubicBezTo>
                  <a:pt x="95726" y="35163"/>
                  <a:pt x="100804" y="41770"/>
                  <a:pt x="107950" y="44450"/>
                </a:cubicBezTo>
                <a:cubicBezTo>
                  <a:pt x="124976" y="50835"/>
                  <a:pt x="188500" y="56222"/>
                  <a:pt x="196850" y="57150"/>
                </a:cubicBezTo>
                <a:cubicBezTo>
                  <a:pt x="331554" y="102051"/>
                  <a:pt x="164382" y="47410"/>
                  <a:pt x="260350" y="76200"/>
                </a:cubicBezTo>
                <a:cubicBezTo>
                  <a:pt x="273172" y="80047"/>
                  <a:pt x="285072" y="88422"/>
                  <a:pt x="298450" y="88900"/>
                </a:cubicBezTo>
                <a:lnTo>
                  <a:pt x="476250" y="95250"/>
                </a:lnTo>
                <a:cubicBezTo>
                  <a:pt x="491067" y="97367"/>
                  <a:pt x="506116" y="98235"/>
                  <a:pt x="520700" y="101600"/>
                </a:cubicBezTo>
                <a:cubicBezTo>
                  <a:pt x="533744" y="104610"/>
                  <a:pt x="546100" y="110067"/>
                  <a:pt x="558800" y="114300"/>
                </a:cubicBezTo>
                <a:lnTo>
                  <a:pt x="577850" y="120650"/>
                </a:lnTo>
                <a:lnTo>
                  <a:pt x="596900" y="127000"/>
                </a:lnTo>
                <a:cubicBezTo>
                  <a:pt x="603250" y="129117"/>
                  <a:pt x="612957" y="127363"/>
                  <a:pt x="615950" y="133350"/>
                </a:cubicBezTo>
                <a:lnTo>
                  <a:pt x="622300" y="146050"/>
                </a:lnTo>
              </a:path>
            </a:pathLst>
          </a:custGeom>
          <a:ln w="1079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911703" y="2857552"/>
            <a:ext cx="553266" cy="760876"/>
          </a:xfrm>
          <a:custGeom>
            <a:avLst/>
            <a:gdLst>
              <a:gd name="connsiteX0" fmla="*/ 326065 w 616689"/>
              <a:gd name="connsiteY0" fmla="*/ 7327 h 914639"/>
              <a:gd name="connsiteX1" fmla="*/ 326065 w 616689"/>
              <a:gd name="connsiteY1" fmla="*/ 7327 h 914639"/>
              <a:gd name="connsiteX2" fmla="*/ 460745 w 616689"/>
              <a:gd name="connsiteY2" fmla="*/ 14415 h 914639"/>
              <a:gd name="connsiteX3" fmla="*/ 489098 w 616689"/>
              <a:gd name="connsiteY3" fmla="*/ 49857 h 914639"/>
              <a:gd name="connsiteX4" fmla="*/ 574158 w 616689"/>
              <a:gd name="connsiteY4" fmla="*/ 56946 h 914639"/>
              <a:gd name="connsiteX5" fmla="*/ 581247 w 616689"/>
              <a:gd name="connsiteY5" fmla="*/ 92387 h 914639"/>
              <a:gd name="connsiteX6" fmla="*/ 588335 w 616689"/>
              <a:gd name="connsiteY6" fmla="*/ 269597 h 914639"/>
              <a:gd name="connsiteX7" fmla="*/ 602512 w 616689"/>
              <a:gd name="connsiteY7" fmla="*/ 312127 h 914639"/>
              <a:gd name="connsiteX8" fmla="*/ 616689 w 616689"/>
              <a:gd name="connsiteY8" fmla="*/ 333392 h 914639"/>
              <a:gd name="connsiteX9" fmla="*/ 609600 w 616689"/>
              <a:gd name="connsiteY9" fmla="*/ 375922 h 914639"/>
              <a:gd name="connsiteX10" fmla="*/ 595424 w 616689"/>
              <a:gd name="connsiteY10" fmla="*/ 468071 h 914639"/>
              <a:gd name="connsiteX11" fmla="*/ 602512 w 616689"/>
              <a:gd name="connsiteY11" fmla="*/ 517690 h 914639"/>
              <a:gd name="connsiteX12" fmla="*/ 616689 w 616689"/>
              <a:gd name="connsiteY12" fmla="*/ 574397 h 914639"/>
              <a:gd name="connsiteX13" fmla="*/ 602512 w 616689"/>
              <a:gd name="connsiteY13" fmla="*/ 638192 h 914639"/>
              <a:gd name="connsiteX14" fmla="*/ 595424 w 616689"/>
              <a:gd name="connsiteY14" fmla="*/ 673634 h 914639"/>
              <a:gd name="connsiteX15" fmla="*/ 581247 w 616689"/>
              <a:gd name="connsiteY15" fmla="*/ 701987 h 914639"/>
              <a:gd name="connsiteX16" fmla="*/ 559982 w 616689"/>
              <a:gd name="connsiteY16" fmla="*/ 751606 h 914639"/>
              <a:gd name="connsiteX17" fmla="*/ 531628 w 616689"/>
              <a:gd name="connsiteY17" fmla="*/ 758694 h 914639"/>
              <a:gd name="connsiteX18" fmla="*/ 503275 w 616689"/>
              <a:gd name="connsiteY18" fmla="*/ 815401 h 914639"/>
              <a:gd name="connsiteX19" fmla="*/ 460745 w 616689"/>
              <a:gd name="connsiteY19" fmla="*/ 843755 h 914639"/>
              <a:gd name="connsiteX20" fmla="*/ 396949 w 616689"/>
              <a:gd name="connsiteY20" fmla="*/ 865020 h 914639"/>
              <a:gd name="connsiteX21" fmla="*/ 375684 w 616689"/>
              <a:gd name="connsiteY21" fmla="*/ 872108 h 914639"/>
              <a:gd name="connsiteX22" fmla="*/ 290624 w 616689"/>
              <a:gd name="connsiteY22" fmla="*/ 879197 h 914639"/>
              <a:gd name="connsiteX23" fmla="*/ 226828 w 616689"/>
              <a:gd name="connsiteY23" fmla="*/ 900462 h 914639"/>
              <a:gd name="connsiteX24" fmla="*/ 205563 w 616689"/>
              <a:gd name="connsiteY24" fmla="*/ 907550 h 914639"/>
              <a:gd name="connsiteX25" fmla="*/ 184298 w 616689"/>
              <a:gd name="connsiteY25" fmla="*/ 914639 h 914639"/>
              <a:gd name="connsiteX26" fmla="*/ 155945 w 616689"/>
              <a:gd name="connsiteY26" fmla="*/ 907550 h 914639"/>
              <a:gd name="connsiteX27" fmla="*/ 134679 w 616689"/>
              <a:gd name="connsiteY27" fmla="*/ 893374 h 914639"/>
              <a:gd name="connsiteX28" fmla="*/ 113414 w 616689"/>
              <a:gd name="connsiteY28" fmla="*/ 886285 h 914639"/>
              <a:gd name="connsiteX29" fmla="*/ 70884 w 616689"/>
              <a:gd name="connsiteY29" fmla="*/ 893374 h 914639"/>
              <a:gd name="connsiteX30" fmla="*/ 49619 w 616689"/>
              <a:gd name="connsiteY30" fmla="*/ 900462 h 914639"/>
              <a:gd name="connsiteX31" fmla="*/ 28354 w 616689"/>
              <a:gd name="connsiteY31" fmla="*/ 893374 h 914639"/>
              <a:gd name="connsiteX32" fmla="*/ 0 w 616689"/>
              <a:gd name="connsiteY32" fmla="*/ 829578 h 914639"/>
              <a:gd name="connsiteX33" fmla="*/ 7089 w 616689"/>
              <a:gd name="connsiteY33" fmla="*/ 666546 h 914639"/>
              <a:gd name="connsiteX34" fmla="*/ 14177 w 616689"/>
              <a:gd name="connsiteY34" fmla="*/ 581485 h 914639"/>
              <a:gd name="connsiteX35" fmla="*/ 28354 w 616689"/>
              <a:gd name="connsiteY35" fmla="*/ 560220 h 914639"/>
              <a:gd name="connsiteX36" fmla="*/ 35442 w 616689"/>
              <a:gd name="connsiteY36" fmla="*/ 531867 h 914639"/>
              <a:gd name="connsiteX37" fmla="*/ 63796 w 616689"/>
              <a:gd name="connsiteY37" fmla="*/ 489336 h 914639"/>
              <a:gd name="connsiteX38" fmla="*/ 77972 w 616689"/>
              <a:gd name="connsiteY38" fmla="*/ 368834 h 914639"/>
              <a:gd name="connsiteX39" fmla="*/ 106326 w 616689"/>
              <a:gd name="connsiteY39" fmla="*/ 305039 h 914639"/>
              <a:gd name="connsiteX40" fmla="*/ 113414 w 616689"/>
              <a:gd name="connsiteY40" fmla="*/ 276685 h 914639"/>
              <a:gd name="connsiteX41" fmla="*/ 120503 w 616689"/>
              <a:gd name="connsiteY41" fmla="*/ 255420 h 914639"/>
              <a:gd name="connsiteX42" fmla="*/ 163033 w 616689"/>
              <a:gd name="connsiteY42" fmla="*/ 241243 h 914639"/>
              <a:gd name="connsiteX43" fmla="*/ 177210 w 616689"/>
              <a:gd name="connsiteY43" fmla="*/ 219978 h 914639"/>
              <a:gd name="connsiteX44" fmla="*/ 191386 w 616689"/>
              <a:gd name="connsiteY44" fmla="*/ 156183 h 914639"/>
              <a:gd name="connsiteX45" fmla="*/ 205563 w 616689"/>
              <a:gd name="connsiteY45" fmla="*/ 134918 h 914639"/>
              <a:gd name="connsiteX46" fmla="*/ 226828 w 616689"/>
              <a:gd name="connsiteY46" fmla="*/ 92387 h 914639"/>
              <a:gd name="connsiteX47" fmla="*/ 248093 w 616689"/>
              <a:gd name="connsiteY47" fmla="*/ 78211 h 914639"/>
              <a:gd name="connsiteX48" fmla="*/ 276447 w 616689"/>
              <a:gd name="connsiteY48" fmla="*/ 42769 h 914639"/>
              <a:gd name="connsiteX49" fmla="*/ 283535 w 616689"/>
              <a:gd name="connsiteY49" fmla="*/ 21504 h 914639"/>
              <a:gd name="connsiteX50" fmla="*/ 297712 w 616689"/>
              <a:gd name="connsiteY50" fmla="*/ 239 h 914639"/>
              <a:gd name="connsiteX51" fmla="*/ 326065 w 616689"/>
              <a:gd name="connsiteY51" fmla="*/ 7327 h 91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16689" h="914639">
                <a:moveTo>
                  <a:pt x="326065" y="7327"/>
                </a:moveTo>
                <a:lnTo>
                  <a:pt x="326065" y="7327"/>
                </a:lnTo>
                <a:cubicBezTo>
                  <a:pt x="370958" y="9690"/>
                  <a:pt x="416202" y="8341"/>
                  <a:pt x="460745" y="14415"/>
                </a:cubicBezTo>
                <a:cubicBezTo>
                  <a:pt x="578429" y="30463"/>
                  <a:pt x="400204" y="22504"/>
                  <a:pt x="489098" y="49857"/>
                </a:cubicBezTo>
                <a:cubicBezTo>
                  <a:pt x="516291" y="58224"/>
                  <a:pt x="545805" y="54583"/>
                  <a:pt x="574158" y="56946"/>
                </a:cubicBezTo>
                <a:cubicBezTo>
                  <a:pt x="576521" y="68760"/>
                  <a:pt x="580446" y="80366"/>
                  <a:pt x="581247" y="92387"/>
                </a:cubicBezTo>
                <a:cubicBezTo>
                  <a:pt x="585179" y="151373"/>
                  <a:pt x="582641" y="210755"/>
                  <a:pt x="588335" y="269597"/>
                </a:cubicBezTo>
                <a:cubicBezTo>
                  <a:pt x="589774" y="284471"/>
                  <a:pt x="594223" y="299693"/>
                  <a:pt x="602512" y="312127"/>
                </a:cubicBezTo>
                <a:lnTo>
                  <a:pt x="616689" y="333392"/>
                </a:lnTo>
                <a:cubicBezTo>
                  <a:pt x="614326" y="347569"/>
                  <a:pt x="611383" y="361661"/>
                  <a:pt x="609600" y="375922"/>
                </a:cubicBezTo>
                <a:cubicBezTo>
                  <a:pt x="598635" y="463643"/>
                  <a:pt x="611007" y="421320"/>
                  <a:pt x="595424" y="468071"/>
                </a:cubicBezTo>
                <a:cubicBezTo>
                  <a:pt x="597787" y="484611"/>
                  <a:pt x="599235" y="501307"/>
                  <a:pt x="602512" y="517690"/>
                </a:cubicBezTo>
                <a:cubicBezTo>
                  <a:pt x="606333" y="536796"/>
                  <a:pt x="616689" y="574397"/>
                  <a:pt x="616689" y="574397"/>
                </a:cubicBezTo>
                <a:cubicBezTo>
                  <a:pt x="597178" y="691450"/>
                  <a:pt x="619964" y="568381"/>
                  <a:pt x="602512" y="638192"/>
                </a:cubicBezTo>
                <a:cubicBezTo>
                  <a:pt x="599590" y="649880"/>
                  <a:pt x="599234" y="662204"/>
                  <a:pt x="595424" y="673634"/>
                </a:cubicBezTo>
                <a:cubicBezTo>
                  <a:pt x="592083" y="683658"/>
                  <a:pt x="584957" y="692093"/>
                  <a:pt x="581247" y="701987"/>
                </a:cubicBezTo>
                <a:cubicBezTo>
                  <a:pt x="575320" y="717792"/>
                  <a:pt x="576739" y="740435"/>
                  <a:pt x="559982" y="751606"/>
                </a:cubicBezTo>
                <a:cubicBezTo>
                  <a:pt x="551876" y="757010"/>
                  <a:pt x="541079" y="756331"/>
                  <a:pt x="531628" y="758694"/>
                </a:cubicBezTo>
                <a:cubicBezTo>
                  <a:pt x="468214" y="800971"/>
                  <a:pt x="562697" y="730511"/>
                  <a:pt x="503275" y="815401"/>
                </a:cubicBezTo>
                <a:cubicBezTo>
                  <a:pt x="493504" y="829359"/>
                  <a:pt x="474922" y="834304"/>
                  <a:pt x="460745" y="843755"/>
                </a:cubicBezTo>
                <a:cubicBezTo>
                  <a:pt x="423748" y="868420"/>
                  <a:pt x="454246" y="852288"/>
                  <a:pt x="396949" y="865020"/>
                </a:cubicBezTo>
                <a:cubicBezTo>
                  <a:pt x="389655" y="866641"/>
                  <a:pt x="383090" y="871120"/>
                  <a:pt x="375684" y="872108"/>
                </a:cubicBezTo>
                <a:cubicBezTo>
                  <a:pt x="347482" y="875868"/>
                  <a:pt x="318977" y="876834"/>
                  <a:pt x="290624" y="879197"/>
                </a:cubicBezTo>
                <a:lnTo>
                  <a:pt x="226828" y="900462"/>
                </a:lnTo>
                <a:lnTo>
                  <a:pt x="205563" y="907550"/>
                </a:lnTo>
                <a:lnTo>
                  <a:pt x="184298" y="914639"/>
                </a:lnTo>
                <a:cubicBezTo>
                  <a:pt x="174847" y="912276"/>
                  <a:pt x="164899" y="911387"/>
                  <a:pt x="155945" y="907550"/>
                </a:cubicBezTo>
                <a:cubicBezTo>
                  <a:pt x="148115" y="904194"/>
                  <a:pt x="142299" y="897184"/>
                  <a:pt x="134679" y="893374"/>
                </a:cubicBezTo>
                <a:cubicBezTo>
                  <a:pt x="127996" y="890033"/>
                  <a:pt x="120502" y="888648"/>
                  <a:pt x="113414" y="886285"/>
                </a:cubicBezTo>
                <a:cubicBezTo>
                  <a:pt x="99237" y="888648"/>
                  <a:pt x="84914" y="890256"/>
                  <a:pt x="70884" y="893374"/>
                </a:cubicBezTo>
                <a:cubicBezTo>
                  <a:pt x="63590" y="894995"/>
                  <a:pt x="57091" y="900462"/>
                  <a:pt x="49619" y="900462"/>
                </a:cubicBezTo>
                <a:cubicBezTo>
                  <a:pt x="42147" y="900462"/>
                  <a:pt x="35442" y="895737"/>
                  <a:pt x="28354" y="893374"/>
                </a:cubicBezTo>
                <a:cubicBezTo>
                  <a:pt x="11483" y="842761"/>
                  <a:pt x="22467" y="863277"/>
                  <a:pt x="0" y="829578"/>
                </a:cubicBezTo>
                <a:cubicBezTo>
                  <a:pt x="2363" y="775234"/>
                  <a:pt x="3986" y="720853"/>
                  <a:pt x="7089" y="666546"/>
                </a:cubicBezTo>
                <a:cubicBezTo>
                  <a:pt x="8712" y="638140"/>
                  <a:pt x="8597" y="609384"/>
                  <a:pt x="14177" y="581485"/>
                </a:cubicBezTo>
                <a:cubicBezTo>
                  <a:pt x="15848" y="573131"/>
                  <a:pt x="23628" y="567308"/>
                  <a:pt x="28354" y="560220"/>
                </a:cubicBezTo>
                <a:cubicBezTo>
                  <a:pt x="30717" y="550769"/>
                  <a:pt x="31085" y="540580"/>
                  <a:pt x="35442" y="531867"/>
                </a:cubicBezTo>
                <a:cubicBezTo>
                  <a:pt x="43062" y="516627"/>
                  <a:pt x="63796" y="489336"/>
                  <a:pt x="63796" y="489336"/>
                </a:cubicBezTo>
                <a:cubicBezTo>
                  <a:pt x="84805" y="426306"/>
                  <a:pt x="55109" y="521254"/>
                  <a:pt x="77972" y="368834"/>
                </a:cubicBezTo>
                <a:cubicBezTo>
                  <a:pt x="82870" y="336181"/>
                  <a:pt x="90685" y="328499"/>
                  <a:pt x="106326" y="305039"/>
                </a:cubicBezTo>
                <a:cubicBezTo>
                  <a:pt x="108689" y="295588"/>
                  <a:pt x="110738" y="286052"/>
                  <a:pt x="113414" y="276685"/>
                </a:cubicBezTo>
                <a:cubicBezTo>
                  <a:pt x="115467" y="269501"/>
                  <a:pt x="114423" y="259763"/>
                  <a:pt x="120503" y="255420"/>
                </a:cubicBezTo>
                <a:cubicBezTo>
                  <a:pt x="132663" y="246734"/>
                  <a:pt x="163033" y="241243"/>
                  <a:pt x="163033" y="241243"/>
                </a:cubicBezTo>
                <a:cubicBezTo>
                  <a:pt x="167759" y="234155"/>
                  <a:pt x="174516" y="228060"/>
                  <a:pt x="177210" y="219978"/>
                </a:cubicBezTo>
                <a:cubicBezTo>
                  <a:pt x="188098" y="187313"/>
                  <a:pt x="178416" y="182123"/>
                  <a:pt x="191386" y="156183"/>
                </a:cubicBezTo>
                <a:cubicBezTo>
                  <a:pt x="195196" y="148563"/>
                  <a:pt x="200837" y="142006"/>
                  <a:pt x="205563" y="134918"/>
                </a:cubicBezTo>
                <a:cubicBezTo>
                  <a:pt x="211328" y="117622"/>
                  <a:pt x="213087" y="106128"/>
                  <a:pt x="226828" y="92387"/>
                </a:cubicBezTo>
                <a:cubicBezTo>
                  <a:pt x="232852" y="86363"/>
                  <a:pt x="241005" y="82936"/>
                  <a:pt x="248093" y="78211"/>
                </a:cubicBezTo>
                <a:cubicBezTo>
                  <a:pt x="265912" y="24758"/>
                  <a:pt x="239803" y="88575"/>
                  <a:pt x="276447" y="42769"/>
                </a:cubicBezTo>
                <a:cubicBezTo>
                  <a:pt x="281114" y="36935"/>
                  <a:pt x="280194" y="28187"/>
                  <a:pt x="283535" y="21504"/>
                </a:cubicBezTo>
                <a:cubicBezTo>
                  <a:pt x="287345" y="13884"/>
                  <a:pt x="291688" y="6263"/>
                  <a:pt x="297712" y="239"/>
                </a:cubicBezTo>
                <a:cubicBezTo>
                  <a:pt x="299383" y="-1432"/>
                  <a:pt x="321340" y="6146"/>
                  <a:pt x="326065" y="732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549" t="13005" b="10468"/>
          <a:stretch/>
        </p:blipFill>
        <p:spPr>
          <a:xfrm>
            <a:off x="4758874" y="1639651"/>
            <a:ext cx="4208361" cy="4227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pathology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515094" cy="489991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Necrosis (7 days)</a:t>
            </a:r>
          </a:p>
          <a:p>
            <a:pPr lvl="1"/>
            <a:r>
              <a:rPr lang="en-US" dirty="0" smtClean="0"/>
              <a:t>Blood supply compromised by raised pressure, stasis, thrombosis, periosteal stripping</a:t>
            </a:r>
          </a:p>
          <a:p>
            <a:pPr lvl="1"/>
            <a:r>
              <a:rPr lang="en-US" dirty="0" smtClean="0"/>
              <a:t>Sequestrum formation (dead bone)</a:t>
            </a:r>
          </a:p>
          <a:p>
            <a:r>
              <a:rPr lang="en-US" dirty="0" smtClean="0"/>
              <a:t>New bone formation</a:t>
            </a:r>
          </a:p>
          <a:p>
            <a:pPr lvl="1"/>
            <a:r>
              <a:rPr lang="en-US" dirty="0" smtClean="0"/>
              <a:t>Sub-periosteal</a:t>
            </a:r>
          </a:p>
          <a:p>
            <a:pPr lvl="1"/>
            <a:r>
              <a:rPr lang="en-US" dirty="0" smtClean="0"/>
              <a:t>Involucrum formation</a:t>
            </a:r>
          </a:p>
          <a:p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If infection controlled, &amp; pressure released</a:t>
            </a:r>
          </a:p>
          <a:p>
            <a:pPr lvl="1"/>
            <a:endParaRPr lang="en-US" dirty="0" smtClean="0"/>
          </a:p>
          <a:p>
            <a:pPr lvl="2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49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Features - Children</a:t>
            </a: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 pain </a:t>
            </a:r>
          </a:p>
          <a:p>
            <a:r>
              <a:rPr lang="en-US" dirty="0"/>
              <a:t>Malaise</a:t>
            </a:r>
          </a:p>
          <a:p>
            <a:r>
              <a:rPr lang="en-US" dirty="0"/>
              <a:t>Fever</a:t>
            </a:r>
          </a:p>
          <a:p>
            <a:r>
              <a:rPr lang="en-US" dirty="0" smtClean="0"/>
              <a:t>Reluctant to move </a:t>
            </a:r>
          </a:p>
          <a:p>
            <a:r>
              <a:rPr lang="en-US" dirty="0" smtClean="0"/>
              <a:t>Toxemia</a:t>
            </a:r>
          </a:p>
          <a:p>
            <a:r>
              <a:rPr lang="en-US" dirty="0" smtClean="0"/>
              <a:t>History of previous source of infection</a:t>
            </a:r>
          </a:p>
          <a:p>
            <a:pPr lvl="1"/>
            <a:r>
              <a:rPr lang="en-US" dirty="0" smtClean="0"/>
              <a:t>Sore throat, skin infection, prick, injury, otitis media, gastroenteritis, teeth/gums, ….     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32" y="1043156"/>
            <a:ext cx="2347975" cy="35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48730" y="4531464"/>
            <a:ext cx="186301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</a:t>
            </a:r>
            <a:r>
              <a:rPr lang="en-US" sz="600" dirty="0" smtClean="0">
                <a:solidFill>
                  <a:srgbClr val="489CB0"/>
                </a:solidFill>
              </a:rPr>
              <a:t>Orthopedics, L </a:t>
            </a:r>
            <a:r>
              <a:rPr lang="en-US" sz="600" dirty="0" err="1" smtClean="0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19" y="1052121"/>
            <a:ext cx="2391080" cy="351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02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Understand the</a:t>
            </a:r>
          </a:p>
          <a:p>
            <a:r>
              <a:rPr lang="en-US" dirty="0" smtClean="0"/>
              <a:t>Pathogenesis,</a:t>
            </a:r>
          </a:p>
          <a:p>
            <a:r>
              <a:rPr lang="en-US" dirty="0"/>
              <a:t>C</a:t>
            </a:r>
            <a:r>
              <a:rPr lang="en-US" dirty="0" smtClean="0"/>
              <a:t>linical picture, and</a:t>
            </a:r>
          </a:p>
          <a:p>
            <a:r>
              <a:rPr lang="en-US" dirty="0"/>
              <a:t>P</a:t>
            </a:r>
            <a:r>
              <a:rPr lang="en-US" dirty="0" smtClean="0"/>
              <a:t>rinciples of management of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Acute osteomyelitis</a:t>
            </a:r>
          </a:p>
          <a:p>
            <a:pPr lvl="1"/>
            <a:r>
              <a:rPr lang="en-US" dirty="0" smtClean="0"/>
              <a:t>Chronic osteomyelitis</a:t>
            </a:r>
          </a:p>
          <a:p>
            <a:pPr lvl="1"/>
            <a:r>
              <a:rPr lang="en-US" dirty="0" smtClean="0"/>
              <a:t>Chronic specific osteomyelitis – TB</a:t>
            </a:r>
          </a:p>
          <a:p>
            <a:pPr lvl="1"/>
            <a:r>
              <a:rPr lang="en-US" dirty="0" smtClean="0"/>
              <a:t>Acute septic arthritis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Features - Children</a:t>
            </a: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Localized pinpoint tenderness</a:t>
            </a:r>
          </a:p>
          <a:p>
            <a:r>
              <a:rPr lang="en-US" dirty="0" smtClean="0"/>
              <a:t>Hotness</a:t>
            </a:r>
          </a:p>
          <a:p>
            <a:r>
              <a:rPr lang="en-US" dirty="0" smtClean="0"/>
              <a:t>Local redness, swelling, edema (late signs)</a:t>
            </a:r>
          </a:p>
          <a:p>
            <a:r>
              <a:rPr lang="en-US" dirty="0" smtClean="0"/>
              <a:t>Reduced range of motion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t="19001" r="39769" b="43772"/>
          <a:stretch/>
        </p:blipFill>
        <p:spPr>
          <a:xfrm>
            <a:off x="1638300" y="4798613"/>
            <a:ext cx="3230404" cy="1449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9466" y="6236121"/>
            <a:ext cx="1148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000" dirty="0">
                <a:solidFill>
                  <a:srgbClr val="397B8C"/>
                </a:solidFill>
              </a:rPr>
              <a:t>http://</a:t>
            </a:r>
            <a:r>
              <a:rPr lang="tr-TR" sz="1000" dirty="0" err="1">
                <a:solidFill>
                  <a:srgbClr val="397B8C"/>
                </a:solidFill>
              </a:rPr>
              <a:t>quizlet.com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2" name="Picture 1" descr="1_p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68" y="3756679"/>
            <a:ext cx="3931896" cy="29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94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Features - Infants</a:t>
            </a:r>
            <a:endParaRPr lang="en-GB" dirty="0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Constitutional symptoms may be mild</a:t>
            </a:r>
          </a:p>
          <a:p>
            <a:r>
              <a:rPr lang="en-US" dirty="0" smtClean="0"/>
              <a:t>Failure to thrive, drowsy, irritable</a:t>
            </a:r>
          </a:p>
          <a:p>
            <a:r>
              <a:rPr lang="en-US" dirty="0" smtClean="0"/>
              <a:t>Metaphyseal tenderness</a:t>
            </a:r>
          </a:p>
          <a:p>
            <a:r>
              <a:rPr lang="en-US" dirty="0" smtClean="0"/>
              <a:t>Decreased range of motion (ROM)</a:t>
            </a:r>
          </a:p>
          <a:p>
            <a:r>
              <a:rPr lang="en-US" dirty="0" smtClean="0"/>
              <a:t>Commonest around the knee</a:t>
            </a:r>
          </a:p>
          <a:p>
            <a:r>
              <a:rPr lang="en-US" dirty="0" smtClean="0"/>
              <a:t>History of other infections (umbilical)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9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Clinical Features - Adults</a:t>
            </a:r>
            <a:endParaRPr lang="en-GB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Commonly thoracolumbar spine</a:t>
            </a:r>
          </a:p>
          <a:p>
            <a:r>
              <a:rPr lang="en-US" dirty="0" smtClean="0"/>
              <a:t>Fever </a:t>
            </a:r>
          </a:p>
          <a:p>
            <a:r>
              <a:rPr lang="en-US" dirty="0" smtClean="0"/>
              <a:t>Backache</a:t>
            </a:r>
          </a:p>
          <a:p>
            <a:r>
              <a:rPr lang="en-US" dirty="0" smtClean="0"/>
              <a:t>History of UTI or urological procedure</a:t>
            </a:r>
          </a:p>
          <a:p>
            <a:r>
              <a:rPr lang="en-US" dirty="0" smtClean="0"/>
              <a:t>Old ,diabetic, immune-compromised,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Diagnosis</a:t>
            </a: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History and clinical examination</a:t>
            </a:r>
          </a:p>
          <a:p>
            <a:r>
              <a:rPr lang="en-US" dirty="0"/>
              <a:t>W</a:t>
            </a:r>
            <a:r>
              <a:rPr lang="en-US" dirty="0" smtClean="0"/>
              <a:t>BC, ESR, CRP</a:t>
            </a:r>
          </a:p>
          <a:p>
            <a:r>
              <a:rPr lang="en-US" dirty="0" smtClean="0"/>
              <a:t>X-ray (normal in the first 10-14 days)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 smtClean="0"/>
              <a:t>Bone  Scan </a:t>
            </a:r>
            <a:r>
              <a:rPr lang="en-US" dirty="0" err="1" smtClean="0"/>
              <a:t>Tc</a:t>
            </a:r>
            <a:r>
              <a:rPr lang="en-US" dirty="0" smtClean="0"/>
              <a:t> 99, Gallium 67</a:t>
            </a:r>
          </a:p>
          <a:p>
            <a:r>
              <a:rPr lang="en-US" dirty="0" smtClean="0"/>
              <a:t>MRI </a:t>
            </a:r>
          </a:p>
          <a:p>
            <a:r>
              <a:rPr lang="en-US" dirty="0" smtClean="0"/>
              <a:t>Aspiration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262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X-rays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sign (10-14 days)</a:t>
            </a:r>
          </a:p>
          <a:p>
            <a:pPr lvl="1"/>
            <a:r>
              <a:rPr lang="en-US" dirty="0" smtClean="0"/>
              <a:t>Metaphyseal rarefaction</a:t>
            </a:r>
          </a:p>
          <a:p>
            <a:pPr lvl="1"/>
            <a:r>
              <a:rPr lang="en-US" dirty="0" smtClean="0"/>
              <a:t>Periosteal reaction (new bone formation)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06" y="2846550"/>
            <a:ext cx="5024561" cy="351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9668" y="6647258"/>
            <a:ext cx="186301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</a:t>
            </a:r>
            <a:r>
              <a:rPr lang="en-US" sz="600" dirty="0" smtClean="0">
                <a:solidFill>
                  <a:srgbClr val="489CB0"/>
                </a:solidFill>
              </a:rPr>
              <a:t>Orthopedics, L </a:t>
            </a:r>
            <a:r>
              <a:rPr lang="en-US" sz="600" dirty="0" err="1" smtClean="0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2095" y="6347216"/>
            <a:ext cx="129414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Initial X-ray</a:t>
            </a:r>
            <a:endParaRPr lang="x-non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91202" y="6344260"/>
            <a:ext cx="127250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dirty="0" smtClean="0"/>
              <a:t>After 2 </a:t>
            </a:r>
            <a:r>
              <a:rPr lang="en-US" sz="1600" dirty="0" err="1" smtClean="0"/>
              <a:t>wks</a:t>
            </a:r>
            <a:endParaRPr lang="x-none" sz="1600" dirty="0"/>
          </a:p>
        </p:txBody>
      </p:sp>
      <p:sp>
        <p:nvSpPr>
          <p:cNvPr id="4" name="Left Arrow 3"/>
          <p:cNvSpPr/>
          <p:nvPr/>
        </p:nvSpPr>
        <p:spPr>
          <a:xfrm rot="20445928">
            <a:off x="5470417" y="4623953"/>
            <a:ext cx="928628" cy="266312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X-rays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sign (10-14 days)</a:t>
            </a:r>
          </a:p>
          <a:p>
            <a:pPr lvl="1"/>
            <a:r>
              <a:rPr lang="en-US" dirty="0" smtClean="0"/>
              <a:t>Metaphyseal rarefaction</a:t>
            </a:r>
          </a:p>
          <a:p>
            <a:pPr lvl="1"/>
            <a:r>
              <a:rPr lang="en-US" dirty="0" smtClean="0"/>
              <a:t>Periosteal reaction (new bone formation)</a:t>
            </a:r>
          </a:p>
        </p:txBody>
      </p:sp>
      <p:pic>
        <p:nvPicPr>
          <p:cNvPr id="4" name="Picture 3" descr="a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2805" r="4879" b="29549"/>
          <a:stretch/>
        </p:blipFill>
        <p:spPr>
          <a:xfrm>
            <a:off x="1566956" y="2847439"/>
            <a:ext cx="5954421" cy="3753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4603" y="6601205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  <p:sp>
        <p:nvSpPr>
          <p:cNvPr id="6" name="Left Arrow 5"/>
          <p:cNvSpPr/>
          <p:nvPr/>
        </p:nvSpPr>
        <p:spPr>
          <a:xfrm rot="12387065">
            <a:off x="3776180" y="4318975"/>
            <a:ext cx="928628" cy="209491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9338968">
            <a:off x="5465280" y="5538175"/>
            <a:ext cx="928628" cy="209491"/>
          </a:xfrm>
          <a:prstGeom prst="leftArrow">
            <a:avLst>
              <a:gd name="adj1" fmla="val 41837"/>
              <a:gd name="adj2" fmla="val 131555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X-rays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sign (10-14 days)</a:t>
            </a:r>
          </a:p>
          <a:p>
            <a:pPr lvl="1"/>
            <a:r>
              <a:rPr lang="en-US" dirty="0" smtClean="0"/>
              <a:t>Metaphyseal rarefaction</a:t>
            </a:r>
          </a:p>
          <a:p>
            <a:pPr lvl="1"/>
            <a:r>
              <a:rPr lang="en-US" dirty="0" smtClean="0"/>
              <a:t>Periosteal reaction (new bone formation)</a:t>
            </a:r>
          </a:p>
          <a:p>
            <a:r>
              <a:rPr lang="en-US" dirty="0" smtClean="0"/>
              <a:t>Later</a:t>
            </a:r>
          </a:p>
          <a:p>
            <a:pPr lvl="1"/>
            <a:r>
              <a:rPr lang="en-US" dirty="0" smtClean="0"/>
              <a:t>Increasing ragged appearance (mottling)</a:t>
            </a:r>
          </a:p>
          <a:p>
            <a:pPr lvl="1"/>
            <a:r>
              <a:rPr lang="en-US" dirty="0" smtClean="0"/>
              <a:t>Sclerosis, rarefaction</a:t>
            </a:r>
          </a:p>
          <a:p>
            <a:pPr lvl="1"/>
            <a:r>
              <a:rPr lang="en-US" dirty="0"/>
              <a:t>Cavitation</a:t>
            </a:r>
          </a:p>
          <a:p>
            <a:pPr lvl="1"/>
            <a:r>
              <a:rPr lang="en-US" dirty="0" smtClean="0"/>
              <a:t>Sequestrum</a:t>
            </a:r>
          </a:p>
          <a:p>
            <a:pPr lvl="1"/>
            <a:r>
              <a:rPr lang="en-US" dirty="0" smtClean="0"/>
              <a:t>Involucrum: new bone formation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43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- Ultrasound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Detects sub-periosteal pus collection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741" t="5021" b="47693"/>
          <a:stretch/>
        </p:blipFill>
        <p:spPr>
          <a:xfrm>
            <a:off x="836092" y="2556937"/>
            <a:ext cx="3769783" cy="273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367" y="5581402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741" t="55836"/>
          <a:stretch/>
        </p:blipFill>
        <p:spPr>
          <a:xfrm>
            <a:off x="4531940" y="2556936"/>
            <a:ext cx="4036335" cy="2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</a:t>
            </a:r>
            <a:r>
              <a:rPr lang="en-US" dirty="0"/>
              <a:t>Bone S</a:t>
            </a:r>
            <a:r>
              <a:rPr lang="en-US" dirty="0" smtClean="0"/>
              <a:t>can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activity – early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5000"/>
          <a:stretch/>
        </p:blipFill>
        <p:spPr>
          <a:xfrm>
            <a:off x="1818216" y="1991699"/>
            <a:ext cx="5520267" cy="4456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3777" y="6448488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 rot="16200000">
            <a:off x="2098298" y="4520658"/>
            <a:ext cx="1155035" cy="551865"/>
          </a:xfrm>
          <a:prstGeom prst="ellipse">
            <a:avLst/>
          </a:prstGeom>
          <a:noFill/>
          <a:ln w="28575">
            <a:solidFill>
              <a:srgbClr val="2161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3518025" y="4520658"/>
            <a:ext cx="1155035" cy="551865"/>
          </a:xfrm>
          <a:prstGeom prst="ellipse">
            <a:avLst/>
          </a:prstGeom>
          <a:noFill/>
          <a:ln w="28575">
            <a:solidFill>
              <a:srgbClr val="2161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7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</a:t>
            </a:r>
            <a:r>
              <a:rPr lang="en-US" dirty="0"/>
              <a:t>OM – Bone S</a:t>
            </a:r>
            <a:r>
              <a:rPr lang="en-US" dirty="0" smtClean="0"/>
              <a:t>can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activity – early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9669" y="5546909"/>
            <a:ext cx="186301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489CB0"/>
                </a:solidFill>
              </a:rPr>
              <a:t>Fundamentals of Pediatric </a:t>
            </a:r>
            <a:r>
              <a:rPr lang="en-US" sz="600" dirty="0" smtClean="0">
                <a:solidFill>
                  <a:srgbClr val="489CB0"/>
                </a:solidFill>
              </a:rPr>
              <a:t>Orthopedics, L </a:t>
            </a:r>
            <a:r>
              <a:rPr lang="en-US" sz="600" dirty="0" err="1" smtClean="0">
                <a:solidFill>
                  <a:srgbClr val="489CB0"/>
                </a:solidFill>
              </a:rPr>
              <a:t>Staheli</a:t>
            </a:r>
            <a:endParaRPr lang="x-none" sz="600" dirty="0">
              <a:solidFill>
                <a:srgbClr val="489CB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40" y="2188638"/>
            <a:ext cx="5970177" cy="33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in Bone</a:t>
            </a: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Osteomyelitis (Bone and marrow infection):</a:t>
            </a:r>
          </a:p>
          <a:p>
            <a:pPr lvl="1"/>
            <a:r>
              <a:rPr lang="en-US" dirty="0" err="1" smtClean="0"/>
              <a:t>Osteo</a:t>
            </a:r>
            <a:r>
              <a:rPr lang="en-US" dirty="0" smtClean="0"/>
              <a:t> = bone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yel</a:t>
            </a:r>
            <a:r>
              <a:rPr lang="en-US" dirty="0" smtClean="0"/>
              <a:t> = bone marrow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tis</a:t>
            </a:r>
            <a:r>
              <a:rPr lang="en-US" dirty="0" smtClean="0"/>
              <a:t> = inflammation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Acute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ub-acute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hronic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pecific (</a:t>
            </a:r>
            <a:r>
              <a:rPr lang="en-US" dirty="0" err="1" smtClean="0"/>
              <a:t>e,g</a:t>
            </a:r>
            <a:r>
              <a:rPr lang="en-US" dirty="0" smtClean="0"/>
              <a:t>. TB, Brucellosis, Fungal)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on specific (most common)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37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MRI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Distinguishes between bone </a:t>
            </a:r>
            <a:r>
              <a:rPr lang="en-US" sz="2400" dirty="0"/>
              <a:t>&amp;</a:t>
            </a:r>
            <a:r>
              <a:rPr lang="en-US" sz="2400" dirty="0" smtClean="0"/>
              <a:t> soft tissue infection</a:t>
            </a:r>
          </a:p>
          <a:p>
            <a:r>
              <a:rPr lang="en-US" sz="2400" dirty="0" smtClean="0"/>
              <a:t>Perfect to detect early signs of infection – replacing bone scan</a:t>
            </a:r>
            <a:endParaRPr lang="x-none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278"/>
          <a:stretch/>
        </p:blipFill>
        <p:spPr>
          <a:xfrm>
            <a:off x="549275" y="2984251"/>
            <a:ext cx="2829316" cy="34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0" y="2984251"/>
            <a:ext cx="3436904" cy="3409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294" y="2984251"/>
            <a:ext cx="3285447" cy="34099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777" y="6394201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5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Other </a:t>
            </a:r>
            <a:r>
              <a:rPr lang="en-US" dirty="0"/>
              <a:t>T</a:t>
            </a:r>
            <a:r>
              <a:rPr lang="en-US" dirty="0" smtClean="0"/>
              <a:t>ests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337244" cy="4899910"/>
          </a:xfrm>
        </p:spPr>
        <p:txBody>
          <a:bodyPr>
            <a:normAutofit/>
          </a:bodyPr>
          <a:lstStyle/>
          <a:p>
            <a:r>
              <a:rPr lang="en-US" dirty="0" smtClean="0"/>
              <a:t>WBC: leukocytosis, neutrophils</a:t>
            </a:r>
          </a:p>
          <a:p>
            <a:r>
              <a:rPr lang="en-US" dirty="0" smtClean="0"/>
              <a:t>C-reactive protein: raises very early</a:t>
            </a:r>
          </a:p>
          <a:p>
            <a:r>
              <a:rPr lang="en-US" dirty="0" smtClean="0"/>
              <a:t>ESR: raises several days later</a:t>
            </a:r>
          </a:p>
          <a:p>
            <a:r>
              <a:rPr lang="en-US" dirty="0" smtClean="0"/>
              <a:t>Blood culture</a:t>
            </a:r>
          </a:p>
          <a:p>
            <a:r>
              <a:rPr lang="en-US" dirty="0" smtClean="0"/>
              <a:t>Aspiration from sub-periosteal collection or joint</a:t>
            </a:r>
          </a:p>
          <a:p>
            <a:pPr lvl="1"/>
            <a:r>
              <a:rPr lang="en-US" dirty="0" smtClean="0"/>
              <a:t>Good, even if no pus</a:t>
            </a:r>
          </a:p>
          <a:p>
            <a:pPr lvl="1"/>
            <a:r>
              <a:rPr lang="en-US" dirty="0" smtClean="0"/>
              <a:t>Smear for cells and bacteria</a:t>
            </a:r>
          </a:p>
          <a:p>
            <a:pPr lvl="1"/>
            <a:r>
              <a:rPr lang="en-US" dirty="0" smtClean="0"/>
              <a:t>Culture / sensitivity</a:t>
            </a:r>
            <a:endParaRPr lang="x-none" dirty="0"/>
          </a:p>
        </p:txBody>
      </p:sp>
      <p:sp>
        <p:nvSpPr>
          <p:cNvPr id="4" name="TextBox 3"/>
          <p:cNvSpPr txBox="1"/>
          <p:nvPr/>
        </p:nvSpPr>
        <p:spPr>
          <a:xfrm>
            <a:off x="6851216" y="1375758"/>
            <a:ext cx="219075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these </a:t>
            </a:r>
            <a:r>
              <a:rPr lang="en-US" dirty="0"/>
              <a:t>non-specific signs </a:t>
            </a:r>
            <a:r>
              <a:rPr lang="en-US" dirty="0" smtClean="0"/>
              <a:t>are </a:t>
            </a:r>
            <a:r>
              <a:rPr lang="en-US" dirty="0"/>
              <a:t>not </a:t>
            </a:r>
            <a:r>
              <a:rPr lang="en-US" dirty="0" smtClean="0"/>
              <a:t>diagnostic</a:t>
            </a:r>
            <a:r>
              <a:rPr lang="en-US" dirty="0"/>
              <a:t>. </a:t>
            </a:r>
            <a:r>
              <a:rPr lang="en-US" dirty="0" smtClean="0"/>
              <a:t>But helpful</a:t>
            </a:r>
            <a:r>
              <a:rPr lang="en-US" dirty="0"/>
              <a:t> </a:t>
            </a:r>
            <a:r>
              <a:rPr lang="en-US" dirty="0" smtClean="0"/>
              <a:t>in assessing </a:t>
            </a:r>
            <a:r>
              <a:rPr lang="en-US" dirty="0"/>
              <a:t>the progress of bone </a:t>
            </a:r>
            <a:r>
              <a:rPr lang="en-US" dirty="0" smtClean="0"/>
              <a:t>infection</a:t>
            </a:r>
            <a:endParaRPr lang="ar-SA" dirty="0"/>
          </a:p>
        </p:txBody>
      </p:sp>
      <p:sp>
        <p:nvSpPr>
          <p:cNvPr id="6" name="Right Brace 5"/>
          <p:cNvSpPr/>
          <p:nvPr/>
        </p:nvSpPr>
        <p:spPr>
          <a:xfrm>
            <a:off x="6559640" y="1592460"/>
            <a:ext cx="347177" cy="15485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41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Differential Diagnosis</a:t>
            </a:r>
            <a:endParaRPr lang="en-US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Cellulitis</a:t>
            </a:r>
          </a:p>
          <a:p>
            <a:r>
              <a:rPr lang="en-US" dirty="0" smtClean="0"/>
              <a:t>Acute septic arthritis</a:t>
            </a:r>
          </a:p>
          <a:p>
            <a:r>
              <a:rPr lang="en-US" dirty="0" smtClean="0"/>
              <a:t>Acute rheumatism</a:t>
            </a:r>
          </a:p>
          <a:p>
            <a:r>
              <a:rPr lang="en-US" dirty="0" smtClean="0"/>
              <a:t>Sickle cell crisis</a:t>
            </a:r>
          </a:p>
        </p:txBody>
      </p:sp>
    </p:spTree>
    <p:extLst>
      <p:ext uri="{BB962C8B-B14F-4D97-AF65-F5344CB8AC3E}">
        <p14:creationId xmlns:p14="http://schemas.microsoft.com/office/powerpoint/2010/main" val="18547781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Principles of 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Acute infections, if treated early with effective antibiotics, can usually be cured</a:t>
            </a:r>
          </a:p>
          <a:p>
            <a:r>
              <a:rPr lang="en-US" smtClean="0"/>
              <a:t>Operative drainage needed once there is pus and bone necrosis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Principles of 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Analgesia, rest, general supportive measures</a:t>
            </a:r>
          </a:p>
          <a:p>
            <a:r>
              <a:rPr lang="en-US" smtClean="0"/>
              <a:t>Identify organism, use effective antibiotics or chemotherapy</a:t>
            </a:r>
          </a:p>
          <a:p>
            <a:r>
              <a:rPr lang="en-US" smtClean="0"/>
              <a:t>Release pus as soon as it is detected, and remove avascular and necrotic tissue</a:t>
            </a:r>
          </a:p>
          <a:p>
            <a:r>
              <a:rPr lang="en-US" smtClean="0"/>
              <a:t>Stabilize the bone if weak or fractured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75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Treatment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Supportive treatment for pain and dehydration</a:t>
            </a:r>
          </a:p>
          <a:p>
            <a:r>
              <a:rPr lang="en-US" dirty="0" smtClean="0"/>
              <a:t>Splint</a:t>
            </a:r>
          </a:p>
          <a:p>
            <a:r>
              <a:rPr lang="en-US" dirty="0" smtClean="0"/>
              <a:t>Antibiotics: I.V. - (must start early)</a:t>
            </a:r>
          </a:p>
          <a:p>
            <a:pPr lvl="1"/>
            <a:r>
              <a:rPr lang="en-US" dirty="0" smtClean="0"/>
              <a:t>After aspiration start empirically, (take advice from microbiologist)</a:t>
            </a:r>
          </a:p>
          <a:p>
            <a:pPr lvl="1"/>
            <a:r>
              <a:rPr lang="en-US" dirty="0" smtClean="0"/>
              <a:t>Check smear (Gram’s stain)</a:t>
            </a:r>
          </a:p>
          <a:p>
            <a:pPr lvl="1"/>
            <a:r>
              <a:rPr lang="en-US" dirty="0" smtClean="0"/>
              <a:t>Change according to culture / sensitivity</a:t>
            </a:r>
          </a:p>
          <a:p>
            <a:r>
              <a:rPr lang="en-US" dirty="0" smtClean="0"/>
              <a:t>Surgery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43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which antibiotic?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Children &amp; fit adults: </a:t>
            </a:r>
            <a:r>
              <a:rPr lang="en-US" sz="2400" dirty="0" smtClean="0"/>
              <a:t>(</a:t>
            </a:r>
            <a:r>
              <a:rPr lang="en-US" sz="2400" i="1" dirty="0" smtClean="0"/>
              <a:t>Staphylococcus aureus):</a:t>
            </a:r>
            <a:endParaRPr lang="en-US" i="1" dirty="0" smtClean="0"/>
          </a:p>
          <a:p>
            <a:pPr lvl="1"/>
            <a:r>
              <a:rPr lang="en-US" dirty="0" smtClean="0"/>
              <a:t>I.V. </a:t>
            </a:r>
            <a:r>
              <a:rPr lang="en-US" dirty="0"/>
              <a:t>f</a:t>
            </a:r>
            <a:r>
              <a:rPr lang="en-US" dirty="0" smtClean="0"/>
              <a:t>lucloxacillin  (a penicillinase-resistant penicillin) and fusidic acid</a:t>
            </a:r>
          </a:p>
          <a:p>
            <a:pPr lvl="1"/>
            <a:r>
              <a:rPr lang="en-US" dirty="0" smtClean="0"/>
              <a:t>change according to result of culture &amp; sensitivity</a:t>
            </a:r>
          </a:p>
          <a:p>
            <a:pPr lvl="1"/>
            <a:r>
              <a:rPr lang="en-US" dirty="0" smtClean="0"/>
              <a:t>If MRSA, change to Vancomycin</a:t>
            </a:r>
          </a:p>
          <a:p>
            <a:pPr lvl="1"/>
            <a:r>
              <a:rPr lang="en-US" dirty="0" smtClean="0"/>
              <a:t>Duration:</a:t>
            </a:r>
          </a:p>
          <a:p>
            <a:pPr lvl="2"/>
            <a:r>
              <a:rPr lang="en-US" sz="2200" dirty="0" smtClean="0"/>
              <a:t>6 weeks I.V to start with, followed by</a:t>
            </a:r>
          </a:p>
          <a:p>
            <a:pPr marL="722313" indent="-88900"/>
            <a:r>
              <a:rPr lang="en-US" sz="2200" dirty="0" smtClean="0"/>
              <a:t>   another 3-6 weeks oral </a:t>
            </a:r>
            <a:r>
              <a:rPr lang="en-US" sz="2000" b="1" dirty="0" smtClean="0"/>
              <a:t>( if CRP values return to normal levels)</a:t>
            </a:r>
          </a:p>
          <a:p>
            <a:r>
              <a:rPr lang="en-US" dirty="0" smtClean="0"/>
              <a:t>Children &lt; 4 </a:t>
            </a:r>
            <a:r>
              <a:rPr lang="en-US" dirty="0" err="1" smtClean="0"/>
              <a:t>yrs</a:t>
            </a:r>
            <a:r>
              <a:rPr lang="en-US" dirty="0" smtClean="0"/>
              <a:t>: </a:t>
            </a:r>
            <a:r>
              <a:rPr lang="en-US" sz="2400" dirty="0" smtClean="0"/>
              <a:t>(</a:t>
            </a:r>
            <a:r>
              <a:rPr lang="it-IT" sz="2400" i="1" dirty="0" smtClean="0"/>
              <a:t>H influenzae</a:t>
            </a:r>
            <a:r>
              <a:rPr lang="en-US" sz="2400" dirty="0" smtClean="0"/>
              <a:t> &amp; Gram-negative)</a:t>
            </a:r>
          </a:p>
          <a:p>
            <a:pPr lvl="1"/>
            <a:r>
              <a:rPr lang="en-US" dirty="0" smtClean="0"/>
              <a:t>Third generation cephalosporin </a:t>
            </a:r>
            <a:r>
              <a:rPr lang="en-US" dirty="0"/>
              <a:t>+ </a:t>
            </a:r>
            <a:r>
              <a:rPr lang="en-US" dirty="0" err="1"/>
              <a:t>flucloxacillin</a:t>
            </a:r>
            <a:r>
              <a:rPr lang="en-US" dirty="0"/>
              <a:t> </a:t>
            </a:r>
            <a:r>
              <a:rPr lang="en-US" dirty="0" smtClean="0"/>
              <a:t>IV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897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surgical drainage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</a:t>
            </a:r>
            <a:r>
              <a:rPr lang="en-US" dirty="0" smtClean="0"/>
              <a:t>to: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educe pressure, evacuate pus, remove </a:t>
            </a:r>
            <a:r>
              <a:rPr lang="en-US" dirty="0" err="1"/>
              <a:t>sequestra</a:t>
            </a:r>
            <a:endParaRPr lang="x-none" dirty="0"/>
          </a:p>
          <a:p>
            <a:r>
              <a:rPr lang="en-US" dirty="0" smtClean="0"/>
              <a:t>If start antibiotic early, may not need surgery?</a:t>
            </a:r>
          </a:p>
          <a:p>
            <a:r>
              <a:rPr lang="en-US" dirty="0" smtClean="0"/>
              <a:t>A must:</a:t>
            </a:r>
          </a:p>
          <a:p>
            <a:pPr lvl="1"/>
            <a:r>
              <a:rPr lang="en-US" dirty="0" smtClean="0"/>
              <a:t>Whenever there is a collection</a:t>
            </a:r>
          </a:p>
          <a:p>
            <a:pPr lvl="1"/>
            <a:r>
              <a:rPr lang="en-US" dirty="0" smtClean="0"/>
              <a:t>If fever and tenderness persist for &gt;36 hrs. after starting antibiotics</a:t>
            </a:r>
          </a:p>
          <a:p>
            <a:r>
              <a:rPr lang="en-US" dirty="0" smtClean="0"/>
              <a:t>Delay of drainage may lead to chronic 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Complications</a:t>
            </a:r>
            <a:endParaRPr lang="en-US" dirty="0"/>
          </a:p>
        </p:txBody>
      </p:sp>
      <p:sp>
        <p:nvSpPr>
          <p:cNvPr id="24581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Septicemia</a:t>
            </a:r>
          </a:p>
          <a:p>
            <a:r>
              <a:rPr lang="en-US" dirty="0" smtClean="0"/>
              <a:t>Metastatic infection</a:t>
            </a:r>
          </a:p>
          <a:p>
            <a:r>
              <a:rPr lang="en-US" dirty="0" smtClean="0"/>
              <a:t>Septic arthritis</a:t>
            </a:r>
          </a:p>
          <a:p>
            <a:r>
              <a:rPr lang="en-US" dirty="0" smtClean="0"/>
              <a:t>Pathological fracture</a:t>
            </a:r>
          </a:p>
          <a:p>
            <a:r>
              <a:rPr lang="en-US" dirty="0" smtClean="0"/>
              <a:t>Altered bone growth</a:t>
            </a:r>
          </a:p>
          <a:p>
            <a:r>
              <a:rPr lang="en-US" dirty="0" smtClean="0"/>
              <a:t>Chronic osteomyelitis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68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7yr old boy, fever and painful knee 3 week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1" y="2065338"/>
            <a:ext cx="2505246" cy="428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325" y="2065338"/>
            <a:ext cx="2692262" cy="4289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98" y="2065338"/>
            <a:ext cx="2489741" cy="4289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6302" y="6441907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2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Route of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659790" cy="48999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Micro-organisms may reach the musculoskeletal tissues by:</a:t>
            </a:r>
          </a:p>
          <a:p>
            <a:r>
              <a:rPr lang="en-US" dirty="0"/>
              <a:t>Indirect spread via </a:t>
            </a:r>
            <a:r>
              <a:rPr lang="en-US" dirty="0" smtClean="0"/>
              <a:t>blood stream </a:t>
            </a:r>
            <a:r>
              <a:rPr lang="en-US" dirty="0"/>
              <a:t>from a distant </a:t>
            </a:r>
            <a:r>
              <a:rPr lang="en-US" dirty="0" smtClean="0"/>
              <a:t>site</a:t>
            </a:r>
          </a:p>
          <a:p>
            <a:pPr lvl="1"/>
            <a:r>
              <a:rPr lang="en-US" dirty="0" smtClean="0"/>
              <a:t>The commonest</a:t>
            </a:r>
            <a:endParaRPr lang="en-US" dirty="0"/>
          </a:p>
          <a:p>
            <a:pPr lvl="1"/>
            <a:r>
              <a:rPr lang="en-US" dirty="0"/>
              <a:t>Prick, injection, </a:t>
            </a:r>
            <a:r>
              <a:rPr lang="en-US" dirty="0" smtClean="0"/>
              <a:t>boil, distant wound infection</a:t>
            </a:r>
            <a:endParaRPr lang="en-US" dirty="0"/>
          </a:p>
          <a:p>
            <a:pPr lvl="1"/>
            <a:r>
              <a:rPr lang="en-US" dirty="0"/>
              <a:t>Nose, mouth, respiratory </a:t>
            </a:r>
            <a:r>
              <a:rPr lang="en-US" dirty="0" smtClean="0"/>
              <a:t>tract,</a:t>
            </a:r>
          </a:p>
          <a:p>
            <a:pPr marL="349250" lvl="1" indent="0">
              <a:buNone/>
            </a:pPr>
            <a:r>
              <a:rPr lang="en-US" dirty="0"/>
              <a:t>	</a:t>
            </a:r>
            <a:r>
              <a:rPr lang="en-US" dirty="0" smtClean="0"/>
              <a:t>bowel</a:t>
            </a:r>
            <a:r>
              <a:rPr lang="en-US" dirty="0"/>
              <a:t>, genitourinary tract</a:t>
            </a:r>
          </a:p>
          <a:p>
            <a:r>
              <a:rPr lang="en-US" dirty="0" smtClean="0"/>
              <a:t>Direct spread from a contiguous focus of infection</a:t>
            </a:r>
          </a:p>
          <a:p>
            <a:r>
              <a:rPr lang="en-US" dirty="0" smtClean="0"/>
              <a:t>Direct implantation from trauma or surgery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7802" y="2234425"/>
            <a:ext cx="3890613" cy="3166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5613" y="5428257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577264" y="2887579"/>
            <a:ext cx="2361362" cy="102669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717734">
            <a:off x="4900253" y="3497752"/>
            <a:ext cx="2060988" cy="13506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1278117">
            <a:off x="6554992" y="4356201"/>
            <a:ext cx="2401813" cy="105227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OM – case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year old boy</a:t>
            </a:r>
          </a:p>
          <a:p>
            <a:r>
              <a:rPr lang="en-US" dirty="0" smtClean="0"/>
              <a:t>Pain in R thigh and knee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For 3 weeks</a:t>
            </a:r>
          </a:p>
          <a:p>
            <a:r>
              <a:rPr lang="en-US" dirty="0" smtClean="0"/>
              <a:t>Swollen, tender thigh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49226" y="6072577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243" y="1229438"/>
            <a:ext cx="2551970" cy="47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6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OM – 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yrs. old girl, OM L Tibia, treated only by antibiotics for a long period without drainage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3898" y="2354263"/>
            <a:ext cx="4388904" cy="41018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6302" y="6441907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 - 5 </a:t>
            </a:r>
            <a:r>
              <a:rPr lang="en-US" dirty="0" err="1" smtClean="0"/>
              <a:t>yr</a:t>
            </a:r>
            <a:r>
              <a:rPr lang="en-US" dirty="0" smtClean="0"/>
              <a:t> boy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Pain, tenderness, fever lower thigh</a:t>
            </a:r>
          </a:p>
          <a:p>
            <a:r>
              <a:rPr lang="en-US" sz="2400" dirty="0"/>
              <a:t>WBC high, CRP </a:t>
            </a:r>
            <a:r>
              <a:rPr lang="en-US" sz="2400" dirty="0" smtClean="0"/>
              <a:t>high</a:t>
            </a:r>
            <a:endParaRPr lang="en-US" sz="2400" dirty="0"/>
          </a:p>
        </p:txBody>
      </p:sp>
      <p:pic>
        <p:nvPicPr>
          <p:cNvPr id="7" name="Picture 6" descr="20031212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6712" r="10103" b="449"/>
          <a:stretch/>
        </p:blipFill>
        <p:spPr>
          <a:xfrm>
            <a:off x="549275" y="2482849"/>
            <a:ext cx="2204243" cy="4408486"/>
          </a:xfrm>
          <a:prstGeom prst="rect">
            <a:avLst/>
          </a:prstGeom>
        </p:spPr>
      </p:pic>
      <p:pic>
        <p:nvPicPr>
          <p:cNvPr id="8" name="Picture 7" descr="200312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7409" r="5891" b="-494"/>
          <a:stretch/>
        </p:blipFill>
        <p:spPr>
          <a:xfrm>
            <a:off x="2844809" y="2482849"/>
            <a:ext cx="1926458" cy="4375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4000" contras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9" y="2482849"/>
            <a:ext cx="4163662" cy="4375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6547" y="4957010"/>
            <a:ext cx="930442" cy="9785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 - 5 </a:t>
            </a:r>
            <a:r>
              <a:rPr lang="en-US" dirty="0" err="1" smtClean="0"/>
              <a:t>yr</a:t>
            </a:r>
            <a:r>
              <a:rPr lang="en-US" dirty="0" smtClean="0"/>
              <a:t> boy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Pain, tenderness, fever lower thigh</a:t>
            </a:r>
          </a:p>
          <a:p>
            <a:r>
              <a:rPr lang="en-US" sz="2400" dirty="0"/>
              <a:t>WBC high, CRP </a:t>
            </a:r>
            <a:r>
              <a:rPr lang="en-US" sz="2400" dirty="0" smtClean="0"/>
              <a:t>high</a:t>
            </a:r>
            <a:r>
              <a:rPr lang="en-US" sz="2400" dirty="0"/>
              <a:t>, </a:t>
            </a:r>
            <a:r>
              <a:rPr lang="en-US" sz="2400" dirty="0" smtClean="0"/>
              <a:t>MRI: positive</a:t>
            </a:r>
            <a:endParaRPr lang="en-US" sz="2400" dirty="0"/>
          </a:p>
        </p:txBody>
      </p:sp>
      <p:pic>
        <p:nvPicPr>
          <p:cNvPr id="7" name="Picture 6" descr="20031212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6712" r="10103" b="449"/>
          <a:stretch/>
        </p:blipFill>
        <p:spPr>
          <a:xfrm>
            <a:off x="549275" y="2482849"/>
            <a:ext cx="2204243" cy="4408486"/>
          </a:xfrm>
          <a:prstGeom prst="rect">
            <a:avLst/>
          </a:prstGeom>
        </p:spPr>
      </p:pic>
      <p:pic>
        <p:nvPicPr>
          <p:cNvPr id="8" name="Picture 7" descr="200312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t="7409" r="5891" b="-494"/>
          <a:stretch/>
        </p:blipFill>
        <p:spPr>
          <a:xfrm>
            <a:off x="2844809" y="2482849"/>
            <a:ext cx="1926458" cy="43751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63016" y="2482849"/>
            <a:ext cx="4375150" cy="4375150"/>
            <a:chOff x="4663016" y="2482849"/>
            <a:chExt cx="4375150" cy="4375150"/>
          </a:xfrm>
        </p:grpSpPr>
        <p:pic>
          <p:nvPicPr>
            <p:cNvPr id="9" name="Picture 8" descr="0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016" y="2482849"/>
              <a:ext cx="4375150" cy="43751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293768" y="2482849"/>
              <a:ext cx="744398" cy="1014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37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fter open drainage and drilling – only of lower part !!</a:t>
            </a:r>
          </a:p>
          <a:p>
            <a:pPr marL="0" indent="0">
              <a:buNone/>
            </a:pPr>
            <a:r>
              <a:rPr lang="en-US" sz="2400" dirty="0" smtClean="0"/>
              <a:t>                                                                    After 8 days</a:t>
            </a:r>
            <a:endParaRPr lang="en-US" sz="2400" dirty="0"/>
          </a:p>
        </p:txBody>
      </p:sp>
      <p:pic>
        <p:nvPicPr>
          <p:cNvPr id="6" name="Picture 5" descr="20031212 post op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0061" r="62307" b="19605"/>
          <a:stretch/>
        </p:blipFill>
        <p:spPr>
          <a:xfrm>
            <a:off x="549275" y="2479261"/>
            <a:ext cx="1695561" cy="4344872"/>
          </a:xfrm>
          <a:prstGeom prst="rect">
            <a:avLst/>
          </a:prstGeom>
        </p:spPr>
      </p:pic>
      <p:pic>
        <p:nvPicPr>
          <p:cNvPr id="7" name="Picture 6" descr="20031212 post o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6" t="11531" r="2692" b="17645"/>
          <a:stretch/>
        </p:blipFill>
        <p:spPr>
          <a:xfrm>
            <a:off x="2625726" y="2482850"/>
            <a:ext cx="2335574" cy="4375150"/>
          </a:xfrm>
          <a:prstGeom prst="rect">
            <a:avLst/>
          </a:prstGeom>
        </p:spPr>
      </p:pic>
      <p:pic>
        <p:nvPicPr>
          <p:cNvPr id="8" name="Picture 7" descr="20040104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5211" r="21526"/>
          <a:stretch/>
        </p:blipFill>
        <p:spPr>
          <a:xfrm>
            <a:off x="5418666" y="2482850"/>
            <a:ext cx="1606661" cy="4378739"/>
          </a:xfrm>
          <a:prstGeom prst="rect">
            <a:avLst/>
          </a:prstGeom>
        </p:spPr>
      </p:pic>
      <p:pic>
        <p:nvPicPr>
          <p:cNvPr id="9" name="Picture 8" descr="20040104 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 r="21526"/>
          <a:stretch/>
        </p:blipFill>
        <p:spPr>
          <a:xfrm>
            <a:off x="7025327" y="2482850"/>
            <a:ext cx="1885921" cy="44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0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After 3 weeks</a:t>
            </a:r>
          </a:p>
        </p:txBody>
      </p:sp>
      <p:pic>
        <p:nvPicPr>
          <p:cNvPr id="4" name="Picture 3" descr="20040121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6914" r="15153"/>
          <a:stretch/>
        </p:blipFill>
        <p:spPr>
          <a:xfrm>
            <a:off x="147232" y="2449513"/>
            <a:ext cx="2595979" cy="4408486"/>
          </a:xfrm>
          <a:prstGeom prst="rect">
            <a:avLst/>
          </a:prstGeom>
        </p:spPr>
      </p:pic>
      <p:pic>
        <p:nvPicPr>
          <p:cNvPr id="5" name="Picture 4" descr="20040121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2099" r="10330" b="2963"/>
          <a:stretch/>
        </p:blipFill>
        <p:spPr>
          <a:xfrm>
            <a:off x="2286029" y="2474740"/>
            <a:ext cx="3014134" cy="4393484"/>
          </a:xfrm>
          <a:prstGeom prst="rect">
            <a:avLst/>
          </a:prstGeom>
        </p:spPr>
      </p:pic>
      <p:pic>
        <p:nvPicPr>
          <p:cNvPr id="8" name="Picture 7" descr="20040121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6" t="12818" r="25233"/>
          <a:stretch/>
        </p:blipFill>
        <p:spPr>
          <a:xfrm rot="20396902">
            <a:off x="5762954" y="1189598"/>
            <a:ext cx="2673867" cy="5611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</p:spTree>
    <p:extLst>
      <p:ext uri="{BB962C8B-B14F-4D97-AF65-F5344CB8AC3E}">
        <p14:creationId xmlns:p14="http://schemas.microsoft.com/office/powerpoint/2010/main" val="69540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After 3 weeks</a:t>
            </a:r>
          </a:p>
          <a:p>
            <a:r>
              <a:rPr lang="en-US" sz="2400" dirty="0" smtClean="0"/>
              <a:t>After 2 months: pathological fracture</a:t>
            </a:r>
            <a:endParaRPr lang="en-US" sz="2400" dirty="0"/>
          </a:p>
        </p:txBody>
      </p:sp>
      <p:pic>
        <p:nvPicPr>
          <p:cNvPr id="4" name="Picture 3" descr="20040121 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6914" r="15153"/>
          <a:stretch/>
        </p:blipFill>
        <p:spPr>
          <a:xfrm>
            <a:off x="147232" y="2449513"/>
            <a:ext cx="2595979" cy="4408486"/>
          </a:xfrm>
          <a:prstGeom prst="rect">
            <a:avLst/>
          </a:prstGeom>
        </p:spPr>
      </p:pic>
      <p:pic>
        <p:nvPicPr>
          <p:cNvPr id="5" name="Picture 4" descr="20040121 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12099" r="10330" b="2963"/>
          <a:stretch/>
        </p:blipFill>
        <p:spPr>
          <a:xfrm>
            <a:off x="2286029" y="2474740"/>
            <a:ext cx="3014134" cy="4393484"/>
          </a:xfrm>
          <a:prstGeom prst="rect">
            <a:avLst/>
          </a:prstGeom>
        </p:spPr>
      </p:pic>
      <p:pic>
        <p:nvPicPr>
          <p:cNvPr id="9" name="Picture 8" descr="20040218 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9383" r="20519" b="8491"/>
          <a:stretch/>
        </p:blipFill>
        <p:spPr>
          <a:xfrm>
            <a:off x="4963032" y="2474740"/>
            <a:ext cx="2544807" cy="4408486"/>
          </a:xfrm>
          <a:prstGeom prst="rect">
            <a:avLst/>
          </a:prstGeom>
        </p:spPr>
      </p:pic>
      <p:pic>
        <p:nvPicPr>
          <p:cNvPr id="10" name="Picture 9" descr="20040218 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5211" r="33239" b="5926"/>
          <a:stretch/>
        </p:blipFill>
        <p:spPr>
          <a:xfrm>
            <a:off x="7288187" y="2449513"/>
            <a:ext cx="1821963" cy="44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- 5 </a:t>
            </a:r>
            <a:r>
              <a:rPr lang="en-US" dirty="0" err="1"/>
              <a:t>yr</a:t>
            </a:r>
            <a:r>
              <a:rPr lang="en-US" dirty="0"/>
              <a:t> boy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After 8 months: poor healing with infection</a:t>
            </a:r>
          </a:p>
          <a:p>
            <a:r>
              <a:rPr lang="en-US" sz="2400" dirty="0" smtClean="0"/>
              <a:t>After 11 months: after plating</a:t>
            </a:r>
            <a:endParaRPr lang="en-US" sz="2400" dirty="0"/>
          </a:p>
        </p:txBody>
      </p:sp>
      <p:pic>
        <p:nvPicPr>
          <p:cNvPr id="5" name="Picture 4" descr="20040708 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8642" r="4580"/>
          <a:stretch/>
        </p:blipFill>
        <p:spPr>
          <a:xfrm>
            <a:off x="549275" y="2449513"/>
            <a:ext cx="2216158" cy="4408486"/>
          </a:xfrm>
          <a:prstGeom prst="rect">
            <a:avLst/>
          </a:prstGeom>
        </p:spPr>
      </p:pic>
      <p:pic>
        <p:nvPicPr>
          <p:cNvPr id="7" name="Picture 6" descr="20040911 4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5211" r="18340"/>
          <a:stretch/>
        </p:blipFill>
        <p:spPr>
          <a:xfrm>
            <a:off x="2986450" y="2449513"/>
            <a:ext cx="1591900" cy="4408487"/>
          </a:xfrm>
          <a:prstGeom prst="rect">
            <a:avLst/>
          </a:prstGeom>
        </p:spPr>
      </p:pic>
      <p:pic>
        <p:nvPicPr>
          <p:cNvPr id="8" name="Picture 7" descr="20041023 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13333" r="13905" b="1729"/>
          <a:stretch/>
        </p:blipFill>
        <p:spPr>
          <a:xfrm>
            <a:off x="5010349" y="2449513"/>
            <a:ext cx="1550660" cy="4408486"/>
          </a:xfrm>
          <a:prstGeom prst="rect">
            <a:avLst/>
          </a:prstGeom>
        </p:spPr>
      </p:pic>
      <p:pic>
        <p:nvPicPr>
          <p:cNvPr id="9" name="Picture 8" descr="20041023 2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15211" r="9483" b="10864"/>
          <a:stretch/>
        </p:blipFill>
        <p:spPr>
          <a:xfrm>
            <a:off x="6688668" y="2449513"/>
            <a:ext cx="2077658" cy="42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Subacute Osteomyelitis</a:t>
            </a:r>
            <a:endParaRPr lang="en-GB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Mild form</a:t>
            </a:r>
          </a:p>
          <a:p>
            <a:pPr lvl="1"/>
            <a:r>
              <a:rPr lang="en-US" dirty="0" smtClean="0"/>
              <a:t>Less virulent organism, more resistant patient</a:t>
            </a:r>
          </a:p>
          <a:p>
            <a:r>
              <a:rPr lang="en-US" dirty="0" smtClean="0"/>
              <a:t>Clinical features</a:t>
            </a:r>
          </a:p>
          <a:p>
            <a:pPr lvl="1"/>
            <a:r>
              <a:rPr lang="en-US" dirty="0" smtClean="0"/>
              <a:t>Long history (weeks, months)</a:t>
            </a:r>
          </a:p>
          <a:p>
            <a:pPr lvl="1"/>
            <a:r>
              <a:rPr lang="en-US" dirty="0" smtClean="0"/>
              <a:t>Pain, limp</a:t>
            </a:r>
          </a:p>
          <a:p>
            <a:pPr lvl="1"/>
            <a:r>
              <a:rPr lang="en-US" dirty="0" smtClean="0"/>
              <a:t>Swelling occasionally</a:t>
            </a:r>
          </a:p>
          <a:p>
            <a:pPr lvl="1"/>
            <a:r>
              <a:rPr lang="en-US" dirty="0" smtClean="0"/>
              <a:t>Local tenderness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1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Subacute OM - investigation</a:t>
            </a:r>
            <a:endParaRPr lang="en-GB" dirty="0"/>
          </a:p>
        </p:txBody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9275" y="1375758"/>
            <a:ext cx="4434707" cy="4899910"/>
          </a:xfrm>
        </p:spPr>
        <p:txBody>
          <a:bodyPr/>
          <a:lstStyle/>
          <a:p>
            <a:r>
              <a:rPr lang="en-US" dirty="0"/>
              <a:t>X-ray: Brodie’s abscess</a:t>
            </a:r>
          </a:p>
          <a:p>
            <a:pPr lvl="1"/>
            <a:r>
              <a:rPr lang="en-US" dirty="0"/>
              <a:t>a well defined cavity in </a:t>
            </a:r>
            <a:r>
              <a:rPr lang="en-US" dirty="0" smtClean="0"/>
              <a:t>metaphysis</a:t>
            </a:r>
          </a:p>
          <a:p>
            <a:r>
              <a:rPr lang="en-US" dirty="0" smtClean="0"/>
              <a:t>Bone scan / MRI</a:t>
            </a:r>
          </a:p>
          <a:p>
            <a:r>
              <a:rPr lang="en-US" dirty="0" smtClean="0"/>
              <a:t>Biopsy / aspiration</a:t>
            </a:r>
          </a:p>
          <a:p>
            <a:pPr lvl="1"/>
            <a:r>
              <a:rPr lang="en-US" dirty="0" smtClean="0"/>
              <a:t>(50%) grow organism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6" name="Picture 5" descr="a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6758" r="58512" b="7804"/>
          <a:stretch/>
        </p:blipFill>
        <p:spPr>
          <a:xfrm>
            <a:off x="4983981" y="1501088"/>
            <a:ext cx="4014377" cy="395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2096" y="5463016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77853" y="3577389"/>
            <a:ext cx="1090863" cy="12994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80899" y="2830841"/>
            <a:ext cx="1090863" cy="12994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and Types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Factors affecting type and severity: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ype </a:t>
            </a:r>
            <a:r>
              <a:rPr lang="en-US" dirty="0"/>
              <a:t>of </a:t>
            </a:r>
            <a:r>
              <a:rPr lang="en-US" dirty="0" smtClean="0"/>
              <a:t>invader (virulence)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ite </a:t>
            </a:r>
            <a:r>
              <a:rPr lang="en-US" dirty="0"/>
              <a:t>of </a:t>
            </a:r>
            <a:r>
              <a:rPr lang="en-US" dirty="0" smtClean="0"/>
              <a:t>infection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ost response</a:t>
            </a:r>
            <a:endParaRPr lang="en-US" dirty="0"/>
          </a:p>
          <a:p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Pyogenic</a:t>
            </a:r>
            <a:r>
              <a:rPr lang="en-US" dirty="0"/>
              <a:t> </a:t>
            </a:r>
            <a:r>
              <a:rPr lang="en-US" dirty="0" smtClean="0"/>
              <a:t>osteomyelitis</a:t>
            </a:r>
          </a:p>
          <a:p>
            <a:pPr lvl="1"/>
            <a:r>
              <a:rPr lang="en-US" dirty="0" smtClean="0"/>
              <a:t>Chronic granulomatous reaction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.g. Tuberculosis of bone or 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Subacute OM - treatment</a:t>
            </a:r>
            <a:endParaRPr lang="en-GB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Antibiotics for 6 months</a:t>
            </a:r>
          </a:p>
          <a:p>
            <a:r>
              <a:rPr lang="en-US" dirty="0" smtClean="0"/>
              <a:t>Surgery to evacuate the abscess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9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pyogenic bone </a:t>
            </a:r>
            <a:r>
              <a:rPr lang="en-US" dirty="0" err="1" smtClean="0"/>
              <a:t>infect</a:t>
            </a:r>
            <a:r>
              <a:rPr lang="en-US" baseline="30000" dirty="0" err="1" smtClean="0"/>
              <a:t>n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Pathology</a:t>
            </a:r>
          </a:p>
          <a:p>
            <a:pPr lvl="1"/>
            <a:r>
              <a:rPr lang="en-US" smtClean="0"/>
              <a:t>Following unresolved acute infection</a:t>
            </a:r>
          </a:p>
          <a:p>
            <a:pPr lvl="1"/>
            <a:r>
              <a:rPr lang="en-US" smtClean="0"/>
              <a:t>Persistence of the infecting organism</a:t>
            </a:r>
          </a:p>
          <a:p>
            <a:pPr lvl="1"/>
            <a:r>
              <a:rPr lang="en-US" smtClean="0"/>
              <a:t>In pockets of necrotic tissue</a:t>
            </a:r>
          </a:p>
          <a:p>
            <a:pPr lvl="1"/>
            <a:r>
              <a:rPr lang="en-US" smtClean="0"/>
              <a:t>Purulent material accumulates</a:t>
            </a:r>
          </a:p>
          <a:p>
            <a:pPr lvl="1"/>
            <a:r>
              <a:rPr lang="en-US" smtClean="0"/>
              <a:t>May be discharged through sinuses at the skin</a:t>
            </a:r>
          </a:p>
          <a:p>
            <a:pPr lvl="1"/>
            <a:r>
              <a:rPr lang="en-US" smtClean="0"/>
              <a:t>Factors:</a:t>
            </a:r>
          </a:p>
          <a:p>
            <a:pPr lvl="2"/>
            <a:r>
              <a:rPr lang="en-US" smtClean="0"/>
              <a:t>Presence of damaged muscle, dead bone or a foreign implant</a:t>
            </a:r>
          </a:p>
          <a:p>
            <a:pPr lvl="2"/>
            <a:r>
              <a:rPr lang="en-US" smtClean="0"/>
              <a:t>Diminished local blood supply</a:t>
            </a:r>
          </a:p>
          <a:p>
            <a:pPr lvl="2"/>
            <a:r>
              <a:rPr lang="en-US" smtClean="0"/>
              <a:t>Weak host response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1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Chronic  Osteomyelitis</a:t>
            </a: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follow acute OM</a:t>
            </a:r>
          </a:p>
          <a:p>
            <a:pPr lvl="1"/>
            <a:r>
              <a:rPr lang="en-US" dirty="0" smtClean="0"/>
              <a:t>Not treated properly</a:t>
            </a:r>
          </a:p>
          <a:p>
            <a:pPr lvl="2"/>
            <a:r>
              <a:rPr lang="en-US" dirty="0" smtClean="0"/>
              <a:t>Inadequate antibiotic</a:t>
            </a:r>
          </a:p>
          <a:p>
            <a:pPr lvl="2"/>
            <a:r>
              <a:rPr lang="en-US" dirty="0" smtClean="0"/>
              <a:t>Inadequate duration</a:t>
            </a:r>
          </a:p>
          <a:p>
            <a:pPr lvl="2"/>
            <a:r>
              <a:rPr lang="en-US" dirty="0" smtClean="0"/>
              <a:t>Needed drainage not performed</a:t>
            </a:r>
          </a:p>
          <a:p>
            <a:r>
              <a:rPr lang="en-US" dirty="0" smtClean="0"/>
              <a:t>May start De Novo</a:t>
            </a:r>
          </a:p>
          <a:p>
            <a:pPr lvl="1"/>
            <a:r>
              <a:rPr lang="en-US" dirty="0" smtClean="0"/>
              <a:t>Following operation </a:t>
            </a:r>
          </a:p>
          <a:p>
            <a:pPr lvl="1"/>
            <a:r>
              <a:rPr lang="en-US" dirty="0" smtClean="0"/>
              <a:t>Following open fractures</a:t>
            </a:r>
          </a:p>
        </p:txBody>
      </p:sp>
    </p:spTree>
    <p:extLst>
      <p:ext uri="{BB962C8B-B14F-4D97-AF65-F5344CB8AC3E}">
        <p14:creationId xmlns:p14="http://schemas.microsoft.com/office/powerpoint/2010/main" val="2772336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Chronic  OM - Organism</a:t>
            </a:r>
            <a:endParaRPr lang="en-GB" dirty="0"/>
          </a:p>
        </p:txBody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mixed infection</a:t>
            </a:r>
          </a:p>
          <a:p>
            <a:r>
              <a:rPr lang="en-US" dirty="0" smtClean="0"/>
              <a:t>Mostly</a:t>
            </a:r>
          </a:p>
          <a:p>
            <a:pPr lvl="1"/>
            <a:r>
              <a:rPr lang="en-US" i="1" dirty="0" smtClean="0"/>
              <a:t>Staph. </a:t>
            </a:r>
            <a:r>
              <a:rPr lang="en-US" i="1" dirty="0"/>
              <a:t>a</a:t>
            </a:r>
            <a:r>
              <a:rPr lang="en-US" i="1" dirty="0" smtClean="0"/>
              <a:t>ureus</a:t>
            </a:r>
          </a:p>
          <a:p>
            <a:pPr lvl="1"/>
            <a:r>
              <a:rPr lang="en-US" i="1" dirty="0" smtClean="0"/>
              <a:t>E. coli</a:t>
            </a:r>
          </a:p>
          <a:p>
            <a:pPr lvl="1"/>
            <a:r>
              <a:rPr lang="en-US" i="1" dirty="0" smtClean="0"/>
              <a:t>Staph. pyogenes</a:t>
            </a:r>
          </a:p>
          <a:p>
            <a:pPr lvl="1"/>
            <a:r>
              <a:rPr lang="en-US" i="1" dirty="0" smtClean="0"/>
              <a:t>Proteus</a:t>
            </a:r>
          </a:p>
          <a:p>
            <a:pPr lvl="1"/>
            <a:r>
              <a:rPr lang="en-US" i="1" dirty="0" smtClean="0"/>
              <a:t>Pseudomonas</a:t>
            </a:r>
          </a:p>
          <a:p>
            <a:pPr lvl="1"/>
            <a:r>
              <a:rPr lang="en-US" i="1" dirty="0" smtClean="0"/>
              <a:t>Staph. </a:t>
            </a:r>
            <a:r>
              <a:rPr lang="en-US" i="1" dirty="0"/>
              <a:t>e</a:t>
            </a:r>
            <a:r>
              <a:rPr lang="en-US" i="1" dirty="0" smtClean="0"/>
              <a:t>pidermidis: with implants (metal)</a:t>
            </a:r>
          </a:p>
        </p:txBody>
      </p:sp>
    </p:spTree>
    <p:extLst>
      <p:ext uri="{BB962C8B-B14F-4D97-AF65-F5344CB8AC3E}">
        <p14:creationId xmlns:p14="http://schemas.microsoft.com/office/powerpoint/2010/main" val="27040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60357" y="1375759"/>
            <a:ext cx="2907969" cy="5114364"/>
            <a:chOff x="2214850" y="-308331"/>
            <a:chExt cx="6350258" cy="9299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6159" t="3457" r="20829" b="2310"/>
            <a:stretch/>
          </p:blipFill>
          <p:spPr>
            <a:xfrm>
              <a:off x="2214850" y="-308331"/>
              <a:ext cx="6350258" cy="929904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14850" y="3949849"/>
              <a:ext cx="1734689" cy="145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05792" y="3748471"/>
              <a:ext cx="480142" cy="38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69477" y="4148703"/>
              <a:ext cx="480142" cy="38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Chronic  OM - Pathology</a:t>
            </a:r>
            <a:endParaRPr lang="en-GB" dirty="0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9275" y="1375758"/>
            <a:ext cx="5475737" cy="48999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Cavities</a:t>
            </a:r>
          </a:p>
          <a:p>
            <a:r>
              <a:rPr lang="en-US" dirty="0"/>
              <a:t>New bone formation: (Involucrum)</a:t>
            </a:r>
          </a:p>
          <a:p>
            <a:r>
              <a:rPr lang="en-US" dirty="0"/>
              <a:t>Cloacae: </a:t>
            </a:r>
            <a:r>
              <a:rPr lang="en-US" dirty="0" smtClean="0"/>
              <a:t>openings </a:t>
            </a:r>
            <a:r>
              <a:rPr lang="en-US" dirty="0"/>
              <a:t>in Involucrum</a:t>
            </a:r>
          </a:p>
          <a:p>
            <a:r>
              <a:rPr lang="en-US" dirty="0" smtClean="0"/>
              <a:t>Dead bone: (Sequestrum)</a:t>
            </a:r>
          </a:p>
          <a:p>
            <a:r>
              <a:rPr lang="en-US" dirty="0" smtClean="0"/>
              <a:t>Sinuses: draining </a:t>
            </a:r>
            <a:r>
              <a:rPr lang="en-US" dirty="0" err="1" smtClean="0"/>
              <a:t>sero</a:t>
            </a:r>
            <a:r>
              <a:rPr lang="en-US" dirty="0" smtClean="0"/>
              <a:t>-purulent discharge </a:t>
            </a:r>
          </a:p>
          <a:p>
            <a:r>
              <a:rPr lang="en-US" dirty="0" smtClean="0"/>
              <a:t>Histological picture: chronic inflammation</a:t>
            </a:r>
          </a:p>
          <a:p>
            <a:endParaRPr lang="en-GB" dirty="0" smtClean="0"/>
          </a:p>
          <a:p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09842" y="3606953"/>
            <a:ext cx="2137408" cy="212977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81884" y="2493818"/>
            <a:ext cx="4059478" cy="975842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25012" y="6415303"/>
            <a:ext cx="204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</a:t>
            </a:r>
          </a:p>
          <a:p>
            <a:r>
              <a:rPr lang="en-US" sz="1000" dirty="0" smtClean="0">
                <a:solidFill>
                  <a:srgbClr val="397B8C"/>
                </a:solidFill>
              </a:rPr>
              <a:t>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24523" y="4040053"/>
            <a:ext cx="433677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07685" y="4904973"/>
            <a:ext cx="433677" cy="188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5669527" y="3319902"/>
            <a:ext cx="2354997" cy="1585071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47025" y="4112437"/>
            <a:ext cx="1286669" cy="40096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86100" y="1652790"/>
            <a:ext cx="4317385" cy="1144854"/>
          </a:xfrm>
          <a:prstGeom prst="straightConnector1">
            <a:avLst/>
          </a:prstGeom>
          <a:ln w="57150" cmpd="sng">
            <a:solidFill>
              <a:srgbClr val="397B8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Sclerosis. Bone destruction, cavities, new bone formation, sequestrum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77" y="2466975"/>
            <a:ext cx="1467777" cy="3808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29" y="2466974"/>
            <a:ext cx="3230726" cy="3808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5363" y="6318798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 OM – clinical picture</a:t>
            </a:r>
            <a:endParaRPr lang="en-GB" dirty="0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Recurrent bouts of pain, redness</a:t>
            </a:r>
            <a:r>
              <a:rPr lang="en-GB" dirty="0"/>
              <a:t>, </a:t>
            </a:r>
            <a:r>
              <a:rPr lang="en-GB" dirty="0" smtClean="0"/>
              <a:t>tenderness, and fever</a:t>
            </a:r>
          </a:p>
          <a:p>
            <a:r>
              <a:rPr lang="en-GB" dirty="0" smtClean="0"/>
              <a:t>Sinuses: old and new discharging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Chronic osteomyelitis draining sinu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7"/>
          <a:stretch/>
        </p:blipFill>
        <p:spPr>
          <a:xfrm>
            <a:off x="1253068" y="3085750"/>
            <a:ext cx="6688668" cy="36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 OM – </a:t>
            </a:r>
            <a:r>
              <a:rPr lang="en-GB" dirty="0"/>
              <a:t>X-</a:t>
            </a:r>
            <a:r>
              <a:rPr lang="en-GB" dirty="0" smtClean="0"/>
              <a:t>ray</a:t>
            </a:r>
            <a:endParaRPr lang="en-GB" dirty="0"/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49275" y="1375758"/>
            <a:ext cx="5752059" cy="4899910"/>
          </a:xfrm>
        </p:spPr>
        <p:txBody>
          <a:bodyPr>
            <a:normAutofit/>
          </a:bodyPr>
          <a:lstStyle/>
          <a:p>
            <a:r>
              <a:rPr lang="en-GB" dirty="0" smtClean="0"/>
              <a:t>Rarefaction surrounded by sclerosis</a:t>
            </a:r>
          </a:p>
          <a:p>
            <a:r>
              <a:rPr lang="en-GB" dirty="0" smtClean="0"/>
              <a:t>Cavities and sequestra (bacteria adheres to dead bone and escapes the antibiotic effect)</a:t>
            </a:r>
          </a:p>
          <a:p>
            <a:endParaRPr lang="en-GB" dirty="0"/>
          </a:p>
        </p:txBody>
      </p:sp>
      <p:pic>
        <p:nvPicPr>
          <p:cNvPr id="6" name="Picture 2" descr="CHRONI~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2"/>
          <a:stretch/>
        </p:blipFill>
        <p:spPr bwMode="auto">
          <a:xfrm>
            <a:off x="778933" y="4097867"/>
            <a:ext cx="3601661" cy="25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50" descr="CHRONI~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4856" y="4691419"/>
            <a:ext cx="2539998" cy="13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f0010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12" b="2530"/>
          <a:stretch/>
        </p:blipFill>
        <p:spPr bwMode="auto">
          <a:xfrm>
            <a:off x="6301334" y="2106441"/>
            <a:ext cx="1359427" cy="45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f0010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5" b="2530"/>
          <a:stretch/>
        </p:blipFill>
        <p:spPr bwMode="auto">
          <a:xfrm>
            <a:off x="7610354" y="2106441"/>
            <a:ext cx="1498803" cy="45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OM - 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Antibiotics</a:t>
            </a:r>
          </a:p>
          <a:p>
            <a:pPr lvl="1"/>
            <a:r>
              <a:rPr lang="en-US" dirty="0" smtClean="0"/>
              <a:t>According to culture and sensitivity</a:t>
            </a:r>
          </a:p>
          <a:p>
            <a:pPr lvl="1"/>
            <a:r>
              <a:rPr lang="en-US" dirty="0" smtClean="0"/>
              <a:t>Culture from discharging sinus may not show all causative organisms</a:t>
            </a:r>
          </a:p>
          <a:p>
            <a:r>
              <a:rPr lang="en-US" dirty="0" smtClean="0"/>
              <a:t>Sinogram: to show extent</a:t>
            </a:r>
          </a:p>
          <a:p>
            <a:r>
              <a:rPr lang="en-US" dirty="0" smtClean="0"/>
              <a:t>Sequestrectomy and surgical debridement</a:t>
            </a:r>
          </a:p>
          <a:p>
            <a:r>
              <a:rPr lang="en-US" dirty="0" smtClean="0"/>
              <a:t>May use local antibiotic beads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000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OM - complications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Recurrence &amp; Recurrence &amp; Recurrence</a:t>
            </a:r>
          </a:p>
          <a:p>
            <a:r>
              <a:rPr lang="en-US" smtClean="0"/>
              <a:t>Pathological fractures </a:t>
            </a:r>
          </a:p>
          <a:p>
            <a:r>
              <a:rPr lang="en-US" smtClean="0"/>
              <a:t>Growth disturbance </a:t>
            </a:r>
          </a:p>
          <a:p>
            <a:r>
              <a:rPr lang="en-US" smtClean="0"/>
              <a:t>Amyloid disease</a:t>
            </a:r>
          </a:p>
          <a:p>
            <a:r>
              <a:rPr lang="en-US" smtClean="0"/>
              <a:t>Epidermoid carcinoma of the fistula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33" y="1465910"/>
            <a:ext cx="8878528" cy="4899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Bone infection is different from soft-tissue infection:</a:t>
            </a:r>
          </a:p>
          <a:p>
            <a:pPr lvl="1">
              <a:lnSpc>
                <a:spcPct val="150000"/>
              </a:lnSpc>
            </a:pPr>
            <a:r>
              <a:rPr lang="en-US" b="1" dirty="0" smtClean="0"/>
              <a:t>Bone consists of rigid compartments</a:t>
            </a:r>
          </a:p>
          <a:p>
            <a:pPr lvl="1"/>
            <a:r>
              <a:rPr lang="en-US" dirty="0" smtClean="0"/>
              <a:t>Pressure is increased in acute inflammation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More vascular damage, cell death and pus formation</a:t>
            </a:r>
          </a:p>
          <a:p>
            <a:pPr marL="349250" lvl="1" indent="0">
              <a:buNone/>
            </a:pPr>
            <a:r>
              <a:rPr lang="en-US" dirty="0" smtClean="0"/>
              <a:t>   If not rapidly suppressed or drained </a:t>
            </a:r>
            <a:endParaRPr lang="en-US" dirty="0"/>
          </a:p>
          <a:p>
            <a:pPr marL="349250" lvl="1" indent="0">
              <a:buNone/>
            </a:pPr>
            <a:r>
              <a:rPr lang="en-US" dirty="0" smtClean="0"/>
              <a:t>                            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bone </a:t>
            </a:r>
            <a:r>
              <a:rPr lang="en-US" dirty="0"/>
              <a:t>necrosis (</a:t>
            </a:r>
            <a:r>
              <a:rPr lang="en-US" dirty="0" err="1"/>
              <a:t>Sequestrum</a:t>
            </a:r>
            <a:r>
              <a:rPr lang="en-US" dirty="0"/>
              <a:t> formation )</a:t>
            </a:r>
          </a:p>
        </p:txBody>
      </p:sp>
      <p:cxnSp>
        <p:nvCxnSpPr>
          <p:cNvPr id="6" name="Elbow Connector 5"/>
          <p:cNvCxnSpPr/>
          <p:nvPr/>
        </p:nvCxnSpPr>
        <p:spPr>
          <a:xfrm rot="5400000">
            <a:off x="6393426" y="2927555"/>
            <a:ext cx="693174" cy="560438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5203710" y="4323749"/>
            <a:ext cx="653872" cy="412955"/>
          </a:xfrm>
          <a:prstGeom prst="bentConnector3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4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 y old boy, plating for fracture Femur 8m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49"/>
          <a:stretch/>
        </p:blipFill>
        <p:spPr>
          <a:xfrm>
            <a:off x="312213" y="2076450"/>
            <a:ext cx="2002710" cy="446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45" r="5555"/>
          <a:stretch/>
        </p:blipFill>
        <p:spPr>
          <a:xfrm>
            <a:off x="2330798" y="2089150"/>
            <a:ext cx="2010490" cy="445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217"/>
          <a:stretch/>
        </p:blipFill>
        <p:spPr>
          <a:xfrm>
            <a:off x="4365010" y="2076450"/>
            <a:ext cx="2539549" cy="447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167"/>
          <a:stretch/>
        </p:blipFill>
        <p:spPr>
          <a:xfrm>
            <a:off x="6760102" y="2089150"/>
            <a:ext cx="2155298" cy="4451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777" y="6563535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3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MRSA: surgical debridement and systemic and local Vancomycin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49"/>
          <a:stretch/>
        </p:blipFill>
        <p:spPr>
          <a:xfrm>
            <a:off x="312213" y="2076450"/>
            <a:ext cx="2002710" cy="446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45" r="5555"/>
          <a:stretch/>
        </p:blipFill>
        <p:spPr>
          <a:xfrm>
            <a:off x="2330798" y="2089150"/>
            <a:ext cx="2010490" cy="445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217"/>
          <a:stretch/>
        </p:blipFill>
        <p:spPr>
          <a:xfrm>
            <a:off x="4365010" y="2076450"/>
            <a:ext cx="2539549" cy="447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4167"/>
          <a:stretch/>
        </p:blipFill>
        <p:spPr>
          <a:xfrm>
            <a:off x="6760102" y="2089150"/>
            <a:ext cx="2155298" cy="4451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777" y="6563535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21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13m later: after removal of beads and Ext Fix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249"/>
          <a:stretch/>
        </p:blipFill>
        <p:spPr>
          <a:xfrm>
            <a:off x="312213" y="2076450"/>
            <a:ext cx="2002710" cy="446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45" r="5555"/>
          <a:stretch/>
        </p:blipFill>
        <p:spPr>
          <a:xfrm>
            <a:off x="2330798" y="2089150"/>
            <a:ext cx="2010490" cy="445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285" y="2089150"/>
            <a:ext cx="1723103" cy="4451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267" y="2089150"/>
            <a:ext cx="1785666" cy="4451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3777" y="6563535"/>
            <a:ext cx="2009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Osteomyelitis. Mauricio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Baptista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0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Chronic 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 arthroplasty, peri-prosthetic lysis and loosening of implant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275" y="2466975"/>
            <a:ext cx="4979779" cy="3819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4676" t="3389" r="3061" b="30956"/>
          <a:stretch/>
        </p:blipFill>
        <p:spPr>
          <a:xfrm>
            <a:off x="5643154" y="2466974"/>
            <a:ext cx="3196426" cy="3808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Chronic 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 isotope bone scan. Extensive 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14" t="11909" r="11751" b="3815"/>
          <a:stretch/>
        </p:blipFill>
        <p:spPr>
          <a:xfrm>
            <a:off x="2076118" y="1891533"/>
            <a:ext cx="7062349" cy="4523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247" t="43813" r="74852" b="6449"/>
          <a:stretch/>
        </p:blipFill>
        <p:spPr>
          <a:xfrm>
            <a:off x="192929" y="1880498"/>
            <a:ext cx="1693098" cy="45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Acute Septic Arthritis</a:t>
            </a: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49275" y="1375757"/>
            <a:ext cx="8042276" cy="51282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Route of Infection:</a:t>
            </a:r>
          </a:p>
          <a:p>
            <a:r>
              <a:rPr lang="en-US" dirty="0"/>
              <a:t>Hematogenous</a:t>
            </a:r>
          </a:p>
          <a:p>
            <a:r>
              <a:rPr lang="en-US" dirty="0" smtClean="0"/>
              <a:t>Direct invasion</a:t>
            </a:r>
          </a:p>
          <a:p>
            <a:pPr lvl="1"/>
            <a:r>
              <a:rPr lang="en-US" dirty="0" smtClean="0"/>
              <a:t>Penetrating wound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Intra articular injection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Arthroscopy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From </a:t>
            </a:r>
            <a:r>
              <a:rPr lang="en-US" dirty="0"/>
              <a:t>progression of osteomyelitis , usually in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     joints </a:t>
            </a:r>
            <a:r>
              <a:rPr lang="en-US" dirty="0"/>
              <a:t>where the metaphysis is </a:t>
            </a:r>
            <a:r>
              <a:rPr lang="en-US" dirty="0" err="1" smtClean="0"/>
              <a:t>intracapsular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       (hip </a:t>
            </a:r>
            <a:r>
              <a:rPr lang="en-US" dirty="0"/>
              <a:t>and upper end of the </a:t>
            </a:r>
            <a:r>
              <a:rPr lang="en-US" dirty="0" smtClean="0"/>
              <a:t>radius)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415" y="1197884"/>
            <a:ext cx="3619379" cy="2951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1415" y="4235732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92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- organisms</a:t>
            </a:r>
            <a:endParaRPr 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49274" y="1375758"/>
            <a:ext cx="5288959" cy="4899910"/>
          </a:xfrm>
        </p:spPr>
        <p:txBody>
          <a:bodyPr>
            <a:normAutofit lnSpcReduction="10000"/>
          </a:bodyPr>
          <a:lstStyle/>
          <a:p>
            <a:pPr lvl="1"/>
            <a:r>
              <a:rPr lang="en-US" i="1" dirty="0" smtClean="0"/>
              <a:t>Staphylococcus aureus</a:t>
            </a:r>
            <a:endParaRPr lang="en-US" i="1" dirty="0"/>
          </a:p>
          <a:p>
            <a:pPr marL="349250" lvl="1" indent="0">
              <a:buNone/>
            </a:pPr>
            <a:r>
              <a:rPr lang="en-US" i="1" dirty="0" smtClean="0"/>
              <a:t>	</a:t>
            </a:r>
            <a:r>
              <a:rPr lang="en-US" dirty="0" smtClean="0"/>
              <a:t>(the commonest)</a:t>
            </a:r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i="1" dirty="0" smtClean="0"/>
              <a:t>Haemophilus influenzae</a:t>
            </a:r>
            <a:endParaRPr lang="en-US" i="1" dirty="0"/>
          </a:p>
          <a:p>
            <a:pPr marL="349250" lvl="1" indent="0">
              <a:buNone/>
            </a:pPr>
            <a:r>
              <a:rPr lang="en-US" i="1" dirty="0" smtClean="0"/>
              <a:t>	</a:t>
            </a:r>
            <a:r>
              <a:rPr lang="en-US" dirty="0" smtClean="0"/>
              <a:t>(in children &lt;4yrs)</a:t>
            </a:r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i="1" dirty="0" smtClean="0"/>
              <a:t>Streptococcus  pyogenes</a:t>
            </a:r>
          </a:p>
          <a:p>
            <a:pPr lvl="1"/>
            <a:endParaRPr lang="en-US" i="1" dirty="0" smtClean="0"/>
          </a:p>
          <a:p>
            <a:pPr marL="349250" lvl="1" indent="0">
              <a:buNone/>
            </a:pPr>
            <a:endParaRPr lang="en-US" i="1" dirty="0" smtClean="0"/>
          </a:p>
          <a:p>
            <a:pPr lvl="1"/>
            <a:r>
              <a:rPr lang="en-US" i="1" dirty="0" smtClean="0"/>
              <a:t>Escherichia coli</a:t>
            </a:r>
            <a:endParaRPr lang="en-US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755685" y="1280119"/>
            <a:ext cx="2170678" cy="1661607"/>
            <a:chOff x="5800719" y="1280120"/>
            <a:chExt cx="1530585" cy="1247593"/>
          </a:xfrm>
        </p:grpSpPr>
        <p:pic>
          <p:nvPicPr>
            <p:cNvPr id="7" name="Picture 2" descr="http://t3.gstatic.com/images?q=tbn:ANd9GcT1c_onyAL1D1Zx1fctszVfcPOfxZqSG-bg7oi6Pj8hd2rRk4cUiA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979" y="1280120"/>
              <a:ext cx="1528325" cy="102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00719" y="2281492"/>
              <a:ext cx="147989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397B8C"/>
                  </a:solidFill>
                </a:rPr>
                <a:t>www.microbeworld.org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10203" y="3501938"/>
            <a:ext cx="2063025" cy="1691562"/>
            <a:chOff x="7381546" y="1783676"/>
            <a:chExt cx="1378936" cy="1219997"/>
          </a:xfrm>
        </p:grpSpPr>
        <p:pic>
          <p:nvPicPr>
            <p:cNvPr id="10" name="Picture 4" descr="http://t2.gstatic.com/images?q=tbn:ANd9GcRFjY-rutMxmddUY5DU9oCTkdXOcXmsHXFKEzGHlEHBLC7F8a-Osw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46" y="1783676"/>
              <a:ext cx="1378936" cy="1033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499369" y="2826092"/>
              <a:ext cx="1120010" cy="177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397B8C"/>
                  </a:solidFill>
                </a:rPr>
                <a:t>http://bioweb.uwlax.edu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  <p:pic>
        <p:nvPicPr>
          <p:cNvPr id="12" name="Picture 8" descr="High-Res Stock Photography: light micrograph of Haemophilus influenzae a Gram…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79" y="2234426"/>
            <a:ext cx="1926293" cy="18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715006" y="4806439"/>
            <a:ext cx="2541526" cy="2029501"/>
            <a:chOff x="6682918" y="5404040"/>
            <a:chExt cx="1816786" cy="1402068"/>
          </a:xfrm>
        </p:grpSpPr>
        <p:pic>
          <p:nvPicPr>
            <p:cNvPr id="17" name="Picture 10" descr="http://t3.gstatic.com/images?q=tbn:ANd9GcShI8eZ6krEsMsonBa7S4mkJUYFAhs9DVPOHI0s_V50v1uQmC-R2A">
              <a:hlinkClick r:id="rId7" invalidUrl="http://www.google.com.sa/url?sa=i&amp;source=images&amp;cd=&amp;cad=rja&amp;docid=4qBjDl86syhsvM&amp;tbnid=oLTXGPYoT5LPFM&amp;ved=0CAgQjRw&amp;url=http://www.bacteriainphotos.com/Escherichia coli light microscopy.html&amp;ei=fb_4UrWyPM6rhAebs4CgBQ&amp;psig=AFQjCNF7VfxiaIacSQXCEiFDAn_v8tXSsA&amp;ust=1392120062054023"/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 t="3486" r="3882" b="4179"/>
            <a:stretch/>
          </p:blipFill>
          <p:spPr bwMode="auto">
            <a:xfrm>
              <a:off x="6845177" y="5404040"/>
              <a:ext cx="1425697" cy="115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682918" y="6559887"/>
              <a:ext cx="1816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397B8C"/>
                  </a:solidFill>
                </a:rPr>
                <a:t>www.bacteriainphotos.com</a:t>
              </a:r>
              <a:endParaRPr lang="x-none" sz="1000" dirty="0">
                <a:solidFill>
                  <a:srgbClr val="397B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198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</a:t>
            </a:r>
            <a:r>
              <a:rPr lang="en-US" dirty="0" smtClean="0"/>
              <a:t>septic </a:t>
            </a:r>
            <a:r>
              <a:rPr lang="en-US" dirty="0"/>
              <a:t>A. - </a:t>
            </a:r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Acute synovitis with purulent joint effusion</a:t>
            </a:r>
          </a:p>
          <a:p>
            <a:r>
              <a:rPr lang="en-US" dirty="0" smtClean="0"/>
              <a:t>Articular cartilage attacked by bacterial toxin and  cellular enzymes</a:t>
            </a:r>
          </a:p>
          <a:p>
            <a:r>
              <a:rPr lang="en-US" dirty="0" smtClean="0"/>
              <a:t>Nutritious synovial fluid replaced by pus </a:t>
            </a:r>
          </a:p>
          <a:p>
            <a:r>
              <a:rPr lang="en-US" dirty="0" smtClean="0"/>
              <a:t>Complete destruction of the articular cartilage</a:t>
            </a:r>
          </a:p>
          <a:p>
            <a:r>
              <a:rPr lang="en-US" dirty="0" smtClean="0"/>
              <a:t>With healing:</a:t>
            </a:r>
          </a:p>
          <a:p>
            <a:pPr lvl="1"/>
            <a:r>
              <a:rPr lang="en-US" dirty="0" smtClean="0"/>
              <a:t>Adhesions, fibrosis, and bony ankylosis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- sequele </a:t>
            </a:r>
            <a:endParaRPr lang="en-GB" dirty="0"/>
          </a:p>
        </p:txBody>
      </p:sp>
      <p:sp>
        <p:nvSpPr>
          <p:cNvPr id="9011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 recovery  - only if treated early</a:t>
            </a:r>
          </a:p>
          <a:p>
            <a:r>
              <a:rPr lang="en-US" dirty="0" smtClean="0"/>
              <a:t>Partial loss of the articular cartilage</a:t>
            </a:r>
          </a:p>
          <a:p>
            <a:r>
              <a:rPr lang="en-US" dirty="0"/>
              <a:t>Adhesions, fibrosis, and bony </a:t>
            </a:r>
            <a:r>
              <a:rPr lang="en-US" dirty="0" smtClean="0"/>
              <a:t>ankylosis</a:t>
            </a:r>
          </a:p>
          <a:p>
            <a:endParaRPr lang="en-GB" dirty="0"/>
          </a:p>
        </p:txBody>
      </p:sp>
      <p:pic>
        <p:nvPicPr>
          <p:cNvPr id="2" name="Picture 1" descr="a6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8"/>
          <a:stretch/>
        </p:blipFill>
        <p:spPr>
          <a:xfrm>
            <a:off x="826884" y="3458369"/>
            <a:ext cx="7502931" cy="2800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4603" y="6364143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Acute septic A. - neonate</a:t>
            </a:r>
            <a:endParaRPr 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of septicemia:</a:t>
            </a:r>
          </a:p>
          <a:p>
            <a:pPr lvl="1"/>
            <a:r>
              <a:rPr lang="en-US" dirty="0" smtClean="0"/>
              <a:t>May not show fever</a:t>
            </a:r>
          </a:p>
          <a:p>
            <a:pPr lvl="1"/>
            <a:r>
              <a:rPr lang="en-US" dirty="0" smtClean="0"/>
              <a:t>Irritability, refuses to feed</a:t>
            </a:r>
          </a:p>
          <a:p>
            <a:pPr lvl="1"/>
            <a:r>
              <a:rPr lang="en-US" dirty="0" smtClean="0"/>
              <a:t>Rapid pulse</a:t>
            </a:r>
          </a:p>
          <a:p>
            <a:pPr lvl="1"/>
            <a:r>
              <a:rPr lang="en-US" dirty="0" smtClean="0"/>
              <a:t>Pseudo-paralysis</a:t>
            </a:r>
          </a:p>
          <a:p>
            <a:pPr lvl="1"/>
            <a:r>
              <a:rPr lang="en-US" dirty="0" smtClean="0"/>
              <a:t>Locally:</a:t>
            </a:r>
          </a:p>
          <a:p>
            <a:pPr lvl="2"/>
            <a:r>
              <a:rPr lang="en-US" dirty="0" smtClean="0"/>
              <a:t>warmth, tenderness, resistance to movement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51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pyogenic bone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Pathology:</a:t>
            </a:r>
          </a:p>
          <a:p>
            <a:pPr lvl="1"/>
            <a:r>
              <a:rPr lang="en-US" dirty="0" smtClean="0"/>
              <a:t>Formation of pus</a:t>
            </a:r>
          </a:p>
          <a:p>
            <a:pPr lvl="2"/>
            <a:r>
              <a:rPr lang="en-US" dirty="0" smtClean="0"/>
              <a:t>a concentrate of</a:t>
            </a:r>
          </a:p>
          <a:p>
            <a:pPr lvl="3"/>
            <a:r>
              <a:rPr lang="en-US" dirty="0" smtClean="0"/>
              <a:t>defunct leucocytes,</a:t>
            </a:r>
          </a:p>
          <a:p>
            <a:pPr lvl="3"/>
            <a:r>
              <a:rPr lang="en-US" dirty="0" smtClean="0"/>
              <a:t>dead and dying bacteria and</a:t>
            </a:r>
          </a:p>
          <a:p>
            <a:pPr lvl="3"/>
            <a:r>
              <a:rPr lang="en-US" dirty="0" smtClean="0"/>
              <a:t>tissue debris</a:t>
            </a:r>
          </a:p>
          <a:p>
            <a:pPr lvl="1"/>
            <a:r>
              <a:rPr lang="en-US" dirty="0" smtClean="0"/>
              <a:t>Localized in an abscess.</a:t>
            </a:r>
          </a:p>
          <a:p>
            <a:pPr lvl="1"/>
            <a:r>
              <a:rPr lang="en-US" dirty="0" smtClean="0"/>
              <a:t>Pressure builds up (tight space)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01389" y="1605521"/>
            <a:ext cx="3510643" cy="4167827"/>
            <a:chOff x="5501389" y="1605521"/>
            <a:chExt cx="3510643" cy="4167827"/>
          </a:xfrm>
        </p:grpSpPr>
        <p:pic>
          <p:nvPicPr>
            <p:cNvPr id="10" name="Picture 9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2922" r="3194" b="60852"/>
            <a:stretch/>
          </p:blipFill>
          <p:spPr>
            <a:xfrm>
              <a:off x="5501389" y="1605521"/>
              <a:ext cx="3510643" cy="19471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06805" y="5527127"/>
              <a:ext cx="23274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rgbClr val="397B8C"/>
                  </a:solidFill>
                  <a:latin typeface="Arial"/>
                  <a:cs typeface="Arial"/>
                </a:rPr>
                <a:t>Apley,s</a:t>
              </a:r>
              <a:r>
                <a:rPr lang="en-US" sz="1000" dirty="0" smtClean="0">
                  <a:solidFill>
                    <a:srgbClr val="397B8C"/>
                  </a:solidFill>
                  <a:latin typeface="Arial"/>
                  <a:cs typeface="Arial"/>
                </a:rPr>
                <a:t> System of </a:t>
              </a:r>
              <a:r>
                <a:rPr lang="en-US" sz="1000" dirty="0" err="1" smtClean="0">
                  <a:solidFill>
                    <a:srgbClr val="397B8C"/>
                  </a:solidFill>
                  <a:latin typeface="Arial"/>
                  <a:cs typeface="Arial"/>
                </a:rPr>
                <a:t>Orthop</a:t>
              </a:r>
              <a:r>
                <a:rPr lang="en-US" sz="1000" dirty="0" smtClean="0">
                  <a:solidFill>
                    <a:srgbClr val="397B8C"/>
                  </a:solidFill>
                  <a:latin typeface="Arial"/>
                  <a:cs typeface="Arial"/>
                </a:rPr>
                <a:t> &amp; Fractures</a:t>
              </a:r>
              <a:endParaRPr lang="en-US" sz="1000" dirty="0">
                <a:solidFill>
                  <a:srgbClr val="397B8C"/>
                </a:solidFill>
                <a:latin typeface="Arial"/>
                <a:cs typeface="Arial"/>
              </a:endParaRPr>
            </a:p>
          </p:txBody>
        </p:sp>
        <p:pic>
          <p:nvPicPr>
            <p:cNvPr id="12" name="Picture 11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6" t="42910" r="15900" b="21488"/>
            <a:stretch/>
          </p:blipFill>
          <p:spPr>
            <a:xfrm>
              <a:off x="6011054" y="3567659"/>
              <a:ext cx="2623280" cy="1962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0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US" dirty="0" smtClean="0"/>
              <a:t>Acute septic A.</a:t>
            </a:r>
            <a:r>
              <a:rPr lang="en-GB" dirty="0" smtClean="0"/>
              <a:t> - </a:t>
            </a:r>
            <a:r>
              <a:rPr lang="en-US" dirty="0"/>
              <a:t>c</a:t>
            </a:r>
            <a:r>
              <a:rPr lang="en-US" dirty="0" smtClean="0"/>
              <a:t>hild</a:t>
            </a:r>
            <a:endParaRPr lang="en-GB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Acute pain in single large joint</a:t>
            </a:r>
          </a:p>
          <a:p>
            <a:pPr lvl="1"/>
            <a:r>
              <a:rPr lang="en-US" dirty="0" smtClean="0"/>
              <a:t>Hip joint most affected in children</a:t>
            </a:r>
          </a:p>
          <a:p>
            <a:r>
              <a:rPr lang="en-US" dirty="0" smtClean="0"/>
              <a:t>Increased temperature and pulse</a:t>
            </a:r>
          </a:p>
          <a:p>
            <a:r>
              <a:rPr lang="en-US" dirty="0" smtClean="0"/>
              <a:t>Looking ill, in pain</a:t>
            </a:r>
          </a:p>
          <a:p>
            <a:r>
              <a:rPr lang="en-US" dirty="0"/>
              <a:t>Joint held in </a:t>
            </a:r>
            <a:r>
              <a:rPr lang="en-US" dirty="0" smtClean="0"/>
              <a:t>resting </a:t>
            </a:r>
            <a:r>
              <a:rPr lang="en-US" dirty="0"/>
              <a:t>position</a:t>
            </a:r>
          </a:p>
          <a:p>
            <a:r>
              <a:rPr lang="en-US" dirty="0" smtClean="0"/>
              <a:t>In superficial joints:</a:t>
            </a:r>
          </a:p>
          <a:p>
            <a:pPr lvl="1"/>
            <a:r>
              <a:rPr lang="en-US" dirty="0" smtClean="0"/>
              <a:t>Redness</a:t>
            </a:r>
            <a:r>
              <a:rPr lang="en-US" dirty="0"/>
              <a:t>, hotness, tenderness</a:t>
            </a:r>
          </a:p>
          <a:p>
            <a:pPr lvl="1"/>
            <a:r>
              <a:rPr lang="en-US" dirty="0" smtClean="0"/>
              <a:t>Swelling, effusion and fluctuation</a:t>
            </a:r>
            <a:endParaRPr lang="en-US" dirty="0"/>
          </a:p>
          <a:p>
            <a:r>
              <a:rPr lang="en-US" dirty="0" smtClean="0"/>
              <a:t>Extremely painful to move joint</a:t>
            </a:r>
          </a:p>
          <a:p>
            <a:pPr lvl="1"/>
            <a:r>
              <a:rPr lang="en-US" dirty="0" smtClean="0"/>
              <a:t>Does not allow you to move joint passively at all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025477" y="5233102"/>
            <a:ext cx="24288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89CB0"/>
                </a:solidFill>
              </a:rPr>
              <a:t>Fundamentals of Pediatric </a:t>
            </a:r>
            <a:r>
              <a:rPr lang="en-US" sz="800" dirty="0" smtClean="0">
                <a:solidFill>
                  <a:srgbClr val="489CB0"/>
                </a:solidFill>
              </a:rPr>
              <a:t>Orthopedics, L </a:t>
            </a:r>
            <a:r>
              <a:rPr lang="en-US" sz="800" dirty="0" err="1" smtClean="0">
                <a:solidFill>
                  <a:srgbClr val="489CB0"/>
                </a:solidFill>
              </a:rPr>
              <a:t>Staheli</a:t>
            </a:r>
            <a:endParaRPr lang="x-none" sz="800" dirty="0">
              <a:solidFill>
                <a:srgbClr val="489CB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60" y="3282780"/>
            <a:ext cx="3436705" cy="201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mergency room photograph of an infant with sep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1090616"/>
            <a:ext cx="15906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2123" y="2995616"/>
            <a:ext cx="16706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http://emedicine.medscape.com/</a:t>
            </a:r>
          </a:p>
        </p:txBody>
      </p:sp>
    </p:spTree>
    <p:extLst>
      <p:ext uri="{BB962C8B-B14F-4D97-AF65-F5344CB8AC3E}">
        <p14:creationId xmlns:p14="http://schemas.microsoft.com/office/powerpoint/2010/main" val="155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Acute </a:t>
            </a:r>
            <a:r>
              <a:rPr lang="en-US" dirty="0"/>
              <a:t>s</a:t>
            </a:r>
            <a:r>
              <a:rPr lang="en-US" dirty="0" smtClean="0"/>
              <a:t>eptic A. - adult</a:t>
            </a:r>
            <a:endParaRPr lang="en-GB" dirty="0"/>
          </a:p>
        </p:txBody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Often superficial joints</a:t>
            </a:r>
          </a:p>
          <a:p>
            <a:pPr lvl="1"/>
            <a:r>
              <a:rPr lang="en-US" dirty="0" smtClean="0"/>
              <a:t>Knee (most common), ankle, wrist</a:t>
            </a:r>
          </a:p>
          <a:p>
            <a:r>
              <a:rPr lang="en-US" dirty="0" smtClean="0"/>
              <a:t>Clinical picture: similar to children</a:t>
            </a:r>
          </a:p>
        </p:txBody>
      </p:sp>
    </p:spTree>
    <p:extLst>
      <p:ext uri="{BB962C8B-B14F-4D97-AF65-F5344CB8AC3E}">
        <p14:creationId xmlns:p14="http://schemas.microsoft.com/office/powerpoint/2010/main" val="18217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Acute septic A. - investigations</a:t>
            </a:r>
            <a:endParaRPr lang="en-GB" dirty="0"/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WBC, Differential (neutrophils)</a:t>
            </a:r>
          </a:p>
          <a:p>
            <a:r>
              <a:rPr lang="en-US" dirty="0" smtClean="0"/>
              <a:t>ESR, CRP</a:t>
            </a:r>
          </a:p>
          <a:p>
            <a:r>
              <a:rPr lang="en-US" dirty="0" smtClean="0"/>
              <a:t>Blood culture: positive in 50% of proven cases</a:t>
            </a:r>
          </a:p>
          <a:p>
            <a:r>
              <a:rPr lang="en-US" dirty="0" smtClean="0"/>
              <a:t>X ray:</a:t>
            </a:r>
          </a:p>
          <a:p>
            <a:pPr lvl="1"/>
            <a:r>
              <a:rPr lang="en-US" dirty="0" smtClean="0"/>
              <a:t>Early: soft tissue swelling, increased joint space</a:t>
            </a:r>
          </a:p>
          <a:p>
            <a:pPr lvl="1"/>
            <a:r>
              <a:rPr lang="en-US" dirty="0" smtClean="0"/>
              <a:t>Later: narrowed joint space</a:t>
            </a:r>
          </a:p>
          <a:p>
            <a:r>
              <a:rPr lang="en-US" dirty="0" smtClean="0"/>
              <a:t>Ultrasound: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etects effusion – good for deep joints (hip)</a:t>
            </a:r>
          </a:p>
        </p:txBody>
      </p:sp>
    </p:spTree>
    <p:extLst>
      <p:ext uri="{BB962C8B-B14F-4D97-AF65-F5344CB8AC3E}">
        <p14:creationId xmlns:p14="http://schemas.microsoft.com/office/powerpoint/2010/main" val="90467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Acute septic A. - investigations</a:t>
            </a:r>
            <a:endParaRPr lang="en-GB" dirty="0"/>
          </a:p>
        </p:txBody>
      </p:sp>
      <p:sp>
        <p:nvSpPr>
          <p:cNvPr id="9216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Aspiration</a:t>
            </a:r>
            <a:r>
              <a:rPr lang="en-US" dirty="0"/>
              <a:t> </a:t>
            </a:r>
            <a:r>
              <a:rPr lang="en-US" dirty="0" smtClean="0"/>
              <a:t>is diagnostic: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end for: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ell smear,</a:t>
            </a:r>
          </a:p>
          <a:p>
            <a:pPr lvl="2"/>
            <a:r>
              <a:rPr lang="en-US" dirty="0" smtClean="0"/>
              <a:t>Gram stain,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ulture / sensitivity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Aspirate: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f WBC &gt;50,000, with &gt;90% PMNLs, suspect septic arthritis even if culture is negative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55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– Diff. </a:t>
            </a:r>
            <a:r>
              <a:rPr lang="en-US" dirty="0" err="1" smtClean="0"/>
              <a:t>Dx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Acute osteomyelitis: nearby metaphysis</a:t>
            </a:r>
          </a:p>
          <a:p>
            <a:r>
              <a:rPr lang="en-US" dirty="0" smtClean="0"/>
              <a:t>Trauma: acute </a:t>
            </a:r>
            <a:r>
              <a:rPr lang="en-US" dirty="0" err="1" smtClean="0"/>
              <a:t>haemarthrosis</a:t>
            </a:r>
            <a:endParaRPr lang="en-US" dirty="0" smtClean="0"/>
          </a:p>
          <a:p>
            <a:r>
              <a:rPr lang="en-US" dirty="0" smtClean="0"/>
              <a:t>Irritable joint: transient synovitis</a:t>
            </a:r>
          </a:p>
          <a:p>
            <a:r>
              <a:rPr lang="en-US" dirty="0" smtClean="0"/>
              <a:t>Hemophilia: </a:t>
            </a:r>
            <a:r>
              <a:rPr lang="en-US" dirty="0" err="1" smtClean="0"/>
              <a:t>haemarthrosis</a:t>
            </a:r>
            <a:endParaRPr lang="en-US" dirty="0" smtClean="0"/>
          </a:p>
          <a:p>
            <a:r>
              <a:rPr lang="en-US" dirty="0" smtClean="0"/>
              <a:t>Rheumatic fever</a:t>
            </a:r>
          </a:p>
          <a:p>
            <a:r>
              <a:rPr lang="en-US" dirty="0" smtClean="0"/>
              <a:t>Gouty arthritis - adults</a:t>
            </a:r>
          </a:p>
        </p:txBody>
      </p:sp>
    </p:spTree>
    <p:extLst>
      <p:ext uri="{BB962C8B-B14F-4D97-AF65-F5344CB8AC3E}">
        <p14:creationId xmlns:p14="http://schemas.microsoft.com/office/powerpoint/2010/main" val="840122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Septic A. Vs Transient synovitis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When in doubt: Aspiration of joint</a:t>
            </a:r>
          </a:p>
          <a:p>
            <a:pPr lvl="1"/>
            <a:r>
              <a:rPr lang="en-US" dirty="0" smtClean="0"/>
              <a:t>If turbulent, or pus: open drainage</a:t>
            </a:r>
          </a:p>
          <a:p>
            <a:pPr lvl="1"/>
            <a:r>
              <a:rPr lang="en-US" dirty="0" smtClean="0"/>
              <a:t>If clear: conservative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086254"/>
              </p:ext>
            </p:extLst>
          </p:nvPr>
        </p:nvGraphicFramePr>
        <p:xfrm>
          <a:off x="549276" y="1762163"/>
          <a:ext cx="8042274" cy="1854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80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Transient Synovitis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Septic Arthritis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Category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&lt; 38.5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&gt; 38.5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Fever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Yes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No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aseline="0" dirty="0" smtClean="0"/>
                        <a:t>Weight bearing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&lt; 12,000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&gt; 12,000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WBC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&lt; 40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&gt; 40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ESR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- Treatment</a:t>
            </a:r>
            <a:endParaRPr lang="en-US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General supportive measures, splint</a:t>
            </a:r>
          </a:p>
          <a:p>
            <a:r>
              <a:rPr lang="en-US" dirty="0" smtClean="0"/>
              <a:t>Antibiotics</a:t>
            </a:r>
          </a:p>
          <a:p>
            <a:pPr lvl="1"/>
            <a:r>
              <a:rPr lang="en-US" dirty="0"/>
              <a:t>Aspirate before starting antibiotics</a:t>
            </a:r>
          </a:p>
          <a:p>
            <a:pPr lvl="1"/>
            <a:r>
              <a:rPr lang="en-US" dirty="0" smtClean="0"/>
              <a:t>I.V. for 4-7 days, followed by oral for 2-3 weeks</a:t>
            </a:r>
          </a:p>
          <a:p>
            <a:pPr lvl="2"/>
            <a:r>
              <a:rPr lang="en-US" dirty="0" err="1" smtClean="0"/>
              <a:t>Flucloxacillin</a:t>
            </a:r>
            <a:r>
              <a:rPr lang="en-US" dirty="0" smtClean="0"/>
              <a:t> for Gram positive</a:t>
            </a:r>
          </a:p>
          <a:p>
            <a:pPr lvl="2"/>
            <a:r>
              <a:rPr lang="en-US" dirty="0" smtClean="0"/>
              <a:t>If in doubt: third generation cephalosporin (neonates or children &lt; 4 years)</a:t>
            </a:r>
          </a:p>
          <a:p>
            <a:r>
              <a:rPr lang="en-US" dirty="0" smtClean="0"/>
              <a:t>Surgical drainage:</a:t>
            </a:r>
          </a:p>
          <a:p>
            <a:pPr lvl="1"/>
            <a:r>
              <a:rPr lang="en-US" dirty="0" smtClean="0"/>
              <a:t>If aspirate pus, </a:t>
            </a:r>
            <a:r>
              <a:rPr lang="en-US" b="1" dirty="0" smtClean="0"/>
              <a:t>MUST </a:t>
            </a:r>
            <a:r>
              <a:rPr lang="en-US" dirty="0" smtClean="0"/>
              <a:t>completely drain (</a:t>
            </a:r>
            <a:r>
              <a:rPr lang="en-US" dirty="0" err="1" smtClean="0"/>
              <a:t>arthrotomy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?? In superficial joints: repeated aspirations and irrigations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55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- complications</a:t>
            </a:r>
            <a:endParaRPr lang="en-US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Dislocation:</a:t>
            </a:r>
          </a:p>
          <a:p>
            <a:pPr lvl="1"/>
            <a:r>
              <a:rPr lang="en-US" dirty="0" smtClean="0"/>
              <a:t>by tense effusion and over-stretching of capsule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7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53"/>
          <a:stretch/>
        </p:blipFill>
        <p:spPr>
          <a:xfrm>
            <a:off x="359528" y="2860956"/>
            <a:ext cx="4218822" cy="2557712"/>
          </a:xfrm>
          <a:prstGeom prst="rect">
            <a:avLst/>
          </a:prstGeom>
        </p:spPr>
      </p:pic>
      <p:pic>
        <p:nvPicPr>
          <p:cNvPr id="7" name="Picture 6" descr="a7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6"/>
          <a:stretch/>
        </p:blipFill>
        <p:spPr>
          <a:xfrm>
            <a:off x="4707467" y="2860956"/>
            <a:ext cx="4047066" cy="2647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1536" y="5686811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475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septic A. - complications</a:t>
            </a:r>
            <a:endParaRPr lang="en-US" dirty="0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Dislocation:</a:t>
            </a:r>
          </a:p>
          <a:p>
            <a:pPr lvl="1"/>
            <a:r>
              <a:rPr lang="en-US" dirty="0" smtClean="0"/>
              <a:t>by tense effusion and over-stretching of capsule</a:t>
            </a:r>
          </a:p>
          <a:p>
            <a:r>
              <a:rPr lang="en-US" dirty="0" smtClean="0"/>
              <a:t>Epiphyseal destruction: In </a:t>
            </a:r>
            <a:r>
              <a:rPr lang="en-US" dirty="0"/>
              <a:t>neonates</a:t>
            </a:r>
            <a:endParaRPr lang="en-US" dirty="0" smtClean="0"/>
          </a:p>
          <a:p>
            <a:pPr lvl="1"/>
            <a:r>
              <a:rPr lang="en-US" dirty="0"/>
              <a:t>U</a:t>
            </a:r>
            <a:r>
              <a:rPr lang="en-US" dirty="0" smtClean="0"/>
              <a:t>nstable </a:t>
            </a:r>
            <a:r>
              <a:rPr lang="en-US" dirty="0" err="1" smtClean="0"/>
              <a:t>pseudoarthrosis</a:t>
            </a:r>
            <a:endParaRPr lang="en-US" dirty="0" smtClean="0"/>
          </a:p>
          <a:p>
            <a:r>
              <a:rPr lang="en-US" dirty="0" err="1" smtClean="0"/>
              <a:t>Osteoarthrosis</a:t>
            </a:r>
            <a:endParaRPr lang="en-US" dirty="0" smtClean="0"/>
          </a:p>
          <a:p>
            <a:pPr lvl="1"/>
            <a:r>
              <a:rPr lang="en-US" dirty="0" smtClean="0"/>
              <a:t>In partial cartilage destruction</a:t>
            </a:r>
          </a:p>
          <a:p>
            <a:r>
              <a:rPr lang="en-US" dirty="0" smtClean="0"/>
              <a:t>Ankylosis</a:t>
            </a:r>
          </a:p>
          <a:p>
            <a:pPr lvl="1"/>
            <a:r>
              <a:rPr lang="en-US" dirty="0" smtClean="0"/>
              <a:t>In massive cartilage destruction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76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septic arthritis, 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14y old boy</a:t>
            </a:r>
          </a:p>
          <a:p>
            <a:r>
              <a:rPr lang="en-US" dirty="0" smtClean="0"/>
              <a:t>Presented with pain in R hip after history of a fall with abrasions few days before</a:t>
            </a:r>
          </a:p>
          <a:p>
            <a:r>
              <a:rPr lang="en-US" dirty="0" smtClean="0"/>
              <a:t>Had fever, limitation of R hip motion</a:t>
            </a:r>
          </a:p>
          <a:p>
            <a:r>
              <a:rPr lang="en-US" dirty="0" smtClean="0"/>
              <a:t>WBC: 13,000, ESR 23mm/1 hour</a:t>
            </a:r>
          </a:p>
          <a:p>
            <a:r>
              <a:rPr lang="en-US" dirty="0" smtClean="0"/>
              <a:t>Initial x-ray: not significant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501389" y="1605521"/>
            <a:ext cx="3510643" cy="4167827"/>
            <a:chOff x="5501389" y="1605521"/>
            <a:chExt cx="3510643" cy="4167827"/>
          </a:xfrm>
        </p:grpSpPr>
        <p:pic>
          <p:nvPicPr>
            <p:cNvPr id="7" name="Picture 6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" t="2922" r="3194" b="60852"/>
            <a:stretch/>
          </p:blipFill>
          <p:spPr>
            <a:xfrm>
              <a:off x="5501389" y="1605521"/>
              <a:ext cx="3510643" cy="194714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06805" y="5527127"/>
              <a:ext cx="23274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rgbClr val="397B8C"/>
                  </a:solidFill>
                  <a:latin typeface="Arial"/>
                  <a:cs typeface="Arial"/>
                </a:rPr>
                <a:t>Apley,s</a:t>
              </a:r>
              <a:r>
                <a:rPr lang="en-US" sz="1000" dirty="0" smtClean="0">
                  <a:solidFill>
                    <a:srgbClr val="397B8C"/>
                  </a:solidFill>
                  <a:latin typeface="Arial"/>
                  <a:cs typeface="Arial"/>
                </a:rPr>
                <a:t> System of </a:t>
              </a:r>
              <a:r>
                <a:rPr lang="en-US" sz="1000" dirty="0" err="1" smtClean="0">
                  <a:solidFill>
                    <a:srgbClr val="397B8C"/>
                  </a:solidFill>
                  <a:latin typeface="Arial"/>
                  <a:cs typeface="Arial"/>
                </a:rPr>
                <a:t>Orthop</a:t>
              </a:r>
              <a:r>
                <a:rPr lang="en-US" sz="1000" dirty="0" smtClean="0">
                  <a:solidFill>
                    <a:srgbClr val="397B8C"/>
                  </a:solidFill>
                  <a:latin typeface="Arial"/>
                  <a:cs typeface="Arial"/>
                </a:rPr>
                <a:t> &amp; Fractures</a:t>
              </a:r>
              <a:endParaRPr lang="en-US" sz="1000" dirty="0">
                <a:solidFill>
                  <a:srgbClr val="397B8C"/>
                </a:solidFill>
                <a:latin typeface="Arial"/>
                <a:cs typeface="Arial"/>
              </a:endParaRPr>
            </a:p>
          </p:txBody>
        </p:sp>
        <p:pic>
          <p:nvPicPr>
            <p:cNvPr id="9" name="Picture 8" descr="a2.tiff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6" t="42910" r="15900" b="21488"/>
            <a:stretch/>
          </p:blipFill>
          <p:spPr>
            <a:xfrm>
              <a:off x="6011054" y="3567659"/>
              <a:ext cx="2623280" cy="19625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pyogenic bone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Pathology:</a:t>
            </a:r>
          </a:p>
          <a:p>
            <a:pPr lvl="1"/>
            <a:r>
              <a:rPr lang="en-US" smtClean="0"/>
              <a:t>Local spread</a:t>
            </a:r>
          </a:p>
          <a:p>
            <a:pPr lvl="2"/>
            <a:r>
              <a:rPr lang="en-US" smtClean="0"/>
              <a:t>Through the cortex</a:t>
            </a:r>
          </a:p>
          <a:p>
            <a:pPr lvl="2"/>
            <a:r>
              <a:rPr lang="en-US" smtClean="0"/>
              <a:t>Along adjacent tissue planes</a:t>
            </a:r>
          </a:p>
          <a:p>
            <a:pPr lvl="2"/>
            <a:r>
              <a:rPr lang="en-US" smtClean="0"/>
              <a:t>Nearby joint</a:t>
            </a:r>
          </a:p>
          <a:p>
            <a:pPr lvl="1"/>
            <a:r>
              <a:rPr lang="en-US" smtClean="0"/>
              <a:t>Distant spread</a:t>
            </a:r>
          </a:p>
          <a:p>
            <a:pPr lvl="2"/>
            <a:r>
              <a:rPr lang="en-US" smtClean="0"/>
              <a:t>via lymphatics, causing</a:t>
            </a:r>
          </a:p>
          <a:p>
            <a:pPr lvl="3"/>
            <a:r>
              <a:rPr lang="en-US" smtClean="0"/>
              <a:t>lymphangitis &amp;</a:t>
            </a:r>
          </a:p>
          <a:p>
            <a:pPr lvl="3"/>
            <a:r>
              <a:rPr lang="en-US" smtClean="0"/>
              <a:t>lymphadenopathy</a:t>
            </a:r>
          </a:p>
          <a:p>
            <a:pPr lvl="2"/>
            <a:r>
              <a:rPr lang="en-US" smtClean="0"/>
              <a:t>via the blood stream</a:t>
            </a:r>
          </a:p>
          <a:p>
            <a:pPr lvl="3"/>
            <a:r>
              <a:rPr lang="en-US" smtClean="0"/>
              <a:t>(bacteremia &amp; septicemia)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septic arthritis, 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x-ray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l="1365" r="1365"/>
          <a:stretch>
            <a:fillRect/>
          </a:stretch>
        </p:blipFill>
        <p:spPr>
          <a:xfrm>
            <a:off x="1007138" y="2094992"/>
            <a:ext cx="7111923" cy="433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septic arthritis, 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-ray 8 days later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38" y="2081212"/>
            <a:ext cx="6878467" cy="429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septic arthritis, 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MRI: extensive OM of metaphysis, with fluid collection in the joint, and damage to articular cartilage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48" y="2483088"/>
            <a:ext cx="4668171" cy="3798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9151" r="55613"/>
          <a:stretch/>
        </p:blipFill>
        <p:spPr>
          <a:xfrm>
            <a:off x="1007138" y="2483089"/>
            <a:ext cx="2920329" cy="37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septic arthritis, hip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-ray taken on follow-up after surgical irrigation and debridement – too late!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7138" y="6415303"/>
            <a:ext cx="7062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397B8C"/>
                </a:solidFill>
              </a:rPr>
              <a:t>Essentials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Surgery, S </a:t>
            </a:r>
            <a:r>
              <a:rPr lang="en-US" sz="1000" dirty="0" err="1" smtClean="0">
                <a:solidFill>
                  <a:srgbClr val="397B8C"/>
                </a:solidFill>
              </a:rPr>
              <a:t>Weisel</a:t>
            </a:r>
            <a:r>
              <a:rPr lang="en-US" sz="1000" dirty="0" smtClean="0">
                <a:solidFill>
                  <a:srgbClr val="397B8C"/>
                </a:solidFill>
              </a:rPr>
              <a:t>, J </a:t>
            </a:r>
            <a:r>
              <a:rPr lang="en-US" sz="1000" dirty="0" err="1" smtClean="0">
                <a:solidFill>
                  <a:srgbClr val="397B8C"/>
                </a:solidFill>
              </a:rPr>
              <a:t>Delahay</a:t>
            </a:r>
            <a:r>
              <a:rPr lang="en-US" sz="1000" dirty="0" smtClean="0">
                <a:solidFill>
                  <a:srgbClr val="397B8C"/>
                </a:solidFill>
              </a:rPr>
              <a:t>. Saunders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906"/>
          <a:stretch/>
        </p:blipFill>
        <p:spPr>
          <a:xfrm>
            <a:off x="5000054" y="2451101"/>
            <a:ext cx="3974199" cy="3922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269" r="13782" b="36635"/>
          <a:stretch/>
        </p:blipFill>
        <p:spPr>
          <a:xfrm>
            <a:off x="111150" y="2451101"/>
            <a:ext cx="4684286" cy="39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Chronic Specific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Chronic from the start</a:t>
            </a:r>
          </a:p>
          <a:p>
            <a:r>
              <a:rPr lang="en-US" smtClean="0"/>
              <a:t>Caused by specific bacteria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Bone and Joint Tuberculosis</a:t>
            </a:r>
            <a:endParaRPr lang="en-US" dirty="0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Caused by </a:t>
            </a:r>
            <a:r>
              <a:rPr lang="en-US" i="1" dirty="0" smtClean="0"/>
              <a:t>Mycobacterium tuberculosis</a:t>
            </a:r>
          </a:p>
          <a:p>
            <a:r>
              <a:rPr lang="en-US" dirty="0" smtClean="0"/>
              <a:t>Vertebral body</a:t>
            </a:r>
          </a:p>
          <a:p>
            <a:r>
              <a:rPr lang="en-US" dirty="0" smtClean="0"/>
              <a:t>Large joints</a:t>
            </a:r>
          </a:p>
          <a:p>
            <a:r>
              <a:rPr lang="en-US" dirty="0" smtClean="0"/>
              <a:t>Multiple lesions in 1/3 of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05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- pathology</a:t>
            </a:r>
            <a:endParaRPr lang="en-US" dirty="0"/>
          </a:p>
        </p:txBody>
      </p:sp>
      <p:sp>
        <p:nvSpPr>
          <p:cNvPr id="128005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complex ( in the lung or the gut)</a:t>
            </a:r>
          </a:p>
          <a:p>
            <a:r>
              <a:rPr lang="en-US" dirty="0" smtClean="0"/>
              <a:t>Secondary spread (</a:t>
            </a:r>
            <a:r>
              <a:rPr lang="en-US" dirty="0" err="1" smtClean="0"/>
              <a:t>haematogenous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Chronic inflammation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ranuloma formation</a:t>
            </a:r>
          </a:p>
          <a:p>
            <a:pPr lvl="1"/>
            <a:r>
              <a:rPr lang="en-US" dirty="0" smtClean="0"/>
              <a:t>Caseation</a:t>
            </a:r>
          </a:p>
          <a:p>
            <a:pPr lvl="1"/>
            <a:r>
              <a:rPr lang="en-US" dirty="0" smtClean="0"/>
              <a:t>Pus spreads to soft tissue along tissue planes</a:t>
            </a:r>
          </a:p>
          <a:p>
            <a:pPr lvl="2"/>
            <a:r>
              <a:rPr lang="en-US" dirty="0" smtClean="0"/>
              <a:t>Cold abscess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90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spine </a:t>
            </a:r>
            <a:endParaRPr lang="en-GB" dirty="0"/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Pott’s disease of the spine</a:t>
            </a:r>
          </a:p>
          <a:p>
            <a:r>
              <a:rPr lang="en-US" smtClean="0"/>
              <a:t>Little pain</a:t>
            </a:r>
          </a:p>
          <a:p>
            <a:r>
              <a:rPr lang="en-US" smtClean="0"/>
              <a:t>Present with abscess or kyphosis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spine - pathology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945980" cy="48999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Commonest T-L region</a:t>
            </a:r>
          </a:p>
          <a:p>
            <a:r>
              <a:rPr lang="en-US" dirty="0" smtClean="0"/>
              <a:t>Starts in anterior part of vertebral body</a:t>
            </a:r>
          </a:p>
          <a:p>
            <a:r>
              <a:rPr lang="en-US" dirty="0" smtClean="0"/>
              <a:t>Spreads across the IVD to the adjacent vertebral body</a:t>
            </a:r>
          </a:p>
          <a:p>
            <a:r>
              <a:rPr lang="en-US" dirty="0" smtClean="0"/>
              <a:t>Collapse of both vertebral bodies</a:t>
            </a:r>
          </a:p>
          <a:p>
            <a:pPr lvl="1"/>
            <a:r>
              <a:rPr lang="en-US" dirty="0" smtClean="0"/>
              <a:t>Causes </a:t>
            </a:r>
            <a:r>
              <a:rPr lang="en-US" dirty="0" err="1" smtClean="0"/>
              <a:t>Gibbus</a:t>
            </a:r>
            <a:r>
              <a:rPr lang="en-US" dirty="0" smtClean="0"/>
              <a:t> (</a:t>
            </a:r>
            <a:r>
              <a:rPr lang="en-US" dirty="0" err="1" smtClean="0"/>
              <a:t>Kyphus</a:t>
            </a:r>
            <a:r>
              <a:rPr lang="en-US" dirty="0" smtClean="0"/>
              <a:t>) angulation</a:t>
            </a:r>
          </a:p>
          <a:p>
            <a:r>
              <a:rPr lang="en-US" dirty="0" smtClean="0"/>
              <a:t>May encroach on spinal cord</a:t>
            </a:r>
          </a:p>
          <a:p>
            <a:pPr lvl="1"/>
            <a:r>
              <a:rPr lang="en-US" dirty="0" smtClean="0"/>
              <a:t>Neurological deficit</a:t>
            </a:r>
            <a:endParaRPr lang="x-none" dirty="0"/>
          </a:p>
        </p:txBody>
      </p:sp>
      <p:pic>
        <p:nvPicPr>
          <p:cNvPr id="4" name="Picture 3" descr="MRI Spine TB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49" y="2162048"/>
            <a:ext cx="2694868" cy="3630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3131" y="5792441"/>
            <a:ext cx="1788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High Yield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. J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Parvezi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5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1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- clinical </a:t>
            </a:r>
            <a:r>
              <a:rPr lang="en-US" dirty="0"/>
              <a:t>f</a:t>
            </a:r>
            <a:r>
              <a:rPr lang="en-US" dirty="0" smtClean="0"/>
              <a:t>eatures</a:t>
            </a:r>
            <a:endParaRPr lang="en-US" dirty="0"/>
          </a:p>
        </p:txBody>
      </p:sp>
      <p:sp>
        <p:nvSpPr>
          <p:cNvPr id="130053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 history</a:t>
            </a:r>
          </a:p>
          <a:p>
            <a:r>
              <a:rPr lang="en-US" dirty="0"/>
              <a:t>?</a:t>
            </a:r>
            <a:r>
              <a:rPr lang="en-US" dirty="0" smtClean="0"/>
              <a:t>History of contact with TB</a:t>
            </a:r>
          </a:p>
          <a:p>
            <a:r>
              <a:rPr lang="en-US" dirty="0" smtClean="0"/>
              <a:t>Pain, swelling, loss of weight</a:t>
            </a:r>
          </a:p>
          <a:p>
            <a:r>
              <a:rPr lang="en-US" dirty="0" smtClean="0"/>
              <a:t>Loss of appetite</a:t>
            </a:r>
          </a:p>
        </p:txBody>
      </p:sp>
    </p:spTree>
    <p:extLst>
      <p:ext uri="{BB962C8B-B14F-4D97-AF65-F5344CB8AC3E}">
        <p14:creationId xmlns:p14="http://schemas.microsoft.com/office/powerpoint/2010/main" val="2953615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0"/>
            <a:ext cx="572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3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- clinical features</a:t>
            </a:r>
            <a:endParaRPr lang="en-US" dirty="0"/>
          </a:p>
        </p:txBody>
      </p:sp>
      <p:sp>
        <p:nvSpPr>
          <p:cNvPr id="133125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Mild fever – night sweating</a:t>
            </a:r>
          </a:p>
          <a:p>
            <a:r>
              <a:rPr lang="en-US" dirty="0" smtClean="0"/>
              <a:t>Involvement of single large joint (</a:t>
            </a:r>
            <a:r>
              <a:rPr lang="en-US" dirty="0" err="1" smtClean="0"/>
              <a:t>monoarticular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Joint swelling: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arked thickening of the synovium</a:t>
            </a:r>
          </a:p>
          <a:p>
            <a:r>
              <a:rPr lang="en-US" dirty="0" smtClean="0"/>
              <a:t>Marked muscle wasting</a:t>
            </a:r>
          </a:p>
          <a:p>
            <a:r>
              <a:rPr lang="en-US" dirty="0" smtClean="0"/>
              <a:t>Decreased </a:t>
            </a:r>
            <a:r>
              <a:rPr lang="en-US" dirty="0"/>
              <a:t>ROM  / Ankylosis / Deformity</a:t>
            </a:r>
          </a:p>
          <a:p>
            <a:r>
              <a:rPr lang="en-US" dirty="0"/>
              <a:t>In spine: may present with weakness or sensory deficit in 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238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Tuberculosis - Investigation</a:t>
            </a:r>
            <a:endParaRPr lang="en-US" dirty="0"/>
          </a:p>
        </p:txBody>
      </p:sp>
      <p:sp>
        <p:nvSpPr>
          <p:cNvPr id="132101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WBC, Differential:</a:t>
            </a:r>
          </a:p>
          <a:p>
            <a:pPr lvl="1"/>
            <a:r>
              <a:rPr lang="en-US" dirty="0" smtClean="0"/>
              <a:t>?leukopenia ? normal, with relative lymphocytosis</a:t>
            </a:r>
          </a:p>
          <a:p>
            <a:r>
              <a:rPr lang="en-US" dirty="0" smtClean="0"/>
              <a:t>Raised ESR</a:t>
            </a:r>
          </a:p>
          <a:p>
            <a:r>
              <a:rPr lang="en-US" dirty="0" smtClean="0"/>
              <a:t>Manteaux test (? Not significant in our country</a:t>
            </a:r>
          </a:p>
          <a:p>
            <a:r>
              <a:rPr lang="en-US" dirty="0" err="1" smtClean="0"/>
              <a:t>Xrays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oft tissue swelling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eriarticular</a:t>
            </a:r>
            <a:r>
              <a:rPr lang="en-US" dirty="0" smtClean="0"/>
              <a:t> osteoporosis</a:t>
            </a:r>
          </a:p>
          <a:p>
            <a:pPr lvl="1"/>
            <a:r>
              <a:rPr lang="en-US" dirty="0"/>
              <a:t>J</a:t>
            </a:r>
            <a:r>
              <a:rPr lang="en-US" dirty="0" smtClean="0"/>
              <a:t>oint appear washed out, articular space narrowing</a:t>
            </a:r>
          </a:p>
          <a:p>
            <a:pPr lvl="1"/>
            <a:r>
              <a:rPr lang="en-US" dirty="0" smtClean="0"/>
              <a:t>Peripheral bone erosions on both sides of joint</a:t>
            </a:r>
          </a:p>
          <a:p>
            <a:pPr lvl="1"/>
            <a:r>
              <a:rPr lang="en-US" dirty="0" smtClean="0"/>
              <a:t>Cystic lesions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483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– X-ray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Peri-articular osteopenia</a:t>
            </a:r>
          </a:p>
          <a:p>
            <a:pPr lvl="1"/>
            <a:r>
              <a:rPr lang="en-US" dirty="0"/>
              <a:t>Reduced joint space</a:t>
            </a:r>
          </a:p>
          <a:p>
            <a:pPr lvl="1"/>
            <a:r>
              <a:rPr lang="en-US" dirty="0"/>
              <a:t>Irregular consistency of bone</a:t>
            </a:r>
          </a:p>
          <a:p>
            <a:pPr lvl="1"/>
            <a:r>
              <a:rPr lang="en-US" dirty="0" smtClean="0"/>
              <a:t>CT </a:t>
            </a:r>
            <a:r>
              <a:rPr lang="en-US" dirty="0"/>
              <a:t>scan:</a:t>
            </a:r>
          </a:p>
          <a:p>
            <a:pPr lvl="2"/>
            <a:r>
              <a:rPr lang="en-US" dirty="0" smtClean="0"/>
              <a:t>Peripheral bone </a:t>
            </a:r>
          </a:p>
          <a:p>
            <a:pPr marL="685800" lvl="2" indent="0">
              <a:buNone/>
            </a:pPr>
            <a:r>
              <a:rPr lang="en-US" dirty="0"/>
              <a:t>	</a:t>
            </a:r>
            <a:r>
              <a:rPr lang="en-US" dirty="0" smtClean="0"/>
              <a:t>destruction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3496" y="6324016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821" b="36543"/>
          <a:stretch/>
        </p:blipFill>
        <p:spPr>
          <a:xfrm>
            <a:off x="4175672" y="1935619"/>
            <a:ext cx="2163233" cy="4351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610" b="36543"/>
          <a:stretch/>
        </p:blipFill>
        <p:spPr>
          <a:xfrm>
            <a:off x="6372775" y="1923801"/>
            <a:ext cx="2218776" cy="4351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7161" r="51714"/>
          <a:stretch/>
        </p:blipFill>
        <p:spPr>
          <a:xfrm>
            <a:off x="1896201" y="4035353"/>
            <a:ext cx="2214033" cy="22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–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Peri-articular osteopenia</a:t>
            </a:r>
          </a:p>
          <a:p>
            <a:pPr lvl="1"/>
            <a:r>
              <a:rPr lang="en-US" dirty="0" smtClean="0"/>
              <a:t>Reduced joint space</a:t>
            </a:r>
          </a:p>
          <a:p>
            <a:pPr lvl="1"/>
            <a:r>
              <a:rPr lang="en-US" dirty="0" smtClean="0"/>
              <a:t>Irregular consistency of bone</a:t>
            </a:r>
          </a:p>
          <a:p>
            <a:pPr lvl="1"/>
            <a:r>
              <a:rPr lang="en-US" dirty="0" smtClean="0"/>
              <a:t>Bone scan:</a:t>
            </a:r>
          </a:p>
          <a:p>
            <a:pPr lvl="2"/>
            <a:r>
              <a:rPr lang="en-US" dirty="0" smtClean="0"/>
              <a:t>Increased uptake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68" y="1009432"/>
            <a:ext cx="2991830" cy="528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291" y="3770348"/>
            <a:ext cx="2472118" cy="2548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3325" y="6318798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– X-ray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advanced destruction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93" y="1854127"/>
            <a:ext cx="4026313" cy="4776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363" y="6555860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– X-ray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1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9"/>
          <a:stretch/>
        </p:blipFill>
        <p:spPr>
          <a:xfrm>
            <a:off x="0" y="2442614"/>
            <a:ext cx="9144000" cy="2637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1536" y="5686811"/>
            <a:ext cx="2327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Apley,s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System of </a:t>
            </a:r>
            <a:r>
              <a:rPr lang="en-US" sz="1000" dirty="0" err="1" smtClean="0">
                <a:solidFill>
                  <a:srgbClr val="397B8C"/>
                </a:solidFill>
                <a:latin typeface="Arial"/>
                <a:cs typeface="Arial"/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  <a:latin typeface="Arial"/>
                <a:cs typeface="Arial"/>
              </a:rPr>
              <a:t> &amp; Fractures</a:t>
            </a:r>
            <a:endParaRPr lang="en-US" sz="1000" dirty="0">
              <a:solidFill>
                <a:srgbClr val="397B8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4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102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Tuberculosis - Investigation</a:t>
            </a:r>
            <a:endParaRPr lang="en-US" dirty="0"/>
          </a:p>
        </p:txBody>
      </p:sp>
      <p:sp>
        <p:nvSpPr>
          <p:cNvPr id="132101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Joint aspiration:</a:t>
            </a:r>
          </a:p>
          <a:p>
            <a:pPr lvl="1"/>
            <a:r>
              <a:rPr lang="en-US" dirty="0" smtClean="0"/>
              <a:t>AFB identified in 10-20% </a:t>
            </a:r>
            <a:r>
              <a:rPr lang="en-US" sz="1800" dirty="0" smtClean="0"/>
              <a:t>(ZN stain)</a:t>
            </a:r>
          </a:p>
          <a:p>
            <a:pPr lvl="1"/>
            <a:r>
              <a:rPr lang="en-US" dirty="0" smtClean="0"/>
              <a:t>Culture +</a:t>
            </a:r>
            <a:r>
              <a:rPr lang="en-US" dirty="0" err="1" smtClean="0"/>
              <a:t>ve</a:t>
            </a:r>
            <a:r>
              <a:rPr lang="en-US" dirty="0" smtClean="0"/>
              <a:t> in 50% of cases</a:t>
            </a:r>
          </a:p>
          <a:p>
            <a:r>
              <a:rPr lang="en-US" dirty="0" smtClean="0"/>
              <a:t>Histopathology:</a:t>
            </a:r>
          </a:p>
          <a:p>
            <a:pPr lvl="1"/>
            <a:r>
              <a:rPr lang="en-US" dirty="0" smtClean="0"/>
              <a:t>Granuloma, </a:t>
            </a:r>
            <a:r>
              <a:rPr lang="en-US" dirty="0" err="1" smtClean="0"/>
              <a:t>epithelioid</a:t>
            </a:r>
            <a:r>
              <a:rPr lang="en-US" dirty="0" smtClean="0"/>
              <a:t> cells, </a:t>
            </a:r>
            <a:r>
              <a:rPr lang="en-US" dirty="0" err="1" smtClean="0"/>
              <a:t>Langhans</a:t>
            </a:r>
            <a:r>
              <a:rPr lang="en-US" dirty="0" smtClean="0"/>
              <a:t> giant cells</a:t>
            </a:r>
          </a:p>
          <a:p>
            <a:endParaRPr lang="en-US" dirty="0"/>
          </a:p>
        </p:txBody>
      </p:sp>
      <p:pic>
        <p:nvPicPr>
          <p:cNvPr id="2050" name="Picture 2" descr="http://aapredbook.aappublications.org/content/1/SEC131/SEC283/F2424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49" y="4049486"/>
            <a:ext cx="3182856" cy="23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69285" y="6437999"/>
            <a:ext cx="19960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aapredbook.aappublications.org</a:t>
            </a:r>
            <a:endParaRPr lang="x-none" sz="1000" dirty="0">
              <a:solidFill>
                <a:srgbClr val="397B8C"/>
              </a:solidFill>
            </a:endParaRPr>
          </a:p>
        </p:txBody>
      </p:sp>
      <p:pic>
        <p:nvPicPr>
          <p:cNvPr id="3074" name="Picture 2" descr="http://pathology.class.kmu.edu.tw/ch16/161-1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4049486"/>
            <a:ext cx="323668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8649" y="6459379"/>
            <a:ext cx="20681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http://pathology.class.kmu.edu.tw</a:t>
            </a:r>
            <a:endParaRPr lang="x-none" sz="1000" dirty="0">
              <a:solidFill>
                <a:srgbClr val="397B8C"/>
              </a:solidFill>
            </a:endParaRPr>
          </a:p>
        </p:txBody>
      </p:sp>
      <p:pic>
        <p:nvPicPr>
          <p:cNvPr id="3078" name="Picture 6" descr="http://upload.wikimedia.org/wikipedia/commons/7/71/Mycobacterium_tuberculosis_Ziehl-Neelsen_stain_0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03" y="1375759"/>
            <a:ext cx="3119302" cy="20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88560" y="3363875"/>
            <a:ext cx="14237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397B8C"/>
                </a:solidFill>
              </a:rPr>
              <a:t>http://en.wikipedia.org</a:t>
            </a:r>
            <a:endParaRPr lang="x-none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31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Tuberculosis - Treatment</a:t>
            </a:r>
            <a:endParaRPr lang="en-US" dirty="0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Chemotherapy (initial 8 weeks) (combination):</a:t>
            </a:r>
          </a:p>
          <a:p>
            <a:pPr lvl="1"/>
            <a:r>
              <a:rPr lang="en-US" dirty="0" smtClean="0"/>
              <a:t>Rifampicin</a:t>
            </a:r>
          </a:p>
          <a:p>
            <a:pPr lvl="1"/>
            <a:r>
              <a:rPr lang="en-US" dirty="0" smtClean="0"/>
              <a:t>Isoniazid</a:t>
            </a:r>
          </a:p>
          <a:p>
            <a:pPr lvl="1"/>
            <a:r>
              <a:rPr lang="en-US" dirty="0" err="1" smtClean="0"/>
              <a:t>Ethambutol</a:t>
            </a:r>
            <a:endParaRPr lang="en-US" dirty="0" smtClean="0"/>
          </a:p>
          <a:p>
            <a:r>
              <a:rPr lang="en-US" dirty="0" smtClean="0"/>
              <a:t>Chemotherapy (6-12 months):</a:t>
            </a:r>
          </a:p>
          <a:p>
            <a:pPr lvl="1"/>
            <a:r>
              <a:rPr lang="en-US" dirty="0" smtClean="0"/>
              <a:t>Rifampicin and Isoniazid</a:t>
            </a:r>
          </a:p>
          <a:p>
            <a:r>
              <a:rPr lang="en-US" dirty="0" smtClean="0"/>
              <a:t>Rest and splint</a:t>
            </a:r>
          </a:p>
          <a:p>
            <a:r>
              <a:rPr lang="en-US" dirty="0" smtClean="0"/>
              <a:t>Operative drainage rarely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06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spine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Destruction of two adjacent vertebrae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5" r="177"/>
          <a:stretch/>
        </p:blipFill>
        <p:spPr>
          <a:xfrm>
            <a:off x="312213" y="2451417"/>
            <a:ext cx="8611658" cy="3833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363" y="6318798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 spine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Kyphus</a:t>
            </a:r>
            <a:r>
              <a:rPr lang="en-US" dirty="0" smtClean="0"/>
              <a:t> 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0" y="1352673"/>
            <a:ext cx="4115912" cy="4912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363" y="6318798"/>
            <a:ext cx="4065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97B8C"/>
                </a:solidFill>
              </a:rPr>
              <a:t>Slide Atlas of </a:t>
            </a:r>
            <a:r>
              <a:rPr lang="en-US" sz="1000" dirty="0" err="1" smtClean="0">
                <a:solidFill>
                  <a:srgbClr val="397B8C"/>
                </a:solidFill>
              </a:rPr>
              <a:t>Orthop</a:t>
            </a:r>
            <a:r>
              <a:rPr lang="en-US" sz="1000" dirty="0" smtClean="0">
                <a:solidFill>
                  <a:srgbClr val="397B8C"/>
                </a:solidFill>
              </a:rPr>
              <a:t> Radiology, A Greenspan. Gower Med Publ.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9260</TotalTime>
  <Words>3204</Words>
  <Application>Microsoft Office PowerPoint</Application>
  <PresentationFormat>On-screen Show (4:3)</PresentationFormat>
  <Paragraphs>683</Paragraphs>
  <Slides>101</Slides>
  <Notes>1</Notes>
  <HiddenSlides>18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Arial</vt:lpstr>
      <vt:lpstr>Calibri</vt:lpstr>
      <vt:lpstr>News Gothic MT</vt:lpstr>
      <vt:lpstr>Wingdings 2</vt:lpstr>
      <vt:lpstr>Breeze</vt:lpstr>
      <vt:lpstr>Bone and Joint Infection</vt:lpstr>
      <vt:lpstr>Objectives</vt:lpstr>
      <vt:lpstr>Infection in Bone</vt:lpstr>
      <vt:lpstr>Route of Infection</vt:lpstr>
      <vt:lpstr>Factors and Types </vt:lpstr>
      <vt:lpstr>Pathology</vt:lpstr>
      <vt:lpstr>Acute pyogenic bone infection</vt:lpstr>
      <vt:lpstr>Acute pyogenic bone infection</vt:lpstr>
      <vt:lpstr>PowerPoint Presentation</vt:lpstr>
      <vt:lpstr>Acute haematogenous OM</vt:lpstr>
      <vt:lpstr> Acute OM - source of infection</vt:lpstr>
      <vt:lpstr>Acute OM - organisms</vt:lpstr>
      <vt:lpstr>Acute OM - organisms</vt:lpstr>
      <vt:lpstr> Acute OM - children</vt:lpstr>
      <vt:lpstr> Acute OM - children</vt:lpstr>
      <vt:lpstr>Acute OM - pathology</vt:lpstr>
      <vt:lpstr>Acute OM - pathology</vt:lpstr>
      <vt:lpstr>Acute OM - pathology</vt:lpstr>
      <vt:lpstr>Clinical Features - Children</vt:lpstr>
      <vt:lpstr>Clinical Features - Children</vt:lpstr>
      <vt:lpstr>Clinical Features - Infants</vt:lpstr>
      <vt:lpstr>Clinical Features - Adults</vt:lpstr>
      <vt:lpstr>Diagnosis</vt:lpstr>
      <vt:lpstr>Acute OM - X-rays</vt:lpstr>
      <vt:lpstr>Acute OM - X-rays</vt:lpstr>
      <vt:lpstr>Acute OM - X-rays</vt:lpstr>
      <vt:lpstr>Acute OM - Ultrasound</vt:lpstr>
      <vt:lpstr>Acute OM – Bone Scan</vt:lpstr>
      <vt:lpstr>Acute OM – Bone Scan</vt:lpstr>
      <vt:lpstr>Acute OM – MRI</vt:lpstr>
      <vt:lpstr>Acute OM – Other Tests</vt:lpstr>
      <vt:lpstr>Differential Diagnosis</vt:lpstr>
      <vt:lpstr>Principles of Treatment </vt:lpstr>
      <vt:lpstr>Principles of Treatment </vt:lpstr>
      <vt:lpstr>Treatment</vt:lpstr>
      <vt:lpstr>Acute OM – which antibiotic?</vt:lpstr>
      <vt:lpstr>Acute OM – surgical drainage</vt:lpstr>
      <vt:lpstr>Complications</vt:lpstr>
      <vt:lpstr>Acute OM – case example</vt:lpstr>
      <vt:lpstr>Acute OM – case example</vt:lpstr>
      <vt:lpstr>Acute OM – case example</vt:lpstr>
      <vt:lpstr>Case example - 5 yr boy</vt:lpstr>
      <vt:lpstr>Case example - 5 yr boy</vt:lpstr>
      <vt:lpstr>Case example - 5 yr boy</vt:lpstr>
      <vt:lpstr>Case example - 5 yr boy</vt:lpstr>
      <vt:lpstr>Case example - 5 yr boy</vt:lpstr>
      <vt:lpstr>Case example - 5 yr boy</vt:lpstr>
      <vt:lpstr>Subacute Osteomyelitis</vt:lpstr>
      <vt:lpstr>Subacute OM - investigation</vt:lpstr>
      <vt:lpstr>Subacute OM - treatment</vt:lpstr>
      <vt:lpstr>Chronic pyogenic bone infectn</vt:lpstr>
      <vt:lpstr> Chronic  Osteomyelitis</vt:lpstr>
      <vt:lpstr>Chronic  OM - Organism</vt:lpstr>
      <vt:lpstr>Chronic  OM - Pathology</vt:lpstr>
      <vt:lpstr>Examples</vt:lpstr>
      <vt:lpstr>Chronic  OM – clinical picture</vt:lpstr>
      <vt:lpstr>Chronic  OM – X-ray</vt:lpstr>
      <vt:lpstr>Chronic OM - Treatment</vt:lpstr>
      <vt:lpstr>Chronic OM - complications</vt:lpstr>
      <vt:lpstr>Case example</vt:lpstr>
      <vt:lpstr>Case example</vt:lpstr>
      <vt:lpstr>Case example</vt:lpstr>
      <vt:lpstr>Case: Chronic OM</vt:lpstr>
      <vt:lpstr>Case: Chronic OM</vt:lpstr>
      <vt:lpstr> Acute Septic Arthritis</vt:lpstr>
      <vt:lpstr>Acute septic A. - organisms</vt:lpstr>
      <vt:lpstr>Acute septic A. - pathology</vt:lpstr>
      <vt:lpstr>Acute septic A. - sequele </vt:lpstr>
      <vt:lpstr> Acute septic A. - neonate</vt:lpstr>
      <vt:lpstr>  Acute septic A. - child</vt:lpstr>
      <vt:lpstr>  Acute septic A. - adult</vt:lpstr>
      <vt:lpstr>  Acute septic A. - investigations</vt:lpstr>
      <vt:lpstr>  Acute septic A. - investigations</vt:lpstr>
      <vt:lpstr>Acute septic A. – Diff. Dx.</vt:lpstr>
      <vt:lpstr>Septic A. Vs Transient synovitis</vt:lpstr>
      <vt:lpstr>Acute septic A. - Treatment</vt:lpstr>
      <vt:lpstr>Acute septic A. - complications</vt:lpstr>
      <vt:lpstr>Acute septic A. - complications</vt:lpstr>
      <vt:lpstr>Case: septic arthritis, hip </vt:lpstr>
      <vt:lpstr>Case: septic arthritis, hip </vt:lpstr>
      <vt:lpstr>Case: septic arthritis, hip </vt:lpstr>
      <vt:lpstr>Case: septic arthritis, hip </vt:lpstr>
      <vt:lpstr>Case: septic arthritis, hip </vt:lpstr>
      <vt:lpstr>Chronic Specific Infection</vt:lpstr>
      <vt:lpstr>Bone and Joint Tuberculosis</vt:lpstr>
      <vt:lpstr>TB - pathology</vt:lpstr>
      <vt:lpstr>TB spine </vt:lpstr>
      <vt:lpstr>TB spine - pathology</vt:lpstr>
      <vt:lpstr>TB - clinical features</vt:lpstr>
      <vt:lpstr>TB - clinical features</vt:lpstr>
      <vt:lpstr>Tuberculosis - Investigation</vt:lpstr>
      <vt:lpstr>TB – X-ray</vt:lpstr>
      <vt:lpstr>TB – X-ray</vt:lpstr>
      <vt:lpstr>TB – X-ray</vt:lpstr>
      <vt:lpstr>TB – X-ray</vt:lpstr>
      <vt:lpstr>Tuberculosis - Investigation</vt:lpstr>
      <vt:lpstr>Tuberculosis - Treatment</vt:lpstr>
      <vt:lpstr>TB spine</vt:lpstr>
      <vt:lpstr>TB spine</vt:lpstr>
      <vt:lpstr>TB spine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707</cp:revision>
  <dcterms:created xsi:type="dcterms:W3CDTF">2014-01-25T15:53:41Z</dcterms:created>
  <dcterms:modified xsi:type="dcterms:W3CDTF">2020-01-16T18:02:23Z</dcterms:modified>
</cp:coreProperties>
</file>