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8"/>
  </p:notesMasterIdLst>
  <p:sldIdLst>
    <p:sldId id="388" r:id="rId2"/>
    <p:sldId id="257" r:id="rId3"/>
    <p:sldId id="290" r:id="rId4"/>
    <p:sldId id="258" r:id="rId5"/>
    <p:sldId id="291" r:id="rId6"/>
    <p:sldId id="321" r:id="rId7"/>
    <p:sldId id="318" r:id="rId8"/>
    <p:sldId id="259" r:id="rId9"/>
    <p:sldId id="260" r:id="rId10"/>
    <p:sldId id="261" r:id="rId11"/>
    <p:sldId id="262" r:id="rId12"/>
    <p:sldId id="264" r:id="rId13"/>
    <p:sldId id="322" r:id="rId14"/>
    <p:sldId id="346" r:id="rId15"/>
    <p:sldId id="323" r:id="rId16"/>
    <p:sldId id="324" r:id="rId17"/>
    <p:sldId id="332" r:id="rId18"/>
    <p:sldId id="325" r:id="rId19"/>
    <p:sldId id="333" r:id="rId20"/>
    <p:sldId id="326" r:id="rId21"/>
    <p:sldId id="336" r:id="rId22"/>
    <p:sldId id="327" r:id="rId23"/>
    <p:sldId id="328" r:id="rId24"/>
    <p:sldId id="329" r:id="rId25"/>
    <p:sldId id="331" r:id="rId26"/>
    <p:sldId id="292" r:id="rId27"/>
    <p:sldId id="284" r:id="rId28"/>
    <p:sldId id="338" r:id="rId29"/>
    <p:sldId id="317" r:id="rId30"/>
    <p:sldId id="387" r:id="rId31"/>
    <p:sldId id="339" r:id="rId32"/>
    <p:sldId id="340" r:id="rId33"/>
    <p:sldId id="341" r:id="rId34"/>
    <p:sldId id="342" r:id="rId35"/>
    <p:sldId id="344" r:id="rId36"/>
    <p:sldId id="343" r:id="rId37"/>
    <p:sldId id="345" r:id="rId38"/>
    <p:sldId id="349" r:id="rId39"/>
    <p:sldId id="350" r:id="rId40"/>
    <p:sldId id="351" r:id="rId41"/>
    <p:sldId id="354" r:id="rId42"/>
    <p:sldId id="355" r:id="rId43"/>
    <p:sldId id="356" r:id="rId44"/>
    <p:sldId id="357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7" r:id="rId53"/>
    <p:sldId id="369" r:id="rId54"/>
    <p:sldId id="371" r:id="rId55"/>
    <p:sldId id="372" r:id="rId56"/>
    <p:sldId id="373" r:id="rId57"/>
    <p:sldId id="374" r:id="rId58"/>
    <p:sldId id="375" r:id="rId59"/>
    <p:sldId id="376" r:id="rId60"/>
    <p:sldId id="377" r:id="rId61"/>
    <p:sldId id="378" r:id="rId62"/>
    <p:sldId id="379" r:id="rId63"/>
    <p:sldId id="380" r:id="rId64"/>
    <p:sldId id="381" r:id="rId65"/>
    <p:sldId id="382" r:id="rId66"/>
    <p:sldId id="386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63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B8C"/>
    <a:srgbClr val="266790"/>
    <a:srgbClr val="5FD5F3"/>
    <a:srgbClr val="489CB0"/>
    <a:srgbClr val="000000"/>
    <a:srgbClr val="143C4E"/>
    <a:srgbClr val="21617D"/>
    <a:srgbClr val="266891"/>
    <a:srgbClr val="1C4A66"/>
    <a:srgbClr val="6BA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1"/>
    <p:restoredTop sz="94664" autoAdjust="0"/>
  </p:normalViewPr>
  <p:slideViewPr>
    <p:cSldViewPr snapToGrid="0" snapToObjects="1" showGuides="1">
      <p:cViewPr varScale="1">
        <p:scale>
          <a:sx n="71" d="100"/>
          <a:sy n="71" d="100"/>
        </p:scale>
        <p:origin x="1368" y="60"/>
      </p:cViewPr>
      <p:guideLst>
        <p:guide orient="horz" pos="663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29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EACD4-A2D2-714C-B3EC-B6F14FC1D5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87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 hide slide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45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EACD4-A2D2-714C-B3EC-B6F14FC1D5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3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 HIDE SLIDE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35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4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Hide</a:t>
            </a:r>
            <a:r>
              <a:rPr lang="en-US" baseline="0" dirty="0"/>
              <a:t> slide 7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470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CFC18-86DA-CC43-89A6-6D0FE996FE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89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ym typeface="Wingdings" panose="05000000000000000000" pitchFamily="2" charset="2"/>
              </a:rPr>
              <a:t>Recurrence rate is high  20-40%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5DBE-65DF-42A5-B029-BCA0743E787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75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pic of anatomy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5DBE-65DF-42A5-B029-BCA0743E787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3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H.W= what blood works do they need, P-618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65DBE-65DF-42A5-B029-BCA0743E787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87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4141" y="1394846"/>
            <a:ext cx="7175717" cy="4308529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2106" y="1394848"/>
            <a:ext cx="6813689" cy="230802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2106" y="4628779"/>
            <a:ext cx="6813689" cy="767086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01478"/>
            <a:ext cx="8042276" cy="836907"/>
          </a:xfrm>
        </p:spPr>
        <p:txBody>
          <a:bodyPr/>
          <a:lstStyle>
            <a:lvl1pPr>
              <a:defRPr sz="4000"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70452"/>
            <a:ext cx="3840480" cy="457314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70452"/>
            <a:ext cx="3840480" cy="457314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5"/>
            <a:ext cx="8042276" cy="944937"/>
          </a:xfrm>
        </p:spPr>
        <p:txBody>
          <a:bodyPr/>
          <a:lstStyle>
            <a:lvl1pPr>
              <a:defRPr sz="4000"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232265"/>
            <a:ext cx="3840480" cy="65990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rgbClr val="26679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094261"/>
            <a:ext cx="3840480" cy="38493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232265"/>
            <a:ext cx="3840480" cy="659909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>
                <a:solidFill>
                  <a:srgbClr val="26679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094261"/>
            <a:ext cx="3840480" cy="38493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accent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+mj-ea"/>
          <a:cs typeface="Arial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2106" y="4030163"/>
            <a:ext cx="6813688" cy="76708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Prof.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Mamoun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Kremli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Dr. Tarif Alakhras</a:t>
            </a:r>
          </a:p>
          <a:p>
            <a:endParaRPr lang="ar-SA" dirty="0"/>
          </a:p>
        </p:txBody>
      </p:sp>
      <p:sp>
        <p:nvSpPr>
          <p:cNvPr id="4" name="Rectangle 3"/>
          <p:cNvSpPr/>
          <p:nvPr/>
        </p:nvSpPr>
        <p:spPr>
          <a:xfrm>
            <a:off x="1182106" y="2176567"/>
            <a:ext cx="6938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Common </a:t>
            </a:r>
            <a:r>
              <a:rPr lang="en-US" sz="4000" b="1" dirty="0" smtClean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Chronic</a:t>
            </a:r>
            <a:r>
              <a:rPr lang="en-US" sz="4000" b="1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4000" b="1" dirty="0" smtClean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Shoulder,</a:t>
            </a:r>
            <a:r>
              <a:rPr lang="en-US" sz="4000" dirty="0"/>
              <a:t> </a:t>
            </a:r>
            <a:r>
              <a:rPr lang="en-US" sz="4000" b="1" dirty="0">
                <a:solidFill>
                  <a:schemeClr val="accent1"/>
                </a:solidFill>
                <a:latin typeface="Arial"/>
                <a:ea typeface="+mj-ea"/>
                <a:cs typeface="Arial"/>
              </a:rPr>
              <a:t>Hand and Foot Disorders</a:t>
            </a:r>
            <a:endParaRPr lang="ar-SA" sz="4000" b="1" dirty="0">
              <a:solidFill>
                <a:schemeClr val="accent1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5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492" r="1048" b="14749"/>
          <a:stretch/>
        </p:blipFill>
        <p:spPr>
          <a:xfrm>
            <a:off x="1891327" y="501030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383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According to direction of instability</a:t>
            </a:r>
          </a:p>
          <a:p>
            <a:pPr lvl="1"/>
            <a:r>
              <a:rPr lang="en-US"/>
              <a:t>Anterior</a:t>
            </a:r>
          </a:p>
          <a:p>
            <a:pPr lvl="2"/>
            <a:r>
              <a:rPr lang="en-US"/>
              <a:t>The commonest</a:t>
            </a:r>
          </a:p>
          <a:p>
            <a:pPr lvl="2"/>
            <a:r>
              <a:rPr lang="en-US"/>
              <a:t>Following acute traumatic dislocation</a:t>
            </a:r>
          </a:p>
          <a:p>
            <a:pPr lvl="1"/>
            <a:r>
              <a:rPr lang="en-US"/>
              <a:t>Posterior</a:t>
            </a:r>
          </a:p>
          <a:p>
            <a:pPr lvl="1"/>
            <a:r>
              <a:rPr lang="en-US"/>
              <a:t>due to a violent jerk in an unusual position</a:t>
            </a:r>
          </a:p>
          <a:p>
            <a:pPr lvl="1"/>
            <a:r>
              <a:rPr lang="en-US"/>
              <a:t>Multi-directional</a:t>
            </a:r>
          </a:p>
          <a:p>
            <a:pPr lvl="2"/>
            <a:r>
              <a:rPr lang="en-US"/>
              <a:t>Ligament laxity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24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TUBS</a:t>
            </a:r>
          </a:p>
          <a:p>
            <a:pPr lvl="1"/>
            <a:r>
              <a:rPr lang="en-US" dirty="0"/>
              <a:t>Traumatic</a:t>
            </a:r>
          </a:p>
          <a:p>
            <a:pPr lvl="1"/>
            <a:r>
              <a:rPr lang="en-US" dirty="0"/>
              <a:t>Unilateral</a:t>
            </a:r>
          </a:p>
          <a:p>
            <a:pPr lvl="1"/>
            <a:r>
              <a:rPr lang="en-US" dirty="0" err="1"/>
              <a:t>Bankarts</a:t>
            </a:r>
            <a:r>
              <a:rPr lang="en-US" dirty="0"/>
              <a:t> lesion </a:t>
            </a:r>
          </a:p>
          <a:p>
            <a:pPr lvl="1"/>
            <a:r>
              <a:rPr lang="en-US" dirty="0"/>
              <a:t>surgery    </a:t>
            </a:r>
          </a:p>
          <a:p>
            <a:r>
              <a:rPr lang="en-US" dirty="0"/>
              <a:t>AMBRI</a:t>
            </a:r>
          </a:p>
          <a:p>
            <a:pPr lvl="1"/>
            <a:r>
              <a:rPr lang="en-US" dirty="0"/>
              <a:t>Atraumatic</a:t>
            </a:r>
          </a:p>
          <a:p>
            <a:pPr lvl="1"/>
            <a:r>
              <a:rPr lang="en-US" dirty="0"/>
              <a:t>Multidirectional</a:t>
            </a:r>
          </a:p>
          <a:p>
            <a:pPr lvl="1"/>
            <a:r>
              <a:rPr lang="en-US" dirty="0"/>
              <a:t>Bilateral</a:t>
            </a:r>
          </a:p>
          <a:p>
            <a:pPr lvl="1"/>
            <a:r>
              <a:rPr lang="en-US" dirty="0"/>
              <a:t>Rehabilitation  or Inferior capsular shift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4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bony lesion seen on x-ray</a:t>
            </a:r>
          </a:p>
          <a:p>
            <a:pPr lvl="1"/>
            <a:r>
              <a:rPr lang="en-US" dirty="0"/>
              <a:t>A tear in the labrum and capsule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Traumatic – Soft Bankart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2"/>
          <a:srcRect t="-1108" b="-3510"/>
          <a:stretch/>
        </p:blipFill>
        <p:spPr>
          <a:xfrm>
            <a:off x="872414" y="2756628"/>
            <a:ext cx="4443246" cy="2457450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/>
          <a:srcRect l="15297" r="15297"/>
          <a:stretch>
            <a:fillRect/>
          </a:stretch>
        </p:blipFill>
        <p:spPr>
          <a:xfrm>
            <a:off x="5534024" y="2480403"/>
            <a:ext cx="2716379" cy="323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55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Rotator Cuff Disorders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Anatomy:</a:t>
            </a:r>
          </a:p>
          <a:p>
            <a:pPr lvl="1"/>
            <a:r>
              <a:rPr lang="en-US" sz="2000" dirty="0"/>
              <a:t>Originate from the scapula</a:t>
            </a:r>
          </a:p>
          <a:p>
            <a:pPr lvl="1"/>
            <a:r>
              <a:rPr lang="en-US" sz="2000" dirty="0"/>
              <a:t>Pass under coraco-acromial arch </a:t>
            </a:r>
          </a:p>
          <a:p>
            <a:pPr lvl="1"/>
            <a:r>
              <a:rPr lang="en-US" sz="2000" dirty="0"/>
              <a:t>Insert in the Greater &amp; Lesser </a:t>
            </a:r>
            <a:r>
              <a:rPr lang="en-US" sz="2000" dirty="0" err="1"/>
              <a:t>tuberosities</a:t>
            </a:r>
            <a:endParaRPr lang="en-US" sz="2000" dirty="0"/>
          </a:p>
          <a:p>
            <a:pPr lvl="1"/>
            <a:r>
              <a:rPr lang="en-US" sz="2000" dirty="0"/>
              <a:t>Separate from the ligament by bursa</a:t>
            </a:r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3" y="3527395"/>
            <a:ext cx="3363912" cy="2868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53" y="3542243"/>
            <a:ext cx="3619708" cy="285334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556726"/>
              </p:ext>
            </p:extLst>
          </p:nvPr>
        </p:nvGraphicFramePr>
        <p:xfrm>
          <a:off x="5322905" y="1067138"/>
          <a:ext cx="3572142" cy="15240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185896">
                  <a:extLst>
                    <a:ext uri="{9D8B030D-6E8A-4147-A177-3AD203B41FA5}">
                      <a16:colId xmlns:a16="http://schemas.microsoft.com/office/drawing/2014/main" val="3175255174"/>
                    </a:ext>
                  </a:extLst>
                </a:gridCol>
                <a:gridCol w="1019641">
                  <a:extLst>
                    <a:ext uri="{9D8B030D-6E8A-4147-A177-3AD203B41FA5}">
                      <a16:colId xmlns:a16="http://schemas.microsoft.com/office/drawing/2014/main" val="2252045280"/>
                    </a:ext>
                  </a:extLst>
                </a:gridCol>
                <a:gridCol w="1366605">
                  <a:extLst>
                    <a:ext uri="{9D8B030D-6E8A-4147-A177-3AD203B41FA5}">
                      <a16:colId xmlns:a16="http://schemas.microsoft.com/office/drawing/2014/main" val="4201782369"/>
                    </a:ext>
                  </a:extLst>
                </a:gridCol>
              </a:tblGrid>
              <a:tr h="288966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insertion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Position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Muscle</a:t>
                      </a:r>
                      <a:endParaRPr lang="ar-S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915013"/>
                  </a:ext>
                </a:extLst>
              </a:tr>
              <a:tr h="288966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G tuberosity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above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Supraspinatus</a:t>
                      </a:r>
                      <a:endParaRPr lang="ar-S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281352"/>
                  </a:ext>
                </a:extLst>
              </a:tr>
              <a:tr h="288966"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G tuberosity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behind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Infraspinatus</a:t>
                      </a:r>
                      <a:endParaRPr lang="ar-S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0696"/>
                  </a:ext>
                </a:extLst>
              </a:tr>
              <a:tr h="288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G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tuberosity</a:t>
                      </a:r>
                      <a:endParaRPr kumimoji="0" lang="ar-SA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ews Gothic M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behind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Teres minor</a:t>
                      </a:r>
                      <a:endParaRPr lang="ar-S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089628"/>
                  </a:ext>
                </a:extLst>
              </a:tr>
              <a:tr h="296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L</a:t>
                      </a: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tuberosity</a:t>
                      </a:r>
                      <a:endParaRPr kumimoji="0" lang="ar-SA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ews Gothic M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In front</a:t>
                      </a:r>
                      <a:endParaRPr lang="ar-S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400" dirty="0"/>
                        <a:t>Subscapularis</a:t>
                      </a:r>
                      <a:endParaRPr lang="ar-S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437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420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Rotator cuff syndrome – which comprises several conditions with distinct clinical features and natural history:</a:t>
            </a:r>
          </a:p>
          <a:p>
            <a:pPr lvl="1"/>
            <a:r>
              <a:rPr lang="en-US" dirty="0"/>
              <a:t>Acute tendinitis (painful arc syndrome)</a:t>
            </a:r>
          </a:p>
          <a:p>
            <a:pPr lvl="1"/>
            <a:r>
              <a:rPr lang="en-US" dirty="0"/>
              <a:t>Chronic tendinitis (impingement syndrome) </a:t>
            </a:r>
          </a:p>
          <a:p>
            <a:pPr lvl="1"/>
            <a:r>
              <a:rPr lang="en-US" dirty="0"/>
              <a:t>Rotator cuff tears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Rotator Cuff Disorders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97275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Rotator Cuff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37" y="1375758"/>
            <a:ext cx="8318214" cy="4899910"/>
          </a:xfrm>
        </p:spPr>
        <p:txBody>
          <a:bodyPr/>
          <a:lstStyle/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03" y="1043156"/>
            <a:ext cx="2807923" cy="55750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93773" y="6561737"/>
            <a:ext cx="152798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 err="1">
                <a:solidFill>
                  <a:srgbClr val="397B8C"/>
                </a:solidFill>
              </a:rPr>
              <a:t>tps</a:t>
            </a:r>
            <a:r>
              <a:rPr lang="en-US" sz="1000" dirty="0">
                <a:solidFill>
                  <a:srgbClr val="397B8C"/>
                </a:solidFill>
              </a:rPr>
              <a:t>://</a:t>
            </a:r>
            <a:r>
              <a:rPr lang="en-US" sz="1000" dirty="0" err="1">
                <a:solidFill>
                  <a:srgbClr val="397B8C"/>
                </a:solidFill>
              </a:rPr>
              <a:t>www.drugs.com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7" y="1922929"/>
            <a:ext cx="4908264" cy="34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63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Supraspinatus tendinitis</a:t>
            </a:r>
          </a:p>
          <a:p>
            <a:pPr lvl="1"/>
            <a:r>
              <a:rPr lang="en-US" dirty="0"/>
              <a:t>The supraspinatus is the most commonly injured rotator cuff M</a:t>
            </a:r>
          </a:p>
          <a:p>
            <a:r>
              <a:rPr lang="en-US" dirty="0"/>
              <a:t>Clinical features:</a:t>
            </a:r>
          </a:p>
          <a:p>
            <a:pPr lvl="1"/>
            <a:r>
              <a:rPr lang="en-US" dirty="0"/>
              <a:t>Young adult</a:t>
            </a:r>
          </a:p>
          <a:p>
            <a:pPr lvl="1"/>
            <a:r>
              <a:rPr lang="en-US" dirty="0"/>
              <a:t>Sever Pain, tenderness</a:t>
            </a:r>
          </a:p>
          <a:p>
            <a:pPr lvl="1"/>
            <a:r>
              <a:rPr lang="en-US" dirty="0"/>
              <a:t>painful initiation of abduction</a:t>
            </a:r>
          </a:p>
          <a:p>
            <a:pPr lvl="1"/>
            <a:r>
              <a:rPr lang="en-US" dirty="0"/>
              <a:t>X-ray:</a:t>
            </a:r>
          </a:p>
          <a:p>
            <a:pPr lvl="2"/>
            <a:r>
              <a:rPr lang="en-US" dirty="0"/>
              <a:t>Normal</a:t>
            </a:r>
          </a:p>
          <a:p>
            <a:pPr lvl="2"/>
            <a:r>
              <a:rPr lang="en-US" dirty="0"/>
              <a:t>Area of calcification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R.C.D - Acute Tendinitis</a:t>
            </a:r>
          </a:p>
        </p:txBody>
      </p:sp>
    </p:spTree>
    <p:extLst>
      <p:ext uri="{BB962C8B-B14F-4D97-AF65-F5344CB8AC3E}">
        <p14:creationId xmlns:p14="http://schemas.microsoft.com/office/powerpoint/2010/main" val="3896052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Supraspinatus tendinitis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70452"/>
            <a:ext cx="7599643" cy="4573149"/>
          </a:xfrm>
        </p:spPr>
        <p:txBody>
          <a:bodyPr>
            <a:normAutofit/>
          </a:bodyPr>
          <a:lstStyle/>
          <a:p>
            <a:r>
              <a:rPr lang="en-US" dirty="0"/>
              <a:t>Treatment:</a:t>
            </a:r>
          </a:p>
          <a:p>
            <a:pPr lvl="1"/>
            <a:r>
              <a:rPr lang="en-US" sz="2400" dirty="0"/>
              <a:t>Rest</a:t>
            </a:r>
          </a:p>
          <a:p>
            <a:pPr lvl="1"/>
            <a:r>
              <a:rPr lang="en-US" sz="2400" dirty="0"/>
              <a:t>NSAIDS</a:t>
            </a:r>
          </a:p>
          <a:p>
            <a:pPr lvl="1"/>
            <a:r>
              <a:rPr lang="en-US" sz="2400" dirty="0"/>
              <a:t>Physiotherapy</a:t>
            </a:r>
          </a:p>
          <a:p>
            <a:pPr lvl="1" algn="l"/>
            <a:r>
              <a:rPr lang="en-US" sz="2400" dirty="0"/>
              <a:t>Local steroid injection</a:t>
            </a:r>
          </a:p>
          <a:p>
            <a:pPr marL="712788" lvl="3" indent="-349250"/>
            <a:r>
              <a:rPr lang="en-US" sz="2400" dirty="0"/>
              <a:t>Surgery: </a:t>
            </a:r>
            <a:r>
              <a:rPr lang="en-US" sz="2200" dirty="0"/>
              <a:t>(</a:t>
            </a:r>
            <a:r>
              <a:rPr lang="en-US" sz="2200" dirty="0" err="1"/>
              <a:t>acromioplasty</a:t>
            </a:r>
            <a:r>
              <a:rPr lang="en-US" sz="2200" dirty="0"/>
              <a:t>, decompress the rotator cuff)</a:t>
            </a:r>
          </a:p>
          <a:p>
            <a:pPr marL="444500" indent="0">
              <a:buNone/>
            </a:pPr>
            <a:r>
              <a:rPr lang="en-US" sz="2200" dirty="0"/>
              <a:t>If symptoms do not subside after 3 months of conservative treatment, or if they recur persistently after each period of treatment</a:t>
            </a:r>
          </a:p>
        </p:txBody>
      </p:sp>
    </p:spTree>
    <p:extLst>
      <p:ext uri="{BB962C8B-B14F-4D97-AF65-F5344CB8AC3E}">
        <p14:creationId xmlns:p14="http://schemas.microsoft.com/office/powerpoint/2010/main" val="252218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5278106"/>
            <a:ext cx="3181350" cy="12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451475" cy="4899910"/>
          </a:xfrm>
        </p:spPr>
        <p:txBody>
          <a:bodyPr/>
          <a:lstStyle/>
          <a:p>
            <a:r>
              <a:rPr lang="en-US" dirty="0"/>
              <a:t>Chronic tendinitis</a:t>
            </a:r>
          </a:p>
          <a:p>
            <a:r>
              <a:rPr lang="en-US" dirty="0"/>
              <a:t>Causes</a:t>
            </a:r>
          </a:p>
          <a:p>
            <a:pPr lvl="1"/>
            <a:r>
              <a:rPr lang="en-US" dirty="0"/>
              <a:t>Over-use / Minor tears</a:t>
            </a:r>
          </a:p>
          <a:p>
            <a:pPr lvl="1"/>
            <a:r>
              <a:rPr lang="en-US" dirty="0"/>
              <a:t>Impingement under the coracoacromial arch</a:t>
            </a:r>
          </a:p>
          <a:p>
            <a:pPr lvl="1"/>
            <a:r>
              <a:rPr lang="en-US" dirty="0"/>
              <a:t>Osteophytes in under surface of acromioclavicular joint</a:t>
            </a:r>
          </a:p>
          <a:p>
            <a:pPr lvl="1"/>
            <a:r>
              <a:rPr lang="en-US" dirty="0"/>
              <a:t>Curved acromion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R.C.D - Impingement Syndrome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909" y="1068685"/>
            <a:ext cx="2848490" cy="26746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77154" y="6482338"/>
            <a:ext cx="11320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www.rocmd.com</a:t>
            </a:r>
            <a:endParaRPr lang="ar-SA" sz="1000" dirty="0">
              <a:solidFill>
                <a:srgbClr val="397B8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85206" y="3550845"/>
            <a:ext cx="2895193" cy="2985005"/>
            <a:chOff x="5885206" y="3550845"/>
            <a:chExt cx="2895193" cy="2985005"/>
          </a:xfrm>
        </p:grpSpPr>
        <p:pic>
          <p:nvPicPr>
            <p:cNvPr id="3076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80"/>
            <a:stretch/>
          </p:blipFill>
          <p:spPr bwMode="auto">
            <a:xfrm>
              <a:off x="5885206" y="3550845"/>
              <a:ext cx="2895193" cy="2985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Related image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521" r="65648"/>
            <a:stretch/>
          </p:blipFill>
          <p:spPr bwMode="auto">
            <a:xfrm>
              <a:off x="5885206" y="6343650"/>
              <a:ext cx="1409700" cy="182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87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940" y="2842030"/>
            <a:ext cx="2717695" cy="33587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 features</a:t>
            </a:r>
          </a:p>
          <a:p>
            <a:pPr lvl="1"/>
            <a:r>
              <a:rPr lang="en-US" dirty="0"/>
              <a:t>Age 40-60 years</a:t>
            </a:r>
          </a:p>
          <a:p>
            <a:pPr lvl="1"/>
            <a:r>
              <a:rPr lang="en-US" dirty="0"/>
              <a:t>Pain </a:t>
            </a:r>
          </a:p>
          <a:p>
            <a:pPr lvl="1"/>
            <a:r>
              <a:rPr lang="en-US" dirty="0"/>
              <a:t>Shoulder looks normal or wasted</a:t>
            </a:r>
          </a:p>
          <a:p>
            <a:pPr lvl="1"/>
            <a:r>
              <a:rPr lang="en-US" dirty="0"/>
              <a:t>Tenderness</a:t>
            </a:r>
          </a:p>
          <a:p>
            <a:pPr lvl="1"/>
            <a:r>
              <a:rPr lang="en-US" dirty="0"/>
              <a:t>Painful abduction arch (6o</a:t>
            </a:r>
            <a:r>
              <a:rPr lang="en-US" baseline="30000" dirty="0"/>
              <a:t>o</a:t>
            </a:r>
            <a:r>
              <a:rPr lang="en-US" dirty="0"/>
              <a:t> To 120</a:t>
            </a:r>
            <a:r>
              <a:rPr lang="en-US" baseline="30000" dirty="0"/>
              <a:t>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Neer’s test (+</a:t>
            </a:r>
            <a:r>
              <a:rPr lang="en-US" dirty="0" err="1"/>
              <a:t>ve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Hawkin’s test (+</a:t>
            </a:r>
            <a:r>
              <a:rPr lang="en-US" dirty="0" err="1"/>
              <a:t>ve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R.C.D - Impingement Syndrome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574" y="1142780"/>
            <a:ext cx="1543050" cy="1466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538" y="1052513"/>
            <a:ext cx="1457532" cy="15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7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Common Chronic</a:t>
            </a:r>
            <a:br>
              <a:rPr lang="en-US" dirty="0"/>
            </a:br>
            <a:r>
              <a:rPr lang="en-US" dirty="0"/>
              <a:t>Shoulder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00" y="4391026"/>
            <a:ext cx="6813689" cy="1266824"/>
          </a:xfrm>
        </p:spPr>
        <p:txBody>
          <a:bodyPr>
            <a:normAutofit/>
          </a:bodyPr>
          <a:lstStyle/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51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X-ray:</a:t>
            </a:r>
          </a:p>
          <a:p>
            <a:pPr lvl="1"/>
            <a:r>
              <a:rPr lang="en-US" dirty="0"/>
              <a:t>Calcification</a:t>
            </a:r>
          </a:p>
          <a:p>
            <a:pPr lvl="1"/>
            <a:r>
              <a:rPr lang="en-US" dirty="0"/>
              <a:t>Degenerated AC jt.</a:t>
            </a:r>
          </a:p>
          <a:p>
            <a:r>
              <a:rPr lang="en-US" dirty="0"/>
              <a:t>MRI:</a:t>
            </a:r>
          </a:p>
          <a:p>
            <a:pPr lvl="1"/>
            <a:r>
              <a:rPr lang="en-US" dirty="0"/>
              <a:t>Bursitis / Thickening of tendon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R.C.D - Impingement Syndrome</a:t>
            </a:r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>
          <a:blip r:embed="rId2"/>
          <a:srcRect l="3994" r="3994"/>
          <a:stretch>
            <a:fillRect/>
          </a:stretch>
        </p:blipFill>
        <p:spPr>
          <a:xfrm>
            <a:off x="3758937" y="4336876"/>
            <a:ext cx="1907491" cy="2271394"/>
          </a:xfrm>
          <a:prstGeom prst="rect">
            <a:avLst/>
          </a:prstGeom>
        </p:spPr>
      </p:pic>
      <p:pic>
        <p:nvPicPr>
          <p:cNvPr id="10" name="Content Placeholder 5"/>
          <p:cNvPicPr>
            <a:picLocks noChangeAspect="1"/>
          </p:cNvPicPr>
          <p:nvPr/>
        </p:nvPicPr>
        <p:blipFill rotWithShape="1">
          <a:blip r:embed="rId3"/>
          <a:srcRect t="-26" b="202"/>
          <a:stretch/>
        </p:blipFill>
        <p:spPr>
          <a:xfrm>
            <a:off x="852865" y="4336876"/>
            <a:ext cx="2378769" cy="2271394"/>
          </a:xfrm>
          <a:prstGeom prst="rect">
            <a:avLst/>
          </a:prstGeom>
        </p:spPr>
      </p:pic>
      <p:pic>
        <p:nvPicPr>
          <p:cNvPr id="13" name="Picture 2" descr="http://img.medscapestatic.com/pi/meds/ckb/16/214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747" y="3781425"/>
            <a:ext cx="2775804" cy="28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193731" y="6579349"/>
            <a:ext cx="1984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http://emedicine.medscape.com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-132" b="-695"/>
          <a:stretch/>
        </p:blipFill>
        <p:spPr>
          <a:xfrm>
            <a:off x="5907356" y="1176934"/>
            <a:ext cx="2684195" cy="25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74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918075" cy="4899910"/>
          </a:xfrm>
        </p:spPr>
        <p:txBody>
          <a:bodyPr>
            <a:normAutofit/>
          </a:bodyPr>
          <a:lstStyle/>
          <a:p>
            <a:r>
              <a:rPr lang="en-US" dirty="0"/>
              <a:t>Non-operative:</a:t>
            </a:r>
          </a:p>
          <a:p>
            <a:pPr lvl="1"/>
            <a:r>
              <a:rPr lang="en-US" dirty="0"/>
              <a:t>Activity modification</a:t>
            </a:r>
          </a:p>
          <a:p>
            <a:pPr lvl="1"/>
            <a:r>
              <a:rPr lang="en-US" dirty="0"/>
              <a:t>Sub-acromial steroid injection</a:t>
            </a:r>
          </a:p>
          <a:p>
            <a:pPr lvl="1"/>
            <a:r>
              <a:rPr lang="en-US" dirty="0"/>
              <a:t>NSAIDS</a:t>
            </a:r>
          </a:p>
          <a:p>
            <a:pPr lvl="1"/>
            <a:r>
              <a:rPr lang="en-US" dirty="0"/>
              <a:t>Rotator cuff and scapular stabilizing exercises</a:t>
            </a:r>
          </a:p>
          <a:p>
            <a:r>
              <a:rPr lang="en-US" dirty="0"/>
              <a:t>Surgery:</a:t>
            </a:r>
          </a:p>
          <a:p>
            <a:pPr lvl="1"/>
            <a:r>
              <a:rPr lang="en-US" dirty="0"/>
              <a:t>Arthroscopic</a:t>
            </a:r>
          </a:p>
          <a:p>
            <a:pPr lvl="2"/>
            <a:r>
              <a:rPr lang="en-US" dirty="0"/>
              <a:t>Acromioplasty</a:t>
            </a:r>
          </a:p>
          <a:p>
            <a:pPr lvl="2"/>
            <a:r>
              <a:rPr lang="en-US" dirty="0"/>
              <a:t>Rotator cuff repair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l="17987" r="17987"/>
          <a:stretch>
            <a:fillRect/>
          </a:stretch>
        </p:blipFill>
        <p:spPr>
          <a:xfrm>
            <a:off x="6405261" y="288254"/>
            <a:ext cx="1554706" cy="124089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/>
          <a:srcRect t="459" b="-395"/>
          <a:stretch/>
        </p:blipFill>
        <p:spPr>
          <a:xfrm>
            <a:off x="5657850" y="1592836"/>
            <a:ext cx="2933701" cy="26557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50574" y="5844987"/>
            <a:ext cx="11320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www.rocmd.com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4098" name="Picture 2" descr="https://www.rocmd.com/wp-content/uploads/2014/05/arthroscopic_shoulder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/>
          <a:stretch/>
        </p:blipFill>
        <p:spPr bwMode="auto">
          <a:xfrm>
            <a:off x="4324138" y="4364115"/>
            <a:ext cx="4584912" cy="15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326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Predisposing factors</a:t>
            </a:r>
          </a:p>
          <a:p>
            <a:pPr lvl="1"/>
            <a:r>
              <a:rPr lang="en-US" dirty="0"/>
              <a:t>Degeneration: middle age</a:t>
            </a:r>
          </a:p>
          <a:p>
            <a:pPr lvl="1"/>
            <a:r>
              <a:rPr lang="en-US" dirty="0"/>
              <a:t>Chronic irritation by osteophyte</a:t>
            </a:r>
          </a:p>
          <a:p>
            <a:pPr lvl="1"/>
            <a:r>
              <a:rPr lang="en-US" dirty="0"/>
              <a:t>Underlying disease: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. Rheumatoid </a:t>
            </a:r>
          </a:p>
          <a:p>
            <a:pPr lvl="1"/>
            <a:r>
              <a:rPr lang="en-US" dirty="0"/>
              <a:t>Precipitating factor: trauma </a:t>
            </a:r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Incomplete</a:t>
            </a:r>
          </a:p>
          <a:p>
            <a:pPr lvl="1"/>
            <a:r>
              <a:rPr lang="en-US" dirty="0"/>
              <a:t>Complete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R.C.D - Tears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56" y="3898988"/>
            <a:ext cx="2580495" cy="2774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56" y="1067604"/>
            <a:ext cx="2580495" cy="277472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95625" y="4314825"/>
            <a:ext cx="2508251" cy="2358889"/>
            <a:chOff x="2933699" y="-202725"/>
            <a:chExt cx="3552825" cy="3323749"/>
          </a:xfrm>
        </p:grpSpPr>
        <p:pic>
          <p:nvPicPr>
            <p:cNvPr id="5124" name="Picture 4" descr="Image result for rotator cuff disorders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81"/>
            <a:stretch/>
          </p:blipFill>
          <p:spPr bwMode="auto">
            <a:xfrm>
              <a:off x="2933699" y="-202725"/>
              <a:ext cx="3552825" cy="3323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Image result for rotator cuff disorders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071" r="65747"/>
            <a:stretch/>
          </p:blipFill>
          <p:spPr bwMode="auto">
            <a:xfrm>
              <a:off x="3487737" y="2857500"/>
              <a:ext cx="2168525" cy="263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4895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Clinical features:</a:t>
            </a:r>
          </a:p>
          <a:p>
            <a:pPr lvl="1"/>
            <a:r>
              <a:rPr lang="en-US" dirty="0"/>
              <a:t>Trauma, pain, limited abduction</a:t>
            </a:r>
          </a:p>
          <a:p>
            <a:pPr lvl="1"/>
            <a:r>
              <a:rPr lang="en-US" dirty="0"/>
              <a:t>After few weeks:</a:t>
            </a:r>
          </a:p>
          <a:p>
            <a:pPr lvl="2"/>
            <a:r>
              <a:rPr lang="en-US" dirty="0"/>
              <a:t>Incomplete tear:</a:t>
            </a:r>
          </a:p>
          <a:p>
            <a:pPr lvl="3"/>
            <a:r>
              <a:rPr lang="en-US" dirty="0"/>
              <a:t>improvement of pain and range of motion</a:t>
            </a:r>
          </a:p>
          <a:p>
            <a:pPr lvl="2"/>
            <a:r>
              <a:rPr lang="en-US" dirty="0"/>
              <a:t>Complete tear:</a:t>
            </a:r>
          </a:p>
          <a:p>
            <a:pPr lvl="3"/>
            <a:r>
              <a:rPr lang="en-US" dirty="0"/>
              <a:t>improvement of pain and decrease of active range of motion</a:t>
            </a:r>
          </a:p>
          <a:p>
            <a:r>
              <a:rPr lang="en-US" dirty="0"/>
              <a:t>Look:</a:t>
            </a:r>
          </a:p>
          <a:p>
            <a:pPr lvl="1"/>
            <a:r>
              <a:rPr lang="en-US" dirty="0"/>
              <a:t>Early; normal appearance</a:t>
            </a:r>
          </a:p>
          <a:p>
            <a:pPr lvl="1"/>
            <a:r>
              <a:rPr lang="en-US" dirty="0"/>
              <a:t>Late; wasting of supraspinatus and infraspinatus muscles</a:t>
            </a:r>
          </a:p>
          <a:p>
            <a:r>
              <a:rPr lang="en-US" dirty="0"/>
              <a:t> Feel:</a:t>
            </a:r>
          </a:p>
          <a:p>
            <a:pPr lvl="1"/>
            <a:r>
              <a:rPr lang="en-US" dirty="0"/>
              <a:t>Tender greater tuberosity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R.C.D - Tears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26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7175499" cy="48999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Clinical features:</a:t>
            </a:r>
          </a:p>
          <a:p>
            <a:pPr lvl="1"/>
            <a:r>
              <a:rPr lang="en-US" dirty="0"/>
              <a:t>Move:</a:t>
            </a:r>
          </a:p>
          <a:p>
            <a:pPr lvl="2"/>
            <a:r>
              <a:rPr lang="en-US" dirty="0"/>
              <a:t>Incomplete tear:</a:t>
            </a:r>
          </a:p>
          <a:p>
            <a:pPr lvl="3"/>
            <a:r>
              <a:rPr lang="en-US" dirty="0"/>
              <a:t>painful weak</a:t>
            </a:r>
          </a:p>
          <a:p>
            <a:pPr lvl="2"/>
            <a:r>
              <a:rPr lang="en-US" dirty="0"/>
              <a:t>Complete tear:</a:t>
            </a:r>
          </a:p>
          <a:p>
            <a:pPr lvl="3"/>
            <a:r>
              <a:rPr lang="en-US" dirty="0"/>
              <a:t>passive not painful</a:t>
            </a:r>
          </a:p>
          <a:p>
            <a:pPr lvl="3"/>
            <a:r>
              <a:rPr lang="en-US" dirty="0"/>
              <a:t>active drop arm sign</a:t>
            </a:r>
          </a:p>
          <a:p>
            <a:r>
              <a:rPr lang="en-US" dirty="0"/>
              <a:t>X-rays:</a:t>
            </a:r>
          </a:p>
          <a:p>
            <a:pPr lvl="1"/>
            <a:r>
              <a:rPr lang="en-US" dirty="0"/>
              <a:t>Early normal</a:t>
            </a:r>
          </a:p>
          <a:p>
            <a:pPr lvl="1"/>
            <a:r>
              <a:rPr lang="en-US" dirty="0"/>
              <a:t>Late degenerative changes</a:t>
            </a:r>
          </a:p>
          <a:p>
            <a:r>
              <a:rPr lang="en-US" dirty="0"/>
              <a:t>MRI: image of choice</a:t>
            </a:r>
          </a:p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Incomplete tear: PT, NSAID</a:t>
            </a:r>
          </a:p>
          <a:p>
            <a:pPr lvl="1"/>
            <a:r>
              <a:rPr lang="en-US" dirty="0"/>
              <a:t>Complete tear: surgery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R.C.D - Tears</a:t>
            </a:r>
          </a:p>
        </p:txBody>
      </p:sp>
      <p:pic>
        <p:nvPicPr>
          <p:cNvPr id="1026" name="Picture 2" descr="Full-thickness tear. 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769374"/>
            <a:ext cx="2593975" cy="2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29067" y="6538224"/>
            <a:ext cx="19848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http://emedicine.medscape.com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1028" name="Picture 4" descr="http://img.medscapestatic.com/pi/meds/ckb/09/214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052513"/>
            <a:ext cx="2593975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26873" y="1001748"/>
            <a:ext cx="16979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Normal tendon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9979" y="3724378"/>
            <a:ext cx="140301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Torn tendon</a:t>
            </a:r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01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Tendinitis:</a:t>
            </a:r>
          </a:p>
          <a:p>
            <a:pPr lvl="1"/>
            <a:r>
              <a:rPr lang="en-US" dirty="0"/>
              <a:t>Often associated with impingement</a:t>
            </a:r>
          </a:p>
          <a:p>
            <a:pPr lvl="1"/>
            <a:r>
              <a:rPr lang="en-US" dirty="0"/>
              <a:t>Pain </a:t>
            </a:r>
          </a:p>
          <a:p>
            <a:pPr lvl="1"/>
            <a:r>
              <a:rPr lang="en-US" dirty="0"/>
              <a:t>Tenderness: </a:t>
            </a:r>
            <a:r>
              <a:rPr lang="en-US" dirty="0" err="1"/>
              <a:t>Bicepital</a:t>
            </a:r>
            <a:r>
              <a:rPr lang="en-US" dirty="0"/>
              <a:t> groove </a:t>
            </a:r>
          </a:p>
          <a:p>
            <a:pPr lvl="1"/>
            <a:r>
              <a:rPr lang="en-US" dirty="0"/>
              <a:t>Painful forward flexion</a:t>
            </a:r>
          </a:p>
          <a:p>
            <a:pPr lvl="1"/>
            <a:r>
              <a:rPr lang="en-US" dirty="0"/>
              <a:t>Speed/</a:t>
            </a:r>
            <a:r>
              <a:rPr lang="en-US" dirty="0" err="1"/>
              <a:t>Yergason</a:t>
            </a:r>
            <a:r>
              <a:rPr lang="en-US" dirty="0"/>
              <a:t> test</a:t>
            </a:r>
          </a:p>
          <a:p>
            <a:pPr lvl="1"/>
            <a:r>
              <a:rPr lang="en-US" dirty="0"/>
              <a:t>Treatment:</a:t>
            </a:r>
          </a:p>
          <a:p>
            <a:pPr lvl="2"/>
            <a:r>
              <a:rPr lang="en-US" dirty="0"/>
              <a:t>NSAID</a:t>
            </a:r>
          </a:p>
          <a:p>
            <a:pPr lvl="2"/>
            <a:r>
              <a:rPr lang="en-US" dirty="0"/>
              <a:t>Local steroid injection</a:t>
            </a:r>
          </a:p>
          <a:p>
            <a:pPr lvl="2"/>
            <a:r>
              <a:rPr lang="en-US" dirty="0"/>
              <a:t>Surgery</a:t>
            </a:r>
          </a:p>
          <a:p>
            <a:pPr lvl="3"/>
            <a:r>
              <a:rPr lang="en-US" dirty="0"/>
              <a:t>Tenotomy / </a:t>
            </a:r>
            <a:r>
              <a:rPr lang="en-US" dirty="0" err="1"/>
              <a:t>Tenodesis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Biceps Tendon Disorders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810" y="1143000"/>
            <a:ext cx="2401741" cy="2948475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5695949" y="4191320"/>
            <a:ext cx="3001169" cy="225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7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Adhesive </a:t>
            </a:r>
            <a:r>
              <a:rPr lang="en-US" dirty="0"/>
              <a:t>Capsulitis </a:t>
            </a:r>
            <a:r>
              <a:rPr lang="en-US" sz="2800" dirty="0"/>
              <a:t>Frozen shoulder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4" y="1370452"/>
            <a:ext cx="4022725" cy="4922772"/>
          </a:xfrm>
        </p:spPr>
        <p:txBody>
          <a:bodyPr>
            <a:normAutofit/>
          </a:bodyPr>
          <a:lstStyle/>
          <a:p>
            <a:r>
              <a:rPr lang="en-US" dirty="0"/>
              <a:t>Presentation</a:t>
            </a:r>
          </a:p>
          <a:p>
            <a:pPr lvl="1"/>
            <a:r>
              <a:rPr lang="en-US" dirty="0"/>
              <a:t>Pain and restriction of movements</a:t>
            </a:r>
          </a:p>
          <a:p>
            <a:r>
              <a:rPr lang="en-US" dirty="0"/>
              <a:t>Causes:</a:t>
            </a:r>
          </a:p>
          <a:p>
            <a:pPr lvl="1"/>
            <a:r>
              <a:rPr lang="en-US" dirty="0"/>
              <a:t>Trauma, breast surgery, diabetes &amp; immobilization</a:t>
            </a:r>
          </a:p>
          <a:p>
            <a:r>
              <a:rPr lang="en-US" dirty="0"/>
              <a:t>Self limiting with 3 stages</a:t>
            </a:r>
          </a:p>
          <a:p>
            <a:pPr lvl="1"/>
            <a:r>
              <a:rPr lang="en-US" dirty="0" smtClean="0"/>
              <a:t>Painful stage </a:t>
            </a:r>
            <a:endParaRPr lang="en-US" dirty="0"/>
          </a:p>
          <a:p>
            <a:pPr lvl="1"/>
            <a:r>
              <a:rPr lang="en-US" dirty="0" smtClean="0"/>
              <a:t>Stiffs stage</a:t>
            </a:r>
            <a:endParaRPr lang="en-US" dirty="0"/>
          </a:p>
          <a:p>
            <a:pPr lvl="1"/>
            <a:r>
              <a:rPr lang="en-US" dirty="0" smtClean="0"/>
              <a:t>Thawing stage: </a:t>
            </a:r>
            <a:r>
              <a:rPr lang="en-US" sz="1800" dirty="0" smtClean="0"/>
              <a:t>The </a:t>
            </a:r>
            <a:r>
              <a:rPr lang="en-US" sz="1800" dirty="0"/>
              <a:t>range of motion </a:t>
            </a:r>
            <a:r>
              <a:rPr lang="en-US" sz="1800" dirty="0" smtClean="0"/>
              <a:t>of shoulder </a:t>
            </a:r>
            <a:r>
              <a:rPr lang="en-US" sz="1800" dirty="0"/>
              <a:t>begins to improve.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63" r="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9658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Adhesive Capsulitis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Intra-articular injection</a:t>
            </a:r>
          </a:p>
          <a:p>
            <a:pPr lvl="1"/>
            <a:r>
              <a:rPr lang="en-US" dirty="0"/>
              <a:t>Physiotherapy</a:t>
            </a:r>
          </a:p>
          <a:p>
            <a:pPr lvl="1"/>
            <a:r>
              <a:rPr lang="en-US" dirty="0"/>
              <a:t>Manipulation under anesthesia</a:t>
            </a:r>
          </a:p>
          <a:p>
            <a:pPr lvl="1"/>
            <a:r>
              <a:rPr lang="en-US" dirty="0"/>
              <a:t>Arthroscopic release of adhesions</a:t>
            </a:r>
          </a:p>
          <a:p>
            <a:pPr marL="403225" lvl="1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63" r="6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456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Acromioclavicular Arthritis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Pain, localized tenderness</a:t>
            </a:r>
          </a:p>
          <a:p>
            <a:r>
              <a:rPr lang="en-US" dirty="0"/>
              <a:t>Pain on abduction above shoulder level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189" y="3146767"/>
            <a:ext cx="3766540" cy="2138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00" y="3146767"/>
            <a:ext cx="4133563" cy="21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7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Shoulder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Shoulder Symptoms:</a:t>
            </a:r>
          </a:p>
          <a:p>
            <a:pPr lvl="1"/>
            <a:r>
              <a:rPr lang="en-US" dirty="0"/>
              <a:t>Pain</a:t>
            </a:r>
          </a:p>
          <a:p>
            <a:pPr lvl="1"/>
            <a:r>
              <a:rPr lang="en-US" dirty="0"/>
              <a:t>Loss of Function</a:t>
            </a:r>
          </a:p>
          <a:p>
            <a:pPr lvl="1"/>
            <a:r>
              <a:rPr lang="en-US" dirty="0"/>
              <a:t>Stiffness</a:t>
            </a:r>
          </a:p>
          <a:p>
            <a:pPr lvl="1"/>
            <a:r>
              <a:rPr lang="en-US" dirty="0"/>
              <a:t>Instability</a:t>
            </a:r>
          </a:p>
          <a:p>
            <a:pPr lvl="1"/>
            <a:endParaRPr lang="en-US" dirty="0"/>
          </a:p>
          <a:p>
            <a:r>
              <a:rPr lang="en-US" dirty="0"/>
              <a:t>Many causes of shoulder pain</a:t>
            </a:r>
          </a:p>
          <a:p>
            <a:pPr lvl="1"/>
            <a:r>
              <a:rPr lang="en-US" dirty="0"/>
              <a:t>Can be differentiated by:</a:t>
            </a:r>
          </a:p>
          <a:p>
            <a:pPr lvl="2"/>
            <a:r>
              <a:rPr lang="en-US" dirty="0"/>
              <a:t>History</a:t>
            </a:r>
          </a:p>
          <a:p>
            <a:pPr lvl="2"/>
            <a:r>
              <a:rPr lang="en-US" dirty="0"/>
              <a:t>Clinical picture</a:t>
            </a:r>
          </a:p>
          <a:p>
            <a:pPr lvl="2"/>
            <a:r>
              <a:rPr lang="en-US" dirty="0"/>
              <a:t>investigations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Common diseases:</a:t>
            </a:r>
          </a:p>
          <a:p>
            <a:pPr lvl="1"/>
            <a:r>
              <a:rPr lang="en-US" dirty="0"/>
              <a:t>Shoulder instability</a:t>
            </a:r>
            <a:endParaRPr lang="ar-SA" dirty="0"/>
          </a:p>
          <a:p>
            <a:pPr lvl="1"/>
            <a:r>
              <a:rPr lang="en-US" dirty="0"/>
              <a:t>Rotator cuff (impingement) syndrome</a:t>
            </a:r>
          </a:p>
          <a:p>
            <a:pPr lvl="1"/>
            <a:r>
              <a:rPr lang="en-US" dirty="0"/>
              <a:t>Supraspinatus tendinitis</a:t>
            </a:r>
          </a:p>
          <a:p>
            <a:pPr lvl="1"/>
            <a:r>
              <a:rPr lang="en-US" dirty="0"/>
              <a:t>Biceps tendinitis</a:t>
            </a:r>
          </a:p>
          <a:p>
            <a:pPr lvl="1"/>
            <a:r>
              <a:rPr lang="en-US" dirty="0"/>
              <a:t>Adhesive capsulitis (frozen shoulder)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6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Revision of anatomy</a:t>
            </a:r>
          </a:p>
          <a:p>
            <a:r>
              <a:rPr lang="en-US" dirty="0"/>
              <a:t>Discuss common disorders</a:t>
            </a:r>
          </a:p>
          <a:p>
            <a:pPr lvl="1"/>
            <a:r>
              <a:rPr lang="en-US" dirty="0"/>
              <a:t>Shoulder instability</a:t>
            </a:r>
            <a:endParaRPr lang="ar-SA" dirty="0"/>
          </a:p>
          <a:p>
            <a:pPr lvl="1"/>
            <a:r>
              <a:rPr lang="en-US" dirty="0"/>
              <a:t>Rotator cuff (impingement) syndrome</a:t>
            </a:r>
          </a:p>
          <a:p>
            <a:pPr lvl="1"/>
            <a:r>
              <a:rPr lang="en-US" dirty="0"/>
              <a:t>Supraspinatus tendinitis</a:t>
            </a:r>
          </a:p>
          <a:p>
            <a:pPr lvl="1"/>
            <a:r>
              <a:rPr lang="en-US" dirty="0"/>
              <a:t>Biceps tendinitis</a:t>
            </a:r>
          </a:p>
          <a:p>
            <a:pPr lvl="1"/>
            <a:r>
              <a:rPr lang="en-US" dirty="0"/>
              <a:t>Adhesive capsulitis (frozen shoulder)</a:t>
            </a:r>
          </a:p>
          <a:p>
            <a:pPr lvl="1"/>
            <a:r>
              <a:rPr lang="en-US" dirty="0"/>
              <a:t>Shoulder arthritis</a:t>
            </a:r>
          </a:p>
          <a:p>
            <a:pPr lvl="1"/>
            <a:r>
              <a:rPr lang="en-US" dirty="0"/>
              <a:t>Scapular winging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87495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2106" y="1674054"/>
            <a:ext cx="6813689" cy="2028813"/>
          </a:xfrm>
        </p:spPr>
        <p:txBody>
          <a:bodyPr/>
          <a:lstStyle/>
          <a:p>
            <a:r>
              <a:rPr lang="en-US" dirty="0"/>
              <a:t>Common Hand and Foot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00" y="4391026"/>
            <a:ext cx="6813689" cy="126682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Prof. Mamoun Kremli</a:t>
            </a: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Dr. Tarif Alakhras</a:t>
            </a:r>
          </a:p>
        </p:txBody>
      </p:sp>
      <p:pic>
        <p:nvPicPr>
          <p:cNvPr id="4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492" r="1048" b="14749"/>
          <a:stretch/>
        </p:blipFill>
        <p:spPr>
          <a:xfrm>
            <a:off x="2374387" y="539993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0884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Rheumatoid arthritis</a:t>
            </a:r>
          </a:p>
          <a:p>
            <a:r>
              <a:rPr lang="en-US" dirty="0"/>
              <a:t>Osteoarthritis</a:t>
            </a:r>
          </a:p>
          <a:p>
            <a:r>
              <a:rPr lang="en-US"/>
              <a:t>Trigger </a:t>
            </a:r>
            <a:r>
              <a:rPr lang="en-US" dirty="0"/>
              <a:t>finger</a:t>
            </a:r>
          </a:p>
          <a:p>
            <a:r>
              <a:rPr lang="en-US" dirty="0"/>
              <a:t>Ganglion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Hand Disorders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99876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5" y="1375758"/>
            <a:ext cx="4720557" cy="4899910"/>
          </a:xfrm>
        </p:spPr>
        <p:txBody>
          <a:bodyPr/>
          <a:lstStyle/>
          <a:p>
            <a:r>
              <a:rPr lang="en-US" dirty="0"/>
              <a:t>The hand is the most affected part</a:t>
            </a:r>
          </a:p>
          <a:p>
            <a:r>
              <a:rPr lang="en-US" dirty="0"/>
              <a:t>Mainly MCP and PIP joints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Rheumatoid arthritis</a:t>
            </a:r>
            <a:endParaRPr lang="ar-SA" dirty="0"/>
          </a:p>
        </p:txBody>
      </p:sp>
      <p:pic>
        <p:nvPicPr>
          <p:cNvPr id="1026" name="Picture 2" descr="Image result for rheumatoid arthritis ha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923" y="1375758"/>
            <a:ext cx="3683919" cy="275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rheumatoid arthritis ha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72" y="4251411"/>
            <a:ext cx="2082240" cy="14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wan-Neck-Deformit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4251411"/>
            <a:ext cx="2190558" cy="14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09855" y="5675687"/>
            <a:ext cx="23022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https://plasticandhandsurgery.com.au</a:t>
            </a:r>
            <a:endParaRPr lang="ar-SA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60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4" y="1375758"/>
            <a:ext cx="5318125" cy="4899910"/>
          </a:xfrm>
        </p:spPr>
        <p:txBody>
          <a:bodyPr/>
          <a:lstStyle/>
          <a:p>
            <a:r>
              <a:rPr lang="en-US" dirty="0"/>
              <a:t>Postmenopausal ladies</a:t>
            </a:r>
          </a:p>
          <a:p>
            <a:r>
              <a:rPr lang="en-US" dirty="0"/>
              <a:t>Mainly DIP joints</a:t>
            </a:r>
          </a:p>
          <a:p>
            <a:r>
              <a:rPr lang="en-US" dirty="0"/>
              <a:t>Thickened DIP joint (</a:t>
            </a:r>
            <a:r>
              <a:rPr lang="en-US" dirty="0" err="1"/>
              <a:t>Heberden’s</a:t>
            </a:r>
            <a:r>
              <a:rPr lang="en-US" dirty="0"/>
              <a:t> nodes)</a:t>
            </a:r>
          </a:p>
          <a:p>
            <a:endParaRPr lang="en-US" dirty="0"/>
          </a:p>
          <a:p>
            <a:r>
              <a:rPr lang="en-US" dirty="0"/>
              <a:t>May affect MCP joint of thumb</a:t>
            </a:r>
          </a:p>
          <a:p>
            <a:pPr lvl="1"/>
            <a:r>
              <a:rPr lang="en-US" dirty="0"/>
              <a:t>? New generation</a:t>
            </a:r>
          </a:p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Osteoarthritis</a:t>
            </a:r>
            <a:endParaRPr lang="ar-SA" dirty="0"/>
          </a:p>
        </p:txBody>
      </p:sp>
      <p:pic>
        <p:nvPicPr>
          <p:cNvPr id="9218" name="Picture 2" descr="Image result for heberden's node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74" y="1293812"/>
            <a:ext cx="3935176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osteoarthritis MCP thum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49" y="5085066"/>
            <a:ext cx="1988901" cy="143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osteoarthritis thum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/>
          <a:stretch/>
        </p:blipFill>
        <p:spPr bwMode="auto">
          <a:xfrm>
            <a:off x="5772150" y="4091357"/>
            <a:ext cx="3022600" cy="243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68373" y="6519558"/>
            <a:ext cx="17508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http://osteoarthritisblog.com</a:t>
            </a:r>
            <a:endParaRPr lang="ar-SA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61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5" y="1375758"/>
            <a:ext cx="5653596" cy="4899910"/>
          </a:xfrm>
        </p:spPr>
        <p:txBody>
          <a:bodyPr>
            <a:normAutofit fontScale="92500"/>
          </a:bodyPr>
          <a:lstStyle/>
          <a:p>
            <a:r>
              <a:rPr lang="en-US" dirty="0"/>
              <a:t>Common problem</a:t>
            </a:r>
          </a:p>
          <a:p>
            <a:r>
              <a:rPr lang="en-US" dirty="0"/>
              <a:t>Site:</a:t>
            </a:r>
          </a:p>
          <a:p>
            <a:pPr lvl="1"/>
            <a:r>
              <a:rPr lang="en-US" dirty="0"/>
              <a:t>Usually middle or ring fingers</a:t>
            </a:r>
          </a:p>
          <a:p>
            <a:pPr lvl="1"/>
            <a:r>
              <a:rPr lang="en-US" dirty="0"/>
              <a:t>maybe thumb</a:t>
            </a:r>
          </a:p>
          <a:p>
            <a:r>
              <a:rPr lang="en-US" dirty="0"/>
              <a:t>Intermittent deformity</a:t>
            </a:r>
          </a:p>
          <a:p>
            <a:pPr lvl="1"/>
            <a:r>
              <a:rPr lang="en-US" dirty="0"/>
              <a:t>Finger stuck in flexion when clenching</a:t>
            </a:r>
          </a:p>
          <a:p>
            <a:pPr lvl="1"/>
            <a:r>
              <a:rPr lang="en-US" dirty="0"/>
              <a:t>Suddenly snaps on extension</a:t>
            </a:r>
          </a:p>
          <a:p>
            <a:r>
              <a:rPr lang="en-US" dirty="0"/>
              <a:t>Cause</a:t>
            </a:r>
          </a:p>
          <a:p>
            <a:pPr lvl="1"/>
            <a:r>
              <a:rPr lang="en-US" dirty="0"/>
              <a:t>Thickened tendon sheet, with nodule felt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  <a:endParaRPr lang="ar-SA" dirty="0"/>
          </a:p>
        </p:txBody>
      </p:sp>
      <p:pic>
        <p:nvPicPr>
          <p:cNvPr id="6146" name="Picture 2" descr="Image result for trigger fing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1052513"/>
            <a:ext cx="2600326" cy="20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73884" y="3087055"/>
            <a:ext cx="1435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www.orthobullets.com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6148" name="Picture 4" descr="Image result for trigger fing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681172"/>
            <a:ext cx="2600326" cy="191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39899" y="6604747"/>
            <a:ext cx="1973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www.handandwristinstitute.com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1" r="13078"/>
          <a:stretch/>
        </p:blipFill>
        <p:spPr bwMode="auto">
          <a:xfrm flipH="1">
            <a:off x="6202871" y="3372400"/>
            <a:ext cx="2259266" cy="126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08588" y="4465728"/>
            <a:ext cx="14478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www.miamihandcenter.com</a:t>
            </a:r>
            <a:endParaRPr lang="ar-SA" sz="8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1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4106" y="1043156"/>
            <a:ext cx="4845685" cy="4899910"/>
          </a:xfrm>
        </p:spPr>
        <p:txBody>
          <a:bodyPr/>
          <a:lstStyle/>
          <a:p>
            <a:r>
              <a:rPr lang="en-US" dirty="0"/>
              <a:t>Treatment</a:t>
            </a:r>
          </a:p>
          <a:p>
            <a:pPr lvl="1"/>
            <a:r>
              <a:rPr lang="en-US" sz="2000" dirty="0"/>
              <a:t>Usually </a:t>
            </a:r>
            <a:r>
              <a:rPr lang="en-US" sz="2000" dirty="0" smtClean="0"/>
              <a:t>self- limiting. Improve by NSAIDs</a:t>
            </a:r>
            <a:endParaRPr lang="en-US" sz="2000" dirty="0"/>
          </a:p>
          <a:p>
            <a:pPr lvl="1"/>
            <a:r>
              <a:rPr lang="en-US" dirty="0"/>
              <a:t>If persists:</a:t>
            </a:r>
          </a:p>
          <a:p>
            <a:pPr lvl="2"/>
            <a:r>
              <a:rPr lang="en-US" sz="2000" dirty="0"/>
              <a:t>Steroid injection inside tendon sheath</a:t>
            </a:r>
          </a:p>
          <a:p>
            <a:pPr lvl="2"/>
            <a:r>
              <a:rPr lang="en-US" dirty="0"/>
              <a:t>Surgery in resistant cases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Finger</a:t>
            </a:r>
            <a:endParaRPr lang="ar-SA" dirty="0"/>
          </a:p>
        </p:txBody>
      </p:sp>
      <p:pic>
        <p:nvPicPr>
          <p:cNvPr id="7172" name="Picture 4" descr="Image result for trigger fi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040" y="137575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bssh.ac.uk/_userfiles/pages/images/Patients/Conditions/trigger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93" y="4521817"/>
            <a:ext cx="2694707" cy="19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bssh.ac.uk/_userfiles/pages/images/Patients/Conditions/trigger_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5" y="4521817"/>
            <a:ext cx="2520950" cy="19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84902" y="6469013"/>
            <a:ext cx="11079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www.bssh.ac.uk</a:t>
            </a:r>
            <a:endParaRPr lang="ar-SA" dirty="0">
              <a:solidFill>
                <a:srgbClr val="397B8C"/>
              </a:solidFill>
            </a:endParaRPr>
          </a:p>
        </p:txBody>
      </p:sp>
      <p:pic>
        <p:nvPicPr>
          <p:cNvPr id="7178" name="Picture 10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11" y="4521817"/>
            <a:ext cx="2935082" cy="195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4513" y="6472704"/>
            <a:ext cx="13901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https://hand-arm.com</a:t>
            </a:r>
            <a:endParaRPr lang="ar-SA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5" y="1375758"/>
            <a:ext cx="4899958" cy="48999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Most common in the dorsum of wrist</a:t>
            </a:r>
          </a:p>
          <a:p>
            <a:r>
              <a:rPr lang="en-US" dirty="0"/>
              <a:t>Cystic degeneration of joint capsule or tendon sheath</a:t>
            </a:r>
          </a:p>
          <a:p>
            <a:r>
              <a:rPr lang="en-US" dirty="0"/>
              <a:t>Clinical picture</a:t>
            </a:r>
          </a:p>
          <a:p>
            <a:pPr lvl="1"/>
            <a:r>
              <a:rPr lang="en-US" dirty="0"/>
              <a:t>Young adult</a:t>
            </a:r>
          </a:p>
          <a:p>
            <a:pPr lvl="1"/>
            <a:r>
              <a:rPr lang="en-US" dirty="0"/>
              <a:t>Painless lump / slight pain</a:t>
            </a:r>
          </a:p>
          <a:p>
            <a:pPr lvl="1"/>
            <a:r>
              <a:rPr lang="en-US" dirty="0"/>
              <a:t>Non-tender, well localized, feels hard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Self-limiting</a:t>
            </a:r>
          </a:p>
          <a:p>
            <a:pPr lvl="1"/>
            <a:r>
              <a:rPr lang="en-US" dirty="0"/>
              <a:t>May be aspirated</a:t>
            </a:r>
          </a:p>
          <a:p>
            <a:pPr lvl="1"/>
            <a:r>
              <a:rPr lang="en-US" dirty="0"/>
              <a:t>Surgical excision</a:t>
            </a:r>
          </a:p>
          <a:p>
            <a:pPr lvl="2"/>
            <a:r>
              <a:rPr lang="en-US" dirty="0"/>
              <a:t>(recurrent rate 30%)</a:t>
            </a:r>
          </a:p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Ganglion</a:t>
            </a:r>
            <a:endParaRPr lang="ar-SA" dirty="0"/>
          </a:p>
        </p:txBody>
      </p:sp>
      <p:pic>
        <p:nvPicPr>
          <p:cNvPr id="8194" name="Picture 2" descr="Ganglion-cys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494789"/>
            <a:ext cx="2222500" cy="27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13144" y="6209956"/>
            <a:ext cx="14879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https://en.wikipedia.org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8198" name="Picture 6" descr="https://qph.ec.quoracdn.net/main-qimg-15911f91a2be29751c9e1ce03c1070a4-c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5" y="1121713"/>
            <a:ext cx="1765300" cy="180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2949" y="2923790"/>
            <a:ext cx="11015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www.quora.com</a:t>
            </a:r>
            <a:endParaRPr lang="ar-SA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2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9275" y="1375758"/>
            <a:ext cx="4927600" cy="48999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Most common in the dorsum of wrist</a:t>
            </a:r>
          </a:p>
          <a:p>
            <a:r>
              <a:rPr lang="en-US" dirty="0"/>
              <a:t>Cystic degeneration of joint capsule or tendon sheath</a:t>
            </a:r>
          </a:p>
          <a:p>
            <a:r>
              <a:rPr lang="en-US" dirty="0"/>
              <a:t>Clinical picture</a:t>
            </a:r>
          </a:p>
          <a:p>
            <a:pPr lvl="1"/>
            <a:r>
              <a:rPr lang="en-US" dirty="0"/>
              <a:t>Young adult</a:t>
            </a:r>
          </a:p>
          <a:p>
            <a:pPr lvl="1"/>
            <a:r>
              <a:rPr lang="en-US" dirty="0"/>
              <a:t>Painless lump / slight pain</a:t>
            </a:r>
          </a:p>
          <a:p>
            <a:pPr lvl="1"/>
            <a:r>
              <a:rPr lang="en-US" dirty="0"/>
              <a:t>Non-tender, well localized, feels hard</a:t>
            </a:r>
          </a:p>
          <a:p>
            <a:r>
              <a:rPr lang="en-US" dirty="0"/>
              <a:t>Treatment</a:t>
            </a:r>
          </a:p>
          <a:p>
            <a:pPr lvl="1"/>
            <a:r>
              <a:rPr lang="en-US" dirty="0"/>
              <a:t>Self-limiting</a:t>
            </a:r>
          </a:p>
          <a:p>
            <a:pPr lvl="1"/>
            <a:r>
              <a:rPr lang="en-US" dirty="0"/>
              <a:t>May be aspirated</a:t>
            </a:r>
          </a:p>
          <a:p>
            <a:pPr lvl="1"/>
            <a:r>
              <a:rPr lang="en-US" dirty="0"/>
              <a:t>Surgical excision</a:t>
            </a:r>
          </a:p>
          <a:p>
            <a:pPr lvl="2"/>
            <a:r>
              <a:rPr lang="en-US" dirty="0"/>
              <a:t>(recurrent rate 30%)</a:t>
            </a:r>
          </a:p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Ganglion</a:t>
            </a:r>
            <a:endParaRPr lang="ar-SA" dirty="0"/>
          </a:p>
        </p:txBody>
      </p:sp>
      <p:pic>
        <p:nvPicPr>
          <p:cNvPr id="8200" name="Picture 8" descr="Image result for ganglio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330" y="4488353"/>
            <a:ext cx="2227497" cy="19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68" y="4488353"/>
            <a:ext cx="2545816" cy="19256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8016" y="6351232"/>
            <a:ext cx="13901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https://hand-arm.com</a:t>
            </a:r>
            <a:endParaRPr lang="ar-SA" sz="1000" dirty="0">
              <a:solidFill>
                <a:srgbClr val="397B8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20895" y="6391273"/>
            <a:ext cx="87556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www.chir.ch</a:t>
            </a:r>
            <a:endParaRPr lang="ar-SA" sz="1000" dirty="0">
              <a:solidFill>
                <a:srgbClr val="397B8C"/>
              </a:solidFill>
            </a:endParaRPr>
          </a:p>
        </p:txBody>
      </p:sp>
      <p:pic>
        <p:nvPicPr>
          <p:cNvPr id="8202" name="Picture 10" descr="ganglion_cyst_wrist_dorsum_lictao_12may5_asp_B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8"/>
          <a:stretch/>
        </p:blipFill>
        <p:spPr bwMode="auto">
          <a:xfrm>
            <a:off x="4512256" y="1705796"/>
            <a:ext cx="3479625" cy="211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rojosonmedicalclinic.files.wordpress.com/2012/05/ganglion_cyst_wrist_dorsum_lictao_12may5_postasp_gel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668" y="996452"/>
            <a:ext cx="1557397" cy="120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45461" y="3598560"/>
            <a:ext cx="26132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https://rojosonmedicalclinic.wordpress.com</a:t>
            </a:r>
            <a:endParaRPr lang="ar-SA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179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Foot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  <a:p>
            <a:r>
              <a:rPr lang="en-US" dirty="0"/>
              <a:t>Plantar fasciitis</a:t>
            </a:r>
          </a:p>
          <a:p>
            <a:r>
              <a:rPr lang="en-US" dirty="0"/>
              <a:t>Achilles tendinitis</a:t>
            </a:r>
          </a:p>
        </p:txBody>
      </p:sp>
      <p:sp>
        <p:nvSpPr>
          <p:cNvPr id="4" name="Rectangle 3"/>
          <p:cNvSpPr/>
          <p:nvPr/>
        </p:nvSpPr>
        <p:spPr>
          <a:xfrm>
            <a:off x="635432" y="4378731"/>
            <a:ext cx="8059119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97B8C"/>
                </a:solidFill>
              </a:rPr>
              <a:t>http://</a:t>
            </a:r>
            <a:r>
              <a:rPr lang="en-US" sz="2800" b="1" dirty="0" err="1">
                <a:solidFill>
                  <a:srgbClr val="397B8C"/>
                </a:solidFill>
              </a:rPr>
              <a:t>www.londonorthopaedicsurgery.co.uk</a:t>
            </a:r>
            <a:r>
              <a:rPr lang="en-US" sz="2800" b="1" dirty="0">
                <a:solidFill>
                  <a:srgbClr val="397B8C"/>
                </a:solidFill>
              </a:rPr>
              <a:t>/</a:t>
            </a:r>
          </a:p>
        </p:txBody>
      </p:sp>
      <p:sp>
        <p:nvSpPr>
          <p:cNvPr id="5" name="TextBox 4"/>
          <p:cNvSpPr txBox="1"/>
          <p:nvPr/>
        </p:nvSpPr>
        <p:spPr>
          <a:xfrm rot="20870231">
            <a:off x="4014060" y="3592437"/>
            <a:ext cx="2534668" cy="369332"/>
          </a:xfrm>
          <a:prstGeom prst="rect">
            <a:avLst/>
          </a:prstGeom>
          <a:gradFill>
            <a:gsLst>
              <a:gs pos="0">
                <a:schemeClr val="accent1">
                  <a:shade val="100000"/>
                  <a:satMod val="120000"/>
                </a:schemeClr>
              </a:gs>
              <a:gs pos="7000">
                <a:schemeClr val="accent1">
                  <a:tint val="80000"/>
                  <a:shade val="100000"/>
                  <a:satMod val="150000"/>
                </a:schemeClr>
              </a:gs>
              <a:gs pos="17000">
                <a:schemeClr val="accent1">
                  <a:tint val="50000"/>
                  <a:shade val="100000"/>
                  <a:satMod val="150000"/>
                </a:schemeClr>
              </a:gs>
            </a:gsLst>
            <a:path path="circle">
              <a:fillToRect l="100000" t="100000" r="100000" b="100000"/>
            </a:path>
          </a:gra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Suggested site to visit</a:t>
            </a:r>
          </a:p>
        </p:txBody>
      </p:sp>
      <p:sp>
        <p:nvSpPr>
          <p:cNvPr id="6" name="Curved Left Arrow 5"/>
          <p:cNvSpPr/>
          <p:nvPr/>
        </p:nvSpPr>
        <p:spPr>
          <a:xfrm>
            <a:off x="6758279" y="3380421"/>
            <a:ext cx="573437" cy="875447"/>
          </a:xfrm>
          <a:prstGeom prst="curvedLeftArrow">
            <a:avLst/>
          </a:prstGeom>
          <a:gradFill>
            <a:gsLst>
              <a:gs pos="0">
                <a:schemeClr val="accent1">
                  <a:shade val="100000"/>
                  <a:satMod val="120000"/>
                </a:schemeClr>
              </a:gs>
              <a:gs pos="24000">
                <a:schemeClr val="accent1">
                  <a:tint val="80000"/>
                  <a:shade val="100000"/>
                  <a:satMod val="150000"/>
                </a:schemeClr>
              </a:gs>
              <a:gs pos="48000">
                <a:schemeClr val="accent1">
                  <a:tint val="50000"/>
                  <a:shade val="100000"/>
                  <a:satMod val="1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61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Definition: lateral deviation of the great toe (hallux) and medial deviation of the first metatarsal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 common deformity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 &gt; 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Types: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Adolescent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Adult  commonest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Geriatric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7818"/>
          <a:stretch/>
        </p:blipFill>
        <p:spPr>
          <a:xfrm>
            <a:off x="4694784" y="2554773"/>
            <a:ext cx="3896767" cy="3111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9564" y="5724749"/>
            <a:ext cx="1967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www.med-practic.com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351489" y="2713220"/>
            <a:ext cx="839450" cy="121420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29734" y="4110523"/>
            <a:ext cx="447459" cy="121420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516678" y="4246536"/>
            <a:ext cx="110091" cy="1109139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669079" y="4323522"/>
            <a:ext cx="152399" cy="1082155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841357" y="4420613"/>
            <a:ext cx="152400" cy="98506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993757" y="4479089"/>
            <a:ext cx="185146" cy="944257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153463" y="2772508"/>
            <a:ext cx="591815" cy="1213392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0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Glenohumeral</a:t>
            </a:r>
            <a:r>
              <a:rPr lang="en-US" dirty="0"/>
              <a:t> Joint</a:t>
            </a:r>
          </a:p>
          <a:p>
            <a:r>
              <a:rPr lang="en-US" dirty="0"/>
              <a:t>Sternoclavicular Joint</a:t>
            </a:r>
          </a:p>
          <a:p>
            <a:r>
              <a:rPr lang="en-US" dirty="0"/>
              <a:t>Acromioclavicular Joint</a:t>
            </a:r>
          </a:p>
          <a:p>
            <a:r>
              <a:rPr lang="en-US" dirty="0" err="1"/>
              <a:t>Scapulothoracic</a:t>
            </a:r>
            <a:r>
              <a:rPr lang="en-US" dirty="0"/>
              <a:t> Joint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t="117" b="-832"/>
          <a:stretch/>
        </p:blipFill>
        <p:spPr>
          <a:xfrm>
            <a:off x="4735513" y="1375758"/>
            <a:ext cx="4208462" cy="3371850"/>
          </a:xfrm>
        </p:spPr>
      </p:pic>
    </p:spTree>
    <p:extLst>
      <p:ext uri="{BB962C8B-B14F-4D97-AF65-F5344CB8AC3E}">
        <p14:creationId xmlns:p14="http://schemas.microsoft.com/office/powerpoint/2010/main" val="3263693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174" y="996771"/>
            <a:ext cx="2350191" cy="39169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Etiology - </a:t>
            </a:r>
            <a:r>
              <a:rPr lang="en-US" sz="3600" dirty="0"/>
              <a:t>Hallux Valgus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Familial:</a:t>
            </a:r>
            <a:r>
              <a:rPr lang="en-US" dirty="0">
                <a:sym typeface="Wingdings" panose="05000000000000000000" pitchFamily="2" charset="2"/>
              </a:rPr>
              <a:t> &gt; 60%</a:t>
            </a:r>
          </a:p>
          <a:p>
            <a:r>
              <a:rPr lang="en-US" dirty="0"/>
              <a:t>2-4 % of the population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Wearing shoes</a:t>
            </a:r>
          </a:p>
          <a:p>
            <a:r>
              <a:rPr lang="en-US" dirty="0">
                <a:sym typeface="Wingdings" panose="05000000000000000000" pitchFamily="2" charset="2"/>
              </a:rPr>
              <a:t>Shoes: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High heels, or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Pointed front</a:t>
            </a:r>
          </a:p>
          <a:p>
            <a:r>
              <a:rPr lang="en-US" dirty="0">
                <a:sym typeface="Wingdings" panose="05000000000000000000" pitchFamily="2" charset="2"/>
              </a:rPr>
              <a:t>Metatarsus primus varus: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Congenital, or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Geriatric</a:t>
            </a:r>
          </a:p>
          <a:p>
            <a:r>
              <a:rPr lang="en-US" dirty="0">
                <a:sym typeface="Wingdings" panose="05000000000000000000" pitchFamily="2" charset="2"/>
              </a:rPr>
              <a:t>Rheumatoid arthritis</a:t>
            </a:r>
            <a:endParaRPr lang="en-US" dirty="0"/>
          </a:p>
        </p:txBody>
      </p:sp>
      <p:sp>
        <p:nvSpPr>
          <p:cNvPr id="2" name="Right Brace 1"/>
          <p:cNvSpPr/>
          <p:nvPr/>
        </p:nvSpPr>
        <p:spPr>
          <a:xfrm>
            <a:off x="3581400" y="3169920"/>
            <a:ext cx="365760" cy="1021080"/>
          </a:xfrm>
          <a:prstGeom prst="rightBrace">
            <a:avLst/>
          </a:prstGeom>
          <a:ln cmpd="sng">
            <a:solidFill>
              <a:srgbClr val="397B8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61632" y="3326517"/>
            <a:ext cx="2909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0" indent="-1905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Increase deformity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190500" indent="-190500">
              <a:buFont typeface="Arial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Cause?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595672" y="981536"/>
            <a:ext cx="812665" cy="1525650"/>
          </a:xfrm>
          <a:prstGeom prst="line">
            <a:avLst/>
          </a:prstGeom>
          <a:ln w="50800" cmpd="sng">
            <a:solidFill>
              <a:srgbClr val="397B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408337" y="950277"/>
            <a:ext cx="1183214" cy="967833"/>
          </a:xfrm>
          <a:prstGeom prst="line">
            <a:avLst/>
          </a:prstGeom>
          <a:ln w="50800" cmpd="sng">
            <a:solidFill>
              <a:srgbClr val="397B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603" y="4864212"/>
            <a:ext cx="3200762" cy="187066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39167" y="6521295"/>
            <a:ext cx="198163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397B8C"/>
                </a:solidFill>
              </a:rPr>
              <a:t>http://</a:t>
            </a:r>
            <a:r>
              <a:rPr lang="en-US" sz="800" dirty="0" err="1">
                <a:solidFill>
                  <a:srgbClr val="397B8C"/>
                </a:solidFill>
              </a:rPr>
              <a:t>www.healthyfeetni.co.uk</a:t>
            </a:r>
            <a:r>
              <a:rPr lang="en-US" sz="800" dirty="0">
                <a:solidFill>
                  <a:srgbClr val="397B8C"/>
                </a:solidFill>
              </a:rPr>
              <a:t>/podiatry/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60" t="40384" r="6160" b="16096"/>
          <a:stretch/>
        </p:blipFill>
        <p:spPr>
          <a:xfrm>
            <a:off x="4704159" y="5972175"/>
            <a:ext cx="978349" cy="7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- </a:t>
            </a:r>
            <a:r>
              <a:rPr lang="en-US" sz="3600" dirty="0"/>
              <a:t>Hallux Valgus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Deformity / Bunion / medial deviation MT-1</a:t>
            </a:r>
          </a:p>
          <a:p>
            <a:r>
              <a:rPr lang="en-US" dirty="0"/>
              <a:t>Issues in wearing shoes</a:t>
            </a:r>
          </a:p>
          <a:p>
            <a:r>
              <a:rPr lang="en-US" dirty="0"/>
              <a:t>Pain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over the bunion, forefoot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81" y="3394216"/>
            <a:ext cx="7467600" cy="3111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6810" y="6584078"/>
            <a:ext cx="1967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www.med-practic.com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93749" y="3456381"/>
            <a:ext cx="97174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5743" y="3456381"/>
            <a:ext cx="97174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541722" y="3936569"/>
            <a:ext cx="77492" cy="72842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460210" y="3911565"/>
            <a:ext cx="77492" cy="72842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9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425" y="1240536"/>
            <a:ext cx="4561821" cy="45618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- </a:t>
            </a:r>
            <a:r>
              <a:rPr lang="en-US" sz="3600" dirty="0"/>
              <a:t>Hallux Valgus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Deformity of big toe</a:t>
            </a:r>
          </a:p>
          <a:p>
            <a:r>
              <a:rPr lang="en-US" dirty="0"/>
              <a:t>Bunion</a:t>
            </a:r>
          </a:p>
          <a:p>
            <a:r>
              <a:rPr lang="en-US" dirty="0"/>
              <a:t>Medial deviation MT-1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8476" y="5510810"/>
            <a:ext cx="17876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</a:t>
            </a:r>
            <a:r>
              <a:rPr lang="en-US" sz="1000" dirty="0" err="1">
                <a:solidFill>
                  <a:srgbClr val="397B8C"/>
                </a:solidFill>
              </a:rPr>
              <a:t>nhi.no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  <a:r>
              <a:rPr lang="en-US" sz="1000" dirty="0" err="1">
                <a:solidFill>
                  <a:srgbClr val="397B8C"/>
                </a:solidFill>
              </a:rPr>
              <a:t>sykdommer</a:t>
            </a:r>
            <a:endParaRPr lang="en-US" sz="1000" dirty="0">
              <a:solidFill>
                <a:srgbClr val="397B8C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816508" y="4419716"/>
            <a:ext cx="659103" cy="1214204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298112" y="3352619"/>
            <a:ext cx="1177499" cy="1008061"/>
            <a:chOff x="5298112" y="3352619"/>
            <a:chExt cx="1177499" cy="100806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179369" y="3352619"/>
              <a:ext cx="296242" cy="1008061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298112" y="3352619"/>
              <a:ext cx="197570" cy="715618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495683" y="3352619"/>
              <a:ext cx="197306" cy="874644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692989" y="3352619"/>
              <a:ext cx="207180" cy="943986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950410" y="3352619"/>
              <a:ext cx="147066" cy="1008061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6327490" y="4068237"/>
            <a:ext cx="567582" cy="625898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Picture - </a:t>
            </a:r>
            <a:r>
              <a:rPr lang="en-US" sz="3600" dirty="0"/>
              <a:t>Hallux Valgus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Bunion may be (usually) inflamed / painful</a:t>
            </a:r>
          </a:p>
        </p:txBody>
      </p:sp>
      <p:pic>
        <p:nvPicPr>
          <p:cNvPr id="5" name="Content Placeholder 2" descr="H.V- apperanc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" t="19312" r="238"/>
          <a:stretch/>
        </p:blipFill>
        <p:spPr>
          <a:xfrm>
            <a:off x="359315" y="2239641"/>
            <a:ext cx="4061239" cy="32608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6341" y="5526446"/>
            <a:ext cx="21178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www.farmaconsejos.com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41" y="2262838"/>
            <a:ext cx="3895496" cy="3243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9414" y="2262838"/>
            <a:ext cx="97174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Bunion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44879" y="2743026"/>
            <a:ext cx="198067" cy="750806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44815" t="91386" r="23535" b="3389"/>
          <a:stretch/>
        </p:blipFill>
        <p:spPr>
          <a:xfrm>
            <a:off x="6268590" y="5344478"/>
            <a:ext cx="680321" cy="1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0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- </a:t>
            </a:r>
            <a:r>
              <a:rPr lang="en-US" sz="3600" dirty="0"/>
              <a:t>Hallux Valgus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XR views:</a:t>
            </a:r>
          </a:p>
          <a:p>
            <a:pPr lvl="1"/>
            <a:r>
              <a:rPr lang="en-US" dirty="0"/>
              <a:t>AP standing: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Lateral deviation of big toe</a:t>
            </a:r>
          </a:p>
          <a:p>
            <a:pPr lvl="2"/>
            <a:r>
              <a:rPr lang="en-US" dirty="0"/>
              <a:t>Increased varus of 1</a:t>
            </a:r>
            <a:r>
              <a:rPr lang="en-US" baseline="30000" dirty="0"/>
              <a:t>st</a:t>
            </a:r>
            <a:r>
              <a:rPr lang="en-US" dirty="0"/>
              <a:t> MT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>
                <a:sym typeface="Wingdings" panose="05000000000000000000" pitchFamily="2" charset="2"/>
              </a:rPr>
              <a:t>Subluxation of MT-Phal. joint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173"/>
          <a:stretch/>
        </p:blipFill>
        <p:spPr>
          <a:xfrm>
            <a:off x="5621311" y="1664067"/>
            <a:ext cx="3327817" cy="461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7726" r="40527"/>
          <a:stretch/>
        </p:blipFill>
        <p:spPr>
          <a:xfrm>
            <a:off x="3064902" y="3910616"/>
            <a:ext cx="2363721" cy="23650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0413" y="6275668"/>
            <a:ext cx="25234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www.thefootandankleclinic.com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601251" y="3969867"/>
            <a:ext cx="757094" cy="1996980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696007" y="3239146"/>
            <a:ext cx="1088232" cy="857962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292425" y="3661046"/>
            <a:ext cx="23790" cy="2031579"/>
          </a:xfrm>
          <a:prstGeom prst="line">
            <a:avLst/>
          </a:prstGeom>
          <a:ln w="444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882259" y="2133601"/>
            <a:ext cx="316344" cy="1590045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0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Hallux Valgus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General: reducing symptoms – does not correct deformity</a:t>
            </a:r>
          </a:p>
          <a:p>
            <a:pPr lvl="1"/>
            <a:r>
              <a:rPr lang="en-US" dirty="0"/>
              <a:t>Rest</a:t>
            </a:r>
          </a:p>
          <a:p>
            <a:pPr lvl="1"/>
            <a:r>
              <a:rPr lang="en-US" dirty="0"/>
              <a:t>Elevation</a:t>
            </a:r>
          </a:p>
          <a:p>
            <a:pPr lvl="1"/>
            <a:r>
              <a:rPr lang="en-US" dirty="0"/>
              <a:t>Cold / ice compressions</a:t>
            </a:r>
          </a:p>
          <a:p>
            <a:pPr lvl="1"/>
            <a:r>
              <a:rPr lang="en-US" dirty="0">
                <a:sym typeface="Wingdings" pitchFamily="2" charset="2"/>
              </a:rPr>
              <a:t>NSAID:</a:t>
            </a:r>
          </a:p>
          <a:p>
            <a:pPr lvl="2"/>
            <a:r>
              <a:rPr lang="en-US" dirty="0">
                <a:sym typeface="Wingdings" pitchFamily="2" charset="2"/>
              </a:rPr>
              <a:t>Oral &amp; gel</a:t>
            </a:r>
          </a:p>
          <a:p>
            <a:pPr lvl="1">
              <a:defRPr/>
            </a:pPr>
            <a:r>
              <a:rPr lang="en-US" dirty="0"/>
              <a:t>Changes in shoe wear</a:t>
            </a:r>
          </a:p>
          <a:p>
            <a:pPr lvl="2">
              <a:defRPr/>
            </a:pPr>
            <a:r>
              <a:rPr lang="en-US" dirty="0"/>
              <a:t>Wide front</a:t>
            </a:r>
          </a:p>
          <a:p>
            <a:pPr lvl="1">
              <a:defRPr/>
            </a:pPr>
            <a:r>
              <a:rPr lang="en-US" dirty="0"/>
              <a:t>Activity modifications</a:t>
            </a:r>
          </a:p>
          <a:p>
            <a:pPr lvl="1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87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93" r="14959"/>
          <a:stretch/>
        </p:blipFill>
        <p:spPr>
          <a:xfrm>
            <a:off x="4912963" y="2005007"/>
            <a:ext cx="3998562" cy="33160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Hallux Valgus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637322" cy="4899910"/>
          </a:xfrm>
        </p:spPr>
        <p:txBody>
          <a:bodyPr/>
          <a:lstStyle/>
          <a:p>
            <a:r>
              <a:rPr lang="en-US" dirty="0"/>
              <a:t>Adolescent: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Main complaint: cosmetic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Wise to try conservative 1</a:t>
            </a:r>
            <a:r>
              <a:rPr lang="en-US" baseline="30000" dirty="0">
                <a:sym typeface="Wingdings" panose="05000000000000000000" pitchFamily="2" charset="2"/>
              </a:rPr>
              <a:t>st</a:t>
            </a:r>
            <a:r>
              <a:rPr lang="en-US" dirty="0">
                <a:sym typeface="Wingdings" panose="05000000000000000000" pitchFamily="2" charset="2"/>
              </a:rPr>
              <a:t> (to delay surgery):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Shoes: wide front, no high heals</a:t>
            </a:r>
          </a:p>
          <a:p>
            <a:pPr lvl="2"/>
            <a:r>
              <a:rPr lang="en-US" dirty="0">
                <a:sym typeface="Wingdings" panose="05000000000000000000" pitchFamily="2" charset="2"/>
              </a:rPr>
              <a:t>Silicon spacer / splints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Surgery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5585" y="5090252"/>
            <a:ext cx="18133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</a:t>
            </a:r>
            <a:r>
              <a:rPr lang="en-US" sz="1000" dirty="0" err="1">
                <a:solidFill>
                  <a:srgbClr val="397B8C"/>
                </a:solidFill>
              </a:rPr>
              <a:t>www.groupon.com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07071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Hallux Valgus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832194" cy="4899910"/>
          </a:xfrm>
        </p:spPr>
        <p:txBody>
          <a:bodyPr/>
          <a:lstStyle/>
          <a:p>
            <a:r>
              <a:rPr lang="en-US" dirty="0"/>
              <a:t>Adult:</a:t>
            </a:r>
          </a:p>
          <a:p>
            <a:pPr lvl="1"/>
            <a:r>
              <a:rPr lang="en-US" dirty="0"/>
              <a:t>Surgery usually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Many operations</a:t>
            </a:r>
          </a:p>
          <a:p>
            <a:pPr lvl="1"/>
            <a:r>
              <a:rPr lang="en-US" dirty="0"/>
              <a:t>Aim:</a:t>
            </a:r>
          </a:p>
          <a:p>
            <a:pPr lvl="2"/>
            <a:r>
              <a:rPr lang="en-US" dirty="0"/>
              <a:t>Re-align the 1</a:t>
            </a:r>
            <a:r>
              <a:rPr lang="en-US" baseline="30000" dirty="0"/>
              <a:t>st</a:t>
            </a:r>
            <a:r>
              <a:rPr lang="en-US" dirty="0"/>
              <a:t> metatarsal</a:t>
            </a:r>
          </a:p>
          <a:p>
            <a:pPr lvl="2"/>
            <a:r>
              <a:rPr lang="en-US" dirty="0"/>
              <a:t>Correct valgus deformity of big toe</a:t>
            </a:r>
          </a:p>
          <a:p>
            <a:pPr lvl="2"/>
            <a:r>
              <a:rPr lang="en-US" dirty="0"/>
              <a:t>Soft tissue balancing</a:t>
            </a:r>
          </a:p>
          <a:p>
            <a:pPr lvl="1"/>
            <a:endParaRPr lang="en-US" dirty="0"/>
          </a:p>
        </p:txBody>
      </p:sp>
      <p:pic>
        <p:nvPicPr>
          <p:cNvPr id="2" name="Picture 1" descr="H.V- pre &amp; post op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" r="53113"/>
          <a:stretch/>
        </p:blipFill>
        <p:spPr>
          <a:xfrm>
            <a:off x="5381469" y="1043156"/>
            <a:ext cx="2116669" cy="2892897"/>
          </a:xfrm>
          <a:prstGeom prst="rect">
            <a:avLst/>
          </a:prstGeom>
        </p:spPr>
      </p:pic>
      <p:pic>
        <p:nvPicPr>
          <p:cNvPr id="5" name="Picture 4" descr="H.V- pre &amp; post op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37" r="5284"/>
          <a:stretch/>
        </p:blipFill>
        <p:spPr>
          <a:xfrm>
            <a:off x="6882672" y="3441377"/>
            <a:ext cx="2116669" cy="29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55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- Hallux Valgus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            Pre-op.         Immediate post op       1 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855" y="1873694"/>
            <a:ext cx="7020732" cy="46570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57438" y="6530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J Korean Foot Ankle Soc. 2015 Sep;19(3):91-96. Korean</a:t>
            </a:r>
          </a:p>
        </p:txBody>
      </p:sp>
    </p:spTree>
    <p:extLst>
      <p:ext uri="{BB962C8B-B14F-4D97-AF65-F5344CB8AC3E}">
        <p14:creationId xmlns:p14="http://schemas.microsoft.com/office/powerpoint/2010/main" val="35371018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- </a:t>
            </a:r>
            <a:r>
              <a:rPr lang="en-US" sz="3600" dirty="0"/>
              <a:t>Hallux Valgus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 Hallux Valgus:</a:t>
            </a:r>
          </a:p>
          <a:p>
            <a:pPr lvl="1"/>
            <a:r>
              <a:rPr lang="en-US" dirty="0"/>
              <a:t>Shoes issues</a:t>
            </a:r>
          </a:p>
          <a:p>
            <a:pPr lvl="1"/>
            <a:r>
              <a:rPr lang="en-US" dirty="0"/>
              <a:t>Recurrent bunion inflammation</a:t>
            </a:r>
          </a:p>
          <a:p>
            <a:pPr lvl="1"/>
            <a:r>
              <a:rPr lang="en-US" dirty="0"/>
              <a:t>If D.M bunion infection or ulceration</a:t>
            </a:r>
          </a:p>
          <a:p>
            <a:pPr lvl="1"/>
            <a:r>
              <a:rPr lang="en-US" dirty="0"/>
              <a:t>Transfer </a:t>
            </a:r>
            <a:r>
              <a:rPr lang="en-US" dirty="0" err="1"/>
              <a:t>metatarsalgia</a:t>
            </a:r>
            <a:r>
              <a:rPr lang="en-US" dirty="0"/>
              <a:t> (disturbed mechanics)</a:t>
            </a:r>
          </a:p>
          <a:p>
            <a:r>
              <a:rPr lang="en-US" dirty="0"/>
              <a:t>Of Hallux Valgus surgery:</a:t>
            </a:r>
          </a:p>
          <a:p>
            <a:pPr lvl="1"/>
            <a:r>
              <a:rPr lang="en-US" dirty="0"/>
              <a:t>Infection (superficial or deep)</a:t>
            </a:r>
          </a:p>
          <a:p>
            <a:pPr lvl="1"/>
            <a:r>
              <a:rPr lang="en-US" dirty="0"/>
              <a:t>Implant failure </a:t>
            </a:r>
          </a:p>
          <a:p>
            <a:pPr lvl="1"/>
            <a:r>
              <a:rPr lang="en-US" dirty="0"/>
              <a:t>Recurrence</a:t>
            </a:r>
          </a:p>
        </p:txBody>
      </p:sp>
    </p:spTree>
    <p:extLst>
      <p:ext uri="{BB962C8B-B14F-4D97-AF65-F5344CB8AC3E}">
        <p14:creationId xmlns:p14="http://schemas.microsoft.com/office/powerpoint/2010/main" val="35056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1176942"/>
          </a:xfrm>
        </p:spPr>
        <p:txBody>
          <a:bodyPr/>
          <a:lstStyle/>
          <a:p>
            <a:r>
              <a:rPr lang="en-US" dirty="0"/>
              <a:t>Four muscles/tendons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Rotator Cuffs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138" y="1775013"/>
            <a:ext cx="3736866" cy="310627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811781"/>
              </p:ext>
            </p:extLst>
          </p:nvPr>
        </p:nvGraphicFramePr>
        <p:xfrm>
          <a:off x="549275" y="1958202"/>
          <a:ext cx="4572000" cy="1854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175255174"/>
                    </a:ext>
                  </a:extLst>
                </a:gridCol>
                <a:gridCol w="1229293">
                  <a:extLst>
                    <a:ext uri="{9D8B030D-6E8A-4147-A177-3AD203B41FA5}">
                      <a16:colId xmlns:a16="http://schemas.microsoft.com/office/drawing/2014/main" val="2252045280"/>
                    </a:ext>
                  </a:extLst>
                </a:gridCol>
                <a:gridCol w="1818707">
                  <a:extLst>
                    <a:ext uri="{9D8B030D-6E8A-4147-A177-3AD203B41FA5}">
                      <a16:colId xmlns:a16="http://schemas.microsoft.com/office/drawing/2014/main" val="42017823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insertion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Position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Muscle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3915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G tuberosity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above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supraspinatus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281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G tuberosity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behind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Infraspinatus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G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tuberosity</a:t>
                      </a: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ews Gothic M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behind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Teres minor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089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News Gothic MT"/>
                          <a:ea typeface="+mn-ea"/>
                          <a:cs typeface="+mn-cs"/>
                        </a:rPr>
                        <a:t>L tuberosity</a:t>
                      </a:r>
                      <a:endParaRPr kumimoji="0" lang="ar-SA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News Gothic M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In front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dirty="0"/>
                        <a:t>Subscapularis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84378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05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Plantar Fasciitis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inflammation of the plantar fascia</a:t>
            </a:r>
          </a:p>
          <a:p>
            <a:r>
              <a:rPr lang="en-US" dirty="0"/>
              <a:t>In the posterior 2/3 of the foot</a:t>
            </a:r>
          </a:p>
          <a:p>
            <a:r>
              <a:rPr lang="en-US" dirty="0"/>
              <a:t>Painful &amp; sometimes disabling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934" y="3275696"/>
            <a:ext cx="3513008" cy="31810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07123" y="6512330"/>
            <a:ext cx="18726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www.fitforlifewellnessclinic.com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248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- </a:t>
            </a:r>
            <a:r>
              <a:rPr lang="en-US" sz="3600" dirty="0"/>
              <a:t>Plantar Fasciitis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Insidious (not clear H/O an incident)</a:t>
            </a:r>
          </a:p>
          <a:p>
            <a:r>
              <a:rPr lang="en-US" dirty="0"/>
              <a:t>Some times:</a:t>
            </a:r>
          </a:p>
          <a:p>
            <a:pPr lvl="1"/>
            <a:r>
              <a:rPr lang="en-US" dirty="0"/>
              <a:t>Increased sport / repetitive stress</a:t>
            </a:r>
          </a:p>
          <a:p>
            <a:pPr lvl="1"/>
            <a:r>
              <a:rPr lang="en-US" dirty="0"/>
              <a:t>Change of footwear</a:t>
            </a:r>
          </a:p>
          <a:p>
            <a:pPr lvl="1"/>
            <a:r>
              <a:rPr lang="en-US" dirty="0"/>
              <a:t>Change of walking surface</a:t>
            </a:r>
          </a:p>
          <a:p>
            <a:pPr lvl="1"/>
            <a:r>
              <a:rPr lang="en-US" dirty="0"/>
              <a:t>Gain of weight (pregnancy, obese)</a:t>
            </a:r>
          </a:p>
          <a:p>
            <a:pPr lvl="1"/>
            <a:r>
              <a:rPr lang="en-US" dirty="0"/>
              <a:t>Prolonged standing </a:t>
            </a:r>
          </a:p>
          <a:p>
            <a:pPr lvl="1"/>
            <a:r>
              <a:rPr lang="en-US" dirty="0"/>
              <a:t>Connective tissue disorders (as D.M, Gout, …)</a:t>
            </a:r>
          </a:p>
        </p:txBody>
      </p:sp>
    </p:spTree>
    <p:extLst>
      <p:ext uri="{BB962C8B-B14F-4D97-AF65-F5344CB8AC3E}">
        <p14:creationId xmlns:p14="http://schemas.microsoft.com/office/powerpoint/2010/main" val="1549795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 - </a:t>
            </a:r>
            <a:r>
              <a:rPr lang="en-US" sz="3600" dirty="0"/>
              <a:t>Plantar Fasciitis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5281899" cy="48999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Gradual onset</a:t>
            </a:r>
          </a:p>
          <a:p>
            <a:r>
              <a:rPr lang="en-US" dirty="0"/>
              <a:t>“Start-up Pain”:</a:t>
            </a:r>
          </a:p>
          <a:p>
            <a:pPr lvl="1"/>
            <a:r>
              <a:rPr lang="en-US" dirty="0"/>
              <a:t>When wake up in the morning</a:t>
            </a:r>
          </a:p>
          <a:p>
            <a:pPr lvl="1"/>
            <a:r>
              <a:rPr lang="en-US" dirty="0"/>
              <a:t>After sitting for some time</a:t>
            </a:r>
          </a:p>
          <a:p>
            <a:r>
              <a:rPr lang="en-US" dirty="0"/>
              <a:t>Pain:</a:t>
            </a:r>
          </a:p>
          <a:p>
            <a:pPr lvl="1"/>
            <a:r>
              <a:rPr lang="en-US" dirty="0"/>
              <a:t>Pins and needles, or sharp, or persistent aches</a:t>
            </a:r>
          </a:p>
          <a:p>
            <a:pPr lvl="1"/>
            <a:r>
              <a:rPr lang="en-US" dirty="0"/>
              <a:t>At hind &amp; mid foot area </a:t>
            </a:r>
          </a:p>
          <a:p>
            <a:pPr lvl="1"/>
            <a:r>
              <a:rPr lang="en-US" dirty="0"/>
              <a:t>Improves with:</a:t>
            </a:r>
          </a:p>
          <a:p>
            <a:pPr lvl="2"/>
            <a:r>
              <a:rPr lang="en-US" dirty="0"/>
              <a:t>Walking for sometime</a:t>
            </a:r>
          </a:p>
          <a:p>
            <a:pPr lvl="2"/>
            <a:r>
              <a:rPr lang="en-US" dirty="0"/>
              <a:t>Elevation</a:t>
            </a:r>
          </a:p>
          <a:p>
            <a:pPr lvl="2"/>
            <a:r>
              <a:rPr lang="en-US" dirty="0"/>
              <a:t>NSAID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241" r="13350"/>
          <a:stretch/>
        </p:blipFill>
        <p:spPr>
          <a:xfrm>
            <a:off x="5126636" y="1789727"/>
            <a:ext cx="3727270" cy="39215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3305" y="5711252"/>
            <a:ext cx="17139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dirty="0" err="1">
                <a:solidFill>
                  <a:srgbClr val="397B8C"/>
                </a:solidFill>
              </a:rPr>
              <a:t>www.massagemag.com</a:t>
            </a:r>
            <a:endParaRPr lang="en-US" sz="11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70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Radiology - </a:t>
            </a:r>
            <a:r>
              <a:rPr lang="en-US" sz="3600" dirty="0"/>
              <a:t>Plantar Fasciitis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“Calcaneal Spur” on XR:</a:t>
            </a:r>
          </a:p>
          <a:p>
            <a:pPr lvl="1"/>
            <a:r>
              <a:rPr lang="en-US" dirty="0"/>
              <a:t>It’s a result NOT the cause</a:t>
            </a:r>
          </a:p>
          <a:p>
            <a:pPr lvl="1"/>
            <a:r>
              <a:rPr lang="en-US" dirty="0"/>
              <a:t>Implies chronicity </a:t>
            </a:r>
          </a:p>
          <a:p>
            <a:pPr lvl="1"/>
            <a:r>
              <a:rPr lang="en-US" dirty="0"/>
              <a:t>Not diagnostic </a:t>
            </a:r>
          </a:p>
          <a:p>
            <a:pPr lvl="2"/>
            <a:r>
              <a:rPr lang="en-US" sz="2000" dirty="0"/>
              <a:t>Present in 10% of normal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365" y="1533993"/>
            <a:ext cx="3596747" cy="36226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05862" y="5156616"/>
            <a:ext cx="16177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</a:t>
            </a:r>
            <a:r>
              <a:rPr lang="en-US" sz="1000" dirty="0" err="1">
                <a:solidFill>
                  <a:srgbClr val="397B8C"/>
                </a:solidFill>
              </a:rPr>
              <a:t>www.kybun.com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48" y="3551171"/>
            <a:ext cx="2866865" cy="32108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84856" y="6485159"/>
            <a:ext cx="21355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www.merckmanuals.com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519983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1318" t="12770" r="8139" b="14015"/>
          <a:stretch/>
        </p:blipFill>
        <p:spPr>
          <a:xfrm>
            <a:off x="4632818" y="2612618"/>
            <a:ext cx="2653206" cy="16618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Treatment-  </a:t>
            </a:r>
            <a:r>
              <a:rPr lang="en-US" sz="3600" dirty="0"/>
              <a:t>Plantar Fasciitis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Rest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Avoid repeated stress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Elevation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Heal cushion</a:t>
            </a:r>
          </a:p>
          <a:p>
            <a:r>
              <a:rPr lang="en-US" dirty="0">
                <a:sym typeface="Wingdings" panose="05000000000000000000" pitchFamily="2" charset="2"/>
              </a:rPr>
              <a:t>Reduce inflammation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Ice compressors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NSAID</a:t>
            </a:r>
          </a:p>
          <a:p>
            <a:r>
              <a:rPr lang="en-US" dirty="0">
                <a:sym typeface="Wingdings" panose="05000000000000000000" pitchFamily="2" charset="2"/>
              </a:rPr>
              <a:t>P.T: Stretching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Calf &amp; plantar fascia</a:t>
            </a:r>
          </a:p>
          <a:p>
            <a:r>
              <a:rPr lang="en-US" dirty="0">
                <a:sym typeface="Wingdings" panose="05000000000000000000" pitchFamily="2" charset="2"/>
              </a:rPr>
              <a:t>P.T: Messaging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602" y="1285456"/>
            <a:ext cx="1978833" cy="1479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0917" y="2675075"/>
            <a:ext cx="18582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www.tallerheels.com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203" y="4334477"/>
            <a:ext cx="1767382" cy="20643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70111" y="6414009"/>
            <a:ext cx="181011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dirty="0">
                <a:solidFill>
                  <a:srgbClr val="397B8C"/>
                </a:solidFill>
              </a:rPr>
              <a:t>http://</a:t>
            </a:r>
            <a:r>
              <a:rPr lang="en-US" sz="1050" dirty="0" err="1">
                <a:solidFill>
                  <a:srgbClr val="397B8C"/>
                </a:solidFill>
              </a:rPr>
              <a:t>livewellcentre.com</a:t>
            </a:r>
            <a:r>
              <a:rPr lang="en-US" sz="1050" dirty="0">
                <a:solidFill>
                  <a:srgbClr val="397B8C"/>
                </a:solidFill>
              </a:rPr>
              <a:t>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7129" y="4196136"/>
            <a:ext cx="16834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</a:t>
            </a:r>
            <a:r>
              <a:rPr lang="en-US" sz="1000" dirty="0" err="1">
                <a:solidFill>
                  <a:srgbClr val="397B8C"/>
                </a:solidFill>
              </a:rPr>
              <a:t>heelthatpain.com</a:t>
            </a:r>
            <a:endParaRPr lang="en-US" sz="10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482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Treatment-  </a:t>
            </a:r>
            <a:r>
              <a:rPr lang="en-US" sz="3600" dirty="0"/>
              <a:t>Plantar Fasciitis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ym typeface="Wingdings" panose="05000000000000000000" pitchFamily="2" charset="2"/>
              </a:rPr>
              <a:t>Rest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Avoid repeated stress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Elevation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Heal cushion</a:t>
            </a:r>
          </a:p>
          <a:p>
            <a:r>
              <a:rPr lang="en-US" dirty="0">
                <a:sym typeface="Wingdings" panose="05000000000000000000" pitchFamily="2" charset="2"/>
              </a:rPr>
              <a:t>Reduce inflammation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Ice compressors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NSAID</a:t>
            </a:r>
          </a:p>
          <a:p>
            <a:r>
              <a:rPr lang="en-US" dirty="0">
                <a:sym typeface="Wingdings" panose="05000000000000000000" pitchFamily="2" charset="2"/>
              </a:rPr>
              <a:t>P.T: Stretching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Calf &amp; plantar fascia</a:t>
            </a:r>
          </a:p>
          <a:p>
            <a:r>
              <a:rPr lang="en-US" dirty="0">
                <a:sym typeface="Wingdings" panose="05000000000000000000" pitchFamily="2" charset="2"/>
              </a:rPr>
              <a:t>P.T: Messaging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007" t="17470"/>
          <a:stretch/>
        </p:blipFill>
        <p:spPr>
          <a:xfrm>
            <a:off x="5402912" y="3743976"/>
            <a:ext cx="2847090" cy="22739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26453" y="6015980"/>
            <a:ext cx="37700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397B8C"/>
                </a:solidFill>
              </a:rPr>
              <a:t>https://</a:t>
            </a:r>
            <a:r>
              <a:rPr lang="en-US" sz="1100" dirty="0" err="1">
                <a:solidFill>
                  <a:srgbClr val="397B8C"/>
                </a:solidFill>
              </a:rPr>
              <a:t>runnersconnect.net</a:t>
            </a:r>
            <a:r>
              <a:rPr lang="en-US" sz="1100" dirty="0">
                <a:solidFill>
                  <a:srgbClr val="397B8C"/>
                </a:solidFill>
              </a:rPr>
              <a:t>/plantar-fasciitis-in-runners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438" y="1259174"/>
            <a:ext cx="4342904" cy="23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10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849" y="1637568"/>
            <a:ext cx="3634791" cy="43762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Plantar Fasciitis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5176968" cy="4899910"/>
          </a:xfrm>
        </p:spPr>
        <p:txBody>
          <a:bodyPr/>
          <a:lstStyle/>
          <a:p>
            <a:r>
              <a:rPr lang="en-US" dirty="0"/>
              <a:t>If all previous conservative fails </a:t>
            </a:r>
            <a:r>
              <a:rPr lang="en-US" dirty="0">
                <a:sym typeface="Wingdings" panose="05000000000000000000" pitchFamily="2" charset="2"/>
              </a:rPr>
              <a:t> injection of: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Local anesthesia &amp; steroid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At the most tender point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2157" y="6029446"/>
            <a:ext cx="22701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http://nursing-</a:t>
            </a:r>
            <a:r>
              <a:rPr lang="en-US" sz="1000" dirty="0" err="1">
                <a:solidFill>
                  <a:srgbClr val="397B8C"/>
                </a:solidFill>
              </a:rPr>
              <a:t>skills.blogspot.com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280614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Achilles Tendinitis</a:t>
            </a:r>
            <a:endParaRPr lang="ar-E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113" r="5983" b="10058"/>
          <a:stretch/>
        </p:blipFill>
        <p:spPr>
          <a:xfrm>
            <a:off x="4817672" y="1469036"/>
            <a:ext cx="3885164" cy="38889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25355" y="5755613"/>
            <a:ext cx="20697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www.fleetfeetstuart.com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03" y="1576451"/>
            <a:ext cx="3438551" cy="417916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28726" y="5755614"/>
            <a:ext cx="19127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www.aminoapps.com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081351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– </a:t>
            </a:r>
            <a:r>
              <a:rPr lang="en-US" sz="3600" dirty="0"/>
              <a:t>Achilles Tendinitis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Insertional</a:t>
            </a:r>
          </a:p>
          <a:p>
            <a:pPr marL="577850" lvl="1"/>
            <a:r>
              <a:rPr lang="en-US" dirty="0"/>
              <a:t>at insertion into Calcaneum</a:t>
            </a:r>
          </a:p>
          <a:p>
            <a:pPr marL="577850" lvl="1"/>
            <a:r>
              <a:rPr lang="en-US" dirty="0"/>
              <a:t>not related to activity</a:t>
            </a:r>
          </a:p>
          <a:p>
            <a:pPr marL="577850" lvl="1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Non-insertional</a:t>
            </a:r>
          </a:p>
          <a:p>
            <a:pPr lvl="1"/>
            <a:r>
              <a:rPr lang="en-US" dirty="0"/>
              <a:t>within the tendon</a:t>
            </a:r>
          </a:p>
          <a:p>
            <a:pPr lvl="1"/>
            <a:r>
              <a:rPr lang="en-US" dirty="0"/>
              <a:t>in younger active patients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4" y="3222884"/>
            <a:ext cx="3299629" cy="2375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087" y="3095470"/>
            <a:ext cx="3175000" cy="2578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73220" y="5598617"/>
            <a:ext cx="1540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kingbrand.com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138980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Picture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Pain: posterior foot / lower leg</a:t>
            </a:r>
          </a:p>
          <a:p>
            <a:r>
              <a:rPr lang="en-US" dirty="0"/>
              <a:t>Pain is worse</a:t>
            </a:r>
          </a:p>
          <a:p>
            <a:pPr lvl="1"/>
            <a:r>
              <a:rPr lang="en-US" dirty="0">
                <a:sym typeface="Wingdings" pitchFamily="2" charset="2"/>
              </a:rPr>
              <a:t>Getting up from sleep in the morning</a:t>
            </a:r>
          </a:p>
          <a:p>
            <a:pPr lvl="2"/>
            <a:r>
              <a:rPr lang="en-US" dirty="0">
                <a:sym typeface="Wingdings" pitchFamily="2" charset="2"/>
              </a:rPr>
              <a:t>Gradually improves throughout the day</a:t>
            </a:r>
          </a:p>
          <a:p>
            <a:pPr lvl="1"/>
            <a:r>
              <a:rPr lang="en-US" dirty="0">
                <a:sym typeface="Wingdings" pitchFamily="2" charset="2"/>
              </a:rPr>
              <a:t>After a prolonged periods of inactivity/activity</a:t>
            </a:r>
          </a:p>
          <a:p>
            <a:r>
              <a:rPr lang="en-US" dirty="0">
                <a:sym typeface="Wingdings" pitchFamily="2" charset="2"/>
              </a:rPr>
              <a:t>Difficulty in planter flexion of the ankle??</a:t>
            </a:r>
          </a:p>
          <a:p>
            <a:r>
              <a:rPr lang="en-US" dirty="0"/>
              <a:t>Tenderness:</a:t>
            </a:r>
          </a:p>
          <a:p>
            <a:pPr lvl="1"/>
            <a:r>
              <a:rPr lang="en-US" dirty="0"/>
              <a:t>Over the lower calf muscle</a:t>
            </a:r>
          </a:p>
          <a:p>
            <a:pPr lvl="1"/>
            <a:r>
              <a:rPr lang="en-US" dirty="0"/>
              <a:t>Achilles tendon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24" r="13882" b="13781"/>
          <a:stretch/>
        </p:blipFill>
        <p:spPr>
          <a:xfrm>
            <a:off x="6685613" y="1043156"/>
            <a:ext cx="2338466" cy="2177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90472" y="3097280"/>
            <a:ext cx="23535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www.medicalnewstoday.com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3707" y="4117643"/>
            <a:ext cx="3264108" cy="16485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28038" y="5808657"/>
            <a:ext cx="20954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www.physiocapsule.com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4983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Pain</a:t>
            </a:r>
          </a:p>
          <a:p>
            <a:pPr lvl="1"/>
            <a:r>
              <a:rPr lang="en-US"/>
              <a:t>Localized</a:t>
            </a:r>
          </a:p>
          <a:p>
            <a:pPr lvl="1"/>
            <a:r>
              <a:rPr lang="en-US"/>
              <a:t>Generalized</a:t>
            </a:r>
          </a:p>
          <a:p>
            <a:pPr lvl="1"/>
            <a:r>
              <a:rPr lang="en-US"/>
              <a:t>Painful arc</a:t>
            </a:r>
          </a:p>
          <a:p>
            <a:r>
              <a:rPr lang="en-US"/>
              <a:t>Loss / limitation of function</a:t>
            </a:r>
            <a:endParaRPr lang="ar-SA"/>
          </a:p>
          <a:p>
            <a:pPr lvl="1"/>
            <a:r>
              <a:rPr lang="en-US"/>
              <a:t>Stiffness</a:t>
            </a:r>
          </a:p>
          <a:p>
            <a:pPr lvl="1"/>
            <a:r>
              <a:rPr lang="en-US"/>
              <a:t>Painful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shoulder complaints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34108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Picture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3962764" cy="4899910"/>
          </a:xfrm>
        </p:spPr>
        <p:txBody>
          <a:bodyPr>
            <a:normAutofit/>
          </a:bodyPr>
          <a:lstStyle/>
          <a:p>
            <a:r>
              <a:rPr lang="en-US" dirty="0"/>
              <a:t>Tenderness:</a:t>
            </a:r>
          </a:p>
          <a:p>
            <a:pPr lvl="1"/>
            <a:r>
              <a:rPr lang="en-US" dirty="0"/>
              <a:t>Over the lower calf muscle</a:t>
            </a:r>
          </a:p>
          <a:p>
            <a:pPr lvl="1"/>
            <a:r>
              <a:rPr lang="en-US" dirty="0"/>
              <a:t>Achilles tendon</a:t>
            </a:r>
          </a:p>
          <a:p>
            <a:r>
              <a:rPr lang="en-US" dirty="0"/>
              <a:t>Some swelling over the tendon (+/-)</a:t>
            </a:r>
            <a:endParaRPr lang="en-US" dirty="0">
              <a:sym typeface="Wingdings" pitchFamily="2" charset="2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497" y="1043157"/>
            <a:ext cx="3563510" cy="17997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57108" y="2822385"/>
            <a:ext cx="2196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www.physiocapsule.com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413" y="3500975"/>
            <a:ext cx="3972193" cy="29285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5343" y="6429536"/>
            <a:ext cx="14398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lfaclinic.co.uk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79887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Causes – Achilles Tendinitis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Extrinsic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Prolonged walking/ standing</a:t>
            </a:r>
          </a:p>
          <a:p>
            <a:pPr lvl="1"/>
            <a:r>
              <a:rPr lang="en-US"/>
              <a:t>Repeated stress</a:t>
            </a:r>
            <a:endParaRPr lang="x-none"/>
          </a:p>
          <a:p>
            <a:r>
              <a:rPr lang="en-US"/>
              <a:t>Sports</a:t>
            </a:r>
          </a:p>
          <a:p>
            <a:pPr lvl="1"/>
            <a:r>
              <a:rPr lang="en-US"/>
              <a:t>Sudden increase in activity</a:t>
            </a:r>
          </a:p>
          <a:p>
            <a:pPr lvl="1"/>
            <a:r>
              <a:rPr lang="en-US"/>
              <a:t>No proper warm-up before exercise</a:t>
            </a:r>
          </a:p>
          <a:p>
            <a:r>
              <a:rPr lang="en-US"/>
              <a:t>Shoes:</a:t>
            </a:r>
          </a:p>
          <a:p>
            <a:pPr lvl="1"/>
            <a:r>
              <a:rPr lang="en-US"/>
              <a:t>Rubbing against tendon</a:t>
            </a:r>
          </a:p>
          <a:p>
            <a:pPr lvl="1"/>
            <a:r>
              <a:rPr lang="en-US"/>
              <a:t>Improper shoes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Intrinsic factors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Tight gastrocnemius</a:t>
            </a:r>
          </a:p>
          <a:p>
            <a:r>
              <a:rPr lang="en-US"/>
              <a:t>Tight Achilles tendon</a:t>
            </a:r>
          </a:p>
          <a:p>
            <a:r>
              <a:rPr lang="en-US"/>
              <a:t>Flat feet</a:t>
            </a:r>
          </a:p>
          <a:p>
            <a:r>
              <a:rPr lang="en-US"/>
              <a:t>Genu valgus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0325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Workup - </a:t>
            </a:r>
            <a:r>
              <a:rPr lang="en-US" sz="3600"/>
              <a:t>Achilles Tendonitis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592351" cy="4899910"/>
          </a:xfrm>
        </p:spPr>
        <p:txBody>
          <a:bodyPr/>
          <a:lstStyle/>
          <a:p>
            <a:r>
              <a:rPr lang="en-US" dirty="0"/>
              <a:t>A clinical diagnosis</a:t>
            </a:r>
          </a:p>
          <a:p>
            <a:r>
              <a:rPr lang="en-US" dirty="0"/>
              <a:t> X-ray:</a:t>
            </a:r>
          </a:p>
          <a:p>
            <a:pPr lvl="1"/>
            <a:r>
              <a:rPr lang="en-US" dirty="0">
                <a:sym typeface="Wingdings" pitchFamily="2" charset="2"/>
              </a:rPr>
              <a:t>may show calcification around the tendon</a:t>
            </a:r>
          </a:p>
          <a:p>
            <a:r>
              <a:rPr lang="en-US" dirty="0">
                <a:sym typeface="Wingdings" pitchFamily="2" charset="2"/>
              </a:rPr>
              <a:t>U/S:</a:t>
            </a:r>
          </a:p>
          <a:p>
            <a:pPr lvl="1"/>
            <a:r>
              <a:rPr lang="en-US" dirty="0">
                <a:sym typeface="Wingdings" pitchFamily="2" charset="2"/>
              </a:rPr>
              <a:t>Edema in tendon</a:t>
            </a:r>
          </a:p>
          <a:p>
            <a:pPr lvl="1"/>
            <a:r>
              <a:rPr lang="en-US" dirty="0">
                <a:sym typeface="Wingdings" pitchFamily="2" charset="2"/>
              </a:rPr>
              <a:t>some effusion around the tendon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169" y="1043157"/>
            <a:ext cx="2452382" cy="3064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53000" y="4107305"/>
            <a:ext cx="181652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https://</a:t>
            </a:r>
            <a:r>
              <a:rPr lang="en-US" sz="1000" dirty="0" err="1">
                <a:solidFill>
                  <a:srgbClr val="397B8C"/>
                </a:solidFill>
              </a:rPr>
              <a:t>rad.washington.edu</a:t>
            </a:r>
            <a:endParaRPr lang="en-US" sz="1000" dirty="0">
              <a:solidFill>
                <a:srgbClr val="397B8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626" y="4547803"/>
            <a:ext cx="3508709" cy="18603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21006" y="6356181"/>
            <a:ext cx="21499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397B8C"/>
                </a:solidFill>
              </a:rPr>
              <a:t>http://</a:t>
            </a:r>
            <a:r>
              <a:rPr lang="en-US" sz="1000" dirty="0" err="1">
                <a:solidFill>
                  <a:srgbClr val="397B8C"/>
                </a:solidFill>
              </a:rPr>
              <a:t>www.wheelessonline.com</a:t>
            </a:r>
            <a:r>
              <a:rPr lang="en-US" sz="1000" dirty="0">
                <a:solidFill>
                  <a:srgbClr val="397B8C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60630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Achilles Tendonitis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851525" cy="4899910"/>
          </a:xfrm>
        </p:spPr>
        <p:txBody>
          <a:bodyPr>
            <a:normAutofit/>
          </a:bodyPr>
          <a:lstStyle/>
          <a:p>
            <a:r>
              <a:rPr lang="en-US" dirty="0"/>
              <a:t>Rest</a:t>
            </a:r>
          </a:p>
          <a:p>
            <a:r>
              <a:rPr lang="en-US" dirty="0"/>
              <a:t>Elevation</a:t>
            </a:r>
          </a:p>
          <a:p>
            <a:r>
              <a:rPr lang="en-US" dirty="0"/>
              <a:t>Cold/Ice compressions</a:t>
            </a:r>
          </a:p>
          <a:p>
            <a:r>
              <a:rPr lang="en-US" dirty="0">
                <a:sym typeface="Wingdings" pitchFamily="2" charset="2"/>
              </a:rPr>
              <a:t>NSAID: oral &amp; gel</a:t>
            </a:r>
          </a:p>
          <a:p>
            <a:r>
              <a:rPr lang="en-US" dirty="0">
                <a:sym typeface="Wingdings" pitchFamily="2" charset="2"/>
              </a:rPr>
              <a:t>Physiotherapy: stretch the tendon</a:t>
            </a:r>
          </a:p>
          <a:p>
            <a:r>
              <a:rPr lang="en-US" dirty="0">
                <a:sym typeface="Wingdings" pitchFamily="2" charset="2"/>
              </a:rPr>
              <a:t>Heel pads in proper home shoe to rest the tendon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31" y="1139809"/>
            <a:ext cx="1797166" cy="2396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574" y="1154241"/>
            <a:ext cx="1845977" cy="2379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28754" r="20485"/>
          <a:stretch/>
        </p:blipFill>
        <p:spPr>
          <a:xfrm>
            <a:off x="2649198" y="1154242"/>
            <a:ext cx="2128266" cy="143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37398"/>
          <a:stretch/>
        </p:blipFill>
        <p:spPr>
          <a:xfrm>
            <a:off x="6100997" y="3644457"/>
            <a:ext cx="2490554" cy="16873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24372"/>
          <a:stretch/>
        </p:blipFill>
        <p:spPr>
          <a:xfrm>
            <a:off x="6358017" y="5390086"/>
            <a:ext cx="2233534" cy="135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682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Achilles Tendonitis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If no improvement  below knee cast with the foot in equinus, for 3-6W may work</a:t>
            </a:r>
          </a:p>
          <a:p>
            <a:r>
              <a:rPr lang="en-US" dirty="0">
                <a:sym typeface="Wingdings" pitchFamily="2" charset="2"/>
              </a:rPr>
              <a:t>Surgery may be needed in persistent cases</a:t>
            </a:r>
          </a:p>
          <a:p>
            <a:endParaRPr 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85660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- </a:t>
            </a:r>
            <a:r>
              <a:rPr lang="en-US" sz="3600" dirty="0"/>
              <a:t>Achilles Tendonitis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Achilles tendon pain should be treated</a:t>
            </a:r>
          </a:p>
          <a:p>
            <a:r>
              <a:rPr lang="en-US" dirty="0"/>
              <a:t>If left untreated, the tendon can become weak, frayed, and eventually may rupture</a:t>
            </a:r>
          </a:p>
        </p:txBody>
      </p:sp>
    </p:spTree>
    <p:extLst>
      <p:ext uri="{BB962C8B-B14F-4D97-AF65-F5344CB8AC3E}">
        <p14:creationId xmlns:p14="http://schemas.microsoft.com/office/powerpoint/2010/main" val="31458776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Home Message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Hallux Valgus</a:t>
            </a:r>
          </a:p>
          <a:p>
            <a:pPr lvl="1"/>
            <a:r>
              <a:rPr lang="en-US" dirty="0"/>
              <a:t>Conservative is still 1st line of management</a:t>
            </a:r>
          </a:p>
          <a:p>
            <a:pPr lvl="1"/>
            <a:r>
              <a:rPr lang="en-US" dirty="0"/>
              <a:t>Surgery for adult moderate/sever hallux valgus</a:t>
            </a:r>
          </a:p>
          <a:p>
            <a:pPr lvl="1"/>
            <a:r>
              <a:rPr lang="en-US" dirty="0"/>
              <a:t>Prevention </a:t>
            </a:r>
            <a:r>
              <a:rPr lang="en-US" dirty="0">
                <a:sym typeface="Wingdings" panose="05000000000000000000" pitchFamily="2" charset="2"/>
              </a:rPr>
              <a:t> by proper shoes education</a:t>
            </a:r>
            <a:endParaRPr lang="en-US" dirty="0"/>
          </a:p>
          <a:p>
            <a:r>
              <a:rPr lang="en-US" dirty="0"/>
              <a:t>Plantar fasciitis</a:t>
            </a:r>
          </a:p>
          <a:p>
            <a:pPr lvl="1"/>
            <a:r>
              <a:rPr lang="en-US" dirty="0"/>
              <a:t>Conservative treatment</a:t>
            </a:r>
          </a:p>
          <a:p>
            <a:pPr lvl="1"/>
            <a:r>
              <a:rPr lang="en-US" dirty="0"/>
              <a:t>Patient education is a must</a:t>
            </a:r>
          </a:p>
          <a:p>
            <a:r>
              <a:rPr lang="en-US" dirty="0"/>
              <a:t>Achilles Tendinitis</a:t>
            </a:r>
          </a:p>
          <a:p>
            <a:pPr lvl="1"/>
            <a:r>
              <a:rPr lang="en-US" dirty="0"/>
              <a:t>Conservative treatment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54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Shoulder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INTRINSIC </a:t>
            </a:r>
          </a:p>
          <a:p>
            <a:r>
              <a:rPr lang="en-US" dirty="0"/>
              <a:t>Due to causes in the shoulder region</a:t>
            </a:r>
          </a:p>
          <a:p>
            <a:endParaRPr lang="en-US" dirty="0"/>
          </a:p>
          <a:p>
            <a:r>
              <a:rPr lang="en-US" b="1" dirty="0"/>
              <a:t>EXTRINSIC</a:t>
            </a:r>
          </a:p>
          <a:p>
            <a:r>
              <a:rPr lang="en-US" dirty="0"/>
              <a:t>Due to referred pain from outside the shoulder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4" y="1220879"/>
            <a:ext cx="3619819" cy="2436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4" y="3787915"/>
            <a:ext cx="3746597" cy="26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4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Shoulder (glenohumeral) joint is the most commonly dislocated joint of body</a:t>
            </a:r>
          </a:p>
          <a:p>
            <a:r>
              <a:rPr lang="en-US"/>
              <a:t>Instability means</a:t>
            </a:r>
          </a:p>
          <a:p>
            <a:pPr lvl="1"/>
            <a:r>
              <a:rPr lang="en-US"/>
              <a:t>Excessive movement of humeral head on the glenoid during active shoulder movement</a:t>
            </a:r>
          </a:p>
          <a:p>
            <a:pPr lvl="1"/>
            <a:r>
              <a:rPr lang="en-US"/>
              <a:t>May lead to recurrent dislocation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Shoulder Instability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80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Static:</a:t>
            </a:r>
          </a:p>
          <a:p>
            <a:pPr lvl="1"/>
            <a:r>
              <a:rPr lang="en-US"/>
              <a:t>Glenoid labrum</a:t>
            </a:r>
          </a:p>
          <a:p>
            <a:pPr lvl="1"/>
            <a:r>
              <a:rPr lang="en-US"/>
              <a:t>Capsule</a:t>
            </a:r>
          </a:p>
          <a:p>
            <a:pPr lvl="1"/>
            <a:r>
              <a:rPr lang="en-US"/>
              <a:t>Ligaments around capsule</a:t>
            </a:r>
          </a:p>
          <a:p>
            <a:r>
              <a:rPr lang="en-US"/>
              <a:t>Dynamic:</a:t>
            </a:r>
          </a:p>
          <a:p>
            <a:pPr lvl="1"/>
            <a:r>
              <a:rPr lang="en-US"/>
              <a:t>Rotator cuff muscles</a:t>
            </a:r>
          </a:p>
          <a:p>
            <a:pPr lvl="2"/>
            <a:r>
              <a:rPr lang="en-US"/>
              <a:t>stabilize the humeral head within the glenoid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Shoulder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39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12798</TotalTime>
  <Words>1966</Words>
  <Application>Microsoft Office PowerPoint</Application>
  <PresentationFormat>On-screen Show (4:3)</PresentationFormat>
  <Paragraphs>576</Paragraphs>
  <Slides>66</Slides>
  <Notes>10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News Gothic MT</vt:lpstr>
      <vt:lpstr>Wingdings</vt:lpstr>
      <vt:lpstr>Wingdings 2</vt:lpstr>
      <vt:lpstr>Breeze</vt:lpstr>
      <vt:lpstr>PowerPoint Presentation</vt:lpstr>
      <vt:lpstr>Common Chronic Shoulder Disorders</vt:lpstr>
      <vt:lpstr>Objectives</vt:lpstr>
      <vt:lpstr>Anatomy</vt:lpstr>
      <vt:lpstr>Rotator Cuffs</vt:lpstr>
      <vt:lpstr>Common shoulder complaints</vt:lpstr>
      <vt:lpstr>Shoulder Pain</vt:lpstr>
      <vt:lpstr>Shoulder Instability</vt:lpstr>
      <vt:lpstr>Shoulder Restraints</vt:lpstr>
      <vt:lpstr>Types of Instability</vt:lpstr>
      <vt:lpstr>Types of Instability</vt:lpstr>
      <vt:lpstr>Traumatic – Soft Bankart</vt:lpstr>
      <vt:lpstr>Rotator Cuff Disorders</vt:lpstr>
      <vt:lpstr>Rotator Cuff Disorders</vt:lpstr>
      <vt:lpstr>Rotator Cuff Disorders</vt:lpstr>
      <vt:lpstr>R.C.D - Acute Tendinitis</vt:lpstr>
      <vt:lpstr>Supraspinatus tendinitis</vt:lpstr>
      <vt:lpstr>R.C.D - Impingement Syndrome</vt:lpstr>
      <vt:lpstr>R.C.D - Impingement Syndrome</vt:lpstr>
      <vt:lpstr>R.C.D - Impingement Syndrome</vt:lpstr>
      <vt:lpstr>Treatment</vt:lpstr>
      <vt:lpstr>R.C.D - Tears</vt:lpstr>
      <vt:lpstr>R.C.D - Tears</vt:lpstr>
      <vt:lpstr>R.C.D - Tears</vt:lpstr>
      <vt:lpstr>Biceps Tendon Disorders</vt:lpstr>
      <vt:lpstr>                Adhesive Capsulitis Frozen shoulder</vt:lpstr>
      <vt:lpstr>Adhesive Capsulitis</vt:lpstr>
      <vt:lpstr>Acromioclavicular Arthritis</vt:lpstr>
      <vt:lpstr>Shoulder Summary</vt:lpstr>
      <vt:lpstr>Common Hand and Foot Disorders</vt:lpstr>
      <vt:lpstr>Common Hand Disorders</vt:lpstr>
      <vt:lpstr>Rheumatoid arthritis</vt:lpstr>
      <vt:lpstr>Osteoarthritis</vt:lpstr>
      <vt:lpstr>Trigger Finger</vt:lpstr>
      <vt:lpstr>Trigger Finger</vt:lpstr>
      <vt:lpstr>Ganglion</vt:lpstr>
      <vt:lpstr>Ganglion</vt:lpstr>
      <vt:lpstr>Common Foot Disorders</vt:lpstr>
      <vt:lpstr>Hallux Valgus</vt:lpstr>
      <vt:lpstr>Etiology - Hallux Valgus</vt:lpstr>
      <vt:lpstr>Presentation - Hallux Valgus</vt:lpstr>
      <vt:lpstr>Presentation - Hallux Valgus</vt:lpstr>
      <vt:lpstr>Clinical Picture - Hallux Valgus</vt:lpstr>
      <vt:lpstr>Radiology - Hallux Valgus </vt:lpstr>
      <vt:lpstr>Treatment - Hallux Valgus </vt:lpstr>
      <vt:lpstr>Treatment - Hallux Valgus</vt:lpstr>
      <vt:lpstr>Treatment - Hallux Valgus</vt:lpstr>
      <vt:lpstr>Treatment - Hallux Valgus</vt:lpstr>
      <vt:lpstr>Complications - Hallux Valgus </vt:lpstr>
      <vt:lpstr>Plantar Fasciitis </vt:lpstr>
      <vt:lpstr>Causes - Plantar Fasciitis </vt:lpstr>
      <vt:lpstr>Symptoms - Plantar Fasciitis  </vt:lpstr>
      <vt:lpstr>Radiology - Plantar Fasciitis</vt:lpstr>
      <vt:lpstr>Treatment-  Plantar Fasciitis</vt:lpstr>
      <vt:lpstr>Treatment-  Plantar Fasciitis</vt:lpstr>
      <vt:lpstr>Treatment - Plantar Fasciitis</vt:lpstr>
      <vt:lpstr>Achilles Tendinitis</vt:lpstr>
      <vt:lpstr>Types – Achilles Tendinitis</vt:lpstr>
      <vt:lpstr>Clinical Picture</vt:lpstr>
      <vt:lpstr>Clinical Picture</vt:lpstr>
      <vt:lpstr>Causes – Achilles Tendinitis</vt:lpstr>
      <vt:lpstr>Workup - Achilles Tendonitis</vt:lpstr>
      <vt:lpstr>Treatment - Achilles Tendonitis</vt:lpstr>
      <vt:lpstr>Treatment - Achilles Tendonitis</vt:lpstr>
      <vt:lpstr>Treatment - Achilles Tendonitis</vt:lpstr>
      <vt:lpstr>Take Home Message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628</cp:revision>
  <dcterms:created xsi:type="dcterms:W3CDTF">2014-01-25T15:53:41Z</dcterms:created>
  <dcterms:modified xsi:type="dcterms:W3CDTF">2020-03-19T08:04:54Z</dcterms:modified>
</cp:coreProperties>
</file>