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8" r:id="rId2"/>
    <p:sldId id="402" r:id="rId3"/>
    <p:sldId id="346" r:id="rId4"/>
    <p:sldId id="429" r:id="rId5"/>
    <p:sldId id="347" r:id="rId6"/>
    <p:sldId id="403" r:id="rId7"/>
    <p:sldId id="348" r:id="rId8"/>
    <p:sldId id="352" r:id="rId9"/>
    <p:sldId id="356" r:id="rId10"/>
    <p:sldId id="358" r:id="rId11"/>
    <p:sldId id="404" r:id="rId12"/>
    <p:sldId id="360" r:id="rId13"/>
    <p:sldId id="361" r:id="rId14"/>
    <p:sldId id="430" r:id="rId15"/>
    <p:sldId id="410" r:id="rId16"/>
    <p:sldId id="366" r:id="rId17"/>
    <p:sldId id="349" r:id="rId18"/>
    <p:sldId id="431" r:id="rId19"/>
    <p:sldId id="406" r:id="rId20"/>
    <p:sldId id="350" r:id="rId21"/>
    <p:sldId id="405" r:id="rId22"/>
    <p:sldId id="351" r:id="rId23"/>
    <p:sldId id="367" r:id="rId24"/>
    <p:sldId id="368" r:id="rId25"/>
    <p:sldId id="438" r:id="rId26"/>
    <p:sldId id="413" r:id="rId27"/>
    <p:sldId id="409" r:id="rId28"/>
    <p:sldId id="415" r:id="rId29"/>
    <p:sldId id="369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439" r:id="rId38"/>
    <p:sldId id="379" r:id="rId39"/>
    <p:sldId id="380" r:id="rId40"/>
    <p:sldId id="433" r:id="rId41"/>
    <p:sldId id="435" r:id="rId42"/>
    <p:sldId id="436" r:id="rId43"/>
    <p:sldId id="381" r:id="rId44"/>
    <p:sldId id="382" r:id="rId45"/>
    <p:sldId id="383" r:id="rId46"/>
    <p:sldId id="441" r:id="rId47"/>
    <p:sldId id="384" r:id="rId48"/>
    <p:sldId id="385" r:id="rId49"/>
    <p:sldId id="421" r:id="rId50"/>
    <p:sldId id="450" r:id="rId51"/>
    <p:sldId id="386" r:id="rId52"/>
    <p:sldId id="387" r:id="rId53"/>
    <p:sldId id="388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6" r:id="rId62"/>
    <p:sldId id="422" r:id="rId63"/>
    <p:sldId id="423" r:id="rId64"/>
    <p:sldId id="397" r:id="rId65"/>
    <p:sldId id="398" r:id="rId66"/>
    <p:sldId id="399" r:id="rId67"/>
    <p:sldId id="400" r:id="rId68"/>
    <p:sldId id="401" r:id="rId69"/>
    <p:sldId id="442" r:id="rId70"/>
    <p:sldId id="424" r:id="rId71"/>
    <p:sldId id="425" r:id="rId72"/>
    <p:sldId id="427" r:id="rId73"/>
    <p:sldId id="417" r:id="rId74"/>
    <p:sldId id="426" r:id="rId75"/>
    <p:sldId id="434" r:id="rId76"/>
    <p:sldId id="446" r:id="rId77"/>
    <p:sldId id="448" r:id="rId78"/>
    <p:sldId id="447" r:id="rId79"/>
    <p:sldId id="342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9AE"/>
    <a:srgbClr val="545454"/>
    <a:srgbClr val="21617D"/>
    <a:srgbClr val="397B8C"/>
    <a:srgbClr val="5FD5F3"/>
    <a:srgbClr val="489CB0"/>
    <a:srgbClr val="000000"/>
    <a:srgbClr val="143C4E"/>
    <a:srgbClr val="266891"/>
    <a:srgbClr val="1C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67"/>
    <p:restoredTop sz="92923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542" y="72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6FD267-1E0E-FA46-86D1-705E64268F59}" type="slidenum">
              <a:rPr lang="en-US"/>
              <a:pPr eaLnBrk="1" hangingPunct="1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5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DE194-0905-4095-8B91-311505CE20A8}" type="slidenum">
              <a:rPr lang="x-none"/>
              <a:pPr/>
              <a:t>59</a:t>
            </a:fld>
            <a:endParaRPr lang="nl-NL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6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A0EE9-826C-4102-B10A-410C056B3250}" type="slidenum">
              <a:rPr lang="x-none"/>
              <a:pPr/>
              <a:t>60</a:t>
            </a:fld>
            <a:endParaRPr lang="nl-NL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4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BD466-70D2-44EC-8E5B-09D98A0D42E1}" type="slidenum">
              <a:rPr lang="x-none"/>
              <a:pPr/>
              <a:t>61</a:t>
            </a:fld>
            <a:endParaRPr lang="nl-NL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35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F08EA4-185F-45B2-9707-F1B006EAFDFE}" type="slidenum">
              <a:rPr lang="x-none"/>
              <a:pPr/>
              <a:t>65</a:t>
            </a:fld>
            <a:endParaRPr lang="nl-NL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20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7702D-088D-4321-AD53-36EFDB845CE4}" type="slidenum">
              <a:rPr lang="x-none"/>
              <a:pPr/>
              <a:t>66</a:t>
            </a:fld>
            <a:endParaRPr lang="nl-NL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410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29 hide slide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7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A8F210C-7106-624E-9EFE-4BF0E3CBE3A5}" type="slidenum">
              <a:rPr lang="en-US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1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E4D41-1BB1-418F-A066-3C790ECE3930}" type="slidenum">
              <a:rPr lang="x-none"/>
              <a:pPr/>
              <a:t>52</a:t>
            </a:fld>
            <a:endParaRPr lang="nl-NL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EAE6C6-674A-4D15-95F5-2879641E7060}" type="slidenum">
              <a:rPr lang="x-none"/>
              <a:pPr/>
              <a:t>53</a:t>
            </a:fld>
            <a:endParaRPr lang="nl-NL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2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19505-034B-41AA-B8B5-001ACCE5F3BF}" type="slidenum">
              <a:rPr lang="x-none"/>
              <a:pPr/>
              <a:t>54</a:t>
            </a:fld>
            <a:endParaRPr lang="nl-NL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7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3B933-6792-4A9E-8E01-ACD72CF92544}" type="slidenum">
              <a:rPr lang="x-none"/>
              <a:pPr/>
              <a:t>55</a:t>
            </a:fld>
            <a:endParaRPr lang="nl-NL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27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7D20F-FAA0-4CA7-BF33-69D43E80E6A2}" type="slidenum">
              <a:rPr lang="x-none"/>
              <a:pPr/>
              <a:t>56</a:t>
            </a:fld>
            <a:endParaRPr lang="nl-NL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8A658-2468-495A-B504-45770F9FDD73}" type="slidenum">
              <a:rPr lang="x-none"/>
              <a:pPr/>
              <a:t>57</a:t>
            </a:fld>
            <a:endParaRPr lang="nl-NL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86706-E1A0-4555-865C-E072DC3EA57B}" type="slidenum">
              <a:rPr lang="x-none"/>
              <a:pPr/>
              <a:t>58</a:t>
            </a:fld>
            <a:endParaRPr lang="nl-NL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/>
              <a:buChar char="•"/>
              <a:defRPr/>
            </a:lvl1pPr>
            <a:lvl2pPr marL="692150" indent="-342900">
              <a:buFont typeface="Arial"/>
              <a:buChar char="•"/>
              <a:defRPr/>
            </a:lvl2pPr>
            <a:lvl3pPr marL="1028700" indent="-342900">
              <a:buFont typeface="Arial"/>
              <a:buChar char="•"/>
              <a:defRPr/>
            </a:lvl3pPr>
            <a:lvl4pPr marL="1311275" indent="-342900">
              <a:buFont typeface="Arial"/>
              <a:buChar char="•"/>
              <a:defRPr/>
            </a:lvl4pPr>
            <a:lvl5pPr marL="1606550" indent="-342900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64655" y="4645113"/>
            <a:ext cx="3214687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Prof. Mamoun Kremli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235F84"/>
                </a:solidFill>
              </a:rPr>
              <a:t>Dr. </a:t>
            </a:r>
            <a:r>
              <a:rPr lang="en-US" sz="2400" dirty="0" err="1">
                <a:solidFill>
                  <a:srgbClr val="235F84"/>
                </a:solidFill>
              </a:rPr>
              <a:t>Tarif</a:t>
            </a:r>
            <a:r>
              <a:rPr lang="en-US" sz="2400" dirty="0">
                <a:solidFill>
                  <a:srgbClr val="235F84"/>
                </a:solidFill>
              </a:rPr>
              <a:t> </a:t>
            </a:r>
            <a:r>
              <a:rPr lang="en-US" sz="2400" dirty="0" err="1">
                <a:solidFill>
                  <a:srgbClr val="235F84"/>
                </a:solidFill>
              </a:rPr>
              <a:t>Alakhars</a:t>
            </a:r>
            <a:endParaRPr lang="en-US" sz="24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4000"/>
            <a:ext cx="6498158" cy="2248134"/>
          </a:xfrm>
        </p:spPr>
        <p:txBody>
          <a:bodyPr/>
          <a:lstStyle/>
          <a:p>
            <a:r>
              <a:rPr lang="en-US" dirty="0"/>
              <a:t>Common Adult Fractures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Lower Limb</a:t>
            </a:r>
            <a:endParaRPr lang="en-US" sz="4000" dirty="0"/>
          </a:p>
        </p:txBody>
      </p:sp>
      <p:pic>
        <p:nvPicPr>
          <p:cNvPr id="5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492" r="1048" b="14749"/>
          <a:stretch/>
        </p:blipFill>
        <p:spPr>
          <a:xfrm>
            <a:off x="2028823" y="279092"/>
            <a:ext cx="4429125" cy="921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Neck Fractures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Risk of osteonecrosis (Avascular Necrosis)</a:t>
            </a:r>
          </a:p>
          <a:p>
            <a:pPr lvl="1"/>
            <a:r>
              <a:rPr lang="en-US" dirty="0"/>
              <a:t>More in near head (Sub-capital)</a:t>
            </a:r>
          </a:p>
          <a:p>
            <a:pPr lvl="1"/>
            <a:r>
              <a:rPr lang="en-US" dirty="0"/>
              <a:t>More in displaced fractures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87578" y="3055405"/>
            <a:ext cx="2769438" cy="3048436"/>
            <a:chOff x="5029200" y="1600200"/>
            <a:chExt cx="3200400" cy="4419600"/>
          </a:xfrm>
        </p:grpSpPr>
        <p:pic>
          <p:nvPicPr>
            <p:cNvPr id="5" name="Picture 5" descr="3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600200"/>
              <a:ext cx="3200400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444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6"/>
            <p:cNvSpPr>
              <a:spLocks/>
            </p:cNvSpPr>
            <p:nvPr/>
          </p:nvSpPr>
          <p:spPr bwMode="auto">
            <a:xfrm rot="20683374">
              <a:off x="6838170" y="2489024"/>
              <a:ext cx="762000" cy="1066801"/>
            </a:xfrm>
            <a:custGeom>
              <a:avLst/>
              <a:gdLst>
                <a:gd name="T0" fmla="*/ 0 w 1380"/>
                <a:gd name="T1" fmla="*/ 0 h 1364"/>
                <a:gd name="T2" fmla="*/ 2147483647 w 1380"/>
                <a:gd name="T3" fmla="*/ 2147483647 h 1364"/>
                <a:gd name="T4" fmla="*/ 2147483647 w 1380"/>
                <a:gd name="T5" fmla="*/ 2147483647 h 1364"/>
                <a:gd name="T6" fmla="*/ 2147483647 w 1380"/>
                <a:gd name="T7" fmla="*/ 2147483647 h 1364"/>
                <a:gd name="T8" fmla="*/ 2147483647 w 1380"/>
                <a:gd name="T9" fmla="*/ 2147483647 h 1364"/>
                <a:gd name="T10" fmla="*/ 2147483647 w 1380"/>
                <a:gd name="T11" fmla="*/ 2147483647 h 1364"/>
                <a:gd name="T12" fmla="*/ 2147483647 w 1380"/>
                <a:gd name="T13" fmla="*/ 2147483647 h 1364"/>
                <a:gd name="T14" fmla="*/ 2147483647 w 1380"/>
                <a:gd name="T15" fmla="*/ 2147483647 h 1364"/>
                <a:gd name="T16" fmla="*/ 2147483647 w 1380"/>
                <a:gd name="T17" fmla="*/ 2147483647 h 1364"/>
                <a:gd name="T18" fmla="*/ 2147483647 w 1380"/>
                <a:gd name="T19" fmla="*/ 2147483647 h 1364"/>
                <a:gd name="T20" fmla="*/ 2147483647 w 1380"/>
                <a:gd name="T21" fmla="*/ 2147483647 h 1364"/>
                <a:gd name="T22" fmla="*/ 2147483647 w 1380"/>
                <a:gd name="T23" fmla="*/ 2147483647 h 1364"/>
                <a:gd name="T24" fmla="*/ 2147483647 w 1380"/>
                <a:gd name="T25" fmla="*/ 2147483647 h 1364"/>
                <a:gd name="T26" fmla="*/ 2147483647 w 1380"/>
                <a:gd name="T27" fmla="*/ 2147483647 h 1364"/>
                <a:gd name="T28" fmla="*/ 2147483647 w 1380"/>
                <a:gd name="T29" fmla="*/ 2147483647 h 1364"/>
                <a:gd name="T30" fmla="*/ 2147483647 w 1380"/>
                <a:gd name="T31" fmla="*/ 2147483647 h 1364"/>
                <a:gd name="T32" fmla="*/ 2147483647 w 1380"/>
                <a:gd name="T33" fmla="*/ 2147483647 h 1364"/>
                <a:gd name="T34" fmla="*/ 2147483647 w 1380"/>
                <a:gd name="T35" fmla="*/ 2147483647 h 1364"/>
                <a:gd name="T36" fmla="*/ 2147483647 w 1380"/>
                <a:gd name="T37" fmla="*/ 2147483647 h 1364"/>
                <a:gd name="T38" fmla="*/ 2147483647 w 1380"/>
                <a:gd name="T39" fmla="*/ 2147483647 h 1364"/>
                <a:gd name="T40" fmla="*/ 2147483647 w 1380"/>
                <a:gd name="T41" fmla="*/ 2147483647 h 1364"/>
                <a:gd name="T42" fmla="*/ 2147483647 w 1380"/>
                <a:gd name="T43" fmla="*/ 2147483647 h 1364"/>
                <a:gd name="T44" fmla="*/ 2147483647 w 1380"/>
                <a:gd name="T45" fmla="*/ 2147483647 h 1364"/>
                <a:gd name="T46" fmla="*/ 2147483647 w 1380"/>
                <a:gd name="T47" fmla="*/ 2147483647 h 1364"/>
                <a:gd name="T48" fmla="*/ 2147483647 w 1380"/>
                <a:gd name="T49" fmla="*/ 2147483647 h 1364"/>
                <a:gd name="T50" fmla="*/ 2147483647 w 1380"/>
                <a:gd name="T51" fmla="*/ 2147483647 h 13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0"/>
                <a:gd name="T79" fmla="*/ 0 h 1364"/>
                <a:gd name="T80" fmla="*/ 1380 w 1380"/>
                <a:gd name="T81" fmla="*/ 1364 h 13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0" h="1364">
                  <a:moveTo>
                    <a:pt x="0" y="0"/>
                  </a:moveTo>
                  <a:cubicBezTo>
                    <a:pt x="8" y="6"/>
                    <a:pt x="18" y="9"/>
                    <a:pt x="25" y="17"/>
                  </a:cubicBezTo>
                  <a:cubicBezTo>
                    <a:pt x="38" y="32"/>
                    <a:pt x="59" y="68"/>
                    <a:pt x="59" y="68"/>
                  </a:cubicBezTo>
                  <a:cubicBezTo>
                    <a:pt x="62" y="76"/>
                    <a:pt x="61" y="87"/>
                    <a:pt x="67" y="93"/>
                  </a:cubicBezTo>
                  <a:cubicBezTo>
                    <a:pt x="83" y="109"/>
                    <a:pt x="130" y="111"/>
                    <a:pt x="152" y="118"/>
                  </a:cubicBezTo>
                  <a:cubicBezTo>
                    <a:pt x="163" y="149"/>
                    <a:pt x="177" y="171"/>
                    <a:pt x="186" y="203"/>
                  </a:cubicBezTo>
                  <a:cubicBezTo>
                    <a:pt x="189" y="212"/>
                    <a:pt x="187" y="224"/>
                    <a:pt x="195" y="229"/>
                  </a:cubicBezTo>
                  <a:cubicBezTo>
                    <a:pt x="199" y="232"/>
                    <a:pt x="285" y="252"/>
                    <a:pt x="296" y="254"/>
                  </a:cubicBezTo>
                  <a:cubicBezTo>
                    <a:pt x="302" y="262"/>
                    <a:pt x="311" y="269"/>
                    <a:pt x="313" y="279"/>
                  </a:cubicBezTo>
                  <a:cubicBezTo>
                    <a:pt x="319" y="304"/>
                    <a:pt x="312" y="332"/>
                    <a:pt x="322" y="356"/>
                  </a:cubicBezTo>
                  <a:cubicBezTo>
                    <a:pt x="329" y="372"/>
                    <a:pt x="355" y="367"/>
                    <a:pt x="372" y="373"/>
                  </a:cubicBezTo>
                  <a:cubicBezTo>
                    <a:pt x="375" y="435"/>
                    <a:pt x="363" y="499"/>
                    <a:pt x="381" y="559"/>
                  </a:cubicBezTo>
                  <a:cubicBezTo>
                    <a:pt x="386" y="576"/>
                    <a:pt x="415" y="570"/>
                    <a:pt x="432" y="576"/>
                  </a:cubicBezTo>
                  <a:cubicBezTo>
                    <a:pt x="467" y="588"/>
                    <a:pt x="506" y="590"/>
                    <a:pt x="542" y="601"/>
                  </a:cubicBezTo>
                  <a:cubicBezTo>
                    <a:pt x="553" y="637"/>
                    <a:pt x="562" y="720"/>
                    <a:pt x="584" y="737"/>
                  </a:cubicBezTo>
                  <a:cubicBezTo>
                    <a:pt x="603" y="752"/>
                    <a:pt x="646" y="755"/>
                    <a:pt x="669" y="762"/>
                  </a:cubicBezTo>
                  <a:cubicBezTo>
                    <a:pt x="674" y="779"/>
                    <a:pt x="683" y="795"/>
                    <a:pt x="686" y="813"/>
                  </a:cubicBezTo>
                  <a:cubicBezTo>
                    <a:pt x="690" y="835"/>
                    <a:pt x="679" y="864"/>
                    <a:pt x="694" y="881"/>
                  </a:cubicBezTo>
                  <a:cubicBezTo>
                    <a:pt x="707" y="896"/>
                    <a:pt x="734" y="886"/>
                    <a:pt x="754" y="889"/>
                  </a:cubicBezTo>
                  <a:cubicBezTo>
                    <a:pt x="788" y="901"/>
                    <a:pt x="801" y="920"/>
                    <a:pt x="830" y="940"/>
                  </a:cubicBezTo>
                  <a:cubicBezTo>
                    <a:pt x="864" y="964"/>
                    <a:pt x="908" y="966"/>
                    <a:pt x="948" y="974"/>
                  </a:cubicBezTo>
                  <a:cubicBezTo>
                    <a:pt x="972" y="1009"/>
                    <a:pt x="963" y="1025"/>
                    <a:pt x="999" y="1050"/>
                  </a:cubicBezTo>
                  <a:cubicBezTo>
                    <a:pt x="1010" y="1091"/>
                    <a:pt x="1020" y="1196"/>
                    <a:pt x="1050" y="1220"/>
                  </a:cubicBezTo>
                  <a:cubicBezTo>
                    <a:pt x="1072" y="1238"/>
                    <a:pt x="1116" y="1236"/>
                    <a:pt x="1143" y="1245"/>
                  </a:cubicBezTo>
                  <a:cubicBezTo>
                    <a:pt x="1171" y="1263"/>
                    <a:pt x="1182" y="1289"/>
                    <a:pt x="1211" y="1304"/>
                  </a:cubicBezTo>
                  <a:cubicBezTo>
                    <a:pt x="1264" y="1331"/>
                    <a:pt x="1327" y="1336"/>
                    <a:pt x="1380" y="1364"/>
                  </a:cubicBezTo>
                </a:path>
              </a:pathLst>
            </a:custGeom>
            <a:noFill/>
            <a:ln w="57150" cmpd="sng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1389" t="51742" b="7078"/>
          <a:stretch/>
        </p:blipFill>
        <p:spPr>
          <a:xfrm>
            <a:off x="4990568" y="3055405"/>
            <a:ext cx="2881544" cy="30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3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Neck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037013" cy="4899910"/>
          </a:xfrm>
        </p:spPr>
        <p:txBody>
          <a:bodyPr/>
          <a:lstStyle/>
          <a:p>
            <a:r>
              <a:rPr lang="en-US" dirty="0"/>
              <a:t>Presentation:</a:t>
            </a:r>
          </a:p>
          <a:p>
            <a:pPr lvl="1"/>
            <a:r>
              <a:rPr lang="en-US" dirty="0"/>
              <a:t>In elderly:</a:t>
            </a:r>
          </a:p>
          <a:p>
            <a:pPr lvl="2"/>
            <a:r>
              <a:rPr lang="en-US" dirty="0"/>
              <a:t>Mild trauma/fall</a:t>
            </a:r>
          </a:p>
          <a:p>
            <a:pPr lvl="2"/>
            <a:r>
              <a:rPr lang="en-US" dirty="0"/>
              <a:t>Pain in hip/ thigh</a:t>
            </a:r>
          </a:p>
          <a:p>
            <a:pPr lvl="2"/>
            <a:r>
              <a:rPr lang="en-US" dirty="0"/>
              <a:t>Inability to walk</a:t>
            </a:r>
          </a:p>
          <a:p>
            <a:pPr lvl="3"/>
            <a:r>
              <a:rPr lang="en-US" dirty="0"/>
              <a:t>May walk if impacted</a:t>
            </a:r>
          </a:p>
          <a:p>
            <a:pPr lvl="1"/>
            <a:r>
              <a:rPr lang="en-US" dirty="0"/>
              <a:t>In the young:</a:t>
            </a:r>
          </a:p>
          <a:p>
            <a:pPr lvl="2"/>
            <a:r>
              <a:rPr lang="en-US" dirty="0"/>
              <a:t>Major trauma</a:t>
            </a:r>
          </a:p>
          <a:p>
            <a:pPr lvl="2"/>
            <a:r>
              <a:rPr lang="en-US" dirty="0"/>
              <a:t>Pain in hip</a:t>
            </a:r>
          </a:p>
          <a:p>
            <a:pPr lvl="2"/>
            <a:r>
              <a:rPr lang="en-US" dirty="0"/>
              <a:t>Inability to walk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38688" y="1388748"/>
            <a:ext cx="4037013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/>
              <a:buChar char="•"/>
              <a:defRPr sz="2800" kern="1200">
                <a:solidFill>
                  <a:srgbClr val="235F84"/>
                </a:solidFill>
                <a:latin typeface="Arial"/>
                <a:ea typeface="+mn-ea"/>
                <a:cs typeface="Arial"/>
              </a:defRPr>
            </a:lvl1pPr>
            <a:lvl2pPr marL="692150" indent="-34290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28700" indent="-3429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/>
              <a:buChar char="•"/>
              <a:defRPr sz="2400" kern="1200">
                <a:solidFill>
                  <a:srgbClr val="235F84"/>
                </a:solidFill>
                <a:latin typeface="Arial"/>
                <a:ea typeface="+mn-ea"/>
                <a:cs typeface="Arial"/>
              </a:defRPr>
            </a:lvl3pPr>
            <a:lvl4pPr marL="1311275" indent="-34290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06550" indent="-3429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Investigations:</a:t>
            </a:r>
          </a:p>
          <a:p>
            <a:pPr lvl="1"/>
            <a:r>
              <a:rPr lang="en-US" dirty="0"/>
              <a:t>In elderly:</a:t>
            </a:r>
          </a:p>
          <a:p>
            <a:pPr lvl="2"/>
            <a:r>
              <a:rPr lang="en-US" dirty="0"/>
              <a:t>X-ray: AP/?Lateral</a:t>
            </a:r>
          </a:p>
          <a:p>
            <a:pPr lvl="2"/>
            <a:r>
              <a:rPr lang="en-US" dirty="0"/>
              <a:t>May need MRI:</a:t>
            </a:r>
          </a:p>
          <a:p>
            <a:pPr lvl="3"/>
            <a:r>
              <a:rPr lang="en-US" dirty="0"/>
              <a:t>If X-rays inconclusive</a:t>
            </a:r>
          </a:p>
          <a:p>
            <a:pPr lvl="2"/>
            <a:r>
              <a:rPr lang="en-US" dirty="0"/>
              <a:t>Other diseases</a:t>
            </a:r>
          </a:p>
          <a:p>
            <a:pPr lvl="1"/>
            <a:r>
              <a:rPr lang="en-US" dirty="0"/>
              <a:t>In the young:</a:t>
            </a:r>
          </a:p>
          <a:p>
            <a:pPr lvl="2"/>
            <a:r>
              <a:rPr lang="en-US" dirty="0"/>
              <a:t>X-ray: AP/?Lateral</a:t>
            </a:r>
          </a:p>
          <a:p>
            <a:pPr lvl="2"/>
            <a:r>
              <a:rPr lang="en-US" dirty="0"/>
              <a:t>Other injuries</a:t>
            </a:r>
          </a:p>
        </p:txBody>
      </p:sp>
    </p:spTree>
    <p:extLst>
      <p:ext uri="{BB962C8B-B14F-4D97-AF65-F5344CB8AC3E}">
        <p14:creationId xmlns:p14="http://schemas.microsoft.com/office/powerpoint/2010/main" val="176130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14720" y="6596776"/>
            <a:ext cx="13431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800" dirty="0">
                <a:solidFill>
                  <a:srgbClr val="6BA7BE"/>
                </a:solidFill>
              </a:rPr>
              <a:t>http://</a:t>
            </a:r>
            <a:r>
              <a:rPr lang="it-IT" sz="800" dirty="0" err="1">
                <a:solidFill>
                  <a:srgbClr val="6BA7BE"/>
                </a:solidFill>
              </a:rPr>
              <a:t>radiopaedia.org</a:t>
            </a:r>
            <a:r>
              <a:rPr lang="it-IT" sz="800" dirty="0">
                <a:solidFill>
                  <a:srgbClr val="6BA7BE"/>
                </a:solidFill>
              </a:rPr>
              <a:t>/</a:t>
            </a:r>
            <a:endParaRPr lang="en-US" sz="800" dirty="0">
              <a:solidFill>
                <a:srgbClr val="6BA7B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Neck Fractures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65 year old: slipped in the toilet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57" t="8144" r="3319" b="12435"/>
          <a:stretch/>
        </p:blipFill>
        <p:spPr>
          <a:xfrm>
            <a:off x="3487331" y="2048085"/>
            <a:ext cx="5450484" cy="4541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57" t="39779" r="61575" b="17919"/>
          <a:stretch/>
        </p:blipFill>
        <p:spPr>
          <a:xfrm>
            <a:off x="163764" y="2048085"/>
            <a:ext cx="3398677" cy="38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331" t="1572" r="22609" b="4789"/>
          <a:stretch/>
        </p:blipFill>
        <p:spPr>
          <a:xfrm>
            <a:off x="627272" y="1920310"/>
            <a:ext cx="4910666" cy="4737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Femoral Neck Fractures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57856" y="6643199"/>
            <a:ext cx="16251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800" dirty="0">
                <a:solidFill>
                  <a:srgbClr val="6BA7BE"/>
                </a:solidFill>
              </a:rPr>
              <a:t>http://</a:t>
            </a:r>
            <a:r>
              <a:rPr lang="pl-PL" sz="800" dirty="0" err="1">
                <a:solidFill>
                  <a:srgbClr val="6BA7BE"/>
                </a:solidFill>
              </a:rPr>
              <a:t>www.ihipfracture.com</a:t>
            </a:r>
            <a:r>
              <a:rPr lang="pl-PL" sz="800" dirty="0">
                <a:solidFill>
                  <a:srgbClr val="6BA7BE"/>
                </a:solidFill>
              </a:rPr>
              <a:t>/</a:t>
            </a:r>
            <a:endParaRPr lang="en-US" sz="800" dirty="0">
              <a:solidFill>
                <a:srgbClr val="6BA7B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55 year old, tripped at edge of carpet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8172" t="36445" r="22312" b="25785"/>
          <a:stretch/>
        </p:blipFill>
        <p:spPr>
          <a:xfrm>
            <a:off x="5615935" y="2062975"/>
            <a:ext cx="3359144" cy="40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Operative</a:t>
            </a:r>
          </a:p>
          <a:p>
            <a:pPr lvl="1"/>
            <a:r>
              <a:rPr lang="en-US" dirty="0"/>
              <a:t>The treatment of choice</a:t>
            </a:r>
          </a:p>
          <a:p>
            <a:pPr lvl="1"/>
            <a:r>
              <a:rPr lang="en-US" dirty="0"/>
              <a:t>Surgery should be performed urgently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6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4847915" cy="4899910"/>
          </a:xfrm>
        </p:spPr>
        <p:txBody>
          <a:bodyPr/>
          <a:lstStyle/>
          <a:p>
            <a:r>
              <a:rPr lang="en-US" dirty="0"/>
              <a:t>Internal fixation:</a:t>
            </a:r>
          </a:p>
          <a:p>
            <a:pPr lvl="1"/>
            <a:r>
              <a:rPr lang="en-US" dirty="0"/>
              <a:t>Multiple Screws</a:t>
            </a:r>
          </a:p>
          <a:p>
            <a:pPr lvl="2"/>
            <a:r>
              <a:rPr lang="en-US" dirty="0"/>
              <a:t>Young patient: Stable fracture</a:t>
            </a:r>
          </a:p>
          <a:p>
            <a:pPr lvl="1"/>
            <a:r>
              <a:rPr lang="en-US" dirty="0"/>
              <a:t>Dynamic Hip Screw</a:t>
            </a:r>
          </a:p>
          <a:p>
            <a:pPr lvl="1"/>
            <a:endParaRPr lang="en-US" dirty="0"/>
          </a:p>
          <a:p>
            <a:r>
              <a:rPr lang="en-US" dirty="0"/>
              <a:t>Replacement:</a:t>
            </a:r>
          </a:p>
          <a:p>
            <a:pPr lvl="1"/>
            <a:r>
              <a:rPr lang="en-US" dirty="0"/>
              <a:t>Old patients</a:t>
            </a:r>
          </a:p>
          <a:p>
            <a:pPr lvl="1"/>
            <a:r>
              <a:rPr lang="en-US" dirty="0"/>
              <a:t>hemi or total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810257" y="1210644"/>
            <a:ext cx="2121195" cy="32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Raghad\Desktop\FN#2.tif"/>
          <p:cNvPicPr>
            <a:picLocks noChangeAspect="1" noChangeArrowheads="1"/>
          </p:cNvPicPr>
          <p:nvPr/>
        </p:nvPicPr>
        <p:blipFill rotWithShape="1">
          <a:blip r:embed="rId3" cstate="print"/>
          <a:srcRect r="45457"/>
          <a:stretch/>
        </p:blipFill>
        <p:spPr bwMode="auto">
          <a:xfrm>
            <a:off x="3479183" y="3975563"/>
            <a:ext cx="1940312" cy="2882437"/>
          </a:xfrm>
          <a:prstGeom prst="rect">
            <a:avLst/>
          </a:prstGeom>
          <a:noFill/>
        </p:spPr>
      </p:pic>
      <p:pic>
        <p:nvPicPr>
          <p:cNvPr id="9" name="Picture 7" descr="X-ray of dynamic hip screw in-situ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 flipH="1">
            <a:off x="4786261" y="1210645"/>
            <a:ext cx="2001691" cy="3291979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625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3772006" cy="4899910"/>
          </a:xfrm>
        </p:spPr>
        <p:txBody>
          <a:bodyPr/>
          <a:lstStyle/>
          <a:p>
            <a:r>
              <a:rPr lang="en-US" dirty="0"/>
              <a:t>Nonunion</a:t>
            </a:r>
          </a:p>
          <a:p>
            <a:pPr lvl="1"/>
            <a:r>
              <a:rPr lang="en-US" dirty="0"/>
              <a:t>5% of non-displaced</a:t>
            </a:r>
          </a:p>
          <a:p>
            <a:pPr lvl="1"/>
            <a:r>
              <a:rPr lang="en-US" dirty="0"/>
              <a:t>25% of displaced fractures</a:t>
            </a:r>
          </a:p>
          <a:p>
            <a:r>
              <a:rPr lang="en-US" dirty="0"/>
              <a:t>Avascular necrosis</a:t>
            </a:r>
          </a:p>
          <a:p>
            <a:pPr lvl="1"/>
            <a:r>
              <a:rPr lang="en-US" dirty="0"/>
              <a:t>0% of non-displaced</a:t>
            </a:r>
          </a:p>
          <a:p>
            <a:pPr lvl="1"/>
            <a:r>
              <a:rPr lang="en-US" dirty="0"/>
              <a:t>27% of displaced fractures</a:t>
            </a:r>
          </a:p>
        </p:txBody>
      </p:sp>
      <p:pic>
        <p:nvPicPr>
          <p:cNvPr id="5" name="Picture 2" descr="murphy, ella 8-10-07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9" t="9117" r="10019" b="30445"/>
          <a:stretch/>
        </p:blipFill>
        <p:spPr>
          <a:xfrm>
            <a:off x="5949182" y="3787291"/>
            <a:ext cx="2807308" cy="3070709"/>
          </a:xfrm>
          <a:prstGeom prst="rect">
            <a:avLst/>
          </a:prstGeom>
          <a:noFill/>
        </p:spPr>
      </p:pic>
      <p:pic>
        <p:nvPicPr>
          <p:cNvPr id="6" name="Picture 6" descr="http://www.ispub.com/xml/journals/ijos/vol5n1/femur-fig1.jpg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3" y="908930"/>
            <a:ext cx="2452008" cy="275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10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Intertrochanteric Fractures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Extra-capsular</a:t>
            </a:r>
          </a:p>
          <a:p>
            <a:r>
              <a:rPr lang="en-US" dirty="0"/>
              <a:t>Good blood supply</a:t>
            </a:r>
          </a:p>
          <a:p>
            <a:r>
              <a:rPr lang="en-US" dirty="0"/>
              <a:t>Heal well</a:t>
            </a:r>
          </a:p>
          <a:p>
            <a:pPr lvl="1"/>
            <a:r>
              <a:rPr lang="en-US" dirty="0"/>
              <a:t>Low risk for avascular necrosis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76" y="4411042"/>
            <a:ext cx="8011001" cy="191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1388" r="1472"/>
          <a:stretch/>
        </p:blipFill>
        <p:spPr>
          <a:xfrm>
            <a:off x="5450196" y="1375758"/>
            <a:ext cx="2895059" cy="287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Intertrochanteric Fractures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Elderly, osteoporotic women</a:t>
            </a:r>
          </a:p>
          <a:p>
            <a:r>
              <a:rPr lang="en-US" dirty="0"/>
              <a:t>Simple fall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76" y="4411042"/>
            <a:ext cx="8011001" cy="191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327" r="5358"/>
          <a:stretch/>
        </p:blipFill>
        <p:spPr>
          <a:xfrm>
            <a:off x="5341770" y="1973957"/>
            <a:ext cx="3191168" cy="236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197890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Intertrochanteric</a:t>
            </a:r>
          </a:p>
          <a:p>
            <a:pPr marL="0" indent="0" algn="ctr">
              <a:buNone/>
            </a:pPr>
            <a:r>
              <a:rPr lang="en-US" dirty="0"/>
              <a:t>Good blood supply maintained</a:t>
            </a:r>
          </a:p>
          <a:p>
            <a:pPr marL="0" indent="0" algn="ctr">
              <a:buNone/>
            </a:pPr>
            <a:r>
              <a:rPr lang="en-US" dirty="0"/>
              <a:t>Good healing / no AVN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3156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Femoral neck</a:t>
            </a:r>
          </a:p>
          <a:p>
            <a:pPr marL="0" indent="0" algn="ctr">
              <a:buNone/>
            </a:pPr>
            <a:r>
              <a:rPr lang="en-US" dirty="0"/>
              <a:t>Blood supply interrupted</a:t>
            </a:r>
          </a:p>
          <a:p>
            <a:pPr marL="0" indent="0" algn="ctr">
              <a:buNone/>
            </a:pPr>
            <a:r>
              <a:rPr lang="en-US" dirty="0"/>
              <a:t>Non-union / AVN</a:t>
            </a:r>
          </a:p>
        </p:txBody>
      </p:sp>
      <p:pic>
        <p:nvPicPr>
          <p:cNvPr id="9" name="Picture 5" descr="Petrochanteric fra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7763" y="3225453"/>
            <a:ext cx="2890837" cy="3132137"/>
          </a:xfrm>
          <a:prstGeom prst="rect">
            <a:avLst/>
          </a:prstGeom>
          <a:noFill/>
          <a:ln/>
        </p:spPr>
      </p:pic>
      <p:pic>
        <p:nvPicPr>
          <p:cNvPr id="10" name="Picture 4" descr="Sub-capital fra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8763" y="3233390"/>
            <a:ext cx="2890837" cy="311943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53397175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common upper limb fractures in adults</a:t>
            </a:r>
          </a:p>
          <a:p>
            <a:pPr lvl="1"/>
            <a:r>
              <a:rPr lang="en-US" dirty="0"/>
              <a:t>Presentation, diagnosis, management, and important considerations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Femur (Proximal, shaft, distal)</a:t>
            </a:r>
          </a:p>
          <a:p>
            <a:pPr lvl="1"/>
            <a:r>
              <a:rPr lang="en-US" dirty="0"/>
              <a:t>Knee / Patella</a:t>
            </a:r>
          </a:p>
          <a:p>
            <a:pPr lvl="1"/>
            <a:r>
              <a:rPr lang="en-US" dirty="0"/>
              <a:t>Tibia</a:t>
            </a:r>
          </a:p>
          <a:p>
            <a:pPr lvl="1"/>
            <a:r>
              <a:rPr lang="en-US" dirty="0"/>
              <a:t>Ankle</a:t>
            </a:r>
          </a:p>
          <a:p>
            <a:pPr lvl="1"/>
            <a:r>
              <a:rPr lang="en-US" dirty="0"/>
              <a:t>Foot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20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784725" cy="4899910"/>
          </a:xfrm>
        </p:spPr>
        <p:txBody>
          <a:bodyPr>
            <a:normAutofit/>
          </a:bodyPr>
          <a:lstStyle/>
          <a:p>
            <a:r>
              <a:rPr lang="en-US" dirty="0"/>
              <a:t>Clinical evaluation</a:t>
            </a:r>
          </a:p>
          <a:p>
            <a:pPr lvl="1"/>
            <a:r>
              <a:rPr lang="en-US" dirty="0"/>
              <a:t>Pain in the hip</a:t>
            </a:r>
          </a:p>
          <a:p>
            <a:pPr lvl="1"/>
            <a:r>
              <a:rPr lang="en-US" dirty="0"/>
              <a:t>Inability to bear-weight</a:t>
            </a:r>
          </a:p>
          <a:p>
            <a:pPr lvl="1"/>
            <a:r>
              <a:rPr lang="en-US" dirty="0"/>
              <a:t>Limb is short and externally rotated</a:t>
            </a:r>
          </a:p>
          <a:p>
            <a:pPr lvl="2"/>
            <a:r>
              <a:rPr lang="en-US" dirty="0" err="1"/>
              <a:t>c.f</a:t>
            </a:r>
            <a:r>
              <a:rPr lang="en-US" dirty="0"/>
              <a:t> dislocated hip</a:t>
            </a:r>
          </a:p>
          <a:p>
            <a:pPr lvl="3"/>
            <a:r>
              <a:rPr lang="en-US" dirty="0"/>
              <a:t>Short, adducted, internally rotated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1" name="Picture 3" descr="C:\Users\Raghad\Desktop\IT #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375757"/>
            <a:ext cx="3257551" cy="4009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585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>
            <a:normAutofit/>
          </a:bodyPr>
          <a:lstStyle/>
          <a:p>
            <a:r>
              <a:rPr lang="en-US" dirty="0"/>
              <a:t>Radiological evaluation</a:t>
            </a:r>
          </a:p>
          <a:p>
            <a:pPr lvl="1"/>
            <a:r>
              <a:rPr lang="en-US" dirty="0"/>
              <a:t>AP and ?Lateral (cross-table)</a:t>
            </a:r>
          </a:p>
          <a:p>
            <a:r>
              <a:rPr lang="en-US" dirty="0"/>
              <a:t>Evaluation of medical condition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C:\Users\Raghad\Desktop\IT #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1228" y="3221025"/>
            <a:ext cx="3297914" cy="3336827"/>
          </a:xfrm>
          <a:prstGeom prst="rect">
            <a:avLst/>
          </a:prstGeom>
          <a:noFill/>
        </p:spPr>
      </p:pic>
      <p:pic>
        <p:nvPicPr>
          <p:cNvPr id="2053" name="Picture 5" descr="C:\Users\Raghad\Desktop\IT # 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491" y="3221025"/>
            <a:ext cx="2575466" cy="3336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819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Usually operative</a:t>
            </a:r>
          </a:p>
          <a:p>
            <a:pPr lvl="1"/>
            <a:r>
              <a:rPr lang="en-US" dirty="0"/>
              <a:t>Dynamic hip screw (DHS)</a:t>
            </a:r>
          </a:p>
          <a:p>
            <a:pPr lvl="1"/>
            <a:r>
              <a:rPr lang="en-US" dirty="0"/>
              <a:t>Proximal femoral nail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 descr="C:\Users\Raghad\Desktop\IT # 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895" y="2958505"/>
            <a:ext cx="3683899" cy="373971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36" y="2958505"/>
            <a:ext cx="2259859" cy="375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0362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Femoral Shaft Fractures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Mechanism: high energy</a:t>
            </a:r>
          </a:p>
          <a:p>
            <a:r>
              <a:rPr lang="en-US" dirty="0"/>
              <a:t>Bleeding:</a:t>
            </a:r>
          </a:p>
          <a:p>
            <a:pPr lvl="1"/>
            <a:r>
              <a:rPr lang="en-US" dirty="0"/>
              <a:t>Can easily loose 2L of blood</a:t>
            </a:r>
          </a:p>
          <a:p>
            <a:pPr lvl="1"/>
            <a:r>
              <a:rPr lang="en-US" dirty="0"/>
              <a:t>Need good resuscitation</a:t>
            </a:r>
          </a:p>
          <a:p>
            <a:pPr lvl="1"/>
            <a:r>
              <a:rPr lang="en-US" dirty="0"/>
              <a:t>Early fixation</a:t>
            </a:r>
          </a:p>
          <a:p>
            <a:r>
              <a:rPr lang="en-US" dirty="0"/>
              <a:t>Inability to bear weight</a:t>
            </a:r>
          </a:p>
          <a:p>
            <a:r>
              <a:rPr lang="en-US" dirty="0"/>
              <a:t>Risk of </a:t>
            </a:r>
            <a:r>
              <a:rPr lang="en-US" dirty="0" err="1"/>
              <a:t>thrombo</a:t>
            </a:r>
            <a:r>
              <a:rPr lang="en-US" dirty="0"/>
              <a:t>-embolism</a:t>
            </a:r>
          </a:p>
          <a:p>
            <a:r>
              <a:rPr lang="en-US" dirty="0"/>
              <a:t>X-rays:</a:t>
            </a:r>
          </a:p>
          <a:p>
            <a:pPr lvl="1"/>
            <a:r>
              <a:rPr lang="en-US" dirty="0"/>
              <a:t>AP &amp; lateral radiographs</a:t>
            </a:r>
          </a:p>
          <a:p>
            <a:pPr lvl="1"/>
            <a:r>
              <a:rPr lang="en-US" dirty="0"/>
              <a:t>Two joints (above and below)</a:t>
            </a:r>
          </a:p>
          <a:p>
            <a:pPr lvl="2"/>
            <a:r>
              <a:rPr lang="en-US" dirty="0"/>
              <a:t>Very important</a:t>
            </a:r>
          </a:p>
          <a:p>
            <a:endParaRPr lang="en-US" dirty="0"/>
          </a:p>
        </p:txBody>
      </p:sp>
      <p:pic>
        <p:nvPicPr>
          <p:cNvPr id="6" name="صورة 1" descr="06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2951" y="1277924"/>
            <a:ext cx="3008599" cy="49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5519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80" y="3157477"/>
            <a:ext cx="6443664" cy="3507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Treatment: Surgical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2250"/>
            <a:r>
              <a:rPr lang="en-US" dirty="0"/>
              <a:t>IMN: Intramedullary nail / Locked(with screws)</a:t>
            </a:r>
          </a:p>
          <a:p>
            <a:pPr lvl="1"/>
            <a:r>
              <a:rPr lang="en-US" dirty="0"/>
              <a:t>The treatment of choice</a:t>
            </a:r>
          </a:p>
          <a:p>
            <a:pPr lvl="1"/>
            <a:r>
              <a:rPr lang="en-US" dirty="0"/>
              <a:t>Relative stability</a:t>
            </a:r>
          </a:p>
          <a:p>
            <a:pPr lvl="1"/>
            <a:r>
              <a:rPr lang="en-US" dirty="0"/>
              <a:t>Allows early weight-bearing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3372" y="6434586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1279AE"/>
                </a:solidFill>
              </a:rPr>
              <a:t>http://</a:t>
            </a:r>
            <a:r>
              <a:rPr lang="en-US" sz="900" dirty="0" err="1">
                <a:solidFill>
                  <a:srgbClr val="1279AE"/>
                </a:solidFill>
              </a:rPr>
              <a:t>www.rob.cs.tu-bs.de</a:t>
            </a:r>
            <a:r>
              <a:rPr lang="en-US" sz="900" dirty="0">
                <a:solidFill>
                  <a:srgbClr val="1279AE"/>
                </a:solidFill>
              </a:rPr>
              <a:t>/en</a:t>
            </a:r>
          </a:p>
        </p:txBody>
      </p:sp>
    </p:spTree>
    <p:extLst>
      <p:ext uri="{BB962C8B-B14F-4D97-AF65-F5344CB8AC3E}">
        <p14:creationId xmlns:p14="http://schemas.microsoft.com/office/powerpoint/2010/main" val="260326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Treatment: Surgical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IMN: Intramedullary nail</a:t>
            </a:r>
          </a:p>
          <a:p>
            <a:pPr lvl="1"/>
            <a:r>
              <a:rPr lang="en-US" dirty="0"/>
              <a:t>The treatment of choice</a:t>
            </a:r>
          </a:p>
          <a:p>
            <a:pPr lvl="1"/>
            <a:r>
              <a:rPr lang="en-US" dirty="0"/>
              <a:t>Locked IMN (with screws)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4012"/>
          <a:stretch/>
        </p:blipFill>
        <p:spPr>
          <a:xfrm>
            <a:off x="5247174" y="1643256"/>
            <a:ext cx="2714873" cy="48932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65683" y="6571917"/>
            <a:ext cx="77457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" dirty="0" err="1">
                <a:solidFill>
                  <a:srgbClr val="397B8C"/>
                </a:solidFill>
              </a:rPr>
              <a:t>www.healio.com</a:t>
            </a:r>
            <a:endParaRPr lang="en-US" sz="600" dirty="0">
              <a:solidFill>
                <a:srgbClr val="397B8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35056" y="2781430"/>
            <a:ext cx="3708394" cy="3981204"/>
            <a:chOff x="549276" y="2752854"/>
            <a:chExt cx="3708394" cy="39812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31431"/>
            <a:stretch/>
          </p:blipFill>
          <p:spPr>
            <a:xfrm>
              <a:off x="549276" y="2752854"/>
              <a:ext cx="2222500" cy="39597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8055" r="19042"/>
            <a:stretch/>
          </p:blipFill>
          <p:spPr>
            <a:xfrm>
              <a:off x="2771769" y="2774038"/>
              <a:ext cx="1485901" cy="39243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60526" y="6503226"/>
              <a:ext cx="149912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1279AE"/>
                  </a:solidFill>
                </a:rPr>
                <a:t>http://</a:t>
              </a:r>
              <a:r>
                <a:rPr lang="en-US" sz="900" dirty="0" err="1">
                  <a:solidFill>
                    <a:srgbClr val="1279AE"/>
                  </a:solidFill>
                </a:rPr>
                <a:t>www.synthes.com</a:t>
              </a:r>
              <a:endParaRPr lang="en-US" sz="900" dirty="0">
                <a:solidFill>
                  <a:srgbClr val="1279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20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Treatment: Surgical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549275" y="1375758"/>
            <a:ext cx="3525838" cy="4899910"/>
          </a:xfrm>
        </p:spPr>
        <p:txBody>
          <a:bodyPr/>
          <a:lstStyle/>
          <a:p>
            <a:r>
              <a:rPr lang="en-US" dirty="0"/>
              <a:t>Plate fixation</a:t>
            </a:r>
          </a:p>
          <a:p>
            <a:pPr lvl="1"/>
            <a:r>
              <a:rPr lang="en-US" dirty="0"/>
              <a:t>The second choice</a:t>
            </a:r>
          </a:p>
          <a:p>
            <a:pPr lvl="1"/>
            <a:r>
              <a:rPr lang="en-US" dirty="0"/>
              <a:t>Could use minimal invasive methods</a:t>
            </a:r>
          </a:p>
          <a:p>
            <a:pPr lvl="1"/>
            <a:r>
              <a:rPr lang="en-US" dirty="0"/>
              <a:t>No early weight-bearing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116" b="23269"/>
          <a:stretch/>
        </p:blipFill>
        <p:spPr>
          <a:xfrm rot="5400000">
            <a:off x="5686073" y="3147793"/>
            <a:ext cx="5197730" cy="1525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5385" t="81038" r="4359" b="6269"/>
          <a:stretch/>
        </p:blipFill>
        <p:spPr>
          <a:xfrm>
            <a:off x="8500491" y="4405925"/>
            <a:ext cx="547077" cy="50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1368"/>
          <a:stretch/>
        </p:blipFill>
        <p:spPr>
          <a:xfrm>
            <a:off x="4340083" y="1375758"/>
            <a:ext cx="3129494" cy="5106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2418" y="6465963"/>
            <a:ext cx="7104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000" dirty="0" err="1">
                <a:solidFill>
                  <a:srgbClr val="397B8C"/>
                </a:solidFill>
              </a:rPr>
              <a:t>jkfs.or.kr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3" name="Picture 2" descr="100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4"/>
          <a:stretch/>
        </p:blipFill>
        <p:spPr>
          <a:xfrm>
            <a:off x="987178" y="4000862"/>
            <a:ext cx="3257523" cy="2465101"/>
          </a:xfrm>
          <a:prstGeom prst="rect">
            <a:avLst/>
          </a:prstGeom>
        </p:spPr>
      </p:pic>
      <p:pic>
        <p:nvPicPr>
          <p:cNvPr id="9" name="Picture 8" descr="100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3" r="4057"/>
          <a:stretch/>
        </p:blipFill>
        <p:spPr>
          <a:xfrm>
            <a:off x="258756" y="4000862"/>
            <a:ext cx="1537642" cy="246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5385" t="81038" r="4359" b="6269"/>
          <a:stretch/>
        </p:blipFill>
        <p:spPr>
          <a:xfrm>
            <a:off x="1595223" y="6123058"/>
            <a:ext cx="374974" cy="3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0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17069"/>
          <a:stretch/>
        </p:blipFill>
        <p:spPr>
          <a:xfrm>
            <a:off x="5631158" y="3342190"/>
            <a:ext cx="3398607" cy="303563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of Patella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Intra-articular</a:t>
            </a:r>
          </a:p>
          <a:p>
            <a:pPr lvl="1"/>
            <a:r>
              <a:rPr lang="en-US" dirty="0"/>
              <a:t>Needs internal fixation and early mobilization (why?)</a:t>
            </a:r>
          </a:p>
          <a:p>
            <a:pPr lvl="1"/>
            <a:r>
              <a:rPr lang="en-US" dirty="0"/>
              <a:t>Wires/Screws and Tension band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55" y="3004981"/>
            <a:ext cx="2129713" cy="3372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555" y="2276975"/>
            <a:ext cx="1668210" cy="1456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26555"/>
          <a:stretch/>
        </p:blipFill>
        <p:spPr>
          <a:xfrm>
            <a:off x="2639943" y="3342191"/>
            <a:ext cx="3009881" cy="3035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85677" t="81951" r="4385" b="6767"/>
          <a:stretch/>
        </p:blipFill>
        <p:spPr>
          <a:xfrm>
            <a:off x="4410751" y="5804716"/>
            <a:ext cx="681494" cy="573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5677" t="81951" r="4385" b="6767"/>
          <a:stretch/>
        </p:blipFill>
        <p:spPr>
          <a:xfrm>
            <a:off x="8250804" y="5813843"/>
            <a:ext cx="681494" cy="5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1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Fracture of Patella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8704" y="1086676"/>
            <a:ext cx="8042276" cy="4899910"/>
          </a:xfrm>
        </p:spPr>
        <p:txBody>
          <a:bodyPr/>
          <a:lstStyle/>
          <a:p>
            <a:r>
              <a:rPr lang="en-US" dirty="0">
                <a:solidFill>
                  <a:srgbClr val="21617D"/>
                </a:solidFill>
              </a:rPr>
              <a:t>Need to asses extensor mechanism if treated conservative</a:t>
            </a:r>
          </a:p>
          <a:p>
            <a:r>
              <a:rPr lang="en-US" dirty="0"/>
              <a:t>Intra-articular</a:t>
            </a:r>
          </a:p>
          <a:p>
            <a:pPr lvl="1"/>
            <a:r>
              <a:rPr lang="en-US" dirty="0">
                <a:solidFill>
                  <a:srgbClr val="545454"/>
                </a:solidFill>
              </a:rPr>
              <a:t>Mostly</a:t>
            </a:r>
            <a:r>
              <a:rPr lang="en-US" dirty="0"/>
              <a:t> Needs internal fixation and early mobilization</a:t>
            </a:r>
          </a:p>
          <a:p>
            <a:pPr lvl="1"/>
            <a:r>
              <a:rPr lang="en-US" dirty="0"/>
              <a:t>Wires/Screws and Tension band</a:t>
            </a:r>
          </a:p>
        </p:txBody>
      </p:sp>
      <p:pic>
        <p:nvPicPr>
          <p:cNvPr id="7" name="Picture 5" descr="#patellat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0084" y="3536631"/>
            <a:ext cx="1829228" cy="20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tbwpat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542" y="4746503"/>
            <a:ext cx="1732438" cy="211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795" y="3536631"/>
            <a:ext cx="2318767" cy="3583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07" y="3615167"/>
            <a:ext cx="2312873" cy="17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9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Tibial Shaft Fracture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275" y="1375758"/>
            <a:ext cx="5763142" cy="4899910"/>
          </a:xfrm>
        </p:spPr>
        <p:txBody>
          <a:bodyPr>
            <a:normAutofit/>
          </a:bodyPr>
          <a:lstStyle/>
          <a:p>
            <a:r>
              <a:rPr lang="en-US" dirty="0"/>
              <a:t>High mechanism of energy</a:t>
            </a:r>
          </a:p>
          <a:p>
            <a:pPr lvl="1"/>
            <a:r>
              <a:rPr lang="en-US" dirty="0"/>
              <a:t>Prone to major injuries</a:t>
            </a:r>
          </a:p>
          <a:p>
            <a:pPr lvl="1"/>
            <a:r>
              <a:rPr lang="en-US" dirty="0"/>
              <a:t>Crush injuries</a:t>
            </a:r>
          </a:p>
          <a:p>
            <a:r>
              <a:rPr lang="en-US" dirty="0"/>
              <a:t>High risk of open fractures</a:t>
            </a:r>
          </a:p>
          <a:p>
            <a:pPr lvl="1"/>
            <a:r>
              <a:rPr lang="en-US" dirty="0"/>
              <a:t>Bone immediately under skin</a:t>
            </a:r>
          </a:p>
          <a:p>
            <a:r>
              <a:rPr lang="en-US" dirty="0"/>
              <a:t>High risk of compartment syndrome</a:t>
            </a:r>
          </a:p>
          <a:p>
            <a:pPr lvl="1"/>
            <a:r>
              <a:rPr lang="en-US" dirty="0"/>
              <a:t>Tight compartments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عنصر نائب للمحتوى 7" descr="a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12417" y="1039647"/>
            <a:ext cx="2069682" cy="3615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762" y="4679543"/>
            <a:ext cx="3878525" cy="17324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47809" y="6411951"/>
            <a:ext cx="16754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www.orthoinfo-hkcos.org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5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Femur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Femoral Neck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545454"/>
                </a:solidFill>
              </a:rPr>
              <a:t>Intra-capsular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Inter-</a:t>
            </a:r>
            <a:r>
              <a:rPr lang="en-US" sz="2800" dirty="0" err="1"/>
              <a:t>trochantric</a:t>
            </a:r>
            <a:endParaRPr lang="en-US" sz="2800" dirty="0"/>
          </a:p>
          <a:p>
            <a:pPr marL="12700" indent="0" algn="ctr">
              <a:buNone/>
            </a:pPr>
            <a:r>
              <a:rPr lang="en-US" sz="2400" dirty="0">
                <a:solidFill>
                  <a:srgbClr val="545454"/>
                </a:solidFill>
              </a:rPr>
              <a:t>Extra-capsular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40511" y="2577434"/>
            <a:ext cx="2990964" cy="3634576"/>
            <a:chOff x="1140511" y="2577434"/>
            <a:chExt cx="2990964" cy="36345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9801" t="7808" r="36253" b="28939"/>
            <a:stretch/>
          </p:blipFill>
          <p:spPr>
            <a:xfrm>
              <a:off x="1140511" y="2577434"/>
              <a:ext cx="2990964" cy="36345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72668" t="91973"/>
            <a:stretch/>
          </p:blipFill>
          <p:spPr>
            <a:xfrm>
              <a:off x="2557759" y="5849669"/>
              <a:ext cx="1326756" cy="2541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115524" y="2577433"/>
            <a:ext cx="2857638" cy="3595175"/>
            <a:chOff x="5115524" y="2577433"/>
            <a:chExt cx="2857638" cy="35951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64053" t="7809" r="3272" b="29157"/>
            <a:stretch/>
          </p:blipFill>
          <p:spPr>
            <a:xfrm>
              <a:off x="5115524" y="2577433"/>
              <a:ext cx="2857638" cy="35951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2668" t="91973"/>
            <a:stretch/>
          </p:blipFill>
          <p:spPr>
            <a:xfrm>
              <a:off x="6379228" y="5808013"/>
              <a:ext cx="1326756" cy="254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70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Spiral fracture</a:t>
            </a:r>
          </a:p>
          <a:p>
            <a:pPr lvl="1"/>
            <a:r>
              <a:rPr lang="en-US" dirty="0"/>
              <a:t>Twisting injury – indirect force</a:t>
            </a:r>
          </a:p>
          <a:p>
            <a:pPr lvl="1"/>
            <a:r>
              <a:rPr lang="en-US" dirty="0"/>
              <a:t>Good soft tissue</a:t>
            </a:r>
          </a:p>
          <a:p>
            <a:pPr lvl="1"/>
            <a:r>
              <a:rPr lang="en-US" dirty="0"/>
              <a:t>Good healing</a:t>
            </a:r>
          </a:p>
          <a:p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-4053626" y="2347415"/>
            <a:ext cx="33528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صورة 3" descr="032.bmp"/>
          <p:cNvPicPr>
            <a:picLocks noChangeAspect="1"/>
          </p:cNvPicPr>
          <p:nvPr/>
        </p:nvPicPr>
        <p:blipFill rotWithShape="1">
          <a:blip r:embed="rId2" cstate="print"/>
          <a:srcRect l="12718" t="13671" r="11498" b="22674"/>
          <a:stretch/>
        </p:blipFill>
        <p:spPr>
          <a:xfrm>
            <a:off x="3735641" y="2347415"/>
            <a:ext cx="2519899" cy="4242759"/>
          </a:xfrm>
          <a:prstGeom prst="rect">
            <a:avLst/>
          </a:prstGeom>
        </p:spPr>
      </p:pic>
      <p:pic>
        <p:nvPicPr>
          <p:cNvPr id="20" name="صورة 2" descr="03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7701" y="1179272"/>
            <a:ext cx="2506609" cy="541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66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Transverse  fracture</a:t>
            </a:r>
          </a:p>
          <a:p>
            <a:pPr lvl="1"/>
            <a:r>
              <a:rPr lang="en-US" dirty="0"/>
              <a:t>Direct trauma</a:t>
            </a:r>
          </a:p>
          <a:p>
            <a:pPr lvl="1"/>
            <a:r>
              <a:rPr lang="en-US" dirty="0"/>
              <a:t>More soft tissues injury</a:t>
            </a:r>
          </a:p>
          <a:p>
            <a:pPr lvl="1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45" t="6421" r="15286" b="15992"/>
          <a:stretch/>
        </p:blipFill>
        <p:spPr>
          <a:xfrm>
            <a:off x="6211888" y="1177258"/>
            <a:ext cx="2489003" cy="54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44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  <a:r>
              <a:rPr lang="en-GB" dirty="0"/>
              <a:t> of </a:t>
            </a:r>
            <a:r>
              <a:rPr lang="en-GB" dirty="0">
                <a:cs typeface="Arial" charset="0"/>
              </a:rPr>
              <a:t>e</a:t>
            </a:r>
            <a:r>
              <a:rPr lang="de-CH" dirty="0" err="1"/>
              <a:t>nergy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injury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judged from type of fracture pattern</a:t>
            </a:r>
          </a:p>
        </p:txBody>
      </p:sp>
      <p:pic>
        <p:nvPicPr>
          <p:cNvPr id="10" name="Picture 5" descr="TIB-NAIL PLAN7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3770230" y="2001690"/>
            <a:ext cx="1782373" cy="464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ACrossley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10000"/>
          </a:blip>
          <a:srcRect/>
          <a:stretch>
            <a:fillRect/>
          </a:stretch>
        </p:blipFill>
        <p:spPr bwMode="auto">
          <a:xfrm>
            <a:off x="6292604" y="1982656"/>
            <a:ext cx="1606511" cy="4665983"/>
          </a:xfrm>
          <a:prstGeom prst="rect">
            <a:avLst/>
          </a:prstGeom>
          <a:noFill/>
        </p:spPr>
      </p:pic>
      <p:pic>
        <p:nvPicPr>
          <p:cNvPr id="12" name="Picture 4" descr="SegmentalNot2"/>
          <p:cNvPicPr>
            <a:picLocks noChangeAspect="1" noChangeArrowheads="1"/>
          </p:cNvPicPr>
          <p:nvPr/>
        </p:nvPicPr>
        <p:blipFill>
          <a:blip r:embed="rId4" cstate="print">
            <a:grayscl/>
            <a:lum bright="-10000"/>
          </a:blip>
          <a:srcRect/>
          <a:stretch>
            <a:fillRect/>
          </a:stretch>
        </p:blipFill>
        <p:spPr bwMode="auto">
          <a:xfrm>
            <a:off x="1163756" y="1991456"/>
            <a:ext cx="1823161" cy="4634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52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versus closed</a:t>
            </a:r>
          </a:p>
          <a:p>
            <a:r>
              <a:rPr lang="en-US" dirty="0"/>
              <a:t>Both conservative &amp; Surgical</a:t>
            </a:r>
          </a:p>
          <a:p>
            <a:r>
              <a:rPr lang="en-US" dirty="0"/>
              <a:t>Surgical is the best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4" descr="#t"/>
          <p:cNvPicPr>
            <a:picLocks noChangeAspect="1" noChangeArrowheads="1"/>
          </p:cNvPicPr>
          <p:nvPr/>
        </p:nvPicPr>
        <p:blipFill rotWithShape="1">
          <a:blip r:embed="rId2" cstate="print"/>
          <a:srcRect l="17905" r="23695"/>
          <a:stretch/>
        </p:blipFill>
        <p:spPr bwMode="auto">
          <a:xfrm>
            <a:off x="4795917" y="2523931"/>
            <a:ext cx="2028314" cy="402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#tlat"/>
          <p:cNvPicPr>
            <a:picLocks noChangeAspect="1" noChangeArrowheads="1"/>
          </p:cNvPicPr>
          <p:nvPr/>
        </p:nvPicPr>
        <p:blipFill rotWithShape="1">
          <a:blip r:embed="rId3" cstate="print"/>
          <a:srcRect l="21952" r="19648"/>
          <a:stretch/>
        </p:blipFill>
        <p:spPr>
          <a:xfrm>
            <a:off x="6862146" y="2523931"/>
            <a:ext cx="2028314" cy="4026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8155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Conservative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966981" cy="4899910"/>
          </a:xfrm>
        </p:spPr>
        <p:txBody>
          <a:bodyPr>
            <a:normAutofit/>
          </a:bodyPr>
          <a:lstStyle/>
          <a:p>
            <a:r>
              <a:rPr lang="en-US" dirty="0"/>
              <a:t>If minimally displaced</a:t>
            </a:r>
          </a:p>
          <a:p>
            <a:r>
              <a:rPr lang="en-US" dirty="0"/>
              <a:t>Patient’s choice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0"/>
            <a:ext cx="3239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5289" y="1999119"/>
            <a:ext cx="4556574" cy="46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3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268" r="23809"/>
          <a:stretch/>
        </p:blipFill>
        <p:spPr>
          <a:xfrm>
            <a:off x="5730736" y="1658937"/>
            <a:ext cx="1698045" cy="4322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668361" cy="4899910"/>
          </a:xfrm>
        </p:spPr>
        <p:txBody>
          <a:bodyPr/>
          <a:lstStyle/>
          <a:p>
            <a:r>
              <a:rPr lang="en-US" dirty="0"/>
              <a:t>Long leg cast</a:t>
            </a:r>
          </a:p>
          <a:p>
            <a:pPr lvl="1"/>
            <a:r>
              <a:rPr lang="en-US" dirty="0"/>
              <a:t>(5 degrees of flexion) for 4-6 weeks</a:t>
            </a:r>
          </a:p>
          <a:p>
            <a:r>
              <a:rPr lang="en-US" dirty="0"/>
              <a:t>Patella-bearing cast</a:t>
            </a:r>
          </a:p>
          <a:p>
            <a:pPr lvl="1"/>
            <a:r>
              <a:rPr lang="en-US" dirty="0"/>
              <a:t>(Sarmiento) or fracture brace</a:t>
            </a:r>
          </a:p>
          <a:p>
            <a:r>
              <a:rPr lang="en-US" dirty="0"/>
              <a:t>The average union time is 16±4 weeks</a:t>
            </a:r>
          </a:p>
        </p:txBody>
      </p:sp>
      <p:pic>
        <p:nvPicPr>
          <p:cNvPr id="1026" name="Picture 2" descr="C:\Users\Raghad\Desktop\long leg cast.tif"/>
          <p:cNvPicPr>
            <a:picLocks noChangeAspect="1" noChangeArrowheads="1"/>
          </p:cNvPicPr>
          <p:nvPr/>
        </p:nvPicPr>
        <p:blipFill rotWithShape="1">
          <a:blip r:embed="rId3" cstate="print"/>
          <a:srcRect l="20899" r="12622"/>
          <a:stretch/>
        </p:blipFill>
        <p:spPr bwMode="auto">
          <a:xfrm>
            <a:off x="7293432" y="1353107"/>
            <a:ext cx="1806123" cy="491020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897" y="4217567"/>
            <a:ext cx="2343824" cy="237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0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Operative treatment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6" y="1375758"/>
            <a:ext cx="4897890" cy="4899910"/>
          </a:xfrm>
        </p:spPr>
        <p:txBody>
          <a:bodyPr/>
          <a:lstStyle/>
          <a:p>
            <a:r>
              <a:rPr lang="en-US" dirty="0"/>
              <a:t>Intramedullary (IM) Nailing</a:t>
            </a:r>
          </a:p>
          <a:p>
            <a:pPr lvl="1"/>
            <a:r>
              <a:rPr lang="en-US" dirty="0"/>
              <a:t>The treatment of choice for mid shaft tibia fracture</a:t>
            </a:r>
          </a:p>
          <a:p>
            <a:pPr lvl="1"/>
            <a:r>
              <a:rPr lang="en-US" dirty="0"/>
              <a:t>Interlocking</a:t>
            </a:r>
          </a:p>
          <a:p>
            <a:pPr lvl="1"/>
            <a:r>
              <a:rPr lang="en-US" dirty="0"/>
              <a:t>Provides relative stability</a:t>
            </a:r>
          </a:p>
          <a:p>
            <a:pPr lvl="2"/>
            <a:r>
              <a:rPr lang="en-US" dirty="0"/>
              <a:t>Applied without disturbing blood supply of fracture</a:t>
            </a:r>
          </a:p>
          <a:p>
            <a:pPr lvl="2"/>
            <a:r>
              <a:rPr lang="en-US" dirty="0"/>
              <a:t>Allows early Weight-bearing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165" y="1375757"/>
            <a:ext cx="3144385" cy="5223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9793" y="6462947"/>
            <a:ext cx="14991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1279AE"/>
                </a:solidFill>
              </a:rPr>
              <a:t>http://</a:t>
            </a:r>
            <a:r>
              <a:rPr lang="en-US" sz="900" dirty="0" err="1">
                <a:solidFill>
                  <a:srgbClr val="1279AE"/>
                </a:solidFill>
              </a:rPr>
              <a:t>www.synthes.com</a:t>
            </a:r>
            <a:endParaRPr lang="en-US" sz="900" dirty="0">
              <a:solidFill>
                <a:srgbClr val="1279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78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Operative treatment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6" y="1375758"/>
            <a:ext cx="5065712" cy="4899910"/>
          </a:xfrm>
        </p:spPr>
        <p:txBody>
          <a:bodyPr/>
          <a:lstStyle/>
          <a:p>
            <a:r>
              <a:rPr lang="en-US" dirty="0"/>
              <a:t>Intramedullary (IM</a:t>
            </a:r>
            <a:r>
              <a:rPr lang="en-US"/>
              <a:t>) Nailing</a:t>
            </a:r>
            <a:endParaRPr lang="en-US" dirty="0"/>
          </a:p>
        </p:txBody>
      </p:sp>
      <p:pic>
        <p:nvPicPr>
          <p:cNvPr id="10" name="Content Placeholder 4" descr="#t im"/>
          <p:cNvPicPr>
            <a:picLocks noChangeAspect="1" noChangeArrowheads="1"/>
          </p:cNvPicPr>
          <p:nvPr/>
        </p:nvPicPr>
        <p:blipFill rotWithShape="1">
          <a:blip r:embed="rId2" cstate="print"/>
          <a:srcRect l="29793" r="28092"/>
          <a:stretch/>
        </p:blipFill>
        <p:spPr>
          <a:xfrm>
            <a:off x="6483022" y="1043156"/>
            <a:ext cx="2350570" cy="5575300"/>
          </a:xfrm>
          <a:prstGeom prst="rect">
            <a:avLst/>
          </a:prstGeom>
        </p:spPr>
      </p:pic>
      <p:pic>
        <p:nvPicPr>
          <p:cNvPr id="11" name="Picture 10" descr="#timl"/>
          <p:cNvPicPr>
            <a:picLocks noChangeAspect="1" noChangeArrowheads="1"/>
          </p:cNvPicPr>
          <p:nvPr/>
        </p:nvPicPr>
        <p:blipFill rotWithShape="1">
          <a:blip r:embed="rId3" cstate="print"/>
          <a:srcRect l="26255" r="23967"/>
          <a:stretch/>
        </p:blipFill>
        <p:spPr>
          <a:xfrm>
            <a:off x="4058422" y="1856990"/>
            <a:ext cx="2367450" cy="4751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0282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 fixation 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49275" y="1375758"/>
            <a:ext cx="4132908" cy="4899910"/>
          </a:xfrm>
        </p:spPr>
        <p:txBody>
          <a:bodyPr/>
          <a:lstStyle/>
          <a:p>
            <a:r>
              <a:rPr lang="en-US" dirty="0"/>
              <a:t>Open fracture with severe soft tissue injury</a:t>
            </a:r>
          </a:p>
        </p:txBody>
      </p:sp>
      <p:pic>
        <p:nvPicPr>
          <p:cNvPr id="14" name="صورة 3" descr="f.jpg"/>
          <p:cNvPicPr>
            <a:picLocks noChangeAspect="1"/>
          </p:cNvPicPr>
          <p:nvPr/>
        </p:nvPicPr>
        <p:blipFill rotWithShape="1">
          <a:blip r:embed="rId2" cstate="print"/>
          <a:srcRect t="171" b="907"/>
          <a:stretch/>
        </p:blipFill>
        <p:spPr>
          <a:xfrm>
            <a:off x="4838906" y="1375758"/>
            <a:ext cx="3650949" cy="43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0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Plate fixation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157621" cy="4899910"/>
          </a:xfrm>
        </p:spPr>
        <p:txBody>
          <a:bodyPr/>
          <a:lstStyle/>
          <a:p>
            <a:r>
              <a:rPr lang="en-US" dirty="0"/>
              <a:t>Successful </a:t>
            </a:r>
          </a:p>
          <a:p>
            <a:r>
              <a:rPr lang="en-US" dirty="0"/>
              <a:t>Complication: </a:t>
            </a:r>
          </a:p>
          <a:p>
            <a:pPr lvl="1"/>
            <a:r>
              <a:rPr lang="en-US" dirty="0"/>
              <a:t>Infection,</a:t>
            </a:r>
          </a:p>
          <a:p>
            <a:pPr lvl="1"/>
            <a:r>
              <a:rPr lang="en-US" dirty="0"/>
              <a:t>Wound breakdown,</a:t>
            </a:r>
          </a:p>
          <a:p>
            <a:pPr lvl="1"/>
            <a:r>
              <a:rPr lang="en-US" dirty="0"/>
              <a:t>Nonunion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Increased with higher-energy injury patterns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106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92"/>
          <a:stretch/>
        </p:blipFill>
        <p:spPr>
          <a:xfrm>
            <a:off x="4706896" y="1727941"/>
            <a:ext cx="1842675" cy="4166724"/>
          </a:xfrm>
          <a:prstGeom prst="rect">
            <a:avLst/>
          </a:prstGeom>
        </p:spPr>
      </p:pic>
      <p:pic>
        <p:nvPicPr>
          <p:cNvPr id="6" name="Picture 5" descr="106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7"/>
          <a:stretch/>
        </p:blipFill>
        <p:spPr>
          <a:xfrm>
            <a:off x="6585858" y="1727940"/>
            <a:ext cx="2375720" cy="4166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0299" y="5870507"/>
            <a:ext cx="25397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AO Principles of Fracture Management</a:t>
            </a:r>
          </a:p>
        </p:txBody>
      </p:sp>
    </p:spTree>
    <p:extLst>
      <p:ext uri="{BB962C8B-B14F-4D97-AF65-F5344CB8AC3E}">
        <p14:creationId xmlns:p14="http://schemas.microsoft.com/office/powerpoint/2010/main" val="127772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Femur Fractures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6" y="1375758"/>
            <a:ext cx="4267272" cy="4899910"/>
          </a:xfrm>
        </p:spPr>
        <p:txBody>
          <a:bodyPr>
            <a:normAutofit/>
          </a:bodyPr>
          <a:lstStyle/>
          <a:p>
            <a:r>
              <a:rPr lang="en-US" dirty="0"/>
              <a:t>Intra-capsular vs. Extra-capsular</a:t>
            </a:r>
          </a:p>
          <a:p>
            <a:pPr lvl="1"/>
            <a:r>
              <a:rPr lang="en-US" dirty="0"/>
              <a:t>The capsule envelopes the femoral head and neck</a:t>
            </a:r>
          </a:p>
          <a:p>
            <a:pPr lvl="1"/>
            <a:r>
              <a:rPr lang="en-US" dirty="0"/>
              <a:t>Intertrochanteric and sub-trochanteric fractures are extra-capsular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/>
          <a:srcRect l="-1388" r="1472"/>
          <a:stretch/>
        </p:blipFill>
        <p:spPr>
          <a:xfrm>
            <a:off x="4816547" y="1654965"/>
            <a:ext cx="4016079" cy="39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36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Tibial Plateau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377065" cy="4899910"/>
          </a:xfrm>
        </p:spPr>
        <p:txBody>
          <a:bodyPr>
            <a:normAutofit/>
          </a:bodyPr>
          <a:lstStyle/>
          <a:p>
            <a:r>
              <a:rPr lang="en-US" dirty="0"/>
              <a:t>Occurs from axial loading with valgus or varus forces, such as in a fall from a height</a:t>
            </a:r>
          </a:p>
          <a:p>
            <a:r>
              <a:rPr lang="en-US" dirty="0"/>
              <a:t>More in lateral tibial plateau</a:t>
            </a:r>
          </a:p>
          <a:p>
            <a:r>
              <a:rPr lang="en-US" dirty="0"/>
              <a:t>May be associated with collateral ligament or meniscus injuries</a:t>
            </a:r>
          </a:p>
          <a:p>
            <a:r>
              <a:rPr lang="en-US" dirty="0"/>
              <a:t>May lead to early OA in the knee joint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9545" y="76390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7758" y="1678178"/>
            <a:ext cx="2665211" cy="42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3010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Tibial Plateau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need special images / CT to assess injury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8" y="1958337"/>
            <a:ext cx="2920874" cy="2920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798" y="1958337"/>
            <a:ext cx="2920874" cy="2920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80" y="1958337"/>
            <a:ext cx="2948904" cy="294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622" y="4662358"/>
            <a:ext cx="2168539" cy="2168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030" y="4693339"/>
            <a:ext cx="2155828" cy="215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3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Tibial Plateau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surgical treatment is required to restore anatomy and function of knee joint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29" r="12270"/>
          <a:stretch/>
        </p:blipFill>
        <p:spPr>
          <a:xfrm>
            <a:off x="366839" y="2825750"/>
            <a:ext cx="2963185" cy="380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410" r="14013"/>
          <a:stretch/>
        </p:blipFill>
        <p:spPr>
          <a:xfrm>
            <a:off x="3422948" y="2825750"/>
            <a:ext cx="2834389" cy="3800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832" r="12878"/>
          <a:stretch/>
        </p:blipFill>
        <p:spPr>
          <a:xfrm>
            <a:off x="6365741" y="2825750"/>
            <a:ext cx="2323269" cy="37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2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Ankle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002439" cy="4899910"/>
          </a:xfrm>
        </p:spPr>
        <p:txBody>
          <a:bodyPr>
            <a:normAutofit/>
          </a:bodyPr>
          <a:lstStyle/>
          <a:p>
            <a:r>
              <a:rPr lang="en-US" dirty="0"/>
              <a:t>Incidence increased in elderly women</a:t>
            </a:r>
          </a:p>
          <a:p>
            <a:r>
              <a:rPr lang="en-US" dirty="0"/>
              <a:t>Most are isolated malleolar fractures</a:t>
            </a:r>
          </a:p>
          <a:p>
            <a:r>
              <a:rPr lang="en-US" dirty="0"/>
              <a:t>Mechanism of injury:</a:t>
            </a:r>
          </a:p>
          <a:p>
            <a:pPr lvl="1"/>
            <a:r>
              <a:rPr lang="en-US" dirty="0"/>
              <a:t>Position of the foot at time of injury</a:t>
            </a:r>
          </a:p>
          <a:p>
            <a:pPr lvl="1"/>
            <a:r>
              <a:rPr lang="en-US" dirty="0"/>
              <a:t>Magnitude, direction, and rate of loading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043156"/>
            <a:ext cx="3061607" cy="34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4909" y="4503871"/>
            <a:ext cx="2992844" cy="22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9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910112" cy="4899910"/>
          </a:xfrm>
        </p:spPr>
        <p:txBody>
          <a:bodyPr>
            <a:normAutofit/>
          </a:bodyPr>
          <a:lstStyle/>
          <a:p>
            <a:r>
              <a:rPr lang="en-US" dirty="0"/>
              <a:t>Clinical</a:t>
            </a:r>
          </a:p>
          <a:p>
            <a:r>
              <a:rPr lang="en-US" dirty="0"/>
              <a:t>A dislocated ankle should be reduced and splinted immediately (before radiographs) if clinically evident)</a:t>
            </a:r>
          </a:p>
          <a:p>
            <a:r>
              <a:rPr lang="en-US" dirty="0"/>
              <a:t>Radiographic</a:t>
            </a:r>
          </a:p>
          <a:p>
            <a:pPr lvl="1"/>
            <a:r>
              <a:rPr lang="en-US" dirty="0"/>
              <a:t>AP, Lateral and</a:t>
            </a:r>
          </a:p>
          <a:p>
            <a:pPr lvl="1"/>
            <a:r>
              <a:rPr lang="en-US" dirty="0"/>
              <a:t>Mortise views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8285" y="1139899"/>
            <a:ext cx="3135797" cy="305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29" y="3820897"/>
            <a:ext cx="3879653" cy="28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7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 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246645" cy="4899910"/>
          </a:xfrm>
        </p:spPr>
        <p:txBody>
          <a:bodyPr/>
          <a:lstStyle/>
          <a:p>
            <a:r>
              <a:rPr lang="en-US" dirty="0" err="1"/>
              <a:t>Tibiofibula</a:t>
            </a:r>
            <a:r>
              <a:rPr lang="en-US" dirty="0"/>
              <a:t> overlap of &lt;10 mm is abnormal:</a:t>
            </a:r>
          </a:p>
          <a:p>
            <a:pPr lvl="1"/>
            <a:r>
              <a:rPr lang="en-US" dirty="0" err="1"/>
              <a:t>Syndesmotic</a:t>
            </a:r>
            <a:r>
              <a:rPr lang="en-US" dirty="0"/>
              <a:t> injury</a:t>
            </a:r>
          </a:p>
          <a:p>
            <a:r>
              <a:rPr lang="en-US" dirty="0" err="1"/>
              <a:t>Tibiofibula</a:t>
            </a:r>
            <a:r>
              <a:rPr lang="en-US" dirty="0"/>
              <a:t> clear space of &gt;5 mm is abnormal:</a:t>
            </a:r>
          </a:p>
          <a:p>
            <a:pPr lvl="1"/>
            <a:r>
              <a:rPr lang="en-US" dirty="0" err="1"/>
              <a:t>Syndesmotic</a:t>
            </a:r>
            <a:r>
              <a:rPr lang="en-US" dirty="0"/>
              <a:t> injury</a:t>
            </a:r>
          </a:p>
          <a:p>
            <a:r>
              <a:rPr lang="en-US" dirty="0" err="1"/>
              <a:t>Talar</a:t>
            </a:r>
            <a:r>
              <a:rPr lang="en-US" dirty="0"/>
              <a:t> tilt 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679" r="2269"/>
          <a:stretch/>
        </p:blipFill>
        <p:spPr>
          <a:xfrm>
            <a:off x="4701140" y="1865969"/>
            <a:ext cx="4348080" cy="34801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59580" y="2758190"/>
            <a:ext cx="614597" cy="1394085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 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246645" cy="4899910"/>
          </a:xfrm>
        </p:spPr>
        <p:txBody>
          <a:bodyPr/>
          <a:lstStyle/>
          <a:p>
            <a:r>
              <a:rPr lang="en-US" dirty="0" err="1"/>
              <a:t>Tibiofibula</a:t>
            </a:r>
            <a:r>
              <a:rPr lang="en-US" dirty="0"/>
              <a:t> overlap of &lt;10 mm is abnormal:</a:t>
            </a:r>
          </a:p>
          <a:p>
            <a:pPr lvl="1"/>
            <a:r>
              <a:rPr lang="en-US" dirty="0" err="1"/>
              <a:t>Syndesmotic</a:t>
            </a:r>
            <a:r>
              <a:rPr lang="en-US" dirty="0"/>
              <a:t> injury</a:t>
            </a:r>
          </a:p>
          <a:p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Tibiofibula</a:t>
            </a:r>
            <a:r>
              <a:rPr lang="en-US" dirty="0">
                <a:solidFill>
                  <a:srgbClr val="FF0000"/>
                </a:solidFill>
              </a:rPr>
              <a:t>/ medial </a:t>
            </a:r>
            <a:r>
              <a:rPr lang="en-US" dirty="0"/>
              <a:t> clear space of &gt;5 mm is abnormal:</a:t>
            </a:r>
          </a:p>
          <a:p>
            <a:pPr lvl="1"/>
            <a:r>
              <a:rPr lang="en-US" dirty="0" err="1"/>
              <a:t>Syndesmotic</a:t>
            </a:r>
            <a:r>
              <a:rPr lang="en-US" dirty="0"/>
              <a:t> injury</a:t>
            </a:r>
          </a:p>
          <a:p>
            <a:r>
              <a:rPr lang="en-US" dirty="0" err="1"/>
              <a:t>Talar</a:t>
            </a:r>
            <a:r>
              <a:rPr lang="en-US" dirty="0"/>
              <a:t> tilt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4136" y="6394765"/>
            <a:ext cx="18325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1617D"/>
                </a:solidFill>
              </a:rPr>
              <a:t>http://www.radiologyassistant.nl/</a:t>
            </a:r>
          </a:p>
        </p:txBody>
      </p:sp>
      <p:pic>
        <p:nvPicPr>
          <p:cNvPr id="7" name="Picture 6" descr="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/>
          <a:stretch/>
        </p:blipFill>
        <p:spPr bwMode="auto">
          <a:xfrm>
            <a:off x="5318176" y="1391075"/>
            <a:ext cx="3044284" cy="43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100997" y="2431628"/>
            <a:ext cx="739321" cy="16906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647061">
            <a:off x="6685614" y="4302177"/>
            <a:ext cx="659567" cy="20986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530988" cy="4899910"/>
          </a:xfrm>
        </p:spPr>
        <p:txBody>
          <a:bodyPr/>
          <a:lstStyle/>
          <a:p>
            <a:r>
              <a:rPr lang="en-US" dirty="0"/>
              <a:t>The dome of the talus should be centered under the tibia and congruous with the </a:t>
            </a:r>
            <a:r>
              <a:rPr lang="en-US" dirty="0" err="1"/>
              <a:t>tibial</a:t>
            </a:r>
            <a:r>
              <a:rPr lang="en-US" dirty="0"/>
              <a:t> plafond</a:t>
            </a:r>
          </a:p>
          <a:p>
            <a:r>
              <a:rPr lang="en-US" dirty="0"/>
              <a:t>Posterior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malleolous</a:t>
            </a:r>
            <a:r>
              <a:rPr lang="en-US" dirty="0"/>
              <a:t> fractures can be identified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647" y="1375758"/>
            <a:ext cx="3422887" cy="438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47110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Mortise view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r>
              <a:rPr lang="en-US" dirty="0" err="1"/>
              <a:t>Ap</a:t>
            </a:r>
            <a:r>
              <a:rPr lang="en-US" dirty="0"/>
              <a:t> with foot in 15</a:t>
            </a:r>
            <a:r>
              <a:rPr lang="en-US" baseline="50000" dirty="0"/>
              <a:t>o</a:t>
            </a:r>
            <a:r>
              <a:rPr lang="en-US" dirty="0"/>
              <a:t> of internal rotation </a:t>
            </a:r>
          </a:p>
          <a:p>
            <a:r>
              <a:rPr lang="en-US" dirty="0"/>
              <a:t>A medial clear space</a:t>
            </a:r>
          </a:p>
          <a:p>
            <a:pPr lvl="1"/>
            <a:r>
              <a:rPr lang="en-US" dirty="0" err="1"/>
              <a:t>Tibiofibular</a:t>
            </a:r>
            <a:r>
              <a:rPr lang="en-US" dirty="0"/>
              <a:t> overlap</a:t>
            </a:r>
          </a:p>
          <a:p>
            <a:pPr lvl="1"/>
            <a:r>
              <a:rPr lang="en-US" dirty="0" err="1"/>
              <a:t>Talar</a:t>
            </a:r>
            <a:r>
              <a:rPr lang="en-US" dirty="0"/>
              <a:t> shift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09" y="3040679"/>
            <a:ext cx="5479142" cy="38173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9871" y="5967280"/>
            <a:ext cx="13031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1050" dirty="0" err="1">
                <a:solidFill>
                  <a:schemeClr val="bg1"/>
                </a:solidFill>
              </a:rPr>
              <a:t>meds.queensu.ca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26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Mortise view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r>
              <a:rPr lang="en-US" dirty="0"/>
              <a:t>Foot in 15</a:t>
            </a:r>
            <a:r>
              <a:rPr lang="en-US" baseline="50000" dirty="0"/>
              <a:t>o</a:t>
            </a:r>
            <a:r>
              <a:rPr lang="en-US" dirty="0"/>
              <a:t> of internal rotation</a:t>
            </a:r>
          </a:p>
          <a:p>
            <a:r>
              <a:rPr lang="en-US" dirty="0"/>
              <a:t>Important to assess syndesmotic injury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03" y="2600074"/>
            <a:ext cx="6848020" cy="4181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0464" y="6539482"/>
            <a:ext cx="18480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050" dirty="0">
                <a:solidFill>
                  <a:srgbClr val="FFFFFF"/>
                </a:solidFill>
              </a:rPr>
              <a:t>www.radiologyassistant.nl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9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883765" cy="4899910"/>
          </a:xfrm>
        </p:spPr>
        <p:txBody>
          <a:bodyPr>
            <a:normAutofit/>
          </a:bodyPr>
          <a:lstStyle/>
          <a:p>
            <a:r>
              <a:rPr lang="en-US" dirty="0"/>
              <a:t>In elderly people 95%:</a:t>
            </a:r>
          </a:p>
          <a:p>
            <a:pPr lvl="1"/>
            <a:r>
              <a:rPr lang="en-US" dirty="0"/>
              <a:t>Low energy: slipping at home, pathological bones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young patients 5%:</a:t>
            </a:r>
          </a:p>
          <a:p>
            <a:pPr lvl="1"/>
            <a:r>
              <a:rPr lang="en-US" dirty="0"/>
              <a:t>High energy trauma like MVA, falls from heights</a:t>
            </a:r>
          </a:p>
        </p:txBody>
      </p:sp>
      <p:pic>
        <p:nvPicPr>
          <p:cNvPr id="4" name="Picture 6" descr="DSC021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412" y="2797816"/>
            <a:ext cx="2403923" cy="1804164"/>
          </a:xfrm>
          <a:prstGeom prst="rect">
            <a:avLst/>
          </a:prstGeom>
          <a:noFill/>
          <a:ln w="12700">
            <a:solidFill>
              <a:srgbClr val="397B8C"/>
            </a:solidFill>
            <a:miter lim="800000"/>
            <a:headEnd/>
            <a:tailEnd/>
          </a:ln>
          <a:effectLst/>
        </p:spPr>
      </p:pic>
      <p:pic>
        <p:nvPicPr>
          <p:cNvPr id="5" name="Picture 11" descr="image005"/>
          <p:cNvPicPr>
            <a:picLocks noChangeAspect="1" noChangeArrowheads="1"/>
          </p:cNvPicPr>
          <p:nvPr/>
        </p:nvPicPr>
        <p:blipFill>
          <a:blip r:embed="rId3"/>
          <a:srcRect l="1137" t="1733" r="1137" b="1733"/>
          <a:stretch>
            <a:fillRect/>
          </a:stretch>
        </p:blipFill>
        <p:spPr bwMode="auto">
          <a:xfrm>
            <a:off x="5308527" y="1202813"/>
            <a:ext cx="3006131" cy="1972595"/>
          </a:xfrm>
          <a:prstGeom prst="rect">
            <a:avLst/>
          </a:prstGeom>
          <a:noFill/>
          <a:ln w="12700">
            <a:solidFill>
              <a:srgbClr val="1279AE"/>
            </a:solidFill>
            <a:miter lim="800000"/>
            <a:headEnd/>
            <a:tailEnd/>
          </a:ln>
          <a:effectLst/>
        </p:spPr>
      </p:pic>
      <p:pic>
        <p:nvPicPr>
          <p:cNvPr id="6" name="Picture 14" descr="070113_15_SNN_Bathr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7614" y="2797816"/>
            <a:ext cx="2374047" cy="1804164"/>
          </a:xfrm>
          <a:prstGeom prst="rect">
            <a:avLst/>
          </a:prstGeom>
          <a:noFill/>
          <a:ln w="12700">
            <a:solidFill>
              <a:srgbClr val="397B8C"/>
            </a:solidFill>
            <a:miter lim="800000"/>
            <a:headEnd/>
            <a:tailEnd/>
          </a:ln>
        </p:spPr>
      </p:pic>
      <p:pic>
        <p:nvPicPr>
          <p:cNvPr id="7" name="Picture 6" descr="ferraripuin"/>
          <p:cNvPicPr>
            <a:picLocks noChangeAspect="1" noChangeArrowheads="1"/>
          </p:cNvPicPr>
          <p:nvPr/>
        </p:nvPicPr>
        <p:blipFill>
          <a:blip r:embed="rId5"/>
          <a:srcRect b="22267"/>
          <a:stretch>
            <a:fillRect/>
          </a:stretch>
        </p:blipFill>
        <p:spPr bwMode="auto">
          <a:xfrm>
            <a:off x="5291920" y="4382731"/>
            <a:ext cx="3121287" cy="2217756"/>
          </a:xfrm>
          <a:prstGeom prst="rect">
            <a:avLst/>
          </a:prstGeom>
          <a:noFill/>
          <a:ln w="12700">
            <a:solidFill>
              <a:srgbClr val="397B8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462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AP, Lateral, and Ankle mortise views</a:t>
            </a:r>
          </a:p>
        </p:txBody>
      </p:sp>
      <p:pic>
        <p:nvPicPr>
          <p:cNvPr id="1026" name="Picture 2" descr="http://www.radiology-syria.com/wp-content/uploads/2014/10/22-1024x58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0"/>
          <a:stretch/>
        </p:blipFill>
        <p:spPr bwMode="auto">
          <a:xfrm>
            <a:off x="549275" y="2005950"/>
            <a:ext cx="2358817" cy="46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98119" y="6608269"/>
            <a:ext cx="14670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1617D"/>
                </a:solidFill>
              </a:rPr>
              <a:t>www.radiology-syria.com</a:t>
            </a:r>
          </a:p>
        </p:txBody>
      </p:sp>
      <p:pic>
        <p:nvPicPr>
          <p:cNvPr id="6" name="Picture 2" descr="http://www.radiology-syria.com/wp-content/uploads/2014/10/22-1024x58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3"/>
          <a:stretch/>
        </p:blipFill>
        <p:spPr bwMode="auto">
          <a:xfrm>
            <a:off x="2893101" y="2008450"/>
            <a:ext cx="5700949" cy="46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8310" y="224852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3980" y="226601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Lat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640" y="225102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Mortise</a:t>
            </a:r>
          </a:p>
        </p:txBody>
      </p:sp>
    </p:spTree>
    <p:extLst>
      <p:ext uri="{BB962C8B-B14F-4D97-AF65-F5344CB8AC3E}">
        <p14:creationId xmlns:p14="http://schemas.microsoft.com/office/powerpoint/2010/main" val="20435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Denis –Weber classification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fibular fracture:</a:t>
            </a:r>
          </a:p>
          <a:p>
            <a:pPr lvl="1"/>
            <a:r>
              <a:rPr lang="en-US" dirty="0"/>
              <a:t>A. Infra-</a:t>
            </a:r>
            <a:r>
              <a:rPr lang="en-US" dirty="0" err="1"/>
              <a:t>syndesmotic</a:t>
            </a:r>
            <a:endParaRPr lang="en-US" dirty="0"/>
          </a:p>
          <a:p>
            <a:pPr lvl="1"/>
            <a:r>
              <a:rPr lang="en-US" dirty="0"/>
              <a:t>B. Trans-</a:t>
            </a:r>
            <a:r>
              <a:rPr lang="en-US" dirty="0" err="1"/>
              <a:t>syndesmotic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C. Supra-</a:t>
            </a:r>
            <a:r>
              <a:rPr lang="en-US" dirty="0" err="1"/>
              <a:t>syndesmotic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usually </a:t>
            </a:r>
            <a:r>
              <a:rPr lang="en-US" dirty="0" err="1"/>
              <a:t>syndesmosis</a:t>
            </a:r>
            <a:r>
              <a:rPr lang="en-US" dirty="0"/>
              <a:t> is torn 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4744" r="14744"/>
          <a:stretch>
            <a:fillRect/>
          </a:stretch>
        </p:blipFill>
        <p:spPr>
          <a:xfrm>
            <a:off x="5997496" y="1043156"/>
            <a:ext cx="2369088" cy="3439252"/>
          </a:xfrm>
          <a:prstGeom prst="rect">
            <a:avLst/>
          </a:prstGeom>
        </p:spPr>
      </p:pic>
      <p:pic>
        <p:nvPicPr>
          <p:cNvPr id="3" name="Picture 2" descr="1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0" y="4431016"/>
            <a:ext cx="2512786" cy="2240315"/>
          </a:xfrm>
          <a:prstGeom prst="rect">
            <a:avLst/>
          </a:prstGeom>
        </p:spPr>
      </p:pic>
      <p:pic>
        <p:nvPicPr>
          <p:cNvPr id="5" name="Picture 4" descr="11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8" y="4431015"/>
            <a:ext cx="2517876" cy="2240315"/>
          </a:xfrm>
          <a:prstGeom prst="rect">
            <a:avLst/>
          </a:prstGeom>
        </p:spPr>
      </p:pic>
      <p:pic>
        <p:nvPicPr>
          <p:cNvPr id="6" name="Picture 5" descr="11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86" y="4431015"/>
            <a:ext cx="2560361" cy="2240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902" y="6488668"/>
            <a:ext cx="160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97B8C"/>
                </a:solidFill>
              </a:rPr>
              <a:t>www.aosr.org</a:t>
            </a:r>
            <a:endParaRPr lang="en-US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39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 descr="Canvas"/>
          <p:cNvSpPr>
            <a:spLocks noChangeArrowheads="1"/>
          </p:cNvSpPr>
          <p:nvPr/>
        </p:nvSpPr>
        <p:spPr bwMode="auto">
          <a:xfrm>
            <a:off x="3403600" y="874713"/>
            <a:ext cx="2292350" cy="3222625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82627" name="Rectangle 3" descr="Canvas"/>
          <p:cNvSpPr>
            <a:spLocks noChangeArrowheads="1"/>
          </p:cNvSpPr>
          <p:nvPr/>
        </p:nvSpPr>
        <p:spPr bwMode="auto">
          <a:xfrm>
            <a:off x="6156325" y="908050"/>
            <a:ext cx="592138" cy="3321050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14588" y="3097213"/>
            <a:ext cx="989012" cy="1982787"/>
            <a:chOff x="2689" y="1775"/>
            <a:chExt cx="623" cy="1249"/>
          </a:xfrm>
        </p:grpSpPr>
        <p:sp>
          <p:nvSpPr>
            <p:cNvPr id="282629" name="Oval 5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82630" name="Text Box 6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299200" y="3630613"/>
            <a:ext cx="838200" cy="1982787"/>
            <a:chOff x="5136" y="2111"/>
            <a:chExt cx="528" cy="1249"/>
          </a:xfrm>
        </p:grpSpPr>
        <p:sp>
          <p:nvSpPr>
            <p:cNvPr id="282632" name="Oval 8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633" name="Text Box 9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sp>
        <p:nvSpPr>
          <p:cNvPr id="282634" name="AutoShape 10" descr="Canvas"/>
          <p:cNvSpPr>
            <a:spLocks noChangeArrowheads="1"/>
          </p:cNvSpPr>
          <p:nvPr/>
        </p:nvSpPr>
        <p:spPr bwMode="auto">
          <a:xfrm flipV="1">
            <a:off x="2843213" y="4365625"/>
            <a:ext cx="3832225" cy="1905000"/>
          </a:xfrm>
          <a:custGeom>
            <a:avLst/>
            <a:gdLst>
              <a:gd name="G0" fmla="+- 4844 0 0"/>
              <a:gd name="G1" fmla="+- 21600 0 4844"/>
              <a:gd name="G2" fmla="*/ 4844 1 2"/>
              <a:gd name="G3" fmla="+- 21600 0 G2"/>
              <a:gd name="G4" fmla="+/ 4844 21600 2"/>
              <a:gd name="G5" fmla="+/ G1 0 2"/>
              <a:gd name="G6" fmla="*/ 21600 21600 4844"/>
              <a:gd name="G7" fmla="*/ G6 1 2"/>
              <a:gd name="G8" fmla="+- 21600 0 G7"/>
              <a:gd name="G9" fmla="*/ 21600 1 2"/>
              <a:gd name="G10" fmla="+- 4844 0 G9"/>
              <a:gd name="G11" fmla="?: G10 G8 0"/>
              <a:gd name="G12" fmla="?: G10 G7 21600"/>
              <a:gd name="T0" fmla="*/ 19178 w 21600"/>
              <a:gd name="T1" fmla="*/ 10800 h 21600"/>
              <a:gd name="T2" fmla="*/ 10800 w 21600"/>
              <a:gd name="T3" fmla="*/ 21600 h 21600"/>
              <a:gd name="T4" fmla="*/ 2422 w 21600"/>
              <a:gd name="T5" fmla="*/ 10800 h 21600"/>
              <a:gd name="T6" fmla="*/ 10800 w 21600"/>
              <a:gd name="T7" fmla="*/ 0 h 21600"/>
              <a:gd name="T8" fmla="*/ 4222 w 21600"/>
              <a:gd name="T9" fmla="*/ 4222 h 21600"/>
              <a:gd name="T10" fmla="*/ 17378 w 21600"/>
              <a:gd name="T11" fmla="*/ 1737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44" y="21600"/>
                </a:lnTo>
                <a:lnTo>
                  <a:pt x="16756" y="21600"/>
                </a:lnTo>
                <a:lnTo>
                  <a:pt x="21600" y="0"/>
                </a:lnTo>
                <a:close/>
              </a:path>
            </a:pathLst>
          </a:custGeom>
          <a:blipFill dpi="0" rotWithShape="0">
            <a:blip r:embed="rId3" cstate="screen"/>
            <a:srcRect/>
            <a:tile tx="0" ty="0" sx="100000" sy="100000" flip="none" algn="tl"/>
          </a:blipFill>
          <a:ln w="76200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chemeClr val="bg2"/>
                </a:solidFill>
              </a:rPr>
              <a:t>Talus</a:t>
            </a: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768600" y="1879600"/>
            <a:ext cx="1431925" cy="2217738"/>
            <a:chOff x="2912" y="1008"/>
            <a:chExt cx="902" cy="1397"/>
          </a:xfrm>
        </p:grpSpPr>
        <p:sp>
          <p:nvSpPr>
            <p:cNvPr id="282636" name="AutoShape 12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82637" name="Rectangle 13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2638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420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 autoUpdateAnimBg="0"/>
      <p:bldP spid="282627" grpId="0" animBg="1" autoUpdateAnimBg="0"/>
      <p:bldP spid="282634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DSC0066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1000108"/>
            <a:ext cx="4570530" cy="5300679"/>
          </a:xfrm>
          <a:prstGeom prst="rect">
            <a:avLst/>
          </a:prstGeom>
          <a:noFill/>
        </p:spPr>
      </p:pic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rgbClr val="00CC00"/>
                </a:solidFill>
              </a:rPr>
              <a:t>IOM</a:t>
            </a:r>
          </a:p>
        </p:txBody>
      </p:sp>
      <p:sp>
        <p:nvSpPr>
          <p:cNvPr id="284676" name="AutoShape 4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2000">
                <a:solidFill>
                  <a:srgbClr val="993300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</p:txBody>
      </p:sp>
      <p:sp>
        <p:nvSpPr>
          <p:cNvPr id="284677" name="Rectangle 5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84678" name="Rectangle 6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84680" name="Oval 8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84681" name="Text Box 9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84683" name="Oval 11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84" name="Text Box 12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sp>
        <p:nvSpPr>
          <p:cNvPr id="284685" name="AutoShape 13" descr="Canvas"/>
          <p:cNvSpPr>
            <a:spLocks noChangeArrowheads="1"/>
          </p:cNvSpPr>
          <p:nvPr/>
        </p:nvSpPr>
        <p:spPr bwMode="auto">
          <a:xfrm flipV="1">
            <a:off x="4664075" y="4395788"/>
            <a:ext cx="3832225" cy="1905000"/>
          </a:xfrm>
          <a:custGeom>
            <a:avLst/>
            <a:gdLst>
              <a:gd name="G0" fmla="+- 4844 0 0"/>
              <a:gd name="G1" fmla="+- 21600 0 4844"/>
              <a:gd name="G2" fmla="*/ 4844 1 2"/>
              <a:gd name="G3" fmla="+- 21600 0 G2"/>
              <a:gd name="G4" fmla="+/ 4844 21600 2"/>
              <a:gd name="G5" fmla="+/ G1 0 2"/>
              <a:gd name="G6" fmla="*/ 21600 21600 4844"/>
              <a:gd name="G7" fmla="*/ G6 1 2"/>
              <a:gd name="G8" fmla="+- 21600 0 G7"/>
              <a:gd name="G9" fmla="*/ 21600 1 2"/>
              <a:gd name="G10" fmla="+- 4844 0 G9"/>
              <a:gd name="G11" fmla="?: G10 G8 0"/>
              <a:gd name="G12" fmla="?: G10 G7 21600"/>
              <a:gd name="T0" fmla="*/ 19178 w 21600"/>
              <a:gd name="T1" fmla="*/ 10800 h 21600"/>
              <a:gd name="T2" fmla="*/ 10800 w 21600"/>
              <a:gd name="T3" fmla="*/ 21600 h 21600"/>
              <a:gd name="T4" fmla="*/ 2422 w 21600"/>
              <a:gd name="T5" fmla="*/ 10800 h 21600"/>
              <a:gd name="T6" fmla="*/ 10800 w 21600"/>
              <a:gd name="T7" fmla="*/ 0 h 21600"/>
              <a:gd name="T8" fmla="*/ 4222 w 21600"/>
              <a:gd name="T9" fmla="*/ 4222 h 21600"/>
              <a:gd name="T10" fmla="*/ 17378 w 21600"/>
              <a:gd name="T11" fmla="*/ 1737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44" y="21600"/>
                </a:lnTo>
                <a:lnTo>
                  <a:pt x="16756" y="21600"/>
                </a:lnTo>
                <a:lnTo>
                  <a:pt x="21600" y="0"/>
                </a:lnTo>
                <a:close/>
              </a:path>
            </a:pathLst>
          </a:custGeom>
          <a:blipFill dpi="0" rotWithShape="0">
            <a:blip r:embed="rId4" cstate="screen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Talus</a:t>
            </a: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84687" name="AutoShape 15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84688" name="Rectangle 16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4689" name="Rectangle 17" descr="Dark upward diagonal"/>
          <p:cNvSpPr>
            <a:spLocks noChangeArrowheads="1"/>
          </p:cNvSpPr>
          <p:nvPr/>
        </p:nvSpPr>
        <p:spPr bwMode="auto">
          <a:xfrm rot="-2500604">
            <a:off x="7845425" y="5438775"/>
            <a:ext cx="973138" cy="490538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20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20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84690" name="Rectangle 18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2000">
                <a:solidFill>
                  <a:srgbClr val="FF505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2000">
                <a:solidFill>
                  <a:srgbClr val="FF5050"/>
                </a:solidFill>
              </a:rPr>
              <a:t>Lig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4090454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28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animBg="1" autoUpdateAnimBg="0"/>
      <p:bldP spid="284676" grpId="0" animBg="1" autoUpdateAnimBg="0"/>
      <p:bldP spid="284689" grpId="0" animBg="1" autoUpdateAnimBg="0"/>
      <p:bldP spid="284690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/>
              <a:t>IOM</a:t>
            </a:r>
          </a:p>
        </p:txBody>
      </p:sp>
      <p:sp>
        <p:nvSpPr>
          <p:cNvPr id="286723" name="AutoShape 3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>
              <a:solidFill>
                <a:srgbClr val="993300"/>
              </a:solidFill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>
              <a:solidFill>
                <a:srgbClr val="993300"/>
              </a:solidFill>
            </a:endParaRPr>
          </a:p>
        </p:txBody>
      </p:sp>
      <p:sp>
        <p:nvSpPr>
          <p:cNvPr id="286724" name="Rectangle 4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86725" name="Rectangle 5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86727" name="Oval 7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86728" name="Text Box 8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86730" name="Oval 10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31" name="Text Box 11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sp>
        <p:nvSpPr>
          <p:cNvPr id="286732" name="AutoShape 12" descr="Canvas"/>
          <p:cNvSpPr>
            <a:spLocks noChangeArrowheads="1"/>
          </p:cNvSpPr>
          <p:nvPr/>
        </p:nvSpPr>
        <p:spPr bwMode="auto">
          <a:xfrm flipV="1">
            <a:off x="4664075" y="4395788"/>
            <a:ext cx="3832225" cy="1905000"/>
          </a:xfrm>
          <a:custGeom>
            <a:avLst/>
            <a:gdLst>
              <a:gd name="G0" fmla="+- 4844 0 0"/>
              <a:gd name="G1" fmla="+- 21600 0 4844"/>
              <a:gd name="G2" fmla="*/ 4844 1 2"/>
              <a:gd name="G3" fmla="+- 21600 0 G2"/>
              <a:gd name="G4" fmla="+/ 4844 21600 2"/>
              <a:gd name="G5" fmla="+/ G1 0 2"/>
              <a:gd name="G6" fmla="*/ 21600 21600 4844"/>
              <a:gd name="G7" fmla="*/ G6 1 2"/>
              <a:gd name="G8" fmla="+- 21600 0 G7"/>
              <a:gd name="G9" fmla="*/ 21600 1 2"/>
              <a:gd name="G10" fmla="+- 4844 0 G9"/>
              <a:gd name="G11" fmla="?: G10 G8 0"/>
              <a:gd name="G12" fmla="?: G10 G7 21600"/>
              <a:gd name="T0" fmla="*/ 19178 w 21600"/>
              <a:gd name="T1" fmla="*/ 10800 h 21600"/>
              <a:gd name="T2" fmla="*/ 10800 w 21600"/>
              <a:gd name="T3" fmla="*/ 21600 h 21600"/>
              <a:gd name="T4" fmla="*/ 2422 w 21600"/>
              <a:gd name="T5" fmla="*/ 10800 h 21600"/>
              <a:gd name="T6" fmla="*/ 10800 w 21600"/>
              <a:gd name="T7" fmla="*/ 0 h 21600"/>
              <a:gd name="T8" fmla="*/ 4222 w 21600"/>
              <a:gd name="T9" fmla="*/ 4222 h 21600"/>
              <a:gd name="T10" fmla="*/ 17378 w 21600"/>
              <a:gd name="T11" fmla="*/ 1737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44" y="21600"/>
                </a:lnTo>
                <a:lnTo>
                  <a:pt x="16756" y="21600"/>
                </a:lnTo>
                <a:lnTo>
                  <a:pt x="21600" y="0"/>
                </a:lnTo>
                <a:close/>
              </a:path>
            </a:pathLst>
          </a:custGeom>
          <a:blipFill dpi="0" rotWithShape="0">
            <a:blip r:embed="rId3" cstate="screen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Talus</a:t>
            </a: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86734" name="AutoShape 14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86735" name="Rectangle 15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736" name="Rectangle 16" descr="Dark upward diagonal"/>
          <p:cNvSpPr>
            <a:spLocks noChangeArrowheads="1"/>
          </p:cNvSpPr>
          <p:nvPr/>
        </p:nvSpPr>
        <p:spPr bwMode="auto">
          <a:xfrm rot="-2500604">
            <a:off x="8007350" y="5384800"/>
            <a:ext cx="762000" cy="457200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86737" name="Rectangle 17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Lig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562600" y="4279900"/>
            <a:ext cx="1828800" cy="1905000"/>
            <a:chOff x="1824" y="2544"/>
            <a:chExt cx="1152" cy="1200"/>
          </a:xfrm>
        </p:grpSpPr>
        <p:sp>
          <p:nvSpPr>
            <p:cNvPr id="286739" name="AutoShape 19"/>
            <p:cNvSpPr>
              <a:spLocks noChangeArrowheads="1"/>
            </p:cNvSpPr>
            <p:nvPr/>
          </p:nvSpPr>
          <p:spPr bwMode="auto">
            <a:xfrm rot="8764275">
              <a:off x="1824" y="2544"/>
              <a:ext cx="1152" cy="1200"/>
            </a:xfrm>
            <a:custGeom>
              <a:avLst/>
              <a:gdLst>
                <a:gd name="G0" fmla="+- -1246962 0 0"/>
                <a:gd name="G1" fmla="+- -9326407 0 0"/>
                <a:gd name="G2" fmla="+- -1246962 0 -9326407"/>
                <a:gd name="G3" fmla="+- 10800 0 0"/>
                <a:gd name="G4" fmla="+- 0 0 -124696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04 0 0"/>
                <a:gd name="G9" fmla="+- 0 0 -9326407"/>
                <a:gd name="G10" fmla="+- 7404 0 2700"/>
                <a:gd name="G11" fmla="cos G10 -1246962"/>
                <a:gd name="G12" fmla="sin G10 -1246962"/>
                <a:gd name="G13" fmla="cos 13500 -1246962"/>
                <a:gd name="G14" fmla="sin 13500 -1246962"/>
                <a:gd name="G15" fmla="+- G11 10800 0"/>
                <a:gd name="G16" fmla="+- G12 10800 0"/>
                <a:gd name="G17" fmla="+- G13 10800 0"/>
                <a:gd name="G18" fmla="+- G14 10800 0"/>
                <a:gd name="G19" fmla="*/ 7404 1 2"/>
                <a:gd name="G20" fmla="+- G19 5400 0"/>
                <a:gd name="G21" fmla="cos G20 -1246962"/>
                <a:gd name="G22" fmla="sin G20 -1246962"/>
                <a:gd name="G23" fmla="+- G21 10800 0"/>
                <a:gd name="G24" fmla="+- G12 G23 G22"/>
                <a:gd name="G25" fmla="+- G22 G23 G11"/>
                <a:gd name="G26" fmla="cos 10800 -1246962"/>
                <a:gd name="G27" fmla="sin 10800 -1246962"/>
                <a:gd name="G28" fmla="cos 7404 -1246962"/>
                <a:gd name="G29" fmla="sin 7404 -124696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9326407"/>
                <a:gd name="G36" fmla="sin G34 -9326407"/>
                <a:gd name="G37" fmla="+/ -9326407 -124696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04 G39"/>
                <a:gd name="G43" fmla="sin 740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2551 w 21600"/>
                <a:gd name="T5" fmla="*/ 142 h 21600"/>
                <a:gd name="T6" fmla="*/ 3597 w 21600"/>
                <a:gd name="T7" fmla="*/ 5235 h 21600"/>
                <a:gd name="T8" fmla="*/ 12000 w 21600"/>
                <a:gd name="T9" fmla="*/ 3493 h 21600"/>
                <a:gd name="T10" fmla="*/ 23562 w 21600"/>
                <a:gd name="T11" fmla="*/ 6398 h 21600"/>
                <a:gd name="T12" fmla="*/ 20838 w 21600"/>
                <a:gd name="T13" fmla="*/ 11990 h 21600"/>
                <a:gd name="T14" fmla="*/ 15246 w 21600"/>
                <a:gd name="T15" fmla="*/ 926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799" y="8386"/>
                  </a:moveTo>
                  <a:cubicBezTo>
                    <a:pt x="16769" y="5399"/>
                    <a:pt x="13958" y="3396"/>
                    <a:pt x="10800" y="3396"/>
                  </a:cubicBezTo>
                  <a:cubicBezTo>
                    <a:pt x="8506" y="3395"/>
                    <a:pt x="6343" y="4458"/>
                    <a:pt x="4941" y="6273"/>
                  </a:cubicBezTo>
                  <a:lnTo>
                    <a:pt x="2253" y="4196"/>
                  </a:lnTo>
                  <a:cubicBezTo>
                    <a:pt x="4298" y="1549"/>
                    <a:pt x="7454" y="-1"/>
                    <a:pt x="10800" y="0"/>
                  </a:cubicBezTo>
                  <a:cubicBezTo>
                    <a:pt x="15407" y="0"/>
                    <a:pt x="19507" y="2923"/>
                    <a:pt x="21009" y="7279"/>
                  </a:cubicBezTo>
                  <a:lnTo>
                    <a:pt x="23562" y="6398"/>
                  </a:lnTo>
                  <a:lnTo>
                    <a:pt x="20838" y="11990"/>
                  </a:lnTo>
                  <a:lnTo>
                    <a:pt x="15246" y="9266"/>
                  </a:lnTo>
                  <a:lnTo>
                    <a:pt x="17799" y="83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latin typeface="Times New Roman" pitchFamily="18" charset="0"/>
              </a:endParaRPr>
            </a:p>
          </p:txBody>
        </p:sp>
        <p:sp>
          <p:nvSpPr>
            <p:cNvPr id="286740" name="WordArt 20"/>
            <p:cNvSpPr>
              <a:spLocks noChangeArrowheads="1" noChangeShapeType="1" noTextEdit="1"/>
            </p:cNvSpPr>
            <p:nvPr/>
          </p:nvSpPr>
          <p:spPr bwMode="auto">
            <a:xfrm rot="-1348352">
              <a:off x="2116" y="3116"/>
              <a:ext cx="778" cy="515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383214"/>
                </a:avLst>
              </a:prstTxWarp>
            </a:bodyPr>
            <a:lstStyle/>
            <a:p>
              <a:pPr algn="ctr"/>
              <a:r>
                <a:rPr lang="en-US" sz="1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INVERSION</a:t>
              </a: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338603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DSC0293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1342" y="1142984"/>
            <a:ext cx="3952030" cy="5214974"/>
          </a:xfrm>
          <a:prstGeom prst="rect">
            <a:avLst/>
          </a:prstGeom>
          <a:noFill/>
        </p:spPr>
      </p:pic>
      <p:sp>
        <p:nvSpPr>
          <p:cNvPr id="288771" name="AutoShape 3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</p:txBody>
      </p:sp>
      <p:sp>
        <p:nvSpPr>
          <p:cNvPr id="288772" name="Rectangle 4"/>
          <p:cNvSpPr>
            <a:spLocks noChangeArrowheads="1"/>
          </p:cNvSpPr>
          <p:nvPr/>
        </p:nvSpPr>
        <p:spPr bwMode="auto">
          <a:xfrm>
            <a:off x="4246563" y="5730875"/>
            <a:ext cx="1211262" cy="5111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rIns="0" anchor="ctr"/>
          <a:lstStyle/>
          <a:p>
            <a:endParaRPr lang="en-US"/>
          </a:p>
        </p:txBody>
      </p:sp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/>
              <a:t>IOM</a:t>
            </a:r>
          </a:p>
        </p:txBody>
      </p:sp>
      <p:sp>
        <p:nvSpPr>
          <p:cNvPr id="288774" name="Rectangle 6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88775" name="Rectangle 7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88777" name="Oval 9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88778" name="Text Box 10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88780" name="Oval 12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81" name="Text Box 13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88783" name="AutoShape 15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88784" name="Rectangle 16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8785" name="Rectangle 17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Lig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 rot="823344">
            <a:off x="4683125" y="4302125"/>
            <a:ext cx="3832225" cy="2020888"/>
            <a:chOff x="2938" y="2696"/>
            <a:chExt cx="2414" cy="1273"/>
          </a:xfrm>
        </p:grpSpPr>
        <p:sp>
          <p:nvSpPr>
            <p:cNvPr id="288787" name="AutoShape 19" descr="Canvas"/>
            <p:cNvSpPr>
              <a:spLocks noChangeArrowheads="1"/>
            </p:cNvSpPr>
            <p:nvPr/>
          </p:nvSpPr>
          <p:spPr bwMode="auto">
            <a:xfrm flipV="1">
              <a:off x="2938" y="2769"/>
              <a:ext cx="2414" cy="1200"/>
            </a:xfrm>
            <a:custGeom>
              <a:avLst/>
              <a:gdLst>
                <a:gd name="G0" fmla="+- 4844 0 0"/>
                <a:gd name="G1" fmla="+- 21600 0 4844"/>
                <a:gd name="G2" fmla="*/ 4844 1 2"/>
                <a:gd name="G3" fmla="+- 21600 0 G2"/>
                <a:gd name="G4" fmla="+/ 4844 21600 2"/>
                <a:gd name="G5" fmla="+/ G1 0 2"/>
                <a:gd name="G6" fmla="*/ 21600 21600 4844"/>
                <a:gd name="G7" fmla="*/ G6 1 2"/>
                <a:gd name="G8" fmla="+- 21600 0 G7"/>
                <a:gd name="G9" fmla="*/ 21600 1 2"/>
                <a:gd name="G10" fmla="+- 4844 0 G9"/>
                <a:gd name="G11" fmla="?: G10 G8 0"/>
                <a:gd name="G12" fmla="?: G10 G7 21600"/>
                <a:gd name="T0" fmla="*/ 19178 w 21600"/>
                <a:gd name="T1" fmla="*/ 10800 h 21600"/>
                <a:gd name="T2" fmla="*/ 10800 w 21600"/>
                <a:gd name="T3" fmla="*/ 21600 h 21600"/>
                <a:gd name="T4" fmla="*/ 2422 w 21600"/>
                <a:gd name="T5" fmla="*/ 10800 h 21600"/>
                <a:gd name="T6" fmla="*/ 10800 w 21600"/>
                <a:gd name="T7" fmla="*/ 0 h 21600"/>
                <a:gd name="T8" fmla="*/ 4222 w 21600"/>
                <a:gd name="T9" fmla="*/ 4222 h 21600"/>
                <a:gd name="T10" fmla="*/ 17378 w 21600"/>
                <a:gd name="T11" fmla="*/ 1737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844" y="21600"/>
                  </a:lnTo>
                  <a:lnTo>
                    <a:pt x="16756" y="21600"/>
                  </a:lnTo>
                  <a:lnTo>
                    <a:pt x="21600" y="0"/>
                  </a:lnTo>
                  <a:close/>
                </a:path>
              </a:pathLst>
            </a:custGeom>
            <a:blipFill dpi="0" rotWithShape="0">
              <a:blip r:embed="rId4" cstate="screen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Talus</a:t>
              </a: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3504" y="2696"/>
              <a:ext cx="1152" cy="1200"/>
              <a:chOff x="1824" y="2544"/>
              <a:chExt cx="1152" cy="1200"/>
            </a:xfrm>
          </p:grpSpPr>
          <p:sp>
            <p:nvSpPr>
              <p:cNvPr id="288789" name="AutoShape 21"/>
              <p:cNvSpPr>
                <a:spLocks noChangeArrowheads="1"/>
              </p:cNvSpPr>
              <p:nvPr/>
            </p:nvSpPr>
            <p:spPr bwMode="auto">
              <a:xfrm rot="8764275">
                <a:off x="1824" y="2544"/>
                <a:ext cx="1152" cy="1200"/>
              </a:xfrm>
              <a:custGeom>
                <a:avLst/>
                <a:gdLst>
                  <a:gd name="G0" fmla="+- -1246962 0 0"/>
                  <a:gd name="G1" fmla="+- -9326407 0 0"/>
                  <a:gd name="G2" fmla="+- -1246962 0 -9326407"/>
                  <a:gd name="G3" fmla="+- 10800 0 0"/>
                  <a:gd name="G4" fmla="+- 0 0 -124696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404 0 0"/>
                  <a:gd name="G9" fmla="+- 0 0 -9326407"/>
                  <a:gd name="G10" fmla="+- 7404 0 2700"/>
                  <a:gd name="G11" fmla="cos G10 -1246962"/>
                  <a:gd name="G12" fmla="sin G10 -1246962"/>
                  <a:gd name="G13" fmla="cos 13500 -1246962"/>
                  <a:gd name="G14" fmla="sin 13500 -124696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404 1 2"/>
                  <a:gd name="G20" fmla="+- G19 5400 0"/>
                  <a:gd name="G21" fmla="cos G20 -1246962"/>
                  <a:gd name="G22" fmla="sin G20 -1246962"/>
                  <a:gd name="G23" fmla="+- G21 10800 0"/>
                  <a:gd name="G24" fmla="+- G12 G23 G22"/>
                  <a:gd name="G25" fmla="+- G22 G23 G11"/>
                  <a:gd name="G26" fmla="cos 10800 -1246962"/>
                  <a:gd name="G27" fmla="sin 10800 -1246962"/>
                  <a:gd name="G28" fmla="cos 7404 -1246962"/>
                  <a:gd name="G29" fmla="sin 7404 -124696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26407"/>
                  <a:gd name="G36" fmla="sin G34 -9326407"/>
                  <a:gd name="G37" fmla="+/ -9326407 -124696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404 G39"/>
                  <a:gd name="G43" fmla="sin 7404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2551 w 21600"/>
                  <a:gd name="T5" fmla="*/ 142 h 21600"/>
                  <a:gd name="T6" fmla="*/ 3597 w 21600"/>
                  <a:gd name="T7" fmla="*/ 5235 h 21600"/>
                  <a:gd name="T8" fmla="*/ 12000 w 21600"/>
                  <a:gd name="T9" fmla="*/ 3493 h 21600"/>
                  <a:gd name="T10" fmla="*/ 23562 w 21600"/>
                  <a:gd name="T11" fmla="*/ 6398 h 21600"/>
                  <a:gd name="T12" fmla="*/ 20838 w 21600"/>
                  <a:gd name="T13" fmla="*/ 11990 h 21600"/>
                  <a:gd name="T14" fmla="*/ 15246 w 21600"/>
                  <a:gd name="T15" fmla="*/ 9266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799" y="8386"/>
                    </a:moveTo>
                    <a:cubicBezTo>
                      <a:pt x="16769" y="5399"/>
                      <a:pt x="13958" y="3396"/>
                      <a:pt x="10800" y="3396"/>
                    </a:cubicBezTo>
                    <a:cubicBezTo>
                      <a:pt x="8506" y="3395"/>
                      <a:pt x="6343" y="4458"/>
                      <a:pt x="4941" y="6273"/>
                    </a:cubicBezTo>
                    <a:lnTo>
                      <a:pt x="2253" y="4196"/>
                    </a:lnTo>
                    <a:cubicBezTo>
                      <a:pt x="4298" y="1549"/>
                      <a:pt x="7454" y="-1"/>
                      <a:pt x="10800" y="0"/>
                    </a:cubicBezTo>
                    <a:cubicBezTo>
                      <a:pt x="15407" y="0"/>
                      <a:pt x="19507" y="2923"/>
                      <a:pt x="21009" y="7279"/>
                    </a:cubicBezTo>
                    <a:lnTo>
                      <a:pt x="23562" y="6398"/>
                    </a:lnTo>
                    <a:lnTo>
                      <a:pt x="20838" y="11990"/>
                    </a:lnTo>
                    <a:lnTo>
                      <a:pt x="15246" y="9266"/>
                    </a:lnTo>
                    <a:lnTo>
                      <a:pt x="17799" y="8386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>
                  <a:spcBef>
                    <a:spcPct val="0"/>
                  </a:spcBef>
                </a:pPr>
                <a:endParaRPr lang="en-GB" sz="2400">
                  <a:latin typeface="Times New Roman" pitchFamily="18" charset="0"/>
                </a:endParaRPr>
              </a:p>
            </p:txBody>
          </p:sp>
          <p:sp>
            <p:nvSpPr>
              <p:cNvPr id="288790" name="WordArt 22"/>
              <p:cNvSpPr>
                <a:spLocks noChangeArrowheads="1" noChangeShapeType="1" noTextEdit="1"/>
              </p:cNvSpPr>
              <p:nvPr/>
            </p:nvSpPr>
            <p:spPr bwMode="auto">
              <a:xfrm rot="-1348352">
                <a:off x="2116" y="3116"/>
                <a:ext cx="778" cy="515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Down">
                  <a:avLst>
                    <a:gd name="adj" fmla="val 383214"/>
                  </a:avLst>
                </a:prstTxWarp>
              </a:bodyPr>
              <a:lstStyle/>
              <a:p>
                <a:pPr algn="ctr"/>
                <a:r>
                  <a:rPr lang="en-US" sz="1800" kern="10"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"/>
                    <a:cs typeface="Arial"/>
                  </a:rPr>
                  <a:t>INVERSION</a:t>
                </a:r>
              </a:p>
            </p:txBody>
          </p:sp>
        </p:grpSp>
      </p:grpSp>
      <p:sp>
        <p:nvSpPr>
          <p:cNvPr id="288791" name="Rectangle 23" descr="Dark upward diagonal"/>
          <p:cNvSpPr>
            <a:spLocks noChangeArrowheads="1"/>
          </p:cNvSpPr>
          <p:nvPr/>
        </p:nvSpPr>
        <p:spPr bwMode="auto">
          <a:xfrm rot="-2500604">
            <a:off x="8007350" y="5384800"/>
            <a:ext cx="762000" cy="457200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88793" name="AutoShape 25"/>
          <p:cNvSpPr>
            <a:spLocks noChangeArrowheads="1"/>
          </p:cNvSpPr>
          <p:nvPr/>
        </p:nvSpPr>
        <p:spPr bwMode="auto">
          <a:xfrm rot="-4746491" flipH="1" flipV="1">
            <a:off x="8476457" y="4463256"/>
            <a:ext cx="381000" cy="1004887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8794" name="AutoShape 26"/>
          <p:cNvSpPr>
            <a:spLocks noChangeArrowheads="1"/>
          </p:cNvSpPr>
          <p:nvPr/>
        </p:nvSpPr>
        <p:spPr bwMode="auto">
          <a:xfrm rot="-1279724" flipH="1" flipV="1">
            <a:off x="4794250" y="3352800"/>
            <a:ext cx="381000" cy="1004888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4254424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28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93" grpId="0" animBg="1"/>
      <p:bldP spid="28879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/>
              <a:t>IOM</a:t>
            </a:r>
          </a:p>
        </p:txBody>
      </p:sp>
      <p:sp>
        <p:nvSpPr>
          <p:cNvPr id="290819" name="AutoShape 3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>
              <a:solidFill>
                <a:srgbClr val="993300"/>
              </a:solidFill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</p:txBody>
      </p:sp>
      <p:sp>
        <p:nvSpPr>
          <p:cNvPr id="290820" name="Rectangle 4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90821" name="Rectangle 5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90823" name="Oval 7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90824" name="Text Box 8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90826" name="Oval 10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27" name="Text Box 11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sp>
        <p:nvSpPr>
          <p:cNvPr id="290828" name="AutoShape 12" descr="Canvas"/>
          <p:cNvSpPr>
            <a:spLocks noChangeArrowheads="1"/>
          </p:cNvSpPr>
          <p:nvPr/>
        </p:nvSpPr>
        <p:spPr bwMode="auto">
          <a:xfrm flipV="1">
            <a:off x="4664075" y="4395788"/>
            <a:ext cx="3832225" cy="1905000"/>
          </a:xfrm>
          <a:custGeom>
            <a:avLst/>
            <a:gdLst>
              <a:gd name="G0" fmla="+- 4844 0 0"/>
              <a:gd name="G1" fmla="+- 21600 0 4844"/>
              <a:gd name="G2" fmla="*/ 4844 1 2"/>
              <a:gd name="G3" fmla="+- 21600 0 G2"/>
              <a:gd name="G4" fmla="+/ 4844 21600 2"/>
              <a:gd name="G5" fmla="+/ G1 0 2"/>
              <a:gd name="G6" fmla="*/ 21600 21600 4844"/>
              <a:gd name="G7" fmla="*/ G6 1 2"/>
              <a:gd name="G8" fmla="+- 21600 0 G7"/>
              <a:gd name="G9" fmla="*/ 21600 1 2"/>
              <a:gd name="G10" fmla="+- 4844 0 G9"/>
              <a:gd name="G11" fmla="?: G10 G8 0"/>
              <a:gd name="G12" fmla="?: G10 G7 21600"/>
              <a:gd name="T0" fmla="*/ 19178 w 21600"/>
              <a:gd name="T1" fmla="*/ 10800 h 21600"/>
              <a:gd name="T2" fmla="*/ 10800 w 21600"/>
              <a:gd name="T3" fmla="*/ 21600 h 21600"/>
              <a:gd name="T4" fmla="*/ 2422 w 21600"/>
              <a:gd name="T5" fmla="*/ 10800 h 21600"/>
              <a:gd name="T6" fmla="*/ 10800 w 21600"/>
              <a:gd name="T7" fmla="*/ 0 h 21600"/>
              <a:gd name="T8" fmla="*/ 4222 w 21600"/>
              <a:gd name="T9" fmla="*/ 4222 h 21600"/>
              <a:gd name="T10" fmla="*/ 17378 w 21600"/>
              <a:gd name="T11" fmla="*/ 1737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844" y="21600"/>
                </a:lnTo>
                <a:lnTo>
                  <a:pt x="16756" y="21600"/>
                </a:lnTo>
                <a:lnTo>
                  <a:pt x="21600" y="0"/>
                </a:lnTo>
                <a:close/>
              </a:path>
            </a:pathLst>
          </a:custGeom>
          <a:blipFill dpi="0" rotWithShape="0">
            <a:blip r:embed="rId3" cstate="screen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Talus</a:t>
            </a: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90830" name="AutoShape 14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90831" name="Rectangle 15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0832" name="Rectangle 16" descr="Dark upward diagonal"/>
          <p:cNvSpPr>
            <a:spLocks noChangeArrowheads="1"/>
          </p:cNvSpPr>
          <p:nvPr/>
        </p:nvSpPr>
        <p:spPr bwMode="auto">
          <a:xfrm rot="-2500604">
            <a:off x="8007350" y="5384800"/>
            <a:ext cx="762000" cy="457200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90833" name="Rectangle 17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Lig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956300" y="4216400"/>
            <a:ext cx="1828800" cy="1905000"/>
            <a:chOff x="2592" y="2544"/>
            <a:chExt cx="1152" cy="1200"/>
          </a:xfrm>
        </p:grpSpPr>
        <p:sp>
          <p:nvSpPr>
            <p:cNvPr id="290835" name="AutoShape 19"/>
            <p:cNvSpPr>
              <a:spLocks noChangeArrowheads="1"/>
            </p:cNvSpPr>
            <p:nvPr/>
          </p:nvSpPr>
          <p:spPr bwMode="auto">
            <a:xfrm rot="12835725" flipH="1">
              <a:off x="2592" y="2544"/>
              <a:ext cx="1152" cy="1200"/>
            </a:xfrm>
            <a:custGeom>
              <a:avLst/>
              <a:gdLst>
                <a:gd name="G0" fmla="+- -1246962 0 0"/>
                <a:gd name="G1" fmla="+- -9326407 0 0"/>
                <a:gd name="G2" fmla="+- -1246962 0 -9326407"/>
                <a:gd name="G3" fmla="+- 10800 0 0"/>
                <a:gd name="G4" fmla="+- 0 0 -124696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404 0 0"/>
                <a:gd name="G9" fmla="+- 0 0 -9326407"/>
                <a:gd name="G10" fmla="+- 7404 0 2700"/>
                <a:gd name="G11" fmla="cos G10 -1246962"/>
                <a:gd name="G12" fmla="sin G10 -1246962"/>
                <a:gd name="G13" fmla="cos 13500 -1246962"/>
                <a:gd name="G14" fmla="sin 13500 -1246962"/>
                <a:gd name="G15" fmla="+- G11 10800 0"/>
                <a:gd name="G16" fmla="+- G12 10800 0"/>
                <a:gd name="G17" fmla="+- G13 10800 0"/>
                <a:gd name="G18" fmla="+- G14 10800 0"/>
                <a:gd name="G19" fmla="*/ 7404 1 2"/>
                <a:gd name="G20" fmla="+- G19 5400 0"/>
                <a:gd name="G21" fmla="cos G20 -1246962"/>
                <a:gd name="G22" fmla="sin G20 -1246962"/>
                <a:gd name="G23" fmla="+- G21 10800 0"/>
                <a:gd name="G24" fmla="+- G12 G23 G22"/>
                <a:gd name="G25" fmla="+- G22 G23 G11"/>
                <a:gd name="G26" fmla="cos 10800 -1246962"/>
                <a:gd name="G27" fmla="sin 10800 -1246962"/>
                <a:gd name="G28" fmla="cos 7404 -1246962"/>
                <a:gd name="G29" fmla="sin 7404 -124696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9326407"/>
                <a:gd name="G36" fmla="sin G34 -9326407"/>
                <a:gd name="G37" fmla="+/ -9326407 -124696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404 G39"/>
                <a:gd name="G43" fmla="sin 740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2551 w 21600"/>
                <a:gd name="T5" fmla="*/ 142 h 21600"/>
                <a:gd name="T6" fmla="*/ 3597 w 21600"/>
                <a:gd name="T7" fmla="*/ 5235 h 21600"/>
                <a:gd name="T8" fmla="*/ 12000 w 21600"/>
                <a:gd name="T9" fmla="*/ 3493 h 21600"/>
                <a:gd name="T10" fmla="*/ 23562 w 21600"/>
                <a:gd name="T11" fmla="*/ 6398 h 21600"/>
                <a:gd name="T12" fmla="*/ 20838 w 21600"/>
                <a:gd name="T13" fmla="*/ 11990 h 21600"/>
                <a:gd name="T14" fmla="*/ 15246 w 21600"/>
                <a:gd name="T15" fmla="*/ 926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7799" y="8386"/>
                  </a:moveTo>
                  <a:cubicBezTo>
                    <a:pt x="16769" y="5399"/>
                    <a:pt x="13958" y="3396"/>
                    <a:pt x="10800" y="3396"/>
                  </a:cubicBezTo>
                  <a:cubicBezTo>
                    <a:pt x="8506" y="3395"/>
                    <a:pt x="6343" y="4458"/>
                    <a:pt x="4941" y="6273"/>
                  </a:cubicBezTo>
                  <a:lnTo>
                    <a:pt x="2253" y="4196"/>
                  </a:lnTo>
                  <a:cubicBezTo>
                    <a:pt x="4298" y="1549"/>
                    <a:pt x="7454" y="-1"/>
                    <a:pt x="10800" y="0"/>
                  </a:cubicBezTo>
                  <a:cubicBezTo>
                    <a:pt x="15407" y="0"/>
                    <a:pt x="19507" y="2923"/>
                    <a:pt x="21009" y="7279"/>
                  </a:cubicBezTo>
                  <a:lnTo>
                    <a:pt x="23562" y="6398"/>
                  </a:lnTo>
                  <a:lnTo>
                    <a:pt x="20838" y="11990"/>
                  </a:lnTo>
                  <a:lnTo>
                    <a:pt x="15246" y="9266"/>
                  </a:lnTo>
                  <a:lnTo>
                    <a:pt x="17799" y="83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836" name="WordArt 20"/>
            <p:cNvSpPr>
              <a:spLocks noChangeArrowheads="1" noChangeShapeType="1" noTextEdit="1"/>
            </p:cNvSpPr>
            <p:nvPr/>
          </p:nvSpPr>
          <p:spPr bwMode="auto">
            <a:xfrm rot="1073078">
              <a:off x="2692" y="3124"/>
              <a:ext cx="778" cy="515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383214"/>
                </a:avLst>
              </a:prstTxWarp>
            </a:bodyPr>
            <a:lstStyle/>
            <a:p>
              <a:pPr algn="ctr"/>
              <a:r>
                <a:rPr lang="en-US" sz="1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EVERSION</a:t>
              </a: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42913" y="357166"/>
            <a:ext cx="8154987" cy="685800"/>
          </a:xfrm>
        </p:spPr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2102782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DSC0315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3805" y="1071546"/>
            <a:ext cx="4032120" cy="5383229"/>
          </a:xfrm>
          <a:prstGeom prst="rect">
            <a:avLst/>
          </a:prstGeom>
          <a:noFill/>
        </p:spPr>
      </p:pic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/>
              <a:t>IOM</a:t>
            </a:r>
          </a:p>
        </p:txBody>
      </p:sp>
      <p:sp>
        <p:nvSpPr>
          <p:cNvPr id="292868" name="AutoShape 4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</p:txBody>
      </p:sp>
      <p:sp>
        <p:nvSpPr>
          <p:cNvPr id="292869" name="Rectangle 5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92870" name="Rectangle 6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92872" name="Oval 8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92873" name="Text Box 9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92875" name="Oval 11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876" name="Text Box 12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92878" name="AutoShape 14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92879" name="Rectangle 15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2880" name="Rectangle 16" descr="Dark upward diagonal"/>
          <p:cNvSpPr>
            <a:spLocks noChangeArrowheads="1"/>
          </p:cNvSpPr>
          <p:nvPr/>
        </p:nvSpPr>
        <p:spPr bwMode="auto">
          <a:xfrm rot="-2500604">
            <a:off x="8007350" y="5384800"/>
            <a:ext cx="762000" cy="457200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7573963" y="5718175"/>
            <a:ext cx="1211262" cy="5111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rIns="0" anchor="ctr"/>
          <a:lstStyle/>
          <a:p>
            <a:endParaRPr lang="en-US"/>
          </a:p>
        </p:txBody>
      </p:sp>
      <p:sp>
        <p:nvSpPr>
          <p:cNvPr id="292882" name="Rectangle 18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Lig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 rot="-916338">
            <a:off x="4625975" y="4216400"/>
            <a:ext cx="3832225" cy="2084388"/>
            <a:chOff x="2938" y="2656"/>
            <a:chExt cx="2414" cy="1313"/>
          </a:xfrm>
        </p:grpSpPr>
        <p:sp>
          <p:nvSpPr>
            <p:cNvPr id="292884" name="AutoShape 20" descr="Canvas"/>
            <p:cNvSpPr>
              <a:spLocks noChangeArrowheads="1"/>
            </p:cNvSpPr>
            <p:nvPr/>
          </p:nvSpPr>
          <p:spPr bwMode="auto">
            <a:xfrm flipV="1">
              <a:off x="2938" y="2769"/>
              <a:ext cx="2414" cy="1200"/>
            </a:xfrm>
            <a:custGeom>
              <a:avLst/>
              <a:gdLst>
                <a:gd name="G0" fmla="+- 4844 0 0"/>
                <a:gd name="G1" fmla="+- 21600 0 4844"/>
                <a:gd name="G2" fmla="*/ 4844 1 2"/>
                <a:gd name="G3" fmla="+- 21600 0 G2"/>
                <a:gd name="G4" fmla="+/ 4844 21600 2"/>
                <a:gd name="G5" fmla="+/ G1 0 2"/>
                <a:gd name="G6" fmla="*/ 21600 21600 4844"/>
                <a:gd name="G7" fmla="*/ G6 1 2"/>
                <a:gd name="G8" fmla="+- 21600 0 G7"/>
                <a:gd name="G9" fmla="*/ 21600 1 2"/>
                <a:gd name="G10" fmla="+- 4844 0 G9"/>
                <a:gd name="G11" fmla="?: G10 G8 0"/>
                <a:gd name="G12" fmla="?: G10 G7 21600"/>
                <a:gd name="T0" fmla="*/ 19178 w 21600"/>
                <a:gd name="T1" fmla="*/ 10800 h 21600"/>
                <a:gd name="T2" fmla="*/ 10800 w 21600"/>
                <a:gd name="T3" fmla="*/ 21600 h 21600"/>
                <a:gd name="T4" fmla="*/ 2422 w 21600"/>
                <a:gd name="T5" fmla="*/ 10800 h 21600"/>
                <a:gd name="T6" fmla="*/ 10800 w 21600"/>
                <a:gd name="T7" fmla="*/ 0 h 21600"/>
                <a:gd name="T8" fmla="*/ 4222 w 21600"/>
                <a:gd name="T9" fmla="*/ 4222 h 21600"/>
                <a:gd name="T10" fmla="*/ 17378 w 21600"/>
                <a:gd name="T11" fmla="*/ 1737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844" y="21600"/>
                  </a:lnTo>
                  <a:lnTo>
                    <a:pt x="16756" y="21600"/>
                  </a:lnTo>
                  <a:lnTo>
                    <a:pt x="21600" y="0"/>
                  </a:lnTo>
                  <a:close/>
                </a:path>
              </a:pathLst>
            </a:custGeom>
            <a:blipFill dpi="0" rotWithShape="0">
              <a:blip r:embed="rId4" cstate="screen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Talus</a:t>
              </a: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3752" y="2656"/>
              <a:ext cx="1152" cy="1200"/>
              <a:chOff x="2592" y="2544"/>
              <a:chExt cx="1152" cy="1200"/>
            </a:xfrm>
          </p:grpSpPr>
          <p:sp>
            <p:nvSpPr>
              <p:cNvPr id="292886" name="AutoShape 22"/>
              <p:cNvSpPr>
                <a:spLocks noChangeArrowheads="1"/>
              </p:cNvSpPr>
              <p:nvPr/>
            </p:nvSpPr>
            <p:spPr bwMode="auto">
              <a:xfrm rot="12835725" flipH="1">
                <a:off x="2592" y="2544"/>
                <a:ext cx="1152" cy="1200"/>
              </a:xfrm>
              <a:custGeom>
                <a:avLst/>
                <a:gdLst>
                  <a:gd name="G0" fmla="+- -1246962 0 0"/>
                  <a:gd name="G1" fmla="+- -9326407 0 0"/>
                  <a:gd name="G2" fmla="+- -1246962 0 -9326407"/>
                  <a:gd name="G3" fmla="+- 10800 0 0"/>
                  <a:gd name="G4" fmla="+- 0 0 -124696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404 0 0"/>
                  <a:gd name="G9" fmla="+- 0 0 -9326407"/>
                  <a:gd name="G10" fmla="+- 7404 0 2700"/>
                  <a:gd name="G11" fmla="cos G10 -1246962"/>
                  <a:gd name="G12" fmla="sin G10 -1246962"/>
                  <a:gd name="G13" fmla="cos 13500 -1246962"/>
                  <a:gd name="G14" fmla="sin 13500 -124696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404 1 2"/>
                  <a:gd name="G20" fmla="+- G19 5400 0"/>
                  <a:gd name="G21" fmla="cos G20 -1246962"/>
                  <a:gd name="G22" fmla="sin G20 -1246962"/>
                  <a:gd name="G23" fmla="+- G21 10800 0"/>
                  <a:gd name="G24" fmla="+- G12 G23 G22"/>
                  <a:gd name="G25" fmla="+- G22 G23 G11"/>
                  <a:gd name="G26" fmla="cos 10800 -1246962"/>
                  <a:gd name="G27" fmla="sin 10800 -1246962"/>
                  <a:gd name="G28" fmla="cos 7404 -1246962"/>
                  <a:gd name="G29" fmla="sin 7404 -124696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26407"/>
                  <a:gd name="G36" fmla="sin G34 -9326407"/>
                  <a:gd name="G37" fmla="+/ -9326407 -124696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404 G39"/>
                  <a:gd name="G43" fmla="sin 7404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2551 w 21600"/>
                  <a:gd name="T5" fmla="*/ 142 h 21600"/>
                  <a:gd name="T6" fmla="*/ 3597 w 21600"/>
                  <a:gd name="T7" fmla="*/ 5235 h 21600"/>
                  <a:gd name="T8" fmla="*/ 12000 w 21600"/>
                  <a:gd name="T9" fmla="*/ 3493 h 21600"/>
                  <a:gd name="T10" fmla="*/ 23562 w 21600"/>
                  <a:gd name="T11" fmla="*/ 6398 h 21600"/>
                  <a:gd name="T12" fmla="*/ 20838 w 21600"/>
                  <a:gd name="T13" fmla="*/ 11990 h 21600"/>
                  <a:gd name="T14" fmla="*/ 15246 w 21600"/>
                  <a:gd name="T15" fmla="*/ 9266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799" y="8386"/>
                    </a:moveTo>
                    <a:cubicBezTo>
                      <a:pt x="16769" y="5399"/>
                      <a:pt x="13958" y="3396"/>
                      <a:pt x="10800" y="3396"/>
                    </a:cubicBezTo>
                    <a:cubicBezTo>
                      <a:pt x="8506" y="3395"/>
                      <a:pt x="6343" y="4458"/>
                      <a:pt x="4941" y="6273"/>
                    </a:cubicBezTo>
                    <a:lnTo>
                      <a:pt x="2253" y="4196"/>
                    </a:lnTo>
                    <a:cubicBezTo>
                      <a:pt x="4298" y="1549"/>
                      <a:pt x="7454" y="-1"/>
                      <a:pt x="10800" y="0"/>
                    </a:cubicBezTo>
                    <a:cubicBezTo>
                      <a:pt x="15407" y="0"/>
                      <a:pt x="19507" y="2923"/>
                      <a:pt x="21009" y="7279"/>
                    </a:cubicBezTo>
                    <a:lnTo>
                      <a:pt x="23562" y="6398"/>
                    </a:lnTo>
                    <a:lnTo>
                      <a:pt x="20838" y="11990"/>
                    </a:lnTo>
                    <a:lnTo>
                      <a:pt x="15246" y="9266"/>
                    </a:lnTo>
                    <a:lnTo>
                      <a:pt x="17799" y="83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887" name="WordArt 23"/>
              <p:cNvSpPr>
                <a:spLocks noChangeArrowheads="1" noChangeShapeType="1" noTextEdit="1"/>
              </p:cNvSpPr>
              <p:nvPr/>
            </p:nvSpPr>
            <p:spPr bwMode="auto">
              <a:xfrm rot="1073078">
                <a:off x="2692" y="3124"/>
                <a:ext cx="778" cy="515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Down">
                  <a:avLst>
                    <a:gd name="adj" fmla="val 383214"/>
                  </a:avLst>
                </a:prstTxWarp>
              </a:bodyPr>
              <a:lstStyle/>
              <a:p>
                <a:pPr algn="ctr"/>
                <a:r>
                  <a:rPr lang="en-US" sz="18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"/>
                    <a:cs typeface="Arial"/>
                  </a:rPr>
                  <a:t>EVERSION</a:t>
                </a:r>
              </a:p>
            </p:txBody>
          </p:sp>
        </p:grpSp>
      </p:grpSp>
      <p:sp>
        <p:nvSpPr>
          <p:cNvPr id="292888" name="AutoShape 24"/>
          <p:cNvSpPr>
            <a:spLocks noChangeArrowheads="1"/>
          </p:cNvSpPr>
          <p:nvPr/>
        </p:nvSpPr>
        <p:spPr bwMode="auto">
          <a:xfrm rot="1279724" flipV="1">
            <a:off x="8051800" y="3606800"/>
            <a:ext cx="381000" cy="1004888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2889" name="AutoShape 25"/>
          <p:cNvSpPr>
            <a:spLocks noChangeArrowheads="1"/>
          </p:cNvSpPr>
          <p:nvPr/>
        </p:nvSpPr>
        <p:spPr bwMode="auto">
          <a:xfrm rot="4814261" flipV="1">
            <a:off x="4597400" y="3549650"/>
            <a:ext cx="381000" cy="8636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2890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2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9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88" grpId="0" animBg="1"/>
      <p:bldP spid="29288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DSC0067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7692" y="1071546"/>
            <a:ext cx="3983307" cy="5357850"/>
          </a:xfrm>
          <a:prstGeom prst="rect">
            <a:avLst/>
          </a:prstGeom>
          <a:noFill/>
        </p:spPr>
      </p:pic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/>
              <a:t>IOM</a:t>
            </a:r>
          </a:p>
        </p:txBody>
      </p:sp>
      <p:sp>
        <p:nvSpPr>
          <p:cNvPr id="294916" name="AutoShape 4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>
              <a:solidFill>
                <a:srgbClr val="993300"/>
              </a:solidFill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>
              <a:solidFill>
                <a:srgbClr val="993300"/>
              </a:solidFill>
            </a:endParaRPr>
          </a:p>
        </p:txBody>
      </p:sp>
      <p:sp>
        <p:nvSpPr>
          <p:cNvPr id="294917" name="Rectangle 5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94918" name="Rectangle 6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4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94920" name="Oval 8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94921" name="Text Box 9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94923" name="Oval 11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4" name="Text Box 12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94926" name="AutoShape 14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94927" name="Rectangle 15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4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4928" name="Rectangle 16" descr="Dark upward diagonal"/>
          <p:cNvSpPr>
            <a:spLocks noChangeArrowheads="1"/>
          </p:cNvSpPr>
          <p:nvPr/>
        </p:nvSpPr>
        <p:spPr bwMode="auto">
          <a:xfrm rot="-2500604">
            <a:off x="8007350" y="5384800"/>
            <a:ext cx="762000" cy="457200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7573963" y="5718175"/>
            <a:ext cx="1211262" cy="5111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rIns="0" anchor="ctr"/>
          <a:lstStyle/>
          <a:p>
            <a:endParaRPr lang="en-US"/>
          </a:p>
        </p:txBody>
      </p:sp>
      <p:sp>
        <p:nvSpPr>
          <p:cNvPr id="294930" name="Rectangle 18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Lig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 rot="-916338">
            <a:off x="4625975" y="4216400"/>
            <a:ext cx="3832225" cy="2084388"/>
            <a:chOff x="2938" y="2656"/>
            <a:chExt cx="2414" cy="1313"/>
          </a:xfrm>
        </p:grpSpPr>
        <p:sp>
          <p:nvSpPr>
            <p:cNvPr id="294932" name="AutoShape 20" descr="Canvas"/>
            <p:cNvSpPr>
              <a:spLocks noChangeArrowheads="1"/>
            </p:cNvSpPr>
            <p:nvPr/>
          </p:nvSpPr>
          <p:spPr bwMode="auto">
            <a:xfrm flipV="1">
              <a:off x="2938" y="2769"/>
              <a:ext cx="2414" cy="1200"/>
            </a:xfrm>
            <a:custGeom>
              <a:avLst/>
              <a:gdLst>
                <a:gd name="G0" fmla="+- 4844 0 0"/>
                <a:gd name="G1" fmla="+- 21600 0 4844"/>
                <a:gd name="G2" fmla="*/ 4844 1 2"/>
                <a:gd name="G3" fmla="+- 21600 0 G2"/>
                <a:gd name="G4" fmla="+/ 4844 21600 2"/>
                <a:gd name="G5" fmla="+/ G1 0 2"/>
                <a:gd name="G6" fmla="*/ 21600 21600 4844"/>
                <a:gd name="G7" fmla="*/ G6 1 2"/>
                <a:gd name="G8" fmla="+- 21600 0 G7"/>
                <a:gd name="G9" fmla="*/ 21600 1 2"/>
                <a:gd name="G10" fmla="+- 4844 0 G9"/>
                <a:gd name="G11" fmla="?: G10 G8 0"/>
                <a:gd name="G12" fmla="?: G10 G7 21600"/>
                <a:gd name="T0" fmla="*/ 19178 w 21600"/>
                <a:gd name="T1" fmla="*/ 10800 h 21600"/>
                <a:gd name="T2" fmla="*/ 10800 w 21600"/>
                <a:gd name="T3" fmla="*/ 21600 h 21600"/>
                <a:gd name="T4" fmla="*/ 2422 w 21600"/>
                <a:gd name="T5" fmla="*/ 10800 h 21600"/>
                <a:gd name="T6" fmla="*/ 10800 w 21600"/>
                <a:gd name="T7" fmla="*/ 0 h 21600"/>
                <a:gd name="T8" fmla="*/ 4222 w 21600"/>
                <a:gd name="T9" fmla="*/ 4222 h 21600"/>
                <a:gd name="T10" fmla="*/ 17378 w 21600"/>
                <a:gd name="T11" fmla="*/ 1737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844" y="21600"/>
                  </a:lnTo>
                  <a:lnTo>
                    <a:pt x="16756" y="21600"/>
                  </a:lnTo>
                  <a:lnTo>
                    <a:pt x="21600" y="0"/>
                  </a:lnTo>
                  <a:close/>
                </a:path>
              </a:pathLst>
            </a:custGeom>
            <a:blipFill dpi="0" rotWithShape="0">
              <a:blip r:embed="rId4" cstate="screen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Talus</a:t>
              </a: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3752" y="2656"/>
              <a:ext cx="1152" cy="1200"/>
              <a:chOff x="2592" y="2544"/>
              <a:chExt cx="1152" cy="1200"/>
            </a:xfrm>
          </p:grpSpPr>
          <p:sp>
            <p:nvSpPr>
              <p:cNvPr id="294934" name="AutoShape 22"/>
              <p:cNvSpPr>
                <a:spLocks noChangeArrowheads="1"/>
              </p:cNvSpPr>
              <p:nvPr/>
            </p:nvSpPr>
            <p:spPr bwMode="auto">
              <a:xfrm rot="12835725" flipH="1">
                <a:off x="2592" y="2544"/>
                <a:ext cx="1152" cy="1200"/>
              </a:xfrm>
              <a:custGeom>
                <a:avLst/>
                <a:gdLst>
                  <a:gd name="G0" fmla="+- -1246962 0 0"/>
                  <a:gd name="G1" fmla="+- -9326407 0 0"/>
                  <a:gd name="G2" fmla="+- -1246962 0 -9326407"/>
                  <a:gd name="G3" fmla="+- 10800 0 0"/>
                  <a:gd name="G4" fmla="+- 0 0 -124696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404 0 0"/>
                  <a:gd name="G9" fmla="+- 0 0 -9326407"/>
                  <a:gd name="G10" fmla="+- 7404 0 2700"/>
                  <a:gd name="G11" fmla="cos G10 -1246962"/>
                  <a:gd name="G12" fmla="sin G10 -1246962"/>
                  <a:gd name="G13" fmla="cos 13500 -1246962"/>
                  <a:gd name="G14" fmla="sin 13500 -124696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404 1 2"/>
                  <a:gd name="G20" fmla="+- G19 5400 0"/>
                  <a:gd name="G21" fmla="cos G20 -1246962"/>
                  <a:gd name="G22" fmla="sin G20 -1246962"/>
                  <a:gd name="G23" fmla="+- G21 10800 0"/>
                  <a:gd name="G24" fmla="+- G12 G23 G22"/>
                  <a:gd name="G25" fmla="+- G22 G23 G11"/>
                  <a:gd name="G26" fmla="cos 10800 -1246962"/>
                  <a:gd name="G27" fmla="sin 10800 -1246962"/>
                  <a:gd name="G28" fmla="cos 7404 -1246962"/>
                  <a:gd name="G29" fmla="sin 7404 -124696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26407"/>
                  <a:gd name="G36" fmla="sin G34 -9326407"/>
                  <a:gd name="G37" fmla="+/ -9326407 -124696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404 G39"/>
                  <a:gd name="G43" fmla="sin 7404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2551 w 21600"/>
                  <a:gd name="T5" fmla="*/ 142 h 21600"/>
                  <a:gd name="T6" fmla="*/ 3597 w 21600"/>
                  <a:gd name="T7" fmla="*/ 5235 h 21600"/>
                  <a:gd name="T8" fmla="*/ 12000 w 21600"/>
                  <a:gd name="T9" fmla="*/ 3493 h 21600"/>
                  <a:gd name="T10" fmla="*/ 23562 w 21600"/>
                  <a:gd name="T11" fmla="*/ 6398 h 21600"/>
                  <a:gd name="T12" fmla="*/ 20838 w 21600"/>
                  <a:gd name="T13" fmla="*/ 11990 h 21600"/>
                  <a:gd name="T14" fmla="*/ 15246 w 21600"/>
                  <a:gd name="T15" fmla="*/ 9266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799" y="8386"/>
                    </a:moveTo>
                    <a:cubicBezTo>
                      <a:pt x="16769" y="5399"/>
                      <a:pt x="13958" y="3396"/>
                      <a:pt x="10800" y="3396"/>
                    </a:cubicBezTo>
                    <a:cubicBezTo>
                      <a:pt x="8506" y="3395"/>
                      <a:pt x="6343" y="4458"/>
                      <a:pt x="4941" y="6273"/>
                    </a:cubicBezTo>
                    <a:lnTo>
                      <a:pt x="2253" y="4196"/>
                    </a:lnTo>
                    <a:cubicBezTo>
                      <a:pt x="4298" y="1549"/>
                      <a:pt x="7454" y="-1"/>
                      <a:pt x="10800" y="0"/>
                    </a:cubicBezTo>
                    <a:cubicBezTo>
                      <a:pt x="15407" y="0"/>
                      <a:pt x="19507" y="2923"/>
                      <a:pt x="21009" y="7279"/>
                    </a:cubicBezTo>
                    <a:lnTo>
                      <a:pt x="23562" y="6398"/>
                    </a:lnTo>
                    <a:lnTo>
                      <a:pt x="20838" y="11990"/>
                    </a:lnTo>
                    <a:lnTo>
                      <a:pt x="15246" y="9266"/>
                    </a:lnTo>
                    <a:lnTo>
                      <a:pt x="17799" y="83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935" name="WordArt 23"/>
              <p:cNvSpPr>
                <a:spLocks noChangeArrowheads="1" noChangeShapeType="1" noTextEdit="1"/>
              </p:cNvSpPr>
              <p:nvPr/>
            </p:nvSpPr>
            <p:spPr bwMode="auto">
              <a:xfrm rot="1073078">
                <a:off x="2692" y="3124"/>
                <a:ext cx="778" cy="515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Down">
                  <a:avLst>
                    <a:gd name="adj" fmla="val 383214"/>
                  </a:avLst>
                </a:prstTxWarp>
              </a:bodyPr>
              <a:lstStyle/>
              <a:p>
                <a:pPr algn="ctr"/>
                <a:r>
                  <a:rPr lang="en-US" sz="18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"/>
                    <a:cs typeface="Arial"/>
                  </a:rPr>
                  <a:t>EVERSION</a:t>
                </a:r>
              </a:p>
            </p:txBody>
          </p:sp>
        </p:grpSp>
      </p:grpSp>
      <p:sp>
        <p:nvSpPr>
          <p:cNvPr id="294936" name="AutoShape 24"/>
          <p:cNvSpPr>
            <a:spLocks noChangeArrowheads="1"/>
          </p:cNvSpPr>
          <p:nvPr/>
        </p:nvSpPr>
        <p:spPr bwMode="auto">
          <a:xfrm rot="4814261" flipV="1">
            <a:off x="4597400" y="3549650"/>
            <a:ext cx="381000" cy="8636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4938" name="AutoShape 26"/>
          <p:cNvSpPr>
            <a:spLocks noChangeArrowheads="1"/>
          </p:cNvSpPr>
          <p:nvPr/>
        </p:nvSpPr>
        <p:spPr bwMode="auto">
          <a:xfrm rot="1279724" flipV="1">
            <a:off x="8013700" y="1257300"/>
            <a:ext cx="381000" cy="1004888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4939" name="AutoShape 27"/>
          <p:cNvSpPr>
            <a:spLocks noChangeArrowheads="1"/>
          </p:cNvSpPr>
          <p:nvPr/>
        </p:nvSpPr>
        <p:spPr bwMode="auto">
          <a:xfrm rot="1133066" flipH="1" flipV="1">
            <a:off x="7661275" y="1828800"/>
            <a:ext cx="381000" cy="1855788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4940" name="AutoShape 28"/>
          <p:cNvSpPr>
            <a:spLocks noChangeArrowheads="1"/>
          </p:cNvSpPr>
          <p:nvPr/>
        </p:nvSpPr>
        <p:spPr bwMode="auto">
          <a:xfrm rot="1240708" flipH="1" flipV="1">
            <a:off x="7532688" y="3644900"/>
            <a:ext cx="381000" cy="481013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4207263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8" grpId="0" animBg="1"/>
      <p:bldP spid="294939" grpId="0" animBg="1"/>
      <p:bldP spid="29494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ChangeArrowheads="1"/>
          </p:cNvSpPr>
          <p:nvPr/>
        </p:nvSpPr>
        <p:spPr bwMode="auto">
          <a:xfrm>
            <a:off x="7505700" y="874713"/>
            <a:ext cx="457200" cy="26050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/>
              <a:t>IOM</a:t>
            </a:r>
          </a:p>
        </p:txBody>
      </p:sp>
      <p:sp>
        <p:nvSpPr>
          <p:cNvPr id="296963" name="AutoShape 3" descr="Wide downward diagonal"/>
          <p:cNvSpPr>
            <a:spLocks noChangeArrowheads="1"/>
          </p:cNvSpPr>
          <p:nvPr/>
        </p:nvSpPr>
        <p:spPr bwMode="auto">
          <a:xfrm rot="8926035">
            <a:off x="4489450" y="4775200"/>
            <a:ext cx="838200" cy="1143000"/>
          </a:xfrm>
          <a:custGeom>
            <a:avLst/>
            <a:gdLst>
              <a:gd name="G0" fmla="+- 3956 0 0"/>
              <a:gd name="G1" fmla="+- 21600 0 3956"/>
              <a:gd name="G2" fmla="*/ 3956 1 2"/>
              <a:gd name="G3" fmla="+- 21600 0 G2"/>
              <a:gd name="G4" fmla="+/ 3956 21600 2"/>
              <a:gd name="G5" fmla="+/ G1 0 2"/>
              <a:gd name="G6" fmla="*/ 21600 21600 3956"/>
              <a:gd name="G7" fmla="*/ G6 1 2"/>
              <a:gd name="G8" fmla="+- 21600 0 G7"/>
              <a:gd name="G9" fmla="*/ 21600 1 2"/>
              <a:gd name="G10" fmla="+- 3956 0 G9"/>
              <a:gd name="G11" fmla="?: G10 G8 0"/>
              <a:gd name="G12" fmla="?: G10 G7 21600"/>
              <a:gd name="T0" fmla="*/ 19622 w 21600"/>
              <a:gd name="T1" fmla="*/ 10800 h 21600"/>
              <a:gd name="T2" fmla="*/ 10800 w 21600"/>
              <a:gd name="T3" fmla="*/ 21600 h 21600"/>
              <a:gd name="T4" fmla="*/ 1978 w 21600"/>
              <a:gd name="T5" fmla="*/ 10800 h 21600"/>
              <a:gd name="T6" fmla="*/ 10800 w 21600"/>
              <a:gd name="T7" fmla="*/ 0 h 21600"/>
              <a:gd name="T8" fmla="*/ 3778 w 21600"/>
              <a:gd name="T9" fmla="*/ 3778 h 21600"/>
              <a:gd name="T10" fmla="*/ 17822 w 21600"/>
              <a:gd name="T11" fmla="*/ 178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6" y="21600"/>
                </a:lnTo>
                <a:lnTo>
                  <a:pt x="17644" y="21600"/>
                </a:lnTo>
                <a:lnTo>
                  <a:pt x="21600" y="0"/>
                </a:lnTo>
                <a:close/>
              </a:path>
            </a:pathLst>
          </a:custGeom>
          <a:pattFill prst="wd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Delt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993300"/>
                </a:solidFill>
              </a:rPr>
              <a:t>Lig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>
              <a:solidFill>
                <a:srgbClr val="993300"/>
              </a:solidFill>
            </a:endParaRPr>
          </a:p>
          <a:p>
            <a:pPr algn="ctr">
              <a:lnSpc>
                <a:spcPct val="70000"/>
              </a:lnSpc>
              <a:spcBef>
                <a:spcPct val="0"/>
              </a:spcBef>
            </a:pPr>
            <a:endParaRPr lang="en-US" sz="1800"/>
          </a:p>
        </p:txBody>
      </p:sp>
      <p:sp>
        <p:nvSpPr>
          <p:cNvPr id="296964" name="Rectangle 4" descr="Canvas"/>
          <p:cNvSpPr>
            <a:spLocks noChangeArrowheads="1"/>
          </p:cNvSpPr>
          <p:nvPr/>
        </p:nvSpPr>
        <p:spPr bwMode="auto">
          <a:xfrm>
            <a:off x="5219700" y="874713"/>
            <a:ext cx="2292350" cy="3222625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endParaRPr lang="en-US" sz="32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Tibia</a:t>
            </a:r>
          </a:p>
        </p:txBody>
      </p:sp>
      <p:sp>
        <p:nvSpPr>
          <p:cNvPr id="296965" name="Rectangle 5" descr="Canvas"/>
          <p:cNvSpPr>
            <a:spLocks noChangeArrowheads="1"/>
          </p:cNvSpPr>
          <p:nvPr/>
        </p:nvSpPr>
        <p:spPr bwMode="auto">
          <a:xfrm>
            <a:off x="7962900" y="874713"/>
            <a:ext cx="592138" cy="3321050"/>
          </a:xfrm>
          <a:prstGeom prst="rect">
            <a:avLst/>
          </a:prstGeom>
          <a:blipFill dpi="0" rotWithShape="0">
            <a:blip r:embed="rId3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sz="3200">
                <a:solidFill>
                  <a:schemeClr val="bg2"/>
                </a:solidFill>
              </a:rPr>
              <a:t>Fibula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30688" y="3097213"/>
            <a:ext cx="989012" cy="1982787"/>
            <a:chOff x="2689" y="1775"/>
            <a:chExt cx="623" cy="1249"/>
          </a:xfrm>
        </p:grpSpPr>
        <p:sp>
          <p:nvSpPr>
            <p:cNvPr id="296967" name="Oval 7" descr="Canvas"/>
            <p:cNvSpPr>
              <a:spLocks noChangeAspect="1" noChangeArrowheads="1"/>
            </p:cNvSpPr>
            <p:nvPr/>
          </p:nvSpPr>
          <p:spPr bwMode="auto">
            <a:xfrm rot="1571027" flipH="1">
              <a:off x="2784" y="1775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96968" name="Text Box 8"/>
            <p:cNvSpPr txBox="1">
              <a:spLocks noChangeArrowheads="1"/>
            </p:cNvSpPr>
            <p:nvPr/>
          </p:nvSpPr>
          <p:spPr bwMode="auto">
            <a:xfrm>
              <a:off x="2689" y="2407"/>
              <a:ext cx="54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MM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115300" y="3630613"/>
            <a:ext cx="838200" cy="1982787"/>
            <a:chOff x="5136" y="2111"/>
            <a:chExt cx="528" cy="1249"/>
          </a:xfrm>
        </p:grpSpPr>
        <p:sp>
          <p:nvSpPr>
            <p:cNvPr id="296970" name="Oval 10" descr="Canvas"/>
            <p:cNvSpPr>
              <a:spLocks noChangeAspect="1" noChangeArrowheads="1"/>
            </p:cNvSpPr>
            <p:nvPr/>
          </p:nvSpPr>
          <p:spPr bwMode="auto">
            <a:xfrm rot="-1531064">
              <a:off x="5136" y="2111"/>
              <a:ext cx="528" cy="1249"/>
            </a:xfrm>
            <a:prstGeom prst="ellipse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71" name="Text Box 11"/>
            <p:cNvSpPr txBox="1">
              <a:spLocks noChangeArrowheads="1"/>
            </p:cNvSpPr>
            <p:nvPr/>
          </p:nvSpPr>
          <p:spPr bwMode="auto">
            <a:xfrm>
              <a:off x="5193" y="2592"/>
              <a:ext cx="47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LM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584700" y="1879600"/>
            <a:ext cx="1431925" cy="2217738"/>
            <a:chOff x="2912" y="1008"/>
            <a:chExt cx="902" cy="1397"/>
          </a:xfrm>
        </p:grpSpPr>
        <p:sp>
          <p:nvSpPr>
            <p:cNvPr id="296973" name="AutoShape 13" descr="Canvas"/>
            <p:cNvSpPr>
              <a:spLocks noChangeAspect="1" noChangeArrowheads="1"/>
            </p:cNvSpPr>
            <p:nvPr/>
          </p:nvSpPr>
          <p:spPr bwMode="auto">
            <a:xfrm flipH="1">
              <a:off x="2912" y="1008"/>
              <a:ext cx="902" cy="1180"/>
            </a:xfrm>
            <a:prstGeom prst="triangle">
              <a:avLst>
                <a:gd name="adj" fmla="val 51704"/>
              </a:avLst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GB" sz="3200">
                <a:solidFill>
                  <a:schemeClr val="bg2"/>
                </a:solidFill>
              </a:endParaRPr>
            </a:p>
          </p:txBody>
        </p:sp>
        <p:sp>
          <p:nvSpPr>
            <p:cNvPr id="296974" name="Rectangle 14" descr="Canvas"/>
            <p:cNvSpPr>
              <a:spLocks noChangeArrowheads="1"/>
            </p:cNvSpPr>
            <p:nvPr/>
          </p:nvSpPr>
          <p:spPr bwMode="auto">
            <a:xfrm>
              <a:off x="2913" y="2189"/>
              <a:ext cx="893" cy="216"/>
            </a:xfrm>
            <a:prstGeom prst="rect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75" name="Rectangle 15" descr="Dark upward diagonal"/>
          <p:cNvSpPr>
            <a:spLocks noChangeArrowheads="1"/>
          </p:cNvSpPr>
          <p:nvPr/>
        </p:nvSpPr>
        <p:spPr bwMode="auto">
          <a:xfrm rot="-2500604">
            <a:off x="8007350" y="5384800"/>
            <a:ext cx="762000" cy="457200"/>
          </a:xfrm>
          <a:prstGeom prst="rect">
            <a:avLst/>
          </a:prstGeom>
          <a:pattFill prst="dkUpDiag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Talo-Fib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4E23EB"/>
                </a:solidFill>
              </a:rPr>
              <a:t>Lig</a:t>
            </a: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7573963" y="5718175"/>
            <a:ext cx="1211262" cy="5111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rIns="0" anchor="ctr"/>
          <a:lstStyle/>
          <a:p>
            <a:endParaRPr lang="en-US"/>
          </a:p>
        </p:txBody>
      </p:sp>
      <p:sp>
        <p:nvSpPr>
          <p:cNvPr id="296977" name="Rectangle 17" descr="Dark horizontal"/>
          <p:cNvSpPr>
            <a:spLocks noChangeArrowheads="1"/>
          </p:cNvSpPr>
          <p:nvPr/>
        </p:nvSpPr>
        <p:spPr bwMode="auto">
          <a:xfrm>
            <a:off x="7315200" y="3644900"/>
            <a:ext cx="762000" cy="457200"/>
          </a:xfrm>
          <a:prstGeom prst="rect">
            <a:avLst/>
          </a:prstGeom>
          <a:pattFill prst="dkHorz">
            <a:fgClr>
              <a:srgbClr val="00FF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Tib-Fib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n-US" sz="1800">
                <a:solidFill>
                  <a:srgbClr val="FF3300"/>
                </a:solidFill>
              </a:rPr>
              <a:t>Lig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 rot="-916338">
            <a:off x="4625975" y="4216400"/>
            <a:ext cx="3832225" cy="2084388"/>
            <a:chOff x="2938" y="2656"/>
            <a:chExt cx="2414" cy="1313"/>
          </a:xfrm>
        </p:grpSpPr>
        <p:sp>
          <p:nvSpPr>
            <p:cNvPr id="296979" name="AutoShape 19" descr="Canvas"/>
            <p:cNvSpPr>
              <a:spLocks noChangeArrowheads="1"/>
            </p:cNvSpPr>
            <p:nvPr/>
          </p:nvSpPr>
          <p:spPr bwMode="auto">
            <a:xfrm flipV="1">
              <a:off x="2938" y="2769"/>
              <a:ext cx="2414" cy="1200"/>
            </a:xfrm>
            <a:custGeom>
              <a:avLst/>
              <a:gdLst>
                <a:gd name="G0" fmla="+- 4844 0 0"/>
                <a:gd name="G1" fmla="+- 21600 0 4844"/>
                <a:gd name="G2" fmla="*/ 4844 1 2"/>
                <a:gd name="G3" fmla="+- 21600 0 G2"/>
                <a:gd name="G4" fmla="+/ 4844 21600 2"/>
                <a:gd name="G5" fmla="+/ G1 0 2"/>
                <a:gd name="G6" fmla="*/ 21600 21600 4844"/>
                <a:gd name="G7" fmla="*/ G6 1 2"/>
                <a:gd name="G8" fmla="+- 21600 0 G7"/>
                <a:gd name="G9" fmla="*/ 21600 1 2"/>
                <a:gd name="G10" fmla="+- 4844 0 G9"/>
                <a:gd name="G11" fmla="?: G10 G8 0"/>
                <a:gd name="G12" fmla="?: G10 G7 21600"/>
                <a:gd name="T0" fmla="*/ 19178 w 21600"/>
                <a:gd name="T1" fmla="*/ 10800 h 21600"/>
                <a:gd name="T2" fmla="*/ 10800 w 21600"/>
                <a:gd name="T3" fmla="*/ 21600 h 21600"/>
                <a:gd name="T4" fmla="*/ 2422 w 21600"/>
                <a:gd name="T5" fmla="*/ 10800 h 21600"/>
                <a:gd name="T6" fmla="*/ 10800 w 21600"/>
                <a:gd name="T7" fmla="*/ 0 h 21600"/>
                <a:gd name="T8" fmla="*/ 4222 w 21600"/>
                <a:gd name="T9" fmla="*/ 4222 h 21600"/>
                <a:gd name="T10" fmla="*/ 17378 w 21600"/>
                <a:gd name="T11" fmla="*/ 1737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844" y="21600"/>
                  </a:lnTo>
                  <a:lnTo>
                    <a:pt x="16756" y="21600"/>
                  </a:lnTo>
                  <a:lnTo>
                    <a:pt x="21600" y="0"/>
                  </a:lnTo>
                  <a:close/>
                </a:path>
              </a:pathLst>
            </a:custGeom>
            <a:blipFill dpi="0" rotWithShape="0">
              <a:blip r:embed="rId3" cstate="screen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3200">
                  <a:solidFill>
                    <a:schemeClr val="bg2"/>
                  </a:solidFill>
                </a:rPr>
                <a:t>Talus</a:t>
              </a: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  <a:p>
              <a:pPr algn="ctr">
                <a:spcBef>
                  <a:spcPct val="0"/>
                </a:spcBef>
              </a:pPr>
              <a:endParaRPr lang="en-US" sz="3200">
                <a:solidFill>
                  <a:schemeClr val="bg2"/>
                </a:solidFill>
              </a:endParaRPr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3752" y="2656"/>
              <a:ext cx="1152" cy="1200"/>
              <a:chOff x="2592" y="2544"/>
              <a:chExt cx="1152" cy="1200"/>
            </a:xfrm>
          </p:grpSpPr>
          <p:sp>
            <p:nvSpPr>
              <p:cNvPr id="296981" name="AutoShape 21"/>
              <p:cNvSpPr>
                <a:spLocks noChangeArrowheads="1"/>
              </p:cNvSpPr>
              <p:nvPr/>
            </p:nvSpPr>
            <p:spPr bwMode="auto">
              <a:xfrm rot="12835725" flipH="1">
                <a:off x="2592" y="2544"/>
                <a:ext cx="1152" cy="1200"/>
              </a:xfrm>
              <a:custGeom>
                <a:avLst/>
                <a:gdLst>
                  <a:gd name="G0" fmla="+- -1246962 0 0"/>
                  <a:gd name="G1" fmla="+- -9326407 0 0"/>
                  <a:gd name="G2" fmla="+- -1246962 0 -9326407"/>
                  <a:gd name="G3" fmla="+- 10800 0 0"/>
                  <a:gd name="G4" fmla="+- 0 0 -1246962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404 0 0"/>
                  <a:gd name="G9" fmla="+- 0 0 -9326407"/>
                  <a:gd name="G10" fmla="+- 7404 0 2700"/>
                  <a:gd name="G11" fmla="cos G10 -1246962"/>
                  <a:gd name="G12" fmla="sin G10 -1246962"/>
                  <a:gd name="G13" fmla="cos 13500 -1246962"/>
                  <a:gd name="G14" fmla="sin 13500 -1246962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404 1 2"/>
                  <a:gd name="G20" fmla="+- G19 5400 0"/>
                  <a:gd name="G21" fmla="cos G20 -1246962"/>
                  <a:gd name="G22" fmla="sin G20 -1246962"/>
                  <a:gd name="G23" fmla="+- G21 10800 0"/>
                  <a:gd name="G24" fmla="+- G12 G23 G22"/>
                  <a:gd name="G25" fmla="+- G22 G23 G11"/>
                  <a:gd name="G26" fmla="cos 10800 -1246962"/>
                  <a:gd name="G27" fmla="sin 10800 -1246962"/>
                  <a:gd name="G28" fmla="cos 7404 -1246962"/>
                  <a:gd name="G29" fmla="sin 7404 -1246962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9326407"/>
                  <a:gd name="G36" fmla="sin G34 -9326407"/>
                  <a:gd name="G37" fmla="+/ -9326407 -1246962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404 G39"/>
                  <a:gd name="G43" fmla="sin 7404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2551 w 21600"/>
                  <a:gd name="T5" fmla="*/ 142 h 21600"/>
                  <a:gd name="T6" fmla="*/ 3597 w 21600"/>
                  <a:gd name="T7" fmla="*/ 5235 h 21600"/>
                  <a:gd name="T8" fmla="*/ 12000 w 21600"/>
                  <a:gd name="T9" fmla="*/ 3493 h 21600"/>
                  <a:gd name="T10" fmla="*/ 23562 w 21600"/>
                  <a:gd name="T11" fmla="*/ 6398 h 21600"/>
                  <a:gd name="T12" fmla="*/ 20838 w 21600"/>
                  <a:gd name="T13" fmla="*/ 11990 h 21600"/>
                  <a:gd name="T14" fmla="*/ 15246 w 21600"/>
                  <a:gd name="T15" fmla="*/ 9266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7799" y="8386"/>
                    </a:moveTo>
                    <a:cubicBezTo>
                      <a:pt x="16769" y="5399"/>
                      <a:pt x="13958" y="3396"/>
                      <a:pt x="10800" y="3396"/>
                    </a:cubicBezTo>
                    <a:cubicBezTo>
                      <a:pt x="8506" y="3395"/>
                      <a:pt x="6343" y="4458"/>
                      <a:pt x="4941" y="6273"/>
                    </a:cubicBezTo>
                    <a:lnTo>
                      <a:pt x="2253" y="4196"/>
                    </a:lnTo>
                    <a:cubicBezTo>
                      <a:pt x="4298" y="1549"/>
                      <a:pt x="7454" y="-1"/>
                      <a:pt x="10800" y="0"/>
                    </a:cubicBezTo>
                    <a:cubicBezTo>
                      <a:pt x="15407" y="0"/>
                      <a:pt x="19507" y="2923"/>
                      <a:pt x="21009" y="7279"/>
                    </a:cubicBezTo>
                    <a:lnTo>
                      <a:pt x="23562" y="6398"/>
                    </a:lnTo>
                    <a:lnTo>
                      <a:pt x="20838" y="11990"/>
                    </a:lnTo>
                    <a:lnTo>
                      <a:pt x="15246" y="9266"/>
                    </a:lnTo>
                    <a:lnTo>
                      <a:pt x="17799" y="83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982" name="WordArt 22"/>
              <p:cNvSpPr>
                <a:spLocks noChangeArrowheads="1" noChangeShapeType="1" noTextEdit="1"/>
              </p:cNvSpPr>
              <p:nvPr/>
            </p:nvSpPr>
            <p:spPr bwMode="auto">
              <a:xfrm rot="1073078">
                <a:off x="2692" y="3124"/>
                <a:ext cx="778" cy="515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Down">
                  <a:avLst>
                    <a:gd name="adj" fmla="val 383214"/>
                  </a:avLst>
                </a:prstTxWarp>
              </a:bodyPr>
              <a:lstStyle/>
              <a:p>
                <a:pPr algn="ctr"/>
                <a:r>
                  <a:rPr lang="en-US" sz="18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"/>
                    <a:cs typeface="Arial"/>
                  </a:rPr>
                  <a:t>EVERSION</a:t>
                </a:r>
              </a:p>
            </p:txBody>
          </p:sp>
        </p:grpSp>
      </p:grpSp>
      <p:sp>
        <p:nvSpPr>
          <p:cNvPr id="296983" name="AutoShape 23"/>
          <p:cNvSpPr>
            <a:spLocks noChangeArrowheads="1"/>
          </p:cNvSpPr>
          <p:nvPr/>
        </p:nvSpPr>
        <p:spPr bwMode="auto">
          <a:xfrm rot="4814261" flipV="1">
            <a:off x="4597400" y="3549650"/>
            <a:ext cx="381000" cy="8636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84" name="AutoShape 24"/>
          <p:cNvSpPr>
            <a:spLocks noChangeArrowheads="1"/>
          </p:cNvSpPr>
          <p:nvPr/>
        </p:nvSpPr>
        <p:spPr bwMode="auto">
          <a:xfrm rot="328021" flipH="1" flipV="1">
            <a:off x="7567613" y="788988"/>
            <a:ext cx="381000" cy="2924175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85" name="AutoShape 25"/>
          <p:cNvSpPr>
            <a:spLocks noChangeArrowheads="1"/>
          </p:cNvSpPr>
          <p:nvPr/>
        </p:nvSpPr>
        <p:spPr bwMode="auto">
          <a:xfrm rot="1240708" flipH="1" flipV="1">
            <a:off x="7532688" y="3644900"/>
            <a:ext cx="381000" cy="481013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219700" y="0"/>
            <a:ext cx="3335338" cy="1052513"/>
            <a:chOff x="3288" y="-21"/>
            <a:chExt cx="2101" cy="663"/>
          </a:xfrm>
        </p:grpSpPr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288" y="0"/>
              <a:ext cx="2101" cy="576"/>
              <a:chOff x="3312" y="0"/>
              <a:chExt cx="2101" cy="4320"/>
            </a:xfrm>
          </p:grpSpPr>
          <p:sp>
            <p:nvSpPr>
              <p:cNvPr id="296988" name="Rectangle 28" descr="Canvas"/>
              <p:cNvSpPr>
                <a:spLocks noChangeArrowheads="1"/>
              </p:cNvSpPr>
              <p:nvPr/>
            </p:nvSpPr>
            <p:spPr bwMode="auto">
              <a:xfrm>
                <a:off x="3312" y="0"/>
                <a:ext cx="1444" cy="4320"/>
              </a:xfrm>
              <a:prstGeom prst="rect">
                <a:avLst/>
              </a:prstGeom>
              <a:blipFill dpi="0" rotWithShape="0">
                <a:blip r:embed="rId3" cstate="screen"/>
                <a:srcRect/>
                <a:tile tx="0" ty="0" sx="100000" sy="100000" flip="none" algn="tl"/>
              </a:blipFill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</a:pPr>
                <a:endParaRPr lang="en-US" sz="3200"/>
              </a:p>
              <a:p>
                <a:pPr algn="ctr">
                  <a:spcBef>
                    <a:spcPct val="0"/>
                  </a:spcBef>
                </a:pPr>
                <a:endParaRPr lang="en-US" sz="3200"/>
              </a:p>
              <a:p>
                <a:pPr algn="ctr">
                  <a:spcBef>
                    <a:spcPct val="0"/>
                  </a:spcBef>
                </a:pPr>
                <a:endParaRPr lang="en-US" sz="3200"/>
              </a:p>
              <a:p>
                <a:pPr algn="ctr">
                  <a:spcBef>
                    <a:spcPct val="0"/>
                  </a:spcBef>
                </a:pPr>
                <a:endParaRPr lang="en-US" sz="3200"/>
              </a:p>
              <a:p>
                <a:pPr algn="ctr">
                  <a:spcBef>
                    <a:spcPct val="0"/>
                  </a:spcBef>
                </a:pPr>
                <a:endParaRPr lang="en-US" sz="3200"/>
              </a:p>
              <a:p>
                <a:pPr algn="ctr">
                  <a:spcBef>
                    <a:spcPct val="0"/>
                  </a:spcBef>
                </a:pPr>
                <a:endParaRPr lang="en-US" sz="3200"/>
              </a:p>
            </p:txBody>
          </p:sp>
          <p:sp>
            <p:nvSpPr>
              <p:cNvPr id="296989" name="Rectangle 29" descr="Canvas"/>
              <p:cNvSpPr>
                <a:spLocks noChangeArrowheads="1"/>
              </p:cNvSpPr>
              <p:nvPr/>
            </p:nvSpPr>
            <p:spPr bwMode="auto">
              <a:xfrm>
                <a:off x="5040" y="0"/>
                <a:ext cx="373" cy="4320"/>
              </a:xfrm>
              <a:prstGeom prst="rect">
                <a:avLst/>
              </a:prstGeom>
              <a:blipFill dpi="0" rotWithShape="0">
                <a:blip r:embed="rId3" cstate="screen"/>
                <a:srcRect/>
                <a:tile tx="0" ty="0" sx="100000" sy="100000" flip="none" algn="tl"/>
              </a:blipFill>
              <a:ln w="38100">
                <a:noFill/>
                <a:miter lim="800000"/>
                <a:headEnd/>
                <a:tailEnd/>
              </a:ln>
              <a:effectLst/>
            </p:spPr>
            <p:txBody>
              <a:bodyPr lIns="182880" rIns="182880" anchor="ctr"/>
              <a:lstStyle/>
              <a:p>
                <a:pPr algn="ctr">
                  <a:lnSpc>
                    <a:spcPct val="80000"/>
                  </a:lnSpc>
                  <a:spcBef>
                    <a:spcPct val="0"/>
                  </a:spcBef>
                </a:pPr>
                <a:endParaRPr lang="en-GB" sz="3200"/>
              </a:p>
            </p:txBody>
          </p:sp>
          <p:sp>
            <p:nvSpPr>
              <p:cNvPr id="296990" name="Rectangle 30"/>
              <p:cNvSpPr>
                <a:spLocks noChangeArrowheads="1"/>
              </p:cNvSpPr>
              <p:nvPr/>
            </p:nvSpPr>
            <p:spPr bwMode="auto">
              <a:xfrm>
                <a:off x="4752" y="0"/>
                <a:ext cx="288" cy="432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lnSpc>
                    <a:spcPct val="80000"/>
                  </a:lnSpc>
                  <a:spcBef>
                    <a:spcPct val="0"/>
                  </a:spcBef>
                </a:pPr>
                <a:endParaRPr lang="en-GB" sz="3200"/>
              </a:p>
            </p:txBody>
          </p:sp>
        </p:grpSp>
        <p:sp>
          <p:nvSpPr>
            <p:cNvPr id="296991" name="AutoShape 31"/>
            <p:cNvSpPr>
              <a:spLocks noChangeArrowheads="1"/>
            </p:cNvSpPr>
            <p:nvPr/>
          </p:nvSpPr>
          <p:spPr bwMode="auto">
            <a:xfrm rot="328021" flipH="1" flipV="1">
              <a:off x="4826" y="-21"/>
              <a:ext cx="113" cy="663"/>
            </a:xfrm>
            <a:prstGeom prst="lightningBol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996357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4" grpId="0" animBg="1"/>
      <p:bldP spid="2969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Indirect injury:</a:t>
            </a:r>
          </a:p>
          <a:p>
            <a:pPr lvl="1"/>
            <a:r>
              <a:rPr lang="en-US" dirty="0"/>
              <a:t>Falls</a:t>
            </a:r>
          </a:p>
          <a:p>
            <a:pPr lvl="1"/>
            <a:r>
              <a:rPr lang="en-US" dirty="0"/>
              <a:t>Dash-board injury</a:t>
            </a:r>
          </a:p>
          <a:p>
            <a:pPr lvl="1"/>
            <a:r>
              <a:rPr lang="en-US" dirty="0"/>
              <a:t>Possibly with patellar fracture</a:t>
            </a:r>
          </a:p>
          <a:p>
            <a:r>
              <a:rPr lang="en-US" dirty="0"/>
              <a:t>Types of fracture depend on:</a:t>
            </a:r>
          </a:p>
          <a:p>
            <a:pPr lvl="1"/>
            <a:r>
              <a:rPr lang="en-US" dirty="0"/>
              <a:t>Position of limb during impaction and</a:t>
            </a:r>
          </a:p>
          <a:p>
            <a:pPr lvl="1"/>
            <a:r>
              <a:rPr lang="en-US" dirty="0"/>
              <a:t>Magnitude of force</a:t>
            </a:r>
          </a:p>
        </p:txBody>
      </p:sp>
    </p:spTree>
    <p:extLst>
      <p:ext uri="{BB962C8B-B14F-4D97-AF65-F5344CB8AC3E}">
        <p14:creationId xmlns:p14="http://schemas.microsoft.com/office/powerpoint/2010/main" val="2570823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9700" y="0"/>
            <a:ext cx="3335338" cy="6858000"/>
            <a:chOff x="3312" y="0"/>
            <a:chExt cx="2101" cy="4320"/>
          </a:xfrm>
        </p:grpSpPr>
        <p:sp>
          <p:nvSpPr>
            <p:cNvPr id="299011" name="Rectangle 3" descr="Canvas"/>
            <p:cNvSpPr>
              <a:spLocks noChangeArrowheads="1"/>
            </p:cNvSpPr>
            <p:nvPr/>
          </p:nvSpPr>
          <p:spPr bwMode="auto">
            <a:xfrm>
              <a:off x="3312" y="0"/>
              <a:ext cx="1444" cy="4320"/>
            </a:xfrm>
            <a:prstGeom prst="rect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3200"/>
            </a:p>
            <a:p>
              <a:pPr algn="ctr">
                <a:spcBef>
                  <a:spcPct val="0"/>
                </a:spcBef>
              </a:pPr>
              <a:endParaRPr lang="en-US" sz="3200"/>
            </a:p>
            <a:p>
              <a:pPr algn="ctr">
                <a:spcBef>
                  <a:spcPct val="0"/>
                </a:spcBef>
              </a:pPr>
              <a:endParaRPr lang="en-US" sz="3200"/>
            </a:p>
            <a:p>
              <a:pPr algn="ctr">
                <a:spcBef>
                  <a:spcPct val="0"/>
                </a:spcBef>
              </a:pPr>
              <a:endParaRPr lang="en-US" sz="3200"/>
            </a:p>
            <a:p>
              <a:pPr algn="ctr">
                <a:spcBef>
                  <a:spcPct val="0"/>
                </a:spcBef>
              </a:pPr>
              <a:endParaRPr lang="en-US" sz="3200"/>
            </a:p>
            <a:p>
              <a:pPr algn="ctr">
                <a:spcBef>
                  <a:spcPct val="0"/>
                </a:spcBef>
              </a:pPr>
              <a:endParaRPr lang="en-US" sz="3200"/>
            </a:p>
          </p:txBody>
        </p:sp>
        <p:sp>
          <p:nvSpPr>
            <p:cNvPr id="299012" name="Rectangle 4" descr="Canvas"/>
            <p:cNvSpPr>
              <a:spLocks noChangeArrowheads="1"/>
            </p:cNvSpPr>
            <p:nvPr/>
          </p:nvSpPr>
          <p:spPr bwMode="auto">
            <a:xfrm>
              <a:off x="5040" y="0"/>
              <a:ext cx="373" cy="4320"/>
            </a:xfrm>
            <a:prstGeom prst="rect">
              <a:avLst/>
            </a:prstGeom>
            <a:blipFill dpi="0" rotWithShape="0">
              <a:blip r:embed="rId3" cstate="screen"/>
              <a:srcRect/>
              <a:tile tx="0" ty="0" sx="100000" sy="100000" flip="none" algn="tl"/>
            </a:blipFill>
            <a:ln w="38100">
              <a:noFill/>
              <a:miter lim="800000"/>
              <a:headEnd/>
              <a:tailEnd/>
            </a:ln>
            <a:effectLst/>
          </p:spPr>
          <p:txBody>
            <a:bodyPr lIns="182880" rIns="182880" anchor="ctr"/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</a:pPr>
              <a:endParaRPr lang="en-GB" sz="3200"/>
            </a:p>
          </p:txBody>
        </p:sp>
        <p:sp>
          <p:nvSpPr>
            <p:cNvPr id="299013" name="Rectangle 5"/>
            <p:cNvSpPr>
              <a:spLocks noChangeArrowheads="1"/>
            </p:cNvSpPr>
            <p:nvPr/>
          </p:nvSpPr>
          <p:spPr bwMode="auto">
            <a:xfrm>
              <a:off x="4752" y="0"/>
              <a:ext cx="288" cy="432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</a:pPr>
              <a:endParaRPr lang="en-GB" sz="3200"/>
            </a:p>
          </p:txBody>
        </p:sp>
      </p:grpSp>
      <p:sp>
        <p:nvSpPr>
          <p:cNvPr id="299014" name="AutoShape 6"/>
          <p:cNvSpPr>
            <a:spLocks noChangeArrowheads="1"/>
          </p:cNvSpPr>
          <p:nvPr/>
        </p:nvSpPr>
        <p:spPr bwMode="auto">
          <a:xfrm rot="162456" flipH="1" flipV="1">
            <a:off x="7610475" y="-450850"/>
            <a:ext cx="381000" cy="7324725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</p:spTree>
    <p:extLst>
      <p:ext uri="{BB962C8B-B14F-4D97-AF65-F5344CB8AC3E}">
        <p14:creationId xmlns:p14="http://schemas.microsoft.com/office/powerpoint/2010/main" val="562830505"/>
      </p:ext>
    </p:extLst>
  </p:cSld>
  <p:clrMapOvr>
    <a:masterClrMapping/>
  </p:clrMapOvr>
  <p:transition advTm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499393" y="891716"/>
            <a:ext cx="4072606" cy="5823446"/>
            <a:chOff x="38" y="106"/>
            <a:chExt cx="2733" cy="4320"/>
          </a:xfrm>
        </p:grpSpPr>
        <p:pic>
          <p:nvPicPr>
            <p:cNvPr id="301059" name="Picture 3" descr="Fib AP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8" y="106"/>
              <a:ext cx="1187" cy="4320"/>
            </a:xfrm>
            <a:prstGeom prst="rect">
              <a:avLst/>
            </a:prstGeom>
            <a:noFill/>
          </p:spPr>
        </p:pic>
        <p:pic>
          <p:nvPicPr>
            <p:cNvPr id="301060" name="Picture 4" descr="Fib Lat mirror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263" y="106"/>
              <a:ext cx="1508" cy="4320"/>
            </a:xfrm>
            <a:prstGeom prst="rect">
              <a:avLst/>
            </a:prstGeom>
            <a:noFill/>
          </p:spPr>
        </p:pic>
      </p:grpSp>
      <p:sp>
        <p:nvSpPr>
          <p:cNvPr id="301061" name="Oval 5" descr="Canvas"/>
          <p:cNvSpPr>
            <a:spLocks noChangeAspect="1" noChangeArrowheads="1"/>
          </p:cNvSpPr>
          <p:nvPr/>
        </p:nvSpPr>
        <p:spPr bwMode="auto">
          <a:xfrm rot="-16797">
            <a:off x="7986713" y="381000"/>
            <a:ext cx="838200" cy="1752600"/>
          </a:xfrm>
          <a:prstGeom prst="ellipse">
            <a:avLst/>
          </a:prstGeom>
          <a:blipFill dpi="0" rotWithShape="0">
            <a:blip r:embed="rId5" cstate="screen"/>
            <a:srcRect/>
            <a:tile tx="0" ty="0" sx="100000" sy="100000" flip="none" algn="tl"/>
          </a:blip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1062" name="Rectangle 6" descr="Canvas"/>
          <p:cNvSpPr>
            <a:spLocks noChangeArrowheads="1"/>
          </p:cNvSpPr>
          <p:nvPr/>
        </p:nvSpPr>
        <p:spPr bwMode="auto">
          <a:xfrm>
            <a:off x="5245100" y="1219200"/>
            <a:ext cx="2292350" cy="5334000"/>
          </a:xfrm>
          <a:prstGeom prst="rect">
            <a:avLst/>
          </a:prstGeom>
          <a:blipFill dpi="0" rotWithShape="0">
            <a:blip r:embed="rId5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3200"/>
          </a:p>
          <a:p>
            <a:pPr algn="ctr">
              <a:spcBef>
                <a:spcPct val="0"/>
              </a:spcBef>
            </a:pPr>
            <a:endParaRPr lang="en-US" sz="3200"/>
          </a:p>
          <a:p>
            <a:pPr algn="ctr">
              <a:spcBef>
                <a:spcPct val="0"/>
              </a:spcBef>
            </a:pPr>
            <a:endParaRPr lang="en-US" sz="3200"/>
          </a:p>
          <a:p>
            <a:pPr algn="ctr">
              <a:spcBef>
                <a:spcPct val="0"/>
              </a:spcBef>
            </a:pPr>
            <a:endParaRPr lang="en-US" sz="3200"/>
          </a:p>
          <a:p>
            <a:pPr algn="ctr">
              <a:spcBef>
                <a:spcPct val="0"/>
              </a:spcBef>
            </a:pPr>
            <a:endParaRPr lang="en-US" sz="3200"/>
          </a:p>
          <a:p>
            <a:pPr algn="ctr">
              <a:spcBef>
                <a:spcPct val="0"/>
              </a:spcBef>
            </a:pPr>
            <a:endParaRPr lang="en-US" sz="3200"/>
          </a:p>
        </p:txBody>
      </p:sp>
      <p:sp>
        <p:nvSpPr>
          <p:cNvPr id="301063" name="Rectangle 7" descr="Canvas"/>
          <p:cNvSpPr>
            <a:spLocks noChangeArrowheads="1"/>
          </p:cNvSpPr>
          <p:nvPr/>
        </p:nvSpPr>
        <p:spPr bwMode="auto">
          <a:xfrm>
            <a:off x="7988300" y="1219200"/>
            <a:ext cx="592138" cy="5334000"/>
          </a:xfrm>
          <a:prstGeom prst="rect">
            <a:avLst/>
          </a:prstGeom>
          <a:blipFill dpi="0" rotWithShape="0">
            <a:blip r:embed="rId5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lIns="182880" rIns="182880"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endParaRPr lang="en-GB" sz="3200"/>
          </a:p>
        </p:txBody>
      </p:sp>
      <p:sp>
        <p:nvSpPr>
          <p:cNvPr id="301064" name="Rectangle 8"/>
          <p:cNvSpPr>
            <a:spLocks noChangeArrowheads="1"/>
          </p:cNvSpPr>
          <p:nvPr/>
        </p:nvSpPr>
        <p:spPr bwMode="auto">
          <a:xfrm>
            <a:off x="7537450" y="1447800"/>
            <a:ext cx="450850" cy="514085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endParaRPr lang="en-GB" sz="3200"/>
          </a:p>
        </p:txBody>
      </p:sp>
      <p:sp>
        <p:nvSpPr>
          <p:cNvPr id="301065" name="AutoShape 9"/>
          <p:cNvSpPr>
            <a:spLocks noChangeArrowheads="1"/>
          </p:cNvSpPr>
          <p:nvPr/>
        </p:nvSpPr>
        <p:spPr bwMode="auto">
          <a:xfrm rot="427596" flipH="1" flipV="1">
            <a:off x="7770172" y="2670804"/>
            <a:ext cx="285763" cy="3915246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1066" name="AutoShape 10"/>
          <p:cNvSpPr>
            <a:spLocks noChangeArrowheads="1"/>
          </p:cNvSpPr>
          <p:nvPr/>
        </p:nvSpPr>
        <p:spPr bwMode="auto">
          <a:xfrm rot="1679466" flipV="1">
            <a:off x="7988300" y="2119313"/>
            <a:ext cx="381000" cy="1004887"/>
          </a:xfrm>
          <a:prstGeom prst="lightningBol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1067" name="AutoShape 11" descr="Canvas"/>
          <p:cNvSpPr>
            <a:spLocks noChangeArrowheads="1"/>
          </p:cNvSpPr>
          <p:nvPr/>
        </p:nvSpPr>
        <p:spPr bwMode="auto">
          <a:xfrm flipV="1">
            <a:off x="4743450" y="228600"/>
            <a:ext cx="3321050" cy="3352800"/>
          </a:xfrm>
          <a:prstGeom prst="triangle">
            <a:avLst>
              <a:gd name="adj" fmla="val 50000"/>
            </a:avLst>
          </a:prstGeom>
          <a:blipFill dpi="0" rotWithShape="0">
            <a:blip r:embed="rId5" cstate="screen"/>
            <a:srcRect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106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890718" y="839506"/>
            <a:ext cx="381793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144000" rIns="0" bIns="0"/>
          <a:lstStyle/>
          <a:p>
            <a:pPr algn="ctr">
              <a:spcBef>
                <a:spcPct val="0"/>
              </a:spcBef>
            </a:pPr>
            <a:r>
              <a:rPr lang="en-US" altLang="zh-TW" sz="2800" b="1" dirty="0" err="1">
                <a:solidFill>
                  <a:srgbClr val="0070C0"/>
                </a:solidFill>
              </a:rPr>
              <a:t>Maisonneuve</a:t>
            </a:r>
            <a:r>
              <a:rPr lang="en-US" altLang="zh-TW" sz="2800" b="1" dirty="0">
                <a:solidFill>
                  <a:srgbClr val="0070C0"/>
                </a:solidFill>
              </a:rPr>
              <a:t> fracture</a:t>
            </a:r>
          </a:p>
          <a:p>
            <a:pPr algn="ctr">
              <a:spcBef>
                <a:spcPct val="0"/>
              </a:spcBef>
            </a:pPr>
            <a:r>
              <a:rPr lang="en-US" altLang="zh-TW" sz="2800" b="1" dirty="0">
                <a:solidFill>
                  <a:srgbClr val="0070C0"/>
                </a:solidFill>
              </a:rPr>
              <a:t>44-C3</a:t>
            </a:r>
          </a:p>
        </p:txBody>
      </p:sp>
    </p:spTree>
    <p:extLst>
      <p:ext uri="{BB962C8B-B14F-4D97-AF65-F5344CB8AC3E}">
        <p14:creationId xmlns:p14="http://schemas.microsoft.com/office/powerpoint/2010/main" val="379536322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pic>
        <p:nvPicPr>
          <p:cNvPr id="3" name="Picture 2" descr="10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3" y="1119404"/>
            <a:ext cx="5638800" cy="538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768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pic>
        <p:nvPicPr>
          <p:cNvPr id="3" name="Picture 2" descr="10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51" y="1233713"/>
            <a:ext cx="5483154" cy="54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03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275" y="1375758"/>
            <a:ext cx="4995316" cy="4899910"/>
          </a:xfrm>
        </p:spPr>
        <p:txBody>
          <a:bodyPr/>
          <a:lstStyle/>
          <a:p>
            <a:r>
              <a:rPr lang="en-US" dirty="0" err="1"/>
              <a:t>Undisplaced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Below knee cast (NWB)</a:t>
            </a:r>
          </a:p>
          <a:p>
            <a:r>
              <a:rPr lang="en-US" dirty="0"/>
              <a:t>Indications for ORIF</a:t>
            </a:r>
          </a:p>
          <a:p>
            <a:pPr lvl="1"/>
            <a:r>
              <a:rPr lang="en-US" dirty="0"/>
              <a:t>All fracture-dislocations</a:t>
            </a:r>
          </a:p>
          <a:p>
            <a:pPr lvl="1"/>
            <a:r>
              <a:rPr lang="en-US" dirty="0"/>
              <a:t>All type C fractures</a:t>
            </a:r>
          </a:p>
          <a:p>
            <a:pPr lvl="1"/>
            <a:r>
              <a:rPr lang="en-US" dirty="0"/>
              <a:t>Tri-</a:t>
            </a:r>
            <a:r>
              <a:rPr lang="en-US" dirty="0" err="1"/>
              <a:t>malleolar</a:t>
            </a:r>
            <a:r>
              <a:rPr lang="en-US" dirty="0"/>
              <a:t> fractures</a:t>
            </a:r>
          </a:p>
          <a:p>
            <a:pPr lvl="1"/>
            <a:r>
              <a:rPr lang="en-US" dirty="0" err="1"/>
              <a:t>Talar</a:t>
            </a:r>
            <a:r>
              <a:rPr lang="en-US" dirty="0"/>
              <a:t> shift or tilt</a:t>
            </a:r>
          </a:p>
          <a:p>
            <a:pPr lvl="1"/>
            <a:r>
              <a:rPr lang="en-US" dirty="0"/>
              <a:t>Failure to achieve or/maintain closed reduction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7361" y="1934323"/>
            <a:ext cx="2005190" cy="220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361" y="4295452"/>
            <a:ext cx="2005190" cy="223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539" y="1934323"/>
            <a:ext cx="2261114" cy="220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8347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Decision-making and stability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84213" y="1412875"/>
            <a:ext cx="77755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0" rIns="0" bIns="0">
            <a:spAutoFit/>
          </a:bodyPr>
          <a:lstStyle/>
          <a:p>
            <a:pPr marL="92075" indent="-92075">
              <a:tabLst>
                <a:tab pos="92075" algn="l"/>
              </a:tabLst>
            </a:pPr>
            <a:r>
              <a:rPr lang="en-GB" sz="2400" b="1" dirty="0" err="1"/>
              <a:t>Nonoperative</a:t>
            </a:r>
            <a:r>
              <a:rPr lang="en-GB" sz="2400" b="1" dirty="0"/>
              <a:t>	                    	 Operative</a:t>
            </a:r>
            <a:endParaRPr lang="en-GB" sz="1800" b="1" dirty="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0" y="5300663"/>
            <a:ext cx="9144000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0" rIns="0" bIns="0">
            <a:spAutoFit/>
          </a:bodyPr>
          <a:lstStyle/>
          <a:p>
            <a:pPr marL="342900" indent="-342900" algn="ctr"/>
            <a:r>
              <a:rPr lang="en-US" altLang="zh-TW" sz="2400" dirty="0"/>
              <a:t>Isolated </a:t>
            </a:r>
            <a:r>
              <a:rPr lang="en-US" altLang="zh-TW" sz="2400" dirty="0" err="1"/>
              <a:t>infrasyndesmotic</a:t>
            </a:r>
            <a:r>
              <a:rPr lang="en-US" altLang="zh-TW" sz="2400" dirty="0"/>
              <a:t> fibular fractures</a:t>
            </a:r>
          </a:p>
          <a:p>
            <a:pPr marL="342900" indent="-342900" algn="ctr"/>
            <a:r>
              <a:rPr lang="en-US" altLang="zh-TW" sz="2400" dirty="0"/>
              <a:t>without medial involvement</a:t>
            </a:r>
          </a:p>
          <a:p>
            <a:pPr marL="342900" indent="-342900" algn="ctr"/>
            <a:r>
              <a:rPr lang="en-US" altLang="zh-TW" sz="2400" dirty="0"/>
              <a:t>are </a:t>
            </a:r>
            <a:r>
              <a:rPr lang="en-US" altLang="zh-TW" sz="2400" u="sng" dirty="0"/>
              <a:t>stable</a:t>
            </a:r>
            <a:endParaRPr lang="en-US" altLang="zh-TW" sz="2400" dirty="0"/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684213" y="5013325"/>
            <a:ext cx="287337" cy="2873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2484438" y="5013325"/>
            <a:ext cx="287337" cy="2873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3132138" y="1628775"/>
            <a:ext cx="2736850" cy="0"/>
          </a:xfrm>
          <a:prstGeom prst="line">
            <a:avLst/>
          </a:prstGeom>
          <a:noFill/>
          <a:ln w="63500">
            <a:solidFill>
              <a:srgbClr val="080808"/>
            </a:solidFill>
            <a:round/>
            <a:headEnd type="triangle" w="med" len="med"/>
            <a:tailEnd type="triangle" w="med" len="med"/>
          </a:ln>
          <a:effectLst/>
        </p:spPr>
        <p:txBody>
          <a:bodyPr lIns="54000" tIns="0" rIns="0" bIns="0"/>
          <a:lstStyle/>
          <a:p>
            <a:endParaRPr lang="en-US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3059113" y="1412875"/>
            <a:ext cx="5041900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4427538" y="4941888"/>
            <a:ext cx="287337" cy="2873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3132138" y="1628775"/>
            <a:ext cx="2736850" cy="1588"/>
          </a:xfrm>
          <a:prstGeom prst="line">
            <a:avLst/>
          </a:prstGeom>
          <a:noFill/>
          <a:ln w="63500">
            <a:solidFill>
              <a:srgbClr val="080808"/>
            </a:solidFill>
            <a:round/>
            <a:headEnd type="triangle" w="med" len="med"/>
            <a:tailEnd type="triangle" w="med" len="med"/>
          </a:ln>
          <a:effectLst/>
        </p:spPr>
        <p:txBody>
          <a:bodyPr lIns="54000" tIns="0" rIns="0" bIns="0"/>
          <a:lstStyle/>
          <a:p>
            <a:endParaRPr lang="en-US"/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2484438" y="5013325"/>
            <a:ext cx="287337" cy="2873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971550" y="1916113"/>
            <a:ext cx="3328988" cy="3313112"/>
            <a:chOff x="1701" y="1207"/>
            <a:chExt cx="2097" cy="2087"/>
          </a:xfrm>
        </p:grpSpPr>
        <p:pic>
          <p:nvPicPr>
            <p:cNvPr id="42005" name="Picture 2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46" y="1207"/>
              <a:ext cx="962" cy="20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42006" name="Picture 2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835" y="1207"/>
              <a:ext cx="963" cy="20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2008" name="Rectangle 24"/>
            <p:cNvSpPr>
              <a:spLocks noChangeArrowheads="1"/>
            </p:cNvSpPr>
            <p:nvPr/>
          </p:nvSpPr>
          <p:spPr bwMode="auto">
            <a:xfrm>
              <a:off x="1701" y="3113"/>
              <a:ext cx="181" cy="18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54000" tIns="0" rIns="0" bIns="0" anchor="ctr"/>
            <a:lstStyle/>
            <a:p>
              <a:endParaRPr lang="en-US"/>
            </a:p>
          </p:txBody>
        </p:sp>
        <p:sp>
          <p:nvSpPr>
            <p:cNvPr id="42014" name="Rectangle 30"/>
            <p:cNvSpPr>
              <a:spLocks noChangeArrowheads="1"/>
            </p:cNvSpPr>
            <p:nvPr/>
          </p:nvSpPr>
          <p:spPr bwMode="auto">
            <a:xfrm>
              <a:off x="2789" y="3113"/>
              <a:ext cx="181" cy="18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54000" tIns="0" rIns="0" bIns="0" anchor="ctr"/>
            <a:lstStyle/>
            <a:p>
              <a:endParaRPr lang="en-US"/>
            </a:p>
          </p:txBody>
        </p:sp>
      </p:grpSp>
      <p:pic>
        <p:nvPicPr>
          <p:cNvPr id="42019" name="Picture 3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00563" y="1916113"/>
            <a:ext cx="24479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500561" y="1928802"/>
            <a:ext cx="2428893" cy="430887"/>
          </a:xfrm>
          <a:prstGeom prst="rect">
            <a:avLst/>
          </a:prstGeom>
          <a:solidFill>
            <a:srgbClr val="96969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54000" tIns="0" rIns="0" bIns="0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GB" sz="2800" b="1" dirty="0">
                <a:solidFill>
                  <a:schemeClr val="bg1"/>
                </a:solidFill>
              </a:rPr>
              <a:t>Cast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898923" y="1412875"/>
            <a:ext cx="4602167" cy="503238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PMingLiU" pitchFamily="18" charset="-120"/>
              </a:rPr>
              <a:t>Decision-making and stability</a:t>
            </a: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684213" y="1412875"/>
            <a:ext cx="77755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0" rIns="0" bIns="0">
            <a:spAutoFit/>
          </a:bodyPr>
          <a:lstStyle/>
          <a:p>
            <a:pPr marL="92075" indent="-92075">
              <a:tabLst>
                <a:tab pos="92075" algn="l"/>
              </a:tabLst>
            </a:pPr>
            <a:r>
              <a:rPr lang="en-GB" sz="2400" b="1" dirty="0" err="1"/>
              <a:t>Nonoperative</a:t>
            </a:r>
            <a:r>
              <a:rPr lang="en-GB" sz="2400" b="1" dirty="0"/>
              <a:t>			            Operative</a:t>
            </a:r>
            <a:endParaRPr lang="en-GB" sz="1800" b="1" dirty="0"/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684213" y="5013325"/>
            <a:ext cx="287337" cy="2873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2484438" y="5013325"/>
            <a:ext cx="287337" cy="2873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>
            <a:off x="3132138" y="1628775"/>
            <a:ext cx="2736850" cy="0"/>
          </a:xfrm>
          <a:prstGeom prst="line">
            <a:avLst/>
          </a:prstGeom>
          <a:noFill/>
          <a:ln w="63500">
            <a:solidFill>
              <a:srgbClr val="080808"/>
            </a:solidFill>
            <a:round/>
            <a:headEnd type="triangle" w="med" len="med"/>
            <a:tailEnd type="triangle" w="med" len="med"/>
          </a:ln>
          <a:effectLst/>
        </p:spPr>
        <p:txBody>
          <a:bodyPr lIns="54000" tIns="0" rIns="0" bIns="0"/>
          <a:lstStyle/>
          <a:p>
            <a:endParaRPr lang="en-US"/>
          </a:p>
        </p:txBody>
      </p:sp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3059113" y="1412875"/>
            <a:ext cx="5041900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684214" y="1412875"/>
            <a:ext cx="4434864" cy="503238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54000" tIns="0" rIns="0" bIns="0" anchor="ctr"/>
          <a:lstStyle/>
          <a:p>
            <a:endParaRPr lang="en-US"/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34925" y="5445125"/>
            <a:ext cx="91440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54000" tIns="0" rIns="0" bIns="0">
            <a:spAutoFit/>
          </a:bodyPr>
          <a:lstStyle/>
          <a:p>
            <a:pPr marL="342900" indent="-342900" algn="ctr"/>
            <a:r>
              <a:rPr lang="en-US" altLang="zh-TW" sz="2400" dirty="0"/>
              <a:t>All other fractures are </a:t>
            </a:r>
            <a:r>
              <a:rPr lang="en-US" altLang="zh-TW" sz="2400" u="sng" dirty="0"/>
              <a:t>unstable</a:t>
            </a:r>
          </a:p>
          <a:p>
            <a:pPr marL="342900" indent="-342900" algn="ctr"/>
            <a:r>
              <a:rPr lang="en-US" altLang="zh-TW" sz="2400" dirty="0"/>
              <a:t>and operation must be considered</a:t>
            </a:r>
          </a:p>
        </p:txBody>
      </p:sp>
      <p:pic>
        <p:nvPicPr>
          <p:cNvPr id="155665" name="Picture 1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725" y="1989138"/>
            <a:ext cx="21986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66" name="Picture 1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59113" y="1989138"/>
            <a:ext cx="22764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67" name="Picture 1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00113" y="1989158"/>
            <a:ext cx="21605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8315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75" b="18414"/>
          <a:stretch/>
        </p:blipFill>
        <p:spPr>
          <a:xfrm>
            <a:off x="351692" y="1366838"/>
            <a:ext cx="4058383" cy="43228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66838"/>
            <a:ext cx="4411067" cy="4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18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traumatic arthritis</a:t>
            </a:r>
          </a:p>
          <a:p>
            <a:r>
              <a:rPr lang="en-US" dirty="0"/>
              <a:t>Stiffness</a:t>
            </a:r>
          </a:p>
          <a:p>
            <a:r>
              <a:rPr lang="en-US" dirty="0"/>
              <a:t>Skin necrosis</a:t>
            </a:r>
          </a:p>
          <a:p>
            <a:r>
              <a:rPr lang="en-US" dirty="0" err="1"/>
              <a:t>Malunion</a:t>
            </a:r>
            <a:r>
              <a:rPr lang="en-US" dirty="0"/>
              <a:t> / Nonunion</a:t>
            </a:r>
          </a:p>
          <a:p>
            <a:r>
              <a:rPr lang="en-US" dirty="0"/>
              <a:t>Wound infection</a:t>
            </a:r>
          </a:p>
          <a:p>
            <a:r>
              <a:rPr lang="en-US" dirty="0"/>
              <a:t>Complex regional pain syndrome                             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44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Fractured Talus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54822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Displaced                        Undisplaced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dirty="0"/>
              <a:t>    Operative                        ?Conservative</a:t>
            </a:r>
          </a:p>
          <a:p>
            <a:pPr marL="0" indent="0" algn="ctr">
              <a:buNone/>
            </a:pPr>
            <a:r>
              <a:rPr lang="en-US" dirty="0"/>
              <a:t>                                             ?Internal fixation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1" y="1979584"/>
            <a:ext cx="3995964" cy="2959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704" y="4879597"/>
            <a:ext cx="160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97B8C"/>
                </a:solidFill>
              </a:rPr>
              <a:t>www.aosr.org</a:t>
            </a:r>
            <a:endParaRPr lang="en-US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208" y="1979584"/>
            <a:ext cx="4007913" cy="29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0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at the patient as whole, not to injured limb alone!</a:t>
            </a:r>
          </a:p>
          <a:p>
            <a:pPr lvl="1"/>
            <a:r>
              <a:rPr lang="en-US" dirty="0"/>
              <a:t>In elderly: other diseases</a:t>
            </a:r>
          </a:p>
          <a:p>
            <a:pPr lvl="1"/>
            <a:r>
              <a:rPr lang="en-US" dirty="0"/>
              <a:t>In young: major trauma, other injuries</a:t>
            </a:r>
          </a:p>
          <a:p>
            <a:r>
              <a:rPr lang="en-US" dirty="0"/>
              <a:t>Save life first,</a:t>
            </a:r>
          </a:p>
          <a:p>
            <a:pPr marL="0" indent="0">
              <a:buNone/>
            </a:pPr>
            <a:r>
              <a:rPr lang="en-US" dirty="0"/>
              <a:t>		    then save limb,</a:t>
            </a:r>
          </a:p>
          <a:p>
            <a:pPr marL="0" indent="0">
              <a:buNone/>
            </a:pPr>
            <a:r>
              <a:rPr lang="en-US" dirty="0"/>
              <a:t>			                then save function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Fractured Talus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54822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Displaced                        Undisplaced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Operative                            Conservative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27704" y="5134427"/>
            <a:ext cx="160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97B8C"/>
                </a:solidFill>
              </a:rPr>
              <a:t>www.aosr.org</a:t>
            </a:r>
            <a:endParaRPr lang="en-US" dirty="0">
              <a:solidFill>
                <a:srgbClr val="397B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41" y="2511727"/>
            <a:ext cx="3231079" cy="2386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666" r="8373"/>
          <a:stretch/>
        </p:blipFill>
        <p:spPr>
          <a:xfrm>
            <a:off x="5533573" y="2518348"/>
            <a:ext cx="2702641" cy="26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39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Fractured Talus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Complications: AVN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545"/>
          <a:stretch/>
        </p:blipFill>
        <p:spPr>
          <a:xfrm>
            <a:off x="422274" y="2008892"/>
            <a:ext cx="4359588" cy="3545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62" y="2008892"/>
            <a:ext cx="4122768" cy="35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183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Calcaneal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/>
              <a:t>Fall from height</a:t>
            </a:r>
          </a:p>
          <a:p>
            <a:pPr marL="514350" indent="-514350"/>
            <a:r>
              <a:rPr lang="en-US" dirty="0"/>
              <a:t>Associated injuries – must always exclude</a:t>
            </a:r>
          </a:p>
          <a:p>
            <a:pPr marL="749300" lvl="1" indent="-514350"/>
            <a:r>
              <a:rPr lang="en-US" dirty="0"/>
              <a:t>Fracture neck femur</a:t>
            </a:r>
          </a:p>
          <a:p>
            <a:pPr marL="749300" lvl="1" indent="-514350"/>
            <a:r>
              <a:rPr lang="en-US" dirty="0"/>
              <a:t>Compression of spine</a:t>
            </a:r>
          </a:p>
        </p:txBody>
      </p:sp>
    </p:spTree>
    <p:extLst>
      <p:ext uri="{BB962C8B-B14F-4D97-AF65-F5344CB8AC3E}">
        <p14:creationId xmlns:p14="http://schemas.microsoft.com/office/powerpoint/2010/main" val="19768520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Calcaneal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/>
              <a:t>X-rays: </a:t>
            </a:r>
            <a:r>
              <a:rPr lang="en-US" dirty="0" err="1"/>
              <a:t>Lat</a:t>
            </a:r>
            <a:r>
              <a:rPr lang="en-US" dirty="0"/>
              <a:t>, &amp; Axial view</a:t>
            </a:r>
          </a:p>
          <a:p>
            <a:pPr marL="514350" indent="-514350"/>
            <a:r>
              <a:rPr lang="en-US" dirty="0"/>
              <a:t>CT scan: shows details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812" r="14846" b="14316"/>
          <a:stretch/>
        </p:blipFill>
        <p:spPr>
          <a:xfrm>
            <a:off x="1030560" y="2638650"/>
            <a:ext cx="4267156" cy="3802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076" y="2638650"/>
            <a:ext cx="2228009" cy="38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6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Calcaneal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/>
              <a:t>X-rays: </a:t>
            </a:r>
            <a:r>
              <a:rPr lang="en-US" dirty="0" err="1"/>
              <a:t>Lat</a:t>
            </a:r>
            <a:r>
              <a:rPr lang="en-US" dirty="0"/>
              <a:t>, &amp; Axial view</a:t>
            </a:r>
          </a:p>
          <a:p>
            <a:pPr marL="514350" indent="-514350"/>
            <a:r>
              <a:rPr lang="en-US" dirty="0"/>
              <a:t>CT scan: shows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78" y="2838450"/>
            <a:ext cx="4706566" cy="3437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597" y="1830350"/>
            <a:ext cx="3002954" cy="44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20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Calcaneal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Conservative</a:t>
            </a:r>
          </a:p>
          <a:p>
            <a:pPr lvl="2"/>
            <a:r>
              <a:rPr lang="en-US" dirty="0"/>
              <a:t>Extra-articular fractures</a:t>
            </a:r>
          </a:p>
          <a:p>
            <a:pPr lvl="2"/>
            <a:r>
              <a:rPr lang="en-US" dirty="0"/>
              <a:t>Undisplaced fractures</a:t>
            </a:r>
          </a:p>
          <a:p>
            <a:pPr lvl="2"/>
            <a:r>
              <a:rPr lang="en-US" dirty="0"/>
              <a:t>Severely comminuted</a:t>
            </a:r>
          </a:p>
          <a:p>
            <a:pPr lvl="2"/>
            <a:r>
              <a:rPr lang="en-US" dirty="0"/>
              <a:t>No expertise</a:t>
            </a:r>
          </a:p>
          <a:p>
            <a:pPr lvl="1"/>
            <a:r>
              <a:rPr lang="en-US" dirty="0"/>
              <a:t>Operative</a:t>
            </a:r>
          </a:p>
          <a:p>
            <a:pPr lvl="2"/>
            <a:r>
              <a:rPr lang="en-US" dirty="0"/>
              <a:t>Intra-articular fractures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1" y="3895481"/>
            <a:ext cx="4339988" cy="2517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2233" y="6360133"/>
            <a:ext cx="14680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800" dirty="0" err="1"/>
              <a:t>http://orthoinfo.aaos.org</a:t>
            </a:r>
            <a:r>
              <a:rPr lang="fi-FI" sz="800" dirty="0"/>
              <a:t>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865711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Metatarsal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</a:t>
            </a:r>
          </a:p>
          <a:p>
            <a:pPr lvl="1"/>
            <a:r>
              <a:rPr lang="en-US" dirty="0"/>
              <a:t>Sport injury / others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is the commonest</a:t>
            </a:r>
          </a:p>
          <a:p>
            <a:pPr lvl="1"/>
            <a:r>
              <a:rPr lang="en-US" dirty="0"/>
              <a:t>followed by 1</a:t>
            </a:r>
            <a:r>
              <a:rPr lang="en-US" baseline="30000" dirty="0"/>
              <a:t>st</a:t>
            </a:r>
            <a:r>
              <a:rPr lang="en-US" dirty="0"/>
              <a:t> &amp; 2</a:t>
            </a:r>
            <a:r>
              <a:rPr lang="en-US" baseline="30000" dirty="0"/>
              <a:t>nd</a:t>
            </a:r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Acute trauma / Stress</a:t>
            </a:r>
          </a:p>
          <a:p>
            <a:pPr lvl="1"/>
            <a:r>
              <a:rPr lang="en-US" dirty="0"/>
              <a:t>Closed / Open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3032"/>
          <a:stretch/>
        </p:blipFill>
        <p:spPr>
          <a:xfrm>
            <a:off x="4572000" y="1288617"/>
            <a:ext cx="4218710" cy="471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31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Metatarsal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Types: Avulsion </a:t>
            </a:r>
            <a:r>
              <a:rPr lang="mr-IN" dirty="0"/>
              <a:t>–</a:t>
            </a:r>
            <a:r>
              <a:rPr lang="en-US" dirty="0"/>
              <a:t> Base </a:t>
            </a:r>
            <a:r>
              <a:rPr lang="mr-IN" dirty="0"/>
              <a:t>–</a:t>
            </a:r>
            <a:r>
              <a:rPr lang="en-US" dirty="0"/>
              <a:t> Shaft - Neck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2" y="1822858"/>
            <a:ext cx="3548113" cy="4244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6381" y="6109105"/>
            <a:ext cx="24010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1279AE"/>
                </a:solidFill>
              </a:rPr>
              <a:t>http://</a:t>
            </a:r>
            <a:r>
              <a:rPr lang="en-US" sz="1100" dirty="0" err="1">
                <a:solidFill>
                  <a:srgbClr val="1279AE"/>
                </a:solidFill>
              </a:rPr>
              <a:t>www.aofas.org</a:t>
            </a:r>
            <a:r>
              <a:rPr lang="en-US" sz="1100" dirty="0">
                <a:solidFill>
                  <a:srgbClr val="1279AE"/>
                </a:solidFill>
              </a:rPr>
              <a:t>/</a:t>
            </a:r>
            <a:r>
              <a:rPr lang="en-US" sz="1100" dirty="0" err="1">
                <a:solidFill>
                  <a:srgbClr val="1279AE"/>
                </a:solidFill>
              </a:rPr>
              <a:t>footcaremd</a:t>
            </a:r>
            <a:endParaRPr lang="en-US" sz="1100" dirty="0">
              <a:solidFill>
                <a:srgbClr val="1279A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2099"/>
          <a:stretch/>
        </p:blipFill>
        <p:spPr>
          <a:xfrm>
            <a:off x="3601880" y="1822858"/>
            <a:ext cx="2478925" cy="42442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68565" y="6067075"/>
            <a:ext cx="20553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1279AE"/>
                </a:solidFill>
              </a:rPr>
              <a:t>www.podiatricresidency.com</a:t>
            </a:r>
            <a:endParaRPr lang="en-US" sz="1100" dirty="0">
              <a:solidFill>
                <a:srgbClr val="1279A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665" y="1822857"/>
            <a:ext cx="2844854" cy="42862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77695" y="6055244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1279AE"/>
                </a:solidFill>
              </a:rPr>
              <a:t>ermagazine.com</a:t>
            </a:r>
            <a:endParaRPr lang="en-US" dirty="0">
              <a:solidFill>
                <a:srgbClr val="1279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192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Metatarsal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Usually conservative</a:t>
            </a:r>
          </a:p>
          <a:p>
            <a:pPr lvl="1"/>
            <a:r>
              <a:rPr lang="en-US" dirty="0"/>
              <a:t>May need surgery if unstable and multiple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58" t="6364" r="18480"/>
          <a:stretch/>
        </p:blipFill>
        <p:spPr>
          <a:xfrm>
            <a:off x="881742" y="2862174"/>
            <a:ext cx="2286000" cy="3691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182" r="18896"/>
          <a:stretch/>
        </p:blipFill>
        <p:spPr>
          <a:xfrm>
            <a:off x="3241221" y="2883384"/>
            <a:ext cx="2661557" cy="3670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5029" y="6521115"/>
            <a:ext cx="4669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279AE"/>
                </a:solidFill>
              </a:rPr>
              <a:t>http://</a:t>
            </a:r>
            <a:r>
              <a:rPr lang="en-US" sz="1400" dirty="0" err="1">
                <a:solidFill>
                  <a:srgbClr val="1279AE"/>
                </a:solidFill>
              </a:rPr>
              <a:t>chortho.com</a:t>
            </a:r>
            <a:r>
              <a:rPr lang="en-US" sz="1400" dirty="0">
                <a:solidFill>
                  <a:srgbClr val="1279AE"/>
                </a:solidFill>
              </a:rPr>
              <a:t>/specialties/fracture-</a:t>
            </a:r>
            <a:r>
              <a:rPr lang="en-US" sz="1400" dirty="0" err="1">
                <a:solidFill>
                  <a:srgbClr val="1279AE"/>
                </a:solidFill>
              </a:rPr>
              <a:t>cases.php</a:t>
            </a:r>
            <a:endParaRPr lang="en-US" sz="1400" dirty="0">
              <a:solidFill>
                <a:srgbClr val="1279A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6257" y="2909106"/>
            <a:ext cx="2743200" cy="365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76257" y="6438992"/>
            <a:ext cx="3001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1279AE"/>
                </a:solidFill>
              </a:rPr>
              <a:t>http://</a:t>
            </a:r>
            <a:r>
              <a:rPr lang="en-US" sz="1600" dirty="0" err="1">
                <a:solidFill>
                  <a:srgbClr val="1279AE"/>
                </a:solidFill>
              </a:rPr>
              <a:t>www.southfloridasportsmedicine.com</a:t>
            </a:r>
            <a:r>
              <a:rPr lang="en-US" sz="1600" dirty="0">
                <a:solidFill>
                  <a:srgbClr val="1279AE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218880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Femoral neck: AVN</a:t>
            </a:r>
          </a:p>
          <a:p>
            <a:r>
              <a:rPr lang="en-US" dirty="0"/>
              <a:t>Intertrochanteric: DHS</a:t>
            </a:r>
          </a:p>
          <a:p>
            <a:r>
              <a:rPr lang="en-US" dirty="0"/>
              <a:t>Femoral shaft: IMN</a:t>
            </a:r>
          </a:p>
          <a:p>
            <a:r>
              <a:rPr lang="en-US" dirty="0"/>
              <a:t>Distal femur / Upper tibia: Internal fixation</a:t>
            </a:r>
          </a:p>
          <a:p>
            <a:r>
              <a:rPr lang="en-US" dirty="0"/>
              <a:t>Tibial shaft: open injuries / IMN</a:t>
            </a:r>
          </a:p>
          <a:p>
            <a:r>
              <a:rPr lang="en-US" dirty="0"/>
              <a:t>Ankle fractures: internal fixation</a:t>
            </a:r>
          </a:p>
          <a:p>
            <a:r>
              <a:rPr lang="en-US" dirty="0"/>
              <a:t>Talus: AVN</a:t>
            </a:r>
          </a:p>
          <a:p>
            <a:r>
              <a:rPr lang="en-US" dirty="0"/>
              <a:t>Calcaneus: CT needed</a:t>
            </a:r>
          </a:p>
        </p:txBody>
      </p:sp>
    </p:spTree>
    <p:extLst>
      <p:ext uri="{BB962C8B-B14F-4D97-AF65-F5344CB8AC3E}">
        <p14:creationId xmlns:p14="http://schemas.microsoft.com/office/powerpoint/2010/main" val="397551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Femoral Neck Fractures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Most common in the elderly</a:t>
            </a:r>
          </a:p>
          <a:p>
            <a:r>
              <a:rPr lang="en-US"/>
              <a:t>53% of all fractures of proximal femur</a:t>
            </a:r>
          </a:p>
          <a:p>
            <a:r>
              <a:rPr lang="en-US"/>
              <a:t>1.7 million hip fractures annually world wide</a:t>
            </a:r>
          </a:p>
          <a:p>
            <a:r>
              <a:rPr lang="en-US"/>
              <a:t>Expected to triple in the next 50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2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dirty="0">
                <a:latin typeface="Calibri" charset="0"/>
              </a:rPr>
              <a:t>Vascular supply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2961603" y="1630470"/>
            <a:ext cx="1071562" cy="338137"/>
          </a:xfrm>
          <a:prstGeom prst="rect">
            <a:avLst/>
          </a:prstGeom>
          <a:solidFill>
            <a:srgbClr val="99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latin typeface="Comic Sans MS" charset="0"/>
              </a:rPr>
              <a:t>Posterior</a:t>
            </a:r>
          </a:p>
        </p:txBody>
      </p:sp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2961603" y="4417236"/>
            <a:ext cx="1952625" cy="593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>
                <a:latin typeface="Comic Sans MS" charset="0"/>
              </a:rPr>
              <a:t>Media Femoral</a:t>
            </a:r>
          </a:p>
          <a:p>
            <a:pPr algn="ctr" eaLnBrk="1" hangingPunct="1"/>
            <a:r>
              <a:rPr lang="en-US" sz="1600" dirty="0">
                <a:latin typeface="Comic Sans MS" charset="0"/>
              </a:rPr>
              <a:t>Circumflex Artery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43955" y="1630470"/>
            <a:ext cx="1014412" cy="338137"/>
          </a:xfrm>
          <a:prstGeom prst="rect">
            <a:avLst/>
          </a:prstGeom>
          <a:solidFill>
            <a:srgbClr val="99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latin typeface="Comic Sans MS" charset="0"/>
              </a:rPr>
              <a:t>Anterior</a:t>
            </a:r>
          </a:p>
        </p:txBody>
      </p:sp>
      <p:sp>
        <p:nvSpPr>
          <p:cNvPr id="22538" name="Text Box 6"/>
          <p:cNvSpPr txBox="1">
            <a:spLocks noChangeArrowheads="1"/>
          </p:cNvSpPr>
          <p:nvPr/>
        </p:nvSpPr>
        <p:spPr bwMode="auto">
          <a:xfrm>
            <a:off x="308029" y="4417236"/>
            <a:ext cx="1952625" cy="593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Comic Sans MS" charset="0"/>
              </a:rPr>
              <a:t>Lateral Femoral</a:t>
            </a:r>
          </a:p>
          <a:p>
            <a:pPr eaLnBrk="1" hangingPunct="1"/>
            <a:r>
              <a:rPr lang="en-US" sz="1600" dirty="0">
                <a:latin typeface="Comic Sans MS" charset="0"/>
              </a:rPr>
              <a:t>Circumflex Artery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7141" y="2219093"/>
            <a:ext cx="2002649" cy="2038196"/>
            <a:chOff x="500063" y="1152261"/>
            <a:chExt cx="2935287" cy="2867025"/>
          </a:xfrm>
        </p:grpSpPr>
        <p:pic>
          <p:nvPicPr>
            <p:cNvPr id="22537" name="Picture 13" descr="Picture1 copy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4"/>
            <a:stretch>
              <a:fillRect/>
            </a:stretch>
          </p:blipFill>
          <p:spPr bwMode="auto">
            <a:xfrm>
              <a:off x="500063" y="1152261"/>
              <a:ext cx="2935287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1443567" y="2628047"/>
              <a:ext cx="359833" cy="431859"/>
            </a:xfrm>
            <a:custGeom>
              <a:avLst/>
              <a:gdLst>
                <a:gd name="connsiteX0" fmla="*/ 0 w 359833"/>
                <a:gd name="connsiteY0" fmla="*/ 431859 h 431859"/>
                <a:gd name="connsiteX1" fmla="*/ 4233 w 359833"/>
                <a:gd name="connsiteY1" fmla="*/ 385293 h 431859"/>
                <a:gd name="connsiteX2" fmla="*/ 21166 w 359833"/>
                <a:gd name="connsiteY2" fmla="*/ 347193 h 431859"/>
                <a:gd name="connsiteX3" fmla="*/ 33866 w 359833"/>
                <a:gd name="connsiteY3" fmla="*/ 321793 h 431859"/>
                <a:gd name="connsiteX4" fmla="*/ 46566 w 359833"/>
                <a:gd name="connsiteY4" fmla="*/ 279459 h 431859"/>
                <a:gd name="connsiteX5" fmla="*/ 55033 w 359833"/>
                <a:gd name="connsiteY5" fmla="*/ 266759 h 431859"/>
                <a:gd name="connsiteX6" fmla="*/ 71966 w 359833"/>
                <a:gd name="connsiteY6" fmla="*/ 224426 h 431859"/>
                <a:gd name="connsiteX7" fmla="*/ 97366 w 359833"/>
                <a:gd name="connsiteY7" fmla="*/ 199026 h 431859"/>
                <a:gd name="connsiteX8" fmla="*/ 114300 w 359833"/>
                <a:gd name="connsiteY8" fmla="*/ 173626 h 431859"/>
                <a:gd name="connsiteX9" fmla="*/ 122766 w 359833"/>
                <a:gd name="connsiteY9" fmla="*/ 160926 h 431859"/>
                <a:gd name="connsiteX10" fmla="*/ 135466 w 359833"/>
                <a:gd name="connsiteY10" fmla="*/ 152459 h 431859"/>
                <a:gd name="connsiteX11" fmla="*/ 143933 w 359833"/>
                <a:gd name="connsiteY11" fmla="*/ 139759 h 431859"/>
                <a:gd name="connsiteX12" fmla="*/ 156633 w 359833"/>
                <a:gd name="connsiteY12" fmla="*/ 114359 h 431859"/>
                <a:gd name="connsiteX13" fmla="*/ 194733 w 359833"/>
                <a:gd name="connsiteY13" fmla="*/ 97426 h 431859"/>
                <a:gd name="connsiteX14" fmla="*/ 232833 w 359833"/>
                <a:gd name="connsiteY14" fmla="*/ 84726 h 431859"/>
                <a:gd name="connsiteX15" fmla="*/ 245533 w 359833"/>
                <a:gd name="connsiteY15" fmla="*/ 80493 h 431859"/>
                <a:gd name="connsiteX16" fmla="*/ 275166 w 359833"/>
                <a:gd name="connsiteY16" fmla="*/ 63559 h 431859"/>
                <a:gd name="connsiteX17" fmla="*/ 279400 w 359833"/>
                <a:gd name="connsiteY17" fmla="*/ 50859 h 431859"/>
                <a:gd name="connsiteX18" fmla="*/ 292100 w 359833"/>
                <a:gd name="connsiteY18" fmla="*/ 38159 h 431859"/>
                <a:gd name="connsiteX19" fmla="*/ 330200 w 359833"/>
                <a:gd name="connsiteY19" fmla="*/ 16993 h 431859"/>
                <a:gd name="connsiteX20" fmla="*/ 338666 w 359833"/>
                <a:gd name="connsiteY20" fmla="*/ 4293 h 431859"/>
                <a:gd name="connsiteX21" fmla="*/ 359833 w 359833"/>
                <a:gd name="connsiteY21" fmla="*/ 59 h 43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9833" h="431859">
                  <a:moveTo>
                    <a:pt x="0" y="431859"/>
                  </a:moveTo>
                  <a:cubicBezTo>
                    <a:pt x="1411" y="416337"/>
                    <a:pt x="1524" y="400642"/>
                    <a:pt x="4233" y="385293"/>
                  </a:cubicBezTo>
                  <a:cubicBezTo>
                    <a:pt x="10189" y="351541"/>
                    <a:pt x="10098" y="369328"/>
                    <a:pt x="21166" y="347193"/>
                  </a:cubicBezTo>
                  <a:cubicBezTo>
                    <a:pt x="38693" y="312140"/>
                    <a:pt x="9604" y="358189"/>
                    <a:pt x="33866" y="321793"/>
                  </a:cubicBezTo>
                  <a:cubicBezTo>
                    <a:pt x="36232" y="312330"/>
                    <a:pt x="42446" y="285639"/>
                    <a:pt x="46566" y="279459"/>
                  </a:cubicBezTo>
                  <a:lnTo>
                    <a:pt x="55033" y="266759"/>
                  </a:lnTo>
                  <a:cubicBezTo>
                    <a:pt x="57944" y="258027"/>
                    <a:pt x="64849" y="233323"/>
                    <a:pt x="71966" y="224426"/>
                  </a:cubicBezTo>
                  <a:cubicBezTo>
                    <a:pt x="79446" y="215076"/>
                    <a:pt x="90724" y="208989"/>
                    <a:pt x="97366" y="199026"/>
                  </a:cubicBezTo>
                  <a:lnTo>
                    <a:pt x="114300" y="173626"/>
                  </a:lnTo>
                  <a:cubicBezTo>
                    <a:pt x="117122" y="169393"/>
                    <a:pt x="118533" y="163748"/>
                    <a:pt x="122766" y="160926"/>
                  </a:cubicBezTo>
                  <a:lnTo>
                    <a:pt x="135466" y="152459"/>
                  </a:lnTo>
                  <a:cubicBezTo>
                    <a:pt x="138288" y="148226"/>
                    <a:pt x="141658" y="144310"/>
                    <a:pt x="143933" y="139759"/>
                  </a:cubicBezTo>
                  <a:cubicBezTo>
                    <a:pt x="150820" y="125986"/>
                    <a:pt x="144499" y="126492"/>
                    <a:pt x="156633" y="114359"/>
                  </a:cubicBezTo>
                  <a:cubicBezTo>
                    <a:pt x="166695" y="104298"/>
                    <a:pt x="182161" y="101617"/>
                    <a:pt x="194733" y="97426"/>
                  </a:cubicBezTo>
                  <a:lnTo>
                    <a:pt x="232833" y="84726"/>
                  </a:lnTo>
                  <a:cubicBezTo>
                    <a:pt x="237066" y="83315"/>
                    <a:pt x="241542" y="82489"/>
                    <a:pt x="245533" y="80493"/>
                  </a:cubicBezTo>
                  <a:cubicBezTo>
                    <a:pt x="267017" y="69751"/>
                    <a:pt x="257215" y="75527"/>
                    <a:pt x="275166" y="63559"/>
                  </a:cubicBezTo>
                  <a:cubicBezTo>
                    <a:pt x="276577" y="59326"/>
                    <a:pt x="276925" y="54572"/>
                    <a:pt x="279400" y="50859"/>
                  </a:cubicBezTo>
                  <a:cubicBezTo>
                    <a:pt x="282721" y="45878"/>
                    <a:pt x="287374" y="41835"/>
                    <a:pt x="292100" y="38159"/>
                  </a:cubicBezTo>
                  <a:cubicBezTo>
                    <a:pt x="313935" y="21177"/>
                    <a:pt x="311038" y="23380"/>
                    <a:pt x="330200" y="16993"/>
                  </a:cubicBezTo>
                  <a:cubicBezTo>
                    <a:pt x="333022" y="12760"/>
                    <a:pt x="334693" y="7471"/>
                    <a:pt x="338666" y="4293"/>
                  </a:cubicBezTo>
                  <a:cubicBezTo>
                    <a:pt x="345074" y="-834"/>
                    <a:pt x="352577" y="59"/>
                    <a:pt x="359833" y="59"/>
                  </a:cubicBezTo>
                </a:path>
              </a:pathLst>
            </a:custGeom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1761067" y="1857640"/>
              <a:ext cx="723900" cy="791633"/>
            </a:xfrm>
            <a:custGeom>
              <a:avLst/>
              <a:gdLst>
                <a:gd name="connsiteX0" fmla="*/ 0 w 723900"/>
                <a:gd name="connsiteY0" fmla="*/ 791633 h 791633"/>
                <a:gd name="connsiteX1" fmla="*/ 8466 w 723900"/>
                <a:gd name="connsiteY1" fmla="*/ 660400 h 791633"/>
                <a:gd name="connsiteX2" fmla="*/ 16933 w 723900"/>
                <a:gd name="connsiteY2" fmla="*/ 635000 h 791633"/>
                <a:gd name="connsiteX3" fmla="*/ 29633 w 723900"/>
                <a:gd name="connsiteY3" fmla="*/ 605366 h 791633"/>
                <a:gd name="connsiteX4" fmla="*/ 38100 w 723900"/>
                <a:gd name="connsiteY4" fmla="*/ 579966 h 791633"/>
                <a:gd name="connsiteX5" fmla="*/ 42333 w 723900"/>
                <a:gd name="connsiteY5" fmla="*/ 567266 h 791633"/>
                <a:gd name="connsiteX6" fmla="*/ 50800 w 723900"/>
                <a:gd name="connsiteY6" fmla="*/ 554566 h 791633"/>
                <a:gd name="connsiteX7" fmla="*/ 71966 w 723900"/>
                <a:gd name="connsiteY7" fmla="*/ 524933 h 791633"/>
                <a:gd name="connsiteX8" fmla="*/ 80433 w 723900"/>
                <a:gd name="connsiteY8" fmla="*/ 512233 h 791633"/>
                <a:gd name="connsiteX9" fmla="*/ 101600 w 723900"/>
                <a:gd name="connsiteY9" fmla="*/ 474133 h 791633"/>
                <a:gd name="connsiteX10" fmla="*/ 114300 w 723900"/>
                <a:gd name="connsiteY10" fmla="*/ 465666 h 791633"/>
                <a:gd name="connsiteX11" fmla="*/ 135466 w 723900"/>
                <a:gd name="connsiteY11" fmla="*/ 448733 h 791633"/>
                <a:gd name="connsiteX12" fmla="*/ 160866 w 723900"/>
                <a:gd name="connsiteY12" fmla="*/ 431800 h 791633"/>
                <a:gd name="connsiteX13" fmla="*/ 169333 w 723900"/>
                <a:gd name="connsiteY13" fmla="*/ 419100 h 791633"/>
                <a:gd name="connsiteX14" fmla="*/ 211666 w 723900"/>
                <a:gd name="connsiteY14" fmla="*/ 402166 h 791633"/>
                <a:gd name="connsiteX15" fmla="*/ 232833 w 723900"/>
                <a:gd name="connsiteY15" fmla="*/ 381000 h 791633"/>
                <a:gd name="connsiteX16" fmla="*/ 245533 w 723900"/>
                <a:gd name="connsiteY16" fmla="*/ 372533 h 791633"/>
                <a:gd name="connsiteX17" fmla="*/ 275166 w 723900"/>
                <a:gd name="connsiteY17" fmla="*/ 364066 h 791633"/>
                <a:gd name="connsiteX18" fmla="*/ 287866 w 723900"/>
                <a:gd name="connsiteY18" fmla="*/ 359833 h 791633"/>
                <a:gd name="connsiteX19" fmla="*/ 309033 w 723900"/>
                <a:gd name="connsiteY19" fmla="*/ 338666 h 791633"/>
                <a:gd name="connsiteX20" fmla="*/ 334433 w 723900"/>
                <a:gd name="connsiteY20" fmla="*/ 321733 h 791633"/>
                <a:gd name="connsiteX21" fmla="*/ 342900 w 723900"/>
                <a:gd name="connsiteY21" fmla="*/ 309033 h 791633"/>
                <a:gd name="connsiteX22" fmla="*/ 368300 w 723900"/>
                <a:gd name="connsiteY22" fmla="*/ 292100 h 791633"/>
                <a:gd name="connsiteX23" fmla="*/ 385233 w 723900"/>
                <a:gd name="connsiteY23" fmla="*/ 266700 h 791633"/>
                <a:gd name="connsiteX24" fmla="*/ 410633 w 723900"/>
                <a:gd name="connsiteY24" fmla="*/ 249766 h 791633"/>
                <a:gd name="connsiteX25" fmla="*/ 423333 w 723900"/>
                <a:gd name="connsiteY25" fmla="*/ 241300 h 791633"/>
                <a:gd name="connsiteX26" fmla="*/ 457200 w 723900"/>
                <a:gd name="connsiteY26" fmla="*/ 232833 h 791633"/>
                <a:gd name="connsiteX27" fmla="*/ 469900 w 723900"/>
                <a:gd name="connsiteY27" fmla="*/ 228600 h 791633"/>
                <a:gd name="connsiteX28" fmla="*/ 499533 w 723900"/>
                <a:gd name="connsiteY28" fmla="*/ 220133 h 791633"/>
                <a:gd name="connsiteX29" fmla="*/ 512233 w 723900"/>
                <a:gd name="connsiteY29" fmla="*/ 211666 h 791633"/>
                <a:gd name="connsiteX30" fmla="*/ 524933 w 723900"/>
                <a:gd name="connsiteY30" fmla="*/ 207433 h 791633"/>
                <a:gd name="connsiteX31" fmla="*/ 563033 w 723900"/>
                <a:gd name="connsiteY31" fmla="*/ 198966 h 791633"/>
                <a:gd name="connsiteX32" fmla="*/ 575733 w 723900"/>
                <a:gd name="connsiteY32" fmla="*/ 194733 h 791633"/>
                <a:gd name="connsiteX33" fmla="*/ 579966 w 723900"/>
                <a:gd name="connsiteY33" fmla="*/ 135466 h 791633"/>
                <a:gd name="connsiteX34" fmla="*/ 584200 w 723900"/>
                <a:gd name="connsiteY34" fmla="*/ 122766 h 791633"/>
                <a:gd name="connsiteX35" fmla="*/ 609600 w 723900"/>
                <a:gd name="connsiteY35" fmla="*/ 97366 h 791633"/>
                <a:gd name="connsiteX36" fmla="*/ 635000 w 723900"/>
                <a:gd name="connsiteY36" fmla="*/ 67733 h 791633"/>
                <a:gd name="connsiteX37" fmla="*/ 643466 w 723900"/>
                <a:gd name="connsiteY37" fmla="*/ 46566 h 791633"/>
                <a:gd name="connsiteX38" fmla="*/ 681566 w 723900"/>
                <a:gd name="connsiteY38" fmla="*/ 25400 h 791633"/>
                <a:gd name="connsiteX39" fmla="*/ 706966 w 723900"/>
                <a:gd name="connsiteY39" fmla="*/ 8466 h 791633"/>
                <a:gd name="connsiteX40" fmla="*/ 723900 w 723900"/>
                <a:gd name="connsiteY40" fmla="*/ 0 h 79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23900" h="791633">
                  <a:moveTo>
                    <a:pt x="0" y="791633"/>
                  </a:moveTo>
                  <a:cubicBezTo>
                    <a:pt x="490" y="779866"/>
                    <a:pt x="664" y="694210"/>
                    <a:pt x="8466" y="660400"/>
                  </a:cubicBezTo>
                  <a:cubicBezTo>
                    <a:pt x="10473" y="651704"/>
                    <a:pt x="14769" y="643658"/>
                    <a:pt x="16933" y="635000"/>
                  </a:cubicBezTo>
                  <a:cubicBezTo>
                    <a:pt x="22400" y="613130"/>
                    <a:pt x="17938" y="622907"/>
                    <a:pt x="29633" y="605366"/>
                  </a:cubicBezTo>
                  <a:lnTo>
                    <a:pt x="38100" y="579966"/>
                  </a:lnTo>
                  <a:cubicBezTo>
                    <a:pt x="39511" y="575733"/>
                    <a:pt x="39858" y="570979"/>
                    <a:pt x="42333" y="567266"/>
                  </a:cubicBezTo>
                  <a:lnTo>
                    <a:pt x="50800" y="554566"/>
                  </a:lnTo>
                  <a:cubicBezTo>
                    <a:pt x="60677" y="524933"/>
                    <a:pt x="50799" y="531988"/>
                    <a:pt x="71966" y="524933"/>
                  </a:cubicBezTo>
                  <a:cubicBezTo>
                    <a:pt x="74788" y="520700"/>
                    <a:pt x="78158" y="516784"/>
                    <a:pt x="80433" y="512233"/>
                  </a:cubicBezTo>
                  <a:cubicBezTo>
                    <a:pt x="88154" y="496791"/>
                    <a:pt x="81574" y="487484"/>
                    <a:pt x="101600" y="474133"/>
                  </a:cubicBezTo>
                  <a:lnTo>
                    <a:pt x="114300" y="465666"/>
                  </a:lnTo>
                  <a:cubicBezTo>
                    <a:pt x="129943" y="442200"/>
                    <a:pt x="113816" y="460760"/>
                    <a:pt x="135466" y="448733"/>
                  </a:cubicBezTo>
                  <a:cubicBezTo>
                    <a:pt x="144361" y="443791"/>
                    <a:pt x="160866" y="431800"/>
                    <a:pt x="160866" y="431800"/>
                  </a:cubicBezTo>
                  <a:cubicBezTo>
                    <a:pt x="163688" y="427567"/>
                    <a:pt x="165018" y="421797"/>
                    <a:pt x="169333" y="419100"/>
                  </a:cubicBezTo>
                  <a:cubicBezTo>
                    <a:pt x="196581" y="402070"/>
                    <a:pt x="189677" y="419268"/>
                    <a:pt x="211666" y="402166"/>
                  </a:cubicBezTo>
                  <a:cubicBezTo>
                    <a:pt x="219542" y="396040"/>
                    <a:pt x="225324" y="387570"/>
                    <a:pt x="232833" y="381000"/>
                  </a:cubicBezTo>
                  <a:cubicBezTo>
                    <a:pt x="236662" y="377650"/>
                    <a:pt x="240982" y="374808"/>
                    <a:pt x="245533" y="372533"/>
                  </a:cubicBezTo>
                  <a:cubicBezTo>
                    <a:pt x="252294" y="369152"/>
                    <a:pt x="268844" y="365872"/>
                    <a:pt x="275166" y="364066"/>
                  </a:cubicBezTo>
                  <a:cubicBezTo>
                    <a:pt x="279457" y="362840"/>
                    <a:pt x="283633" y="361244"/>
                    <a:pt x="287866" y="359833"/>
                  </a:cubicBezTo>
                  <a:cubicBezTo>
                    <a:pt x="302394" y="330779"/>
                    <a:pt x="287472" y="350645"/>
                    <a:pt x="309033" y="338666"/>
                  </a:cubicBezTo>
                  <a:cubicBezTo>
                    <a:pt x="317928" y="333724"/>
                    <a:pt x="334433" y="321733"/>
                    <a:pt x="334433" y="321733"/>
                  </a:cubicBezTo>
                  <a:cubicBezTo>
                    <a:pt x="337255" y="317500"/>
                    <a:pt x="339071" y="312383"/>
                    <a:pt x="342900" y="309033"/>
                  </a:cubicBezTo>
                  <a:cubicBezTo>
                    <a:pt x="350558" y="302332"/>
                    <a:pt x="368300" y="292100"/>
                    <a:pt x="368300" y="292100"/>
                  </a:cubicBezTo>
                  <a:cubicBezTo>
                    <a:pt x="373944" y="283633"/>
                    <a:pt x="376766" y="272345"/>
                    <a:pt x="385233" y="266700"/>
                  </a:cubicBezTo>
                  <a:lnTo>
                    <a:pt x="410633" y="249766"/>
                  </a:lnTo>
                  <a:cubicBezTo>
                    <a:pt x="414866" y="246944"/>
                    <a:pt x="418506" y="242909"/>
                    <a:pt x="423333" y="241300"/>
                  </a:cubicBezTo>
                  <a:cubicBezTo>
                    <a:pt x="452354" y="231625"/>
                    <a:pt x="416346" y="243046"/>
                    <a:pt x="457200" y="232833"/>
                  </a:cubicBezTo>
                  <a:cubicBezTo>
                    <a:pt x="461529" y="231751"/>
                    <a:pt x="465626" y="229882"/>
                    <a:pt x="469900" y="228600"/>
                  </a:cubicBezTo>
                  <a:cubicBezTo>
                    <a:pt x="479740" y="225648"/>
                    <a:pt x="489655" y="222955"/>
                    <a:pt x="499533" y="220133"/>
                  </a:cubicBezTo>
                  <a:cubicBezTo>
                    <a:pt x="503766" y="217311"/>
                    <a:pt x="507682" y="213941"/>
                    <a:pt x="512233" y="211666"/>
                  </a:cubicBezTo>
                  <a:cubicBezTo>
                    <a:pt x="516224" y="209670"/>
                    <a:pt x="520642" y="208659"/>
                    <a:pt x="524933" y="207433"/>
                  </a:cubicBezTo>
                  <a:cubicBezTo>
                    <a:pt x="555347" y="198744"/>
                    <a:pt x="528121" y="207694"/>
                    <a:pt x="563033" y="198966"/>
                  </a:cubicBezTo>
                  <a:cubicBezTo>
                    <a:pt x="567362" y="197884"/>
                    <a:pt x="571500" y="196144"/>
                    <a:pt x="575733" y="194733"/>
                  </a:cubicBezTo>
                  <a:cubicBezTo>
                    <a:pt x="577144" y="174977"/>
                    <a:pt x="577652" y="155136"/>
                    <a:pt x="579966" y="135466"/>
                  </a:cubicBezTo>
                  <a:cubicBezTo>
                    <a:pt x="580487" y="131034"/>
                    <a:pt x="581460" y="126288"/>
                    <a:pt x="584200" y="122766"/>
                  </a:cubicBezTo>
                  <a:cubicBezTo>
                    <a:pt x="591551" y="113315"/>
                    <a:pt x="602416" y="106945"/>
                    <a:pt x="609600" y="97366"/>
                  </a:cubicBezTo>
                  <a:cubicBezTo>
                    <a:pt x="625892" y="75644"/>
                    <a:pt x="617311" y="85422"/>
                    <a:pt x="635000" y="67733"/>
                  </a:cubicBezTo>
                  <a:cubicBezTo>
                    <a:pt x="637822" y="60677"/>
                    <a:pt x="638417" y="52246"/>
                    <a:pt x="643466" y="46566"/>
                  </a:cubicBezTo>
                  <a:cubicBezTo>
                    <a:pt x="655724" y="32776"/>
                    <a:pt x="666604" y="30387"/>
                    <a:pt x="681566" y="25400"/>
                  </a:cubicBezTo>
                  <a:cubicBezTo>
                    <a:pt x="690033" y="19755"/>
                    <a:pt x="697312" y="11684"/>
                    <a:pt x="706966" y="8466"/>
                  </a:cubicBezTo>
                  <a:cubicBezTo>
                    <a:pt x="721559" y="3602"/>
                    <a:pt x="716510" y="7388"/>
                    <a:pt x="723900" y="0"/>
                  </a:cubicBezTo>
                </a:path>
              </a:pathLst>
            </a:custGeom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1828800" y="2170906"/>
              <a:ext cx="876300" cy="461434"/>
            </a:xfrm>
            <a:custGeom>
              <a:avLst/>
              <a:gdLst>
                <a:gd name="connsiteX0" fmla="*/ 0 w 876300"/>
                <a:gd name="connsiteY0" fmla="*/ 461434 h 461434"/>
                <a:gd name="connsiteX1" fmla="*/ 38100 w 876300"/>
                <a:gd name="connsiteY1" fmla="*/ 436034 h 461434"/>
                <a:gd name="connsiteX2" fmla="*/ 50800 w 876300"/>
                <a:gd name="connsiteY2" fmla="*/ 431800 h 461434"/>
                <a:gd name="connsiteX3" fmla="*/ 67733 w 876300"/>
                <a:gd name="connsiteY3" fmla="*/ 419100 h 461434"/>
                <a:gd name="connsiteX4" fmla="*/ 93133 w 876300"/>
                <a:gd name="connsiteY4" fmla="*/ 397934 h 461434"/>
                <a:gd name="connsiteX5" fmla="*/ 118533 w 876300"/>
                <a:gd name="connsiteY5" fmla="*/ 385234 h 461434"/>
                <a:gd name="connsiteX6" fmla="*/ 139700 w 876300"/>
                <a:gd name="connsiteY6" fmla="*/ 359834 h 461434"/>
                <a:gd name="connsiteX7" fmla="*/ 152400 w 876300"/>
                <a:gd name="connsiteY7" fmla="*/ 351367 h 461434"/>
                <a:gd name="connsiteX8" fmla="*/ 169333 w 876300"/>
                <a:gd name="connsiteY8" fmla="*/ 325967 h 461434"/>
                <a:gd name="connsiteX9" fmla="*/ 207433 w 876300"/>
                <a:gd name="connsiteY9" fmla="*/ 300567 h 461434"/>
                <a:gd name="connsiteX10" fmla="*/ 220133 w 876300"/>
                <a:gd name="connsiteY10" fmla="*/ 292100 h 461434"/>
                <a:gd name="connsiteX11" fmla="*/ 232833 w 876300"/>
                <a:gd name="connsiteY11" fmla="*/ 287867 h 461434"/>
                <a:gd name="connsiteX12" fmla="*/ 270933 w 876300"/>
                <a:gd name="connsiteY12" fmla="*/ 275167 h 461434"/>
                <a:gd name="connsiteX13" fmla="*/ 296333 w 876300"/>
                <a:gd name="connsiteY13" fmla="*/ 266700 h 461434"/>
                <a:gd name="connsiteX14" fmla="*/ 309033 w 876300"/>
                <a:gd name="connsiteY14" fmla="*/ 262467 h 461434"/>
                <a:gd name="connsiteX15" fmla="*/ 321733 w 876300"/>
                <a:gd name="connsiteY15" fmla="*/ 258234 h 461434"/>
                <a:gd name="connsiteX16" fmla="*/ 334433 w 876300"/>
                <a:gd name="connsiteY16" fmla="*/ 249767 h 461434"/>
                <a:gd name="connsiteX17" fmla="*/ 359833 w 876300"/>
                <a:gd name="connsiteY17" fmla="*/ 241300 h 461434"/>
                <a:gd name="connsiteX18" fmla="*/ 385233 w 876300"/>
                <a:gd name="connsiteY18" fmla="*/ 224367 h 461434"/>
                <a:gd name="connsiteX19" fmla="*/ 397933 w 876300"/>
                <a:gd name="connsiteY19" fmla="*/ 215900 h 461434"/>
                <a:gd name="connsiteX20" fmla="*/ 410633 w 876300"/>
                <a:gd name="connsiteY20" fmla="*/ 207434 h 461434"/>
                <a:gd name="connsiteX21" fmla="*/ 419100 w 876300"/>
                <a:gd name="connsiteY21" fmla="*/ 194734 h 461434"/>
                <a:gd name="connsiteX22" fmla="*/ 444500 w 876300"/>
                <a:gd name="connsiteY22" fmla="*/ 186267 h 461434"/>
                <a:gd name="connsiteX23" fmla="*/ 469900 w 876300"/>
                <a:gd name="connsiteY23" fmla="*/ 165100 h 461434"/>
                <a:gd name="connsiteX24" fmla="*/ 491067 w 876300"/>
                <a:gd name="connsiteY24" fmla="*/ 143934 h 461434"/>
                <a:gd name="connsiteX25" fmla="*/ 503767 w 876300"/>
                <a:gd name="connsiteY25" fmla="*/ 118534 h 461434"/>
                <a:gd name="connsiteX26" fmla="*/ 516467 w 876300"/>
                <a:gd name="connsiteY26" fmla="*/ 110067 h 461434"/>
                <a:gd name="connsiteX27" fmla="*/ 533400 w 876300"/>
                <a:gd name="connsiteY27" fmla="*/ 93134 h 461434"/>
                <a:gd name="connsiteX28" fmla="*/ 563033 w 876300"/>
                <a:gd name="connsiteY28" fmla="*/ 76200 h 461434"/>
                <a:gd name="connsiteX29" fmla="*/ 579967 w 876300"/>
                <a:gd name="connsiteY29" fmla="*/ 67734 h 461434"/>
                <a:gd name="connsiteX30" fmla="*/ 605367 w 876300"/>
                <a:gd name="connsiteY30" fmla="*/ 59267 h 461434"/>
                <a:gd name="connsiteX31" fmla="*/ 618067 w 876300"/>
                <a:gd name="connsiteY31" fmla="*/ 55034 h 461434"/>
                <a:gd name="connsiteX32" fmla="*/ 668867 w 876300"/>
                <a:gd name="connsiteY32" fmla="*/ 50800 h 461434"/>
                <a:gd name="connsiteX33" fmla="*/ 698500 w 876300"/>
                <a:gd name="connsiteY33" fmla="*/ 42334 h 461434"/>
                <a:gd name="connsiteX34" fmla="*/ 783167 w 876300"/>
                <a:gd name="connsiteY34" fmla="*/ 33867 h 461434"/>
                <a:gd name="connsiteX35" fmla="*/ 804333 w 876300"/>
                <a:gd name="connsiteY35" fmla="*/ 29634 h 461434"/>
                <a:gd name="connsiteX36" fmla="*/ 855133 w 876300"/>
                <a:gd name="connsiteY36" fmla="*/ 21167 h 461434"/>
                <a:gd name="connsiteX37" fmla="*/ 867833 w 876300"/>
                <a:gd name="connsiteY37" fmla="*/ 12700 h 461434"/>
                <a:gd name="connsiteX38" fmla="*/ 876300 w 876300"/>
                <a:gd name="connsiteY38" fmla="*/ 0 h 46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76300" h="461434">
                  <a:moveTo>
                    <a:pt x="0" y="461434"/>
                  </a:moveTo>
                  <a:cubicBezTo>
                    <a:pt x="12700" y="452967"/>
                    <a:pt x="24916" y="443725"/>
                    <a:pt x="38100" y="436034"/>
                  </a:cubicBezTo>
                  <a:cubicBezTo>
                    <a:pt x="41955" y="433785"/>
                    <a:pt x="46926" y="434014"/>
                    <a:pt x="50800" y="431800"/>
                  </a:cubicBezTo>
                  <a:cubicBezTo>
                    <a:pt x="56926" y="428299"/>
                    <a:pt x="62376" y="423692"/>
                    <a:pt x="67733" y="419100"/>
                  </a:cubicBezTo>
                  <a:cubicBezTo>
                    <a:pt x="80843" y="407863"/>
                    <a:pt x="78161" y="405420"/>
                    <a:pt x="93133" y="397934"/>
                  </a:cubicBezTo>
                  <a:cubicBezTo>
                    <a:pt x="128186" y="380407"/>
                    <a:pt x="82137" y="409496"/>
                    <a:pt x="118533" y="385234"/>
                  </a:cubicBezTo>
                  <a:cubicBezTo>
                    <a:pt x="126858" y="372747"/>
                    <a:pt x="127477" y="370020"/>
                    <a:pt x="139700" y="359834"/>
                  </a:cubicBezTo>
                  <a:cubicBezTo>
                    <a:pt x="143609" y="356577"/>
                    <a:pt x="148167" y="354189"/>
                    <a:pt x="152400" y="351367"/>
                  </a:cubicBezTo>
                  <a:cubicBezTo>
                    <a:pt x="158044" y="342900"/>
                    <a:pt x="160866" y="331611"/>
                    <a:pt x="169333" y="325967"/>
                  </a:cubicBezTo>
                  <a:lnTo>
                    <a:pt x="207433" y="300567"/>
                  </a:lnTo>
                  <a:cubicBezTo>
                    <a:pt x="211666" y="297745"/>
                    <a:pt x="215306" y="293709"/>
                    <a:pt x="220133" y="292100"/>
                  </a:cubicBezTo>
                  <a:lnTo>
                    <a:pt x="232833" y="287867"/>
                  </a:lnTo>
                  <a:cubicBezTo>
                    <a:pt x="256281" y="272234"/>
                    <a:pt x="234430" y="284293"/>
                    <a:pt x="270933" y="275167"/>
                  </a:cubicBezTo>
                  <a:cubicBezTo>
                    <a:pt x="279591" y="273002"/>
                    <a:pt x="287866" y="269522"/>
                    <a:pt x="296333" y="266700"/>
                  </a:cubicBezTo>
                  <a:lnTo>
                    <a:pt x="309033" y="262467"/>
                  </a:lnTo>
                  <a:lnTo>
                    <a:pt x="321733" y="258234"/>
                  </a:lnTo>
                  <a:cubicBezTo>
                    <a:pt x="325966" y="255412"/>
                    <a:pt x="329784" y="251833"/>
                    <a:pt x="334433" y="249767"/>
                  </a:cubicBezTo>
                  <a:cubicBezTo>
                    <a:pt x="342588" y="246142"/>
                    <a:pt x="352407" y="246250"/>
                    <a:pt x="359833" y="241300"/>
                  </a:cubicBezTo>
                  <a:lnTo>
                    <a:pt x="385233" y="224367"/>
                  </a:lnTo>
                  <a:lnTo>
                    <a:pt x="397933" y="215900"/>
                  </a:lnTo>
                  <a:lnTo>
                    <a:pt x="410633" y="207434"/>
                  </a:lnTo>
                  <a:cubicBezTo>
                    <a:pt x="413455" y="203201"/>
                    <a:pt x="414785" y="197431"/>
                    <a:pt x="419100" y="194734"/>
                  </a:cubicBezTo>
                  <a:cubicBezTo>
                    <a:pt x="426668" y="190004"/>
                    <a:pt x="444500" y="186267"/>
                    <a:pt x="444500" y="186267"/>
                  </a:cubicBezTo>
                  <a:cubicBezTo>
                    <a:pt x="456987" y="177942"/>
                    <a:pt x="459714" y="177323"/>
                    <a:pt x="469900" y="165100"/>
                  </a:cubicBezTo>
                  <a:cubicBezTo>
                    <a:pt x="487538" y="143935"/>
                    <a:pt x="467785" y="159454"/>
                    <a:pt x="491067" y="143934"/>
                  </a:cubicBezTo>
                  <a:cubicBezTo>
                    <a:pt x="494510" y="133604"/>
                    <a:pt x="495560" y="126741"/>
                    <a:pt x="503767" y="118534"/>
                  </a:cubicBezTo>
                  <a:cubicBezTo>
                    <a:pt x="507365" y="114936"/>
                    <a:pt x="512234" y="112889"/>
                    <a:pt x="516467" y="110067"/>
                  </a:cubicBezTo>
                  <a:cubicBezTo>
                    <a:pt x="524530" y="85876"/>
                    <a:pt x="514048" y="106035"/>
                    <a:pt x="533400" y="93134"/>
                  </a:cubicBezTo>
                  <a:cubicBezTo>
                    <a:pt x="579457" y="62430"/>
                    <a:pt x="511873" y="95385"/>
                    <a:pt x="563033" y="76200"/>
                  </a:cubicBezTo>
                  <a:cubicBezTo>
                    <a:pt x="568942" y="73984"/>
                    <a:pt x="574108" y="70078"/>
                    <a:pt x="579967" y="67734"/>
                  </a:cubicBezTo>
                  <a:cubicBezTo>
                    <a:pt x="588253" y="64420"/>
                    <a:pt x="596900" y="62089"/>
                    <a:pt x="605367" y="59267"/>
                  </a:cubicBezTo>
                  <a:cubicBezTo>
                    <a:pt x="609600" y="57856"/>
                    <a:pt x="613620" y="55405"/>
                    <a:pt x="618067" y="55034"/>
                  </a:cubicBezTo>
                  <a:lnTo>
                    <a:pt x="668867" y="50800"/>
                  </a:lnTo>
                  <a:cubicBezTo>
                    <a:pt x="677302" y="47989"/>
                    <a:pt x="689995" y="43397"/>
                    <a:pt x="698500" y="42334"/>
                  </a:cubicBezTo>
                  <a:cubicBezTo>
                    <a:pt x="726644" y="38816"/>
                    <a:pt x="783167" y="33867"/>
                    <a:pt x="783167" y="33867"/>
                  </a:cubicBezTo>
                  <a:cubicBezTo>
                    <a:pt x="790222" y="32456"/>
                    <a:pt x="797210" y="30652"/>
                    <a:pt x="804333" y="29634"/>
                  </a:cubicBezTo>
                  <a:cubicBezTo>
                    <a:pt x="853956" y="22545"/>
                    <a:pt x="827835" y="30266"/>
                    <a:pt x="855133" y="21167"/>
                  </a:cubicBezTo>
                  <a:cubicBezTo>
                    <a:pt x="859366" y="18345"/>
                    <a:pt x="864235" y="16298"/>
                    <a:pt x="867833" y="12700"/>
                  </a:cubicBezTo>
                  <a:cubicBezTo>
                    <a:pt x="871431" y="9102"/>
                    <a:pt x="876300" y="0"/>
                    <a:pt x="876300" y="0"/>
                  </a:cubicBezTo>
                </a:path>
              </a:pathLst>
            </a:custGeom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336800" y="1942290"/>
              <a:ext cx="245533" cy="118550"/>
            </a:xfrm>
            <a:custGeom>
              <a:avLst/>
              <a:gdLst>
                <a:gd name="connsiteX0" fmla="*/ 0 w 245533"/>
                <a:gd name="connsiteY0" fmla="*/ 118550 h 118550"/>
                <a:gd name="connsiteX1" fmla="*/ 38100 w 245533"/>
                <a:gd name="connsiteY1" fmla="*/ 114316 h 118550"/>
                <a:gd name="connsiteX2" fmla="*/ 50800 w 245533"/>
                <a:gd name="connsiteY2" fmla="*/ 110083 h 118550"/>
                <a:gd name="connsiteX3" fmla="*/ 84667 w 245533"/>
                <a:gd name="connsiteY3" fmla="*/ 101616 h 118550"/>
                <a:gd name="connsiteX4" fmla="*/ 110067 w 245533"/>
                <a:gd name="connsiteY4" fmla="*/ 93150 h 118550"/>
                <a:gd name="connsiteX5" fmla="*/ 131233 w 245533"/>
                <a:gd name="connsiteY5" fmla="*/ 76216 h 118550"/>
                <a:gd name="connsiteX6" fmla="*/ 156633 w 245533"/>
                <a:gd name="connsiteY6" fmla="*/ 59283 h 118550"/>
                <a:gd name="connsiteX7" fmla="*/ 177800 w 245533"/>
                <a:gd name="connsiteY7" fmla="*/ 42350 h 118550"/>
                <a:gd name="connsiteX8" fmla="*/ 190500 w 245533"/>
                <a:gd name="connsiteY8" fmla="*/ 29650 h 118550"/>
                <a:gd name="connsiteX9" fmla="*/ 228600 w 245533"/>
                <a:gd name="connsiteY9" fmla="*/ 8483 h 118550"/>
                <a:gd name="connsiteX10" fmla="*/ 245533 w 245533"/>
                <a:gd name="connsiteY10" fmla="*/ 16 h 11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533" h="118550">
                  <a:moveTo>
                    <a:pt x="0" y="118550"/>
                  </a:moveTo>
                  <a:cubicBezTo>
                    <a:pt x="12700" y="117139"/>
                    <a:pt x="25496" y="116417"/>
                    <a:pt x="38100" y="114316"/>
                  </a:cubicBezTo>
                  <a:cubicBezTo>
                    <a:pt x="42502" y="113582"/>
                    <a:pt x="46495" y="111257"/>
                    <a:pt x="50800" y="110083"/>
                  </a:cubicBezTo>
                  <a:cubicBezTo>
                    <a:pt x="62026" y="107021"/>
                    <a:pt x="73628" y="105296"/>
                    <a:pt x="84667" y="101616"/>
                  </a:cubicBezTo>
                  <a:lnTo>
                    <a:pt x="110067" y="93150"/>
                  </a:lnTo>
                  <a:cubicBezTo>
                    <a:pt x="125708" y="69686"/>
                    <a:pt x="109584" y="88243"/>
                    <a:pt x="131233" y="76216"/>
                  </a:cubicBezTo>
                  <a:cubicBezTo>
                    <a:pt x="140128" y="71274"/>
                    <a:pt x="156633" y="59283"/>
                    <a:pt x="156633" y="59283"/>
                  </a:cubicBezTo>
                  <a:cubicBezTo>
                    <a:pt x="175570" y="30879"/>
                    <a:pt x="153262" y="58709"/>
                    <a:pt x="177800" y="42350"/>
                  </a:cubicBezTo>
                  <a:cubicBezTo>
                    <a:pt x="182781" y="39029"/>
                    <a:pt x="185774" y="33326"/>
                    <a:pt x="190500" y="29650"/>
                  </a:cubicBezTo>
                  <a:cubicBezTo>
                    <a:pt x="212336" y="12666"/>
                    <a:pt x="209437" y="14870"/>
                    <a:pt x="228600" y="8483"/>
                  </a:cubicBezTo>
                  <a:cubicBezTo>
                    <a:pt x="242474" y="-767"/>
                    <a:pt x="236212" y="16"/>
                    <a:pt x="245533" y="16"/>
                  </a:cubicBezTo>
                </a:path>
              </a:pathLst>
            </a:custGeom>
            <a:ln w="4445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56810" y="2218429"/>
            <a:ext cx="2197308" cy="2038196"/>
            <a:chOff x="2902746" y="1992313"/>
            <a:chExt cx="3048000" cy="2730500"/>
          </a:xfrm>
        </p:grpSpPr>
        <p:grpSp>
          <p:nvGrpSpPr>
            <p:cNvPr id="11" name="Group 10"/>
            <p:cNvGrpSpPr/>
            <p:nvPr/>
          </p:nvGrpSpPr>
          <p:grpSpPr>
            <a:xfrm>
              <a:off x="2902746" y="1992313"/>
              <a:ext cx="3048000" cy="2730500"/>
              <a:chOff x="5357813" y="2071688"/>
              <a:chExt cx="3048000" cy="2730500"/>
            </a:xfrm>
          </p:grpSpPr>
          <p:pic>
            <p:nvPicPr>
              <p:cNvPr id="22534" name="Picture 12" descr="Picture1 copy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7813" y="2071688"/>
                <a:ext cx="3048000" cy="273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Freeform 5"/>
              <p:cNvSpPr/>
              <p:nvPr/>
            </p:nvSpPr>
            <p:spPr>
              <a:xfrm>
                <a:off x="6527800" y="2764367"/>
                <a:ext cx="817860" cy="1198033"/>
              </a:xfrm>
              <a:custGeom>
                <a:avLst/>
                <a:gdLst>
                  <a:gd name="connsiteX0" fmla="*/ 38100 w 817860"/>
                  <a:gd name="connsiteY0" fmla="*/ 1198033 h 1198033"/>
                  <a:gd name="connsiteX1" fmla="*/ 29633 w 817860"/>
                  <a:gd name="connsiteY1" fmla="*/ 1109133 h 1198033"/>
                  <a:gd name="connsiteX2" fmla="*/ 21167 w 817860"/>
                  <a:gd name="connsiteY2" fmla="*/ 1083733 h 1198033"/>
                  <a:gd name="connsiteX3" fmla="*/ 12700 w 817860"/>
                  <a:gd name="connsiteY3" fmla="*/ 1071033 h 1198033"/>
                  <a:gd name="connsiteX4" fmla="*/ 0 w 817860"/>
                  <a:gd name="connsiteY4" fmla="*/ 990600 h 1198033"/>
                  <a:gd name="connsiteX5" fmla="*/ 4233 w 817860"/>
                  <a:gd name="connsiteY5" fmla="*/ 893233 h 1198033"/>
                  <a:gd name="connsiteX6" fmla="*/ 12700 w 817860"/>
                  <a:gd name="connsiteY6" fmla="*/ 829733 h 1198033"/>
                  <a:gd name="connsiteX7" fmla="*/ 21167 w 817860"/>
                  <a:gd name="connsiteY7" fmla="*/ 812800 h 1198033"/>
                  <a:gd name="connsiteX8" fmla="*/ 33867 w 817860"/>
                  <a:gd name="connsiteY8" fmla="*/ 783166 h 1198033"/>
                  <a:gd name="connsiteX9" fmla="*/ 46567 w 817860"/>
                  <a:gd name="connsiteY9" fmla="*/ 757766 h 1198033"/>
                  <a:gd name="connsiteX10" fmla="*/ 59267 w 817860"/>
                  <a:gd name="connsiteY10" fmla="*/ 749300 h 1198033"/>
                  <a:gd name="connsiteX11" fmla="*/ 63500 w 817860"/>
                  <a:gd name="connsiteY11" fmla="*/ 736600 h 1198033"/>
                  <a:gd name="connsiteX12" fmla="*/ 88900 w 817860"/>
                  <a:gd name="connsiteY12" fmla="*/ 719666 h 1198033"/>
                  <a:gd name="connsiteX13" fmla="*/ 114300 w 817860"/>
                  <a:gd name="connsiteY13" fmla="*/ 698500 h 1198033"/>
                  <a:gd name="connsiteX14" fmla="*/ 122767 w 817860"/>
                  <a:gd name="connsiteY14" fmla="*/ 685800 h 1198033"/>
                  <a:gd name="connsiteX15" fmla="*/ 135467 w 817860"/>
                  <a:gd name="connsiteY15" fmla="*/ 681566 h 1198033"/>
                  <a:gd name="connsiteX16" fmla="*/ 148167 w 817860"/>
                  <a:gd name="connsiteY16" fmla="*/ 673100 h 1198033"/>
                  <a:gd name="connsiteX17" fmla="*/ 165100 w 817860"/>
                  <a:gd name="connsiteY17" fmla="*/ 660400 h 1198033"/>
                  <a:gd name="connsiteX18" fmla="*/ 177800 w 817860"/>
                  <a:gd name="connsiteY18" fmla="*/ 651933 h 1198033"/>
                  <a:gd name="connsiteX19" fmla="*/ 211667 w 817860"/>
                  <a:gd name="connsiteY19" fmla="*/ 630766 h 1198033"/>
                  <a:gd name="connsiteX20" fmla="*/ 228600 w 817860"/>
                  <a:gd name="connsiteY20" fmla="*/ 626533 h 1198033"/>
                  <a:gd name="connsiteX21" fmla="*/ 241300 w 817860"/>
                  <a:gd name="connsiteY21" fmla="*/ 622300 h 1198033"/>
                  <a:gd name="connsiteX22" fmla="*/ 279400 w 817860"/>
                  <a:gd name="connsiteY22" fmla="*/ 601133 h 1198033"/>
                  <a:gd name="connsiteX23" fmla="*/ 292100 w 817860"/>
                  <a:gd name="connsiteY23" fmla="*/ 592666 h 1198033"/>
                  <a:gd name="connsiteX24" fmla="*/ 317500 w 817860"/>
                  <a:gd name="connsiteY24" fmla="*/ 584200 h 1198033"/>
                  <a:gd name="connsiteX25" fmla="*/ 330200 w 817860"/>
                  <a:gd name="connsiteY25" fmla="*/ 579966 h 1198033"/>
                  <a:gd name="connsiteX26" fmla="*/ 342900 w 817860"/>
                  <a:gd name="connsiteY26" fmla="*/ 575733 h 1198033"/>
                  <a:gd name="connsiteX27" fmla="*/ 376767 w 817860"/>
                  <a:gd name="connsiteY27" fmla="*/ 563033 h 1198033"/>
                  <a:gd name="connsiteX28" fmla="*/ 402167 w 817860"/>
                  <a:gd name="connsiteY28" fmla="*/ 554566 h 1198033"/>
                  <a:gd name="connsiteX29" fmla="*/ 436033 w 817860"/>
                  <a:gd name="connsiteY29" fmla="*/ 550333 h 1198033"/>
                  <a:gd name="connsiteX30" fmla="*/ 448733 w 817860"/>
                  <a:gd name="connsiteY30" fmla="*/ 546100 h 1198033"/>
                  <a:gd name="connsiteX31" fmla="*/ 465667 w 817860"/>
                  <a:gd name="connsiteY31" fmla="*/ 541866 h 1198033"/>
                  <a:gd name="connsiteX32" fmla="*/ 491067 w 817860"/>
                  <a:gd name="connsiteY32" fmla="*/ 533400 h 1198033"/>
                  <a:gd name="connsiteX33" fmla="*/ 516467 w 817860"/>
                  <a:gd name="connsiteY33" fmla="*/ 516466 h 1198033"/>
                  <a:gd name="connsiteX34" fmla="*/ 537633 w 817860"/>
                  <a:gd name="connsiteY34" fmla="*/ 508000 h 1198033"/>
                  <a:gd name="connsiteX35" fmla="*/ 575733 w 817860"/>
                  <a:gd name="connsiteY35" fmla="*/ 486833 h 1198033"/>
                  <a:gd name="connsiteX36" fmla="*/ 588433 w 817860"/>
                  <a:gd name="connsiteY36" fmla="*/ 478366 h 1198033"/>
                  <a:gd name="connsiteX37" fmla="*/ 605367 w 817860"/>
                  <a:gd name="connsiteY37" fmla="*/ 465666 h 1198033"/>
                  <a:gd name="connsiteX38" fmla="*/ 618067 w 817860"/>
                  <a:gd name="connsiteY38" fmla="*/ 461433 h 1198033"/>
                  <a:gd name="connsiteX39" fmla="*/ 651933 w 817860"/>
                  <a:gd name="connsiteY39" fmla="*/ 444500 h 1198033"/>
                  <a:gd name="connsiteX40" fmla="*/ 677333 w 817860"/>
                  <a:gd name="connsiteY40" fmla="*/ 431800 h 1198033"/>
                  <a:gd name="connsiteX41" fmla="*/ 690033 w 817860"/>
                  <a:gd name="connsiteY41" fmla="*/ 427566 h 1198033"/>
                  <a:gd name="connsiteX42" fmla="*/ 728133 w 817860"/>
                  <a:gd name="connsiteY42" fmla="*/ 402166 h 1198033"/>
                  <a:gd name="connsiteX43" fmla="*/ 740833 w 817860"/>
                  <a:gd name="connsiteY43" fmla="*/ 393700 h 1198033"/>
                  <a:gd name="connsiteX44" fmla="*/ 774700 w 817860"/>
                  <a:gd name="connsiteY44" fmla="*/ 364066 h 1198033"/>
                  <a:gd name="connsiteX45" fmla="*/ 787400 w 817860"/>
                  <a:gd name="connsiteY45" fmla="*/ 355600 h 1198033"/>
                  <a:gd name="connsiteX46" fmla="*/ 804333 w 817860"/>
                  <a:gd name="connsiteY46" fmla="*/ 330200 h 1198033"/>
                  <a:gd name="connsiteX47" fmla="*/ 812800 w 817860"/>
                  <a:gd name="connsiteY47" fmla="*/ 317500 h 1198033"/>
                  <a:gd name="connsiteX48" fmla="*/ 812800 w 817860"/>
                  <a:gd name="connsiteY48" fmla="*/ 270933 h 1198033"/>
                  <a:gd name="connsiteX49" fmla="*/ 808567 w 817860"/>
                  <a:gd name="connsiteY49" fmla="*/ 258233 h 1198033"/>
                  <a:gd name="connsiteX50" fmla="*/ 795867 w 817860"/>
                  <a:gd name="connsiteY50" fmla="*/ 245533 h 1198033"/>
                  <a:gd name="connsiteX51" fmla="*/ 774700 w 817860"/>
                  <a:gd name="connsiteY51" fmla="*/ 207433 h 1198033"/>
                  <a:gd name="connsiteX52" fmla="*/ 762000 w 817860"/>
                  <a:gd name="connsiteY52" fmla="*/ 198966 h 1198033"/>
                  <a:gd name="connsiteX53" fmla="*/ 757767 w 817860"/>
                  <a:gd name="connsiteY53" fmla="*/ 186266 h 1198033"/>
                  <a:gd name="connsiteX54" fmla="*/ 732367 w 817860"/>
                  <a:gd name="connsiteY54" fmla="*/ 169333 h 1198033"/>
                  <a:gd name="connsiteX55" fmla="*/ 723900 w 817860"/>
                  <a:gd name="connsiteY55" fmla="*/ 139700 h 1198033"/>
                  <a:gd name="connsiteX56" fmla="*/ 715433 w 817860"/>
                  <a:gd name="connsiteY56" fmla="*/ 127000 h 1198033"/>
                  <a:gd name="connsiteX57" fmla="*/ 698500 w 817860"/>
                  <a:gd name="connsiteY57" fmla="*/ 71966 h 1198033"/>
                  <a:gd name="connsiteX58" fmla="*/ 702733 w 817860"/>
                  <a:gd name="connsiteY58" fmla="*/ 25400 h 1198033"/>
                  <a:gd name="connsiteX59" fmla="*/ 711200 w 817860"/>
                  <a:gd name="connsiteY59" fmla="*/ 12700 h 1198033"/>
                  <a:gd name="connsiteX60" fmla="*/ 732367 w 817860"/>
                  <a:gd name="connsiteY60" fmla="*/ 0 h 119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817860" h="1198033">
                    <a:moveTo>
                      <a:pt x="38100" y="1198033"/>
                    </a:moveTo>
                    <a:cubicBezTo>
                      <a:pt x="35551" y="1154690"/>
                      <a:pt x="39206" y="1141042"/>
                      <a:pt x="29633" y="1109133"/>
                    </a:cubicBezTo>
                    <a:cubicBezTo>
                      <a:pt x="27069" y="1100585"/>
                      <a:pt x="26118" y="1091159"/>
                      <a:pt x="21167" y="1083733"/>
                    </a:cubicBezTo>
                    <a:lnTo>
                      <a:pt x="12700" y="1071033"/>
                    </a:lnTo>
                    <a:cubicBezTo>
                      <a:pt x="-1585" y="1028179"/>
                      <a:pt x="4917" y="1054531"/>
                      <a:pt x="0" y="990600"/>
                    </a:cubicBezTo>
                    <a:cubicBezTo>
                      <a:pt x="1411" y="958144"/>
                      <a:pt x="2325" y="925663"/>
                      <a:pt x="4233" y="893233"/>
                    </a:cubicBezTo>
                    <a:cubicBezTo>
                      <a:pt x="5003" y="880142"/>
                      <a:pt x="6177" y="847128"/>
                      <a:pt x="12700" y="829733"/>
                    </a:cubicBezTo>
                    <a:cubicBezTo>
                      <a:pt x="14916" y="823824"/>
                      <a:pt x="18345" y="818444"/>
                      <a:pt x="21167" y="812800"/>
                    </a:cubicBezTo>
                    <a:cubicBezTo>
                      <a:pt x="29977" y="777557"/>
                      <a:pt x="19249" y="812402"/>
                      <a:pt x="33867" y="783166"/>
                    </a:cubicBezTo>
                    <a:cubicBezTo>
                      <a:pt x="40754" y="769393"/>
                      <a:pt x="34433" y="769899"/>
                      <a:pt x="46567" y="757766"/>
                    </a:cubicBezTo>
                    <a:cubicBezTo>
                      <a:pt x="50165" y="754169"/>
                      <a:pt x="55034" y="752122"/>
                      <a:pt x="59267" y="749300"/>
                    </a:cubicBezTo>
                    <a:cubicBezTo>
                      <a:pt x="60678" y="745067"/>
                      <a:pt x="60345" y="739755"/>
                      <a:pt x="63500" y="736600"/>
                    </a:cubicBezTo>
                    <a:cubicBezTo>
                      <a:pt x="70695" y="729405"/>
                      <a:pt x="81705" y="726861"/>
                      <a:pt x="88900" y="719666"/>
                    </a:cubicBezTo>
                    <a:cubicBezTo>
                      <a:pt x="105198" y="703368"/>
                      <a:pt x="96619" y="710287"/>
                      <a:pt x="114300" y="698500"/>
                    </a:cubicBezTo>
                    <a:cubicBezTo>
                      <a:pt x="117122" y="694267"/>
                      <a:pt x="118794" y="688978"/>
                      <a:pt x="122767" y="685800"/>
                    </a:cubicBezTo>
                    <a:cubicBezTo>
                      <a:pt x="126252" y="683012"/>
                      <a:pt x="131476" y="683562"/>
                      <a:pt x="135467" y="681566"/>
                    </a:cubicBezTo>
                    <a:cubicBezTo>
                      <a:pt x="140018" y="679291"/>
                      <a:pt x="144027" y="676057"/>
                      <a:pt x="148167" y="673100"/>
                    </a:cubicBezTo>
                    <a:cubicBezTo>
                      <a:pt x="153908" y="668999"/>
                      <a:pt x="159359" y="664501"/>
                      <a:pt x="165100" y="660400"/>
                    </a:cubicBezTo>
                    <a:cubicBezTo>
                      <a:pt x="169240" y="657443"/>
                      <a:pt x="173660" y="654890"/>
                      <a:pt x="177800" y="651933"/>
                    </a:cubicBezTo>
                    <a:cubicBezTo>
                      <a:pt x="192521" y="641417"/>
                      <a:pt x="194917" y="637047"/>
                      <a:pt x="211667" y="630766"/>
                    </a:cubicBezTo>
                    <a:cubicBezTo>
                      <a:pt x="217115" y="628723"/>
                      <a:pt x="223006" y="628131"/>
                      <a:pt x="228600" y="626533"/>
                    </a:cubicBezTo>
                    <a:cubicBezTo>
                      <a:pt x="232891" y="625307"/>
                      <a:pt x="237067" y="623711"/>
                      <a:pt x="241300" y="622300"/>
                    </a:cubicBezTo>
                    <a:cubicBezTo>
                      <a:pt x="270413" y="602891"/>
                      <a:pt x="257046" y="608584"/>
                      <a:pt x="279400" y="601133"/>
                    </a:cubicBezTo>
                    <a:cubicBezTo>
                      <a:pt x="283633" y="598311"/>
                      <a:pt x="287451" y="594732"/>
                      <a:pt x="292100" y="592666"/>
                    </a:cubicBezTo>
                    <a:cubicBezTo>
                      <a:pt x="300255" y="589041"/>
                      <a:pt x="309033" y="587022"/>
                      <a:pt x="317500" y="584200"/>
                    </a:cubicBezTo>
                    <a:lnTo>
                      <a:pt x="330200" y="579966"/>
                    </a:lnTo>
                    <a:cubicBezTo>
                      <a:pt x="334433" y="578555"/>
                      <a:pt x="338909" y="577729"/>
                      <a:pt x="342900" y="575733"/>
                    </a:cubicBezTo>
                    <a:cubicBezTo>
                      <a:pt x="371291" y="561537"/>
                      <a:pt x="347945" y="571680"/>
                      <a:pt x="376767" y="563033"/>
                    </a:cubicBezTo>
                    <a:cubicBezTo>
                      <a:pt x="385315" y="560469"/>
                      <a:pt x="393311" y="555673"/>
                      <a:pt x="402167" y="554566"/>
                    </a:cubicBezTo>
                    <a:lnTo>
                      <a:pt x="436033" y="550333"/>
                    </a:lnTo>
                    <a:cubicBezTo>
                      <a:pt x="440266" y="548922"/>
                      <a:pt x="444442" y="547326"/>
                      <a:pt x="448733" y="546100"/>
                    </a:cubicBezTo>
                    <a:cubicBezTo>
                      <a:pt x="454328" y="544502"/>
                      <a:pt x="460094" y="543538"/>
                      <a:pt x="465667" y="541866"/>
                    </a:cubicBezTo>
                    <a:cubicBezTo>
                      <a:pt x="474215" y="539302"/>
                      <a:pt x="491067" y="533400"/>
                      <a:pt x="491067" y="533400"/>
                    </a:cubicBezTo>
                    <a:cubicBezTo>
                      <a:pt x="499534" y="527755"/>
                      <a:pt x="507019" y="520245"/>
                      <a:pt x="516467" y="516466"/>
                    </a:cubicBezTo>
                    <a:cubicBezTo>
                      <a:pt x="523522" y="513644"/>
                      <a:pt x="530962" y="511639"/>
                      <a:pt x="537633" y="508000"/>
                    </a:cubicBezTo>
                    <a:cubicBezTo>
                      <a:pt x="583382" y="483046"/>
                      <a:pt x="546084" y="496715"/>
                      <a:pt x="575733" y="486833"/>
                    </a:cubicBezTo>
                    <a:cubicBezTo>
                      <a:pt x="579966" y="484011"/>
                      <a:pt x="584293" y="481323"/>
                      <a:pt x="588433" y="478366"/>
                    </a:cubicBezTo>
                    <a:cubicBezTo>
                      <a:pt x="594174" y="474265"/>
                      <a:pt x="599241" y="469167"/>
                      <a:pt x="605367" y="465666"/>
                    </a:cubicBezTo>
                    <a:cubicBezTo>
                      <a:pt x="609241" y="463452"/>
                      <a:pt x="613834" y="462844"/>
                      <a:pt x="618067" y="461433"/>
                    </a:cubicBezTo>
                    <a:cubicBezTo>
                      <a:pt x="641547" y="445779"/>
                      <a:pt x="619385" y="459294"/>
                      <a:pt x="651933" y="444500"/>
                    </a:cubicBezTo>
                    <a:cubicBezTo>
                      <a:pt x="660551" y="440583"/>
                      <a:pt x="668683" y="435645"/>
                      <a:pt x="677333" y="431800"/>
                    </a:cubicBezTo>
                    <a:cubicBezTo>
                      <a:pt x="681411" y="429988"/>
                      <a:pt x="686132" y="429733"/>
                      <a:pt x="690033" y="427566"/>
                    </a:cubicBezTo>
                    <a:cubicBezTo>
                      <a:pt x="690048" y="427558"/>
                      <a:pt x="721776" y="406404"/>
                      <a:pt x="728133" y="402166"/>
                    </a:cubicBezTo>
                    <a:lnTo>
                      <a:pt x="740833" y="393700"/>
                    </a:lnTo>
                    <a:cubicBezTo>
                      <a:pt x="754944" y="372534"/>
                      <a:pt x="745068" y="383821"/>
                      <a:pt x="774700" y="364066"/>
                    </a:cubicBezTo>
                    <a:lnTo>
                      <a:pt x="787400" y="355600"/>
                    </a:lnTo>
                    <a:lnTo>
                      <a:pt x="804333" y="330200"/>
                    </a:lnTo>
                    <a:lnTo>
                      <a:pt x="812800" y="317500"/>
                    </a:lnTo>
                    <a:cubicBezTo>
                      <a:pt x="820078" y="295664"/>
                      <a:pt x="818994" y="305004"/>
                      <a:pt x="812800" y="270933"/>
                    </a:cubicBezTo>
                    <a:cubicBezTo>
                      <a:pt x="812002" y="266543"/>
                      <a:pt x="811042" y="261946"/>
                      <a:pt x="808567" y="258233"/>
                    </a:cubicBezTo>
                    <a:cubicBezTo>
                      <a:pt x="805246" y="253252"/>
                      <a:pt x="800100" y="249766"/>
                      <a:pt x="795867" y="245533"/>
                    </a:cubicBezTo>
                    <a:cubicBezTo>
                      <a:pt x="791455" y="232299"/>
                      <a:pt x="787175" y="215750"/>
                      <a:pt x="774700" y="207433"/>
                    </a:cubicBezTo>
                    <a:lnTo>
                      <a:pt x="762000" y="198966"/>
                    </a:lnTo>
                    <a:cubicBezTo>
                      <a:pt x="760589" y="194733"/>
                      <a:pt x="760922" y="189421"/>
                      <a:pt x="757767" y="186266"/>
                    </a:cubicBezTo>
                    <a:cubicBezTo>
                      <a:pt x="750572" y="179071"/>
                      <a:pt x="732367" y="169333"/>
                      <a:pt x="732367" y="169333"/>
                    </a:cubicBezTo>
                    <a:cubicBezTo>
                      <a:pt x="731012" y="163913"/>
                      <a:pt x="726935" y="145769"/>
                      <a:pt x="723900" y="139700"/>
                    </a:cubicBezTo>
                    <a:cubicBezTo>
                      <a:pt x="721625" y="135149"/>
                      <a:pt x="718255" y="131233"/>
                      <a:pt x="715433" y="127000"/>
                    </a:cubicBezTo>
                    <a:cubicBezTo>
                      <a:pt x="703719" y="91854"/>
                      <a:pt x="709419" y="110181"/>
                      <a:pt x="698500" y="71966"/>
                    </a:cubicBezTo>
                    <a:cubicBezTo>
                      <a:pt x="699911" y="56444"/>
                      <a:pt x="699467" y="40640"/>
                      <a:pt x="702733" y="25400"/>
                    </a:cubicBezTo>
                    <a:cubicBezTo>
                      <a:pt x="703799" y="20425"/>
                      <a:pt x="707602" y="16298"/>
                      <a:pt x="711200" y="12700"/>
                    </a:cubicBezTo>
                    <a:cubicBezTo>
                      <a:pt x="716310" y="7590"/>
                      <a:pt x="725684" y="3341"/>
                      <a:pt x="732367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6201833" y="3323167"/>
                <a:ext cx="334434" cy="211666"/>
              </a:xfrm>
              <a:custGeom>
                <a:avLst/>
                <a:gdLst>
                  <a:gd name="connsiteX0" fmla="*/ 334434 w 334434"/>
                  <a:gd name="connsiteY0" fmla="*/ 211666 h 211666"/>
                  <a:gd name="connsiteX1" fmla="*/ 321734 w 334434"/>
                  <a:gd name="connsiteY1" fmla="*/ 165100 h 211666"/>
                  <a:gd name="connsiteX2" fmla="*/ 304800 w 334434"/>
                  <a:gd name="connsiteY2" fmla="*/ 139700 h 211666"/>
                  <a:gd name="connsiteX3" fmla="*/ 266700 w 334434"/>
                  <a:gd name="connsiteY3" fmla="*/ 114300 h 211666"/>
                  <a:gd name="connsiteX4" fmla="*/ 254000 w 334434"/>
                  <a:gd name="connsiteY4" fmla="*/ 105833 h 211666"/>
                  <a:gd name="connsiteX5" fmla="*/ 224367 w 334434"/>
                  <a:gd name="connsiteY5" fmla="*/ 97366 h 211666"/>
                  <a:gd name="connsiteX6" fmla="*/ 211667 w 334434"/>
                  <a:gd name="connsiteY6" fmla="*/ 93133 h 211666"/>
                  <a:gd name="connsiteX7" fmla="*/ 190500 w 334434"/>
                  <a:gd name="connsiteY7" fmla="*/ 71966 h 211666"/>
                  <a:gd name="connsiteX8" fmla="*/ 177800 w 334434"/>
                  <a:gd name="connsiteY8" fmla="*/ 63500 h 211666"/>
                  <a:gd name="connsiteX9" fmla="*/ 160867 w 334434"/>
                  <a:gd name="connsiteY9" fmla="*/ 42333 h 211666"/>
                  <a:gd name="connsiteX10" fmla="*/ 148167 w 334434"/>
                  <a:gd name="connsiteY10" fmla="*/ 29633 h 211666"/>
                  <a:gd name="connsiteX11" fmla="*/ 110067 w 334434"/>
                  <a:gd name="connsiteY11" fmla="*/ 12700 h 211666"/>
                  <a:gd name="connsiteX12" fmla="*/ 93134 w 334434"/>
                  <a:gd name="connsiteY12" fmla="*/ 8466 h 211666"/>
                  <a:gd name="connsiteX13" fmla="*/ 0 w 334434"/>
                  <a:gd name="connsiteY13" fmla="*/ 0 h 21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4434" h="211666">
                    <a:moveTo>
                      <a:pt x="334434" y="211666"/>
                    </a:moveTo>
                    <a:cubicBezTo>
                      <a:pt x="332162" y="200310"/>
                      <a:pt x="327870" y="174303"/>
                      <a:pt x="321734" y="165100"/>
                    </a:cubicBezTo>
                    <a:cubicBezTo>
                      <a:pt x="316089" y="156633"/>
                      <a:pt x="313267" y="145345"/>
                      <a:pt x="304800" y="139700"/>
                    </a:cubicBezTo>
                    <a:lnTo>
                      <a:pt x="266700" y="114300"/>
                    </a:lnTo>
                    <a:cubicBezTo>
                      <a:pt x="262467" y="111478"/>
                      <a:pt x="258827" y="107442"/>
                      <a:pt x="254000" y="105833"/>
                    </a:cubicBezTo>
                    <a:cubicBezTo>
                      <a:pt x="223550" y="95684"/>
                      <a:pt x="261576" y="107998"/>
                      <a:pt x="224367" y="97366"/>
                    </a:cubicBezTo>
                    <a:cubicBezTo>
                      <a:pt x="220076" y="96140"/>
                      <a:pt x="215900" y="94544"/>
                      <a:pt x="211667" y="93133"/>
                    </a:cubicBezTo>
                    <a:cubicBezTo>
                      <a:pt x="177796" y="70552"/>
                      <a:pt x="218727" y="100191"/>
                      <a:pt x="190500" y="71966"/>
                    </a:cubicBezTo>
                    <a:cubicBezTo>
                      <a:pt x="186902" y="68369"/>
                      <a:pt x="182033" y="66322"/>
                      <a:pt x="177800" y="63500"/>
                    </a:cubicBezTo>
                    <a:cubicBezTo>
                      <a:pt x="170851" y="42652"/>
                      <a:pt x="178542" y="57062"/>
                      <a:pt x="160867" y="42333"/>
                    </a:cubicBezTo>
                    <a:cubicBezTo>
                      <a:pt x="156268" y="38500"/>
                      <a:pt x="152766" y="33466"/>
                      <a:pt x="148167" y="29633"/>
                    </a:cubicBezTo>
                    <a:cubicBezTo>
                      <a:pt x="136251" y="19703"/>
                      <a:pt x="125893" y="16657"/>
                      <a:pt x="110067" y="12700"/>
                    </a:cubicBezTo>
                    <a:cubicBezTo>
                      <a:pt x="104423" y="11289"/>
                      <a:pt x="98932" y="8949"/>
                      <a:pt x="93134" y="8466"/>
                    </a:cubicBezTo>
                    <a:cubicBezTo>
                      <a:pt x="-1713" y="562"/>
                      <a:pt x="34527" y="17261"/>
                      <a:pt x="0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6849533" y="2768600"/>
                <a:ext cx="330200" cy="88900"/>
              </a:xfrm>
              <a:custGeom>
                <a:avLst/>
                <a:gdLst>
                  <a:gd name="connsiteX0" fmla="*/ 330200 w 330200"/>
                  <a:gd name="connsiteY0" fmla="*/ 88900 h 88900"/>
                  <a:gd name="connsiteX1" fmla="*/ 309034 w 330200"/>
                  <a:gd name="connsiteY1" fmla="*/ 71967 h 88900"/>
                  <a:gd name="connsiteX2" fmla="*/ 300567 w 330200"/>
                  <a:gd name="connsiteY2" fmla="*/ 59267 h 88900"/>
                  <a:gd name="connsiteX3" fmla="*/ 287867 w 330200"/>
                  <a:gd name="connsiteY3" fmla="*/ 46567 h 88900"/>
                  <a:gd name="connsiteX4" fmla="*/ 283634 w 330200"/>
                  <a:gd name="connsiteY4" fmla="*/ 33867 h 88900"/>
                  <a:gd name="connsiteX5" fmla="*/ 254000 w 330200"/>
                  <a:gd name="connsiteY5" fmla="*/ 25400 h 88900"/>
                  <a:gd name="connsiteX6" fmla="*/ 228600 w 330200"/>
                  <a:gd name="connsiteY6" fmla="*/ 8467 h 88900"/>
                  <a:gd name="connsiteX7" fmla="*/ 203200 w 330200"/>
                  <a:gd name="connsiteY7" fmla="*/ 0 h 88900"/>
                  <a:gd name="connsiteX8" fmla="*/ 105834 w 330200"/>
                  <a:gd name="connsiteY8" fmla="*/ 4233 h 88900"/>
                  <a:gd name="connsiteX9" fmla="*/ 88900 w 330200"/>
                  <a:gd name="connsiteY9" fmla="*/ 12700 h 88900"/>
                  <a:gd name="connsiteX10" fmla="*/ 76200 w 330200"/>
                  <a:gd name="connsiteY10" fmla="*/ 16933 h 88900"/>
                  <a:gd name="connsiteX11" fmla="*/ 63500 w 330200"/>
                  <a:gd name="connsiteY11" fmla="*/ 25400 h 88900"/>
                  <a:gd name="connsiteX12" fmla="*/ 25400 w 330200"/>
                  <a:gd name="connsiteY12" fmla="*/ 38100 h 88900"/>
                  <a:gd name="connsiteX13" fmla="*/ 12700 w 330200"/>
                  <a:gd name="connsiteY13" fmla="*/ 42333 h 88900"/>
                  <a:gd name="connsiteX14" fmla="*/ 0 w 330200"/>
                  <a:gd name="connsiteY14" fmla="*/ 46567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0200" h="88900">
                    <a:moveTo>
                      <a:pt x="330200" y="88900"/>
                    </a:moveTo>
                    <a:cubicBezTo>
                      <a:pt x="323145" y="83256"/>
                      <a:pt x="315423" y="78356"/>
                      <a:pt x="309034" y="71967"/>
                    </a:cubicBezTo>
                    <a:cubicBezTo>
                      <a:pt x="305436" y="68369"/>
                      <a:pt x="303824" y="63176"/>
                      <a:pt x="300567" y="59267"/>
                    </a:cubicBezTo>
                    <a:cubicBezTo>
                      <a:pt x="296734" y="54668"/>
                      <a:pt x="292100" y="50800"/>
                      <a:pt x="287867" y="46567"/>
                    </a:cubicBezTo>
                    <a:cubicBezTo>
                      <a:pt x="286456" y="42334"/>
                      <a:pt x="286789" y="37022"/>
                      <a:pt x="283634" y="33867"/>
                    </a:cubicBezTo>
                    <a:cubicBezTo>
                      <a:pt x="281608" y="31841"/>
                      <a:pt x="254149" y="25437"/>
                      <a:pt x="254000" y="25400"/>
                    </a:cubicBezTo>
                    <a:cubicBezTo>
                      <a:pt x="245533" y="19756"/>
                      <a:pt x="238253" y="11685"/>
                      <a:pt x="228600" y="8467"/>
                    </a:cubicBezTo>
                    <a:lnTo>
                      <a:pt x="203200" y="0"/>
                    </a:lnTo>
                    <a:cubicBezTo>
                      <a:pt x="170745" y="1411"/>
                      <a:pt x="138121" y="646"/>
                      <a:pt x="105834" y="4233"/>
                    </a:cubicBezTo>
                    <a:cubicBezTo>
                      <a:pt x="99562" y="4930"/>
                      <a:pt x="94701" y="10214"/>
                      <a:pt x="88900" y="12700"/>
                    </a:cubicBezTo>
                    <a:cubicBezTo>
                      <a:pt x="84798" y="14458"/>
                      <a:pt x="80433" y="15522"/>
                      <a:pt x="76200" y="16933"/>
                    </a:cubicBezTo>
                    <a:cubicBezTo>
                      <a:pt x="71967" y="19755"/>
                      <a:pt x="68149" y="23334"/>
                      <a:pt x="63500" y="25400"/>
                    </a:cubicBezTo>
                    <a:cubicBezTo>
                      <a:pt x="63490" y="25405"/>
                      <a:pt x="31756" y="35982"/>
                      <a:pt x="25400" y="38100"/>
                    </a:cubicBezTo>
                    <a:lnTo>
                      <a:pt x="12700" y="42333"/>
                    </a:lnTo>
                    <a:lnTo>
                      <a:pt x="0" y="4656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6942667" y="2603476"/>
                <a:ext cx="275166" cy="156657"/>
              </a:xfrm>
              <a:custGeom>
                <a:avLst/>
                <a:gdLst>
                  <a:gd name="connsiteX0" fmla="*/ 275166 w 275166"/>
                  <a:gd name="connsiteY0" fmla="*/ 156657 h 156657"/>
                  <a:gd name="connsiteX1" fmla="*/ 266700 w 275166"/>
                  <a:gd name="connsiteY1" fmla="*/ 122791 h 156657"/>
                  <a:gd name="connsiteX2" fmla="*/ 254000 w 275166"/>
                  <a:gd name="connsiteY2" fmla="*/ 114324 h 156657"/>
                  <a:gd name="connsiteX3" fmla="*/ 224366 w 275166"/>
                  <a:gd name="connsiteY3" fmla="*/ 84691 h 156657"/>
                  <a:gd name="connsiteX4" fmla="*/ 186266 w 275166"/>
                  <a:gd name="connsiteY4" fmla="*/ 67757 h 156657"/>
                  <a:gd name="connsiteX5" fmla="*/ 173566 w 275166"/>
                  <a:gd name="connsiteY5" fmla="*/ 63524 h 156657"/>
                  <a:gd name="connsiteX6" fmla="*/ 160866 w 275166"/>
                  <a:gd name="connsiteY6" fmla="*/ 59291 h 156657"/>
                  <a:gd name="connsiteX7" fmla="*/ 139700 w 275166"/>
                  <a:gd name="connsiteY7" fmla="*/ 55057 h 156657"/>
                  <a:gd name="connsiteX8" fmla="*/ 101600 w 275166"/>
                  <a:gd name="connsiteY8" fmla="*/ 42357 h 156657"/>
                  <a:gd name="connsiteX9" fmla="*/ 76200 w 275166"/>
                  <a:gd name="connsiteY9" fmla="*/ 33891 h 156657"/>
                  <a:gd name="connsiteX10" fmla="*/ 50800 w 275166"/>
                  <a:gd name="connsiteY10" fmla="*/ 25424 h 156657"/>
                  <a:gd name="connsiteX11" fmla="*/ 25400 w 275166"/>
                  <a:gd name="connsiteY11" fmla="*/ 16957 h 156657"/>
                  <a:gd name="connsiteX12" fmla="*/ 12700 w 275166"/>
                  <a:gd name="connsiteY12" fmla="*/ 12724 h 156657"/>
                  <a:gd name="connsiteX13" fmla="*/ 0 w 275166"/>
                  <a:gd name="connsiteY13" fmla="*/ 24 h 15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5166" h="156657">
                    <a:moveTo>
                      <a:pt x="275166" y="156657"/>
                    </a:moveTo>
                    <a:cubicBezTo>
                      <a:pt x="274955" y="155603"/>
                      <a:pt x="270171" y="127130"/>
                      <a:pt x="266700" y="122791"/>
                    </a:cubicBezTo>
                    <a:cubicBezTo>
                      <a:pt x="263522" y="118818"/>
                      <a:pt x="258233" y="117146"/>
                      <a:pt x="254000" y="114324"/>
                    </a:cubicBezTo>
                    <a:cubicBezTo>
                      <a:pt x="246548" y="91971"/>
                      <a:pt x="253479" y="104100"/>
                      <a:pt x="224366" y="84691"/>
                    </a:cubicBezTo>
                    <a:cubicBezTo>
                      <a:pt x="204239" y="71273"/>
                      <a:pt x="216494" y="77833"/>
                      <a:pt x="186266" y="67757"/>
                    </a:cubicBezTo>
                    <a:lnTo>
                      <a:pt x="173566" y="63524"/>
                    </a:lnTo>
                    <a:cubicBezTo>
                      <a:pt x="169333" y="62113"/>
                      <a:pt x="165242" y="60166"/>
                      <a:pt x="160866" y="59291"/>
                    </a:cubicBezTo>
                    <a:lnTo>
                      <a:pt x="139700" y="55057"/>
                    </a:lnTo>
                    <a:cubicBezTo>
                      <a:pt x="116253" y="39427"/>
                      <a:pt x="138101" y="51482"/>
                      <a:pt x="101600" y="42357"/>
                    </a:cubicBezTo>
                    <a:cubicBezTo>
                      <a:pt x="92942" y="40192"/>
                      <a:pt x="84667" y="36713"/>
                      <a:pt x="76200" y="33891"/>
                    </a:cubicBezTo>
                    <a:lnTo>
                      <a:pt x="50800" y="25424"/>
                    </a:lnTo>
                    <a:lnTo>
                      <a:pt x="25400" y="16957"/>
                    </a:lnTo>
                    <a:lnTo>
                      <a:pt x="12700" y="12724"/>
                    </a:lnTo>
                    <a:cubicBezTo>
                      <a:pt x="3450" y="-1150"/>
                      <a:pt x="9321" y="24"/>
                      <a:pt x="0" y="24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4018015" y="3149086"/>
              <a:ext cx="207434" cy="224367"/>
            </a:xfrm>
            <a:custGeom>
              <a:avLst/>
              <a:gdLst>
                <a:gd name="connsiteX0" fmla="*/ 207434 w 207434"/>
                <a:gd name="connsiteY0" fmla="*/ 224367 h 224367"/>
                <a:gd name="connsiteX1" fmla="*/ 194734 w 207434"/>
                <a:gd name="connsiteY1" fmla="*/ 182034 h 224367"/>
                <a:gd name="connsiteX2" fmla="*/ 190500 w 207434"/>
                <a:gd name="connsiteY2" fmla="*/ 169334 h 224367"/>
                <a:gd name="connsiteX3" fmla="*/ 173567 w 207434"/>
                <a:gd name="connsiteY3" fmla="*/ 143934 h 224367"/>
                <a:gd name="connsiteX4" fmla="*/ 165100 w 207434"/>
                <a:gd name="connsiteY4" fmla="*/ 131234 h 224367"/>
                <a:gd name="connsiteX5" fmla="*/ 139700 w 207434"/>
                <a:gd name="connsiteY5" fmla="*/ 118534 h 224367"/>
                <a:gd name="connsiteX6" fmla="*/ 122767 w 207434"/>
                <a:gd name="connsiteY6" fmla="*/ 114300 h 224367"/>
                <a:gd name="connsiteX7" fmla="*/ 67734 w 207434"/>
                <a:gd name="connsiteY7" fmla="*/ 105834 h 224367"/>
                <a:gd name="connsiteX8" fmla="*/ 46567 w 207434"/>
                <a:gd name="connsiteY8" fmla="*/ 84667 h 224367"/>
                <a:gd name="connsiteX9" fmla="*/ 38100 w 207434"/>
                <a:gd name="connsiteY9" fmla="*/ 59267 h 224367"/>
                <a:gd name="connsiteX10" fmla="*/ 29634 w 207434"/>
                <a:gd name="connsiteY10" fmla="*/ 46567 h 224367"/>
                <a:gd name="connsiteX11" fmla="*/ 25400 w 207434"/>
                <a:gd name="connsiteY11" fmla="*/ 33867 h 224367"/>
                <a:gd name="connsiteX12" fmla="*/ 0 w 207434"/>
                <a:gd name="connsiteY12" fmla="*/ 0 h 22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7434" h="224367">
                  <a:moveTo>
                    <a:pt x="207434" y="224367"/>
                  </a:moveTo>
                  <a:cubicBezTo>
                    <a:pt x="199735" y="170480"/>
                    <a:pt x="210135" y="212835"/>
                    <a:pt x="194734" y="182034"/>
                  </a:cubicBezTo>
                  <a:cubicBezTo>
                    <a:pt x="192738" y="178043"/>
                    <a:pt x="192667" y="173235"/>
                    <a:pt x="190500" y="169334"/>
                  </a:cubicBezTo>
                  <a:cubicBezTo>
                    <a:pt x="185558" y="160439"/>
                    <a:pt x="179211" y="152401"/>
                    <a:pt x="173567" y="143934"/>
                  </a:cubicBezTo>
                  <a:cubicBezTo>
                    <a:pt x="170745" y="139701"/>
                    <a:pt x="169927" y="132843"/>
                    <a:pt x="165100" y="131234"/>
                  </a:cubicBezTo>
                  <a:cubicBezTo>
                    <a:pt x="111575" y="113389"/>
                    <a:pt x="197156" y="143158"/>
                    <a:pt x="139700" y="118534"/>
                  </a:cubicBezTo>
                  <a:cubicBezTo>
                    <a:pt x="134352" y="116242"/>
                    <a:pt x="128361" y="115898"/>
                    <a:pt x="122767" y="114300"/>
                  </a:cubicBezTo>
                  <a:cubicBezTo>
                    <a:pt x="89914" y="104913"/>
                    <a:pt x="135799" y="112640"/>
                    <a:pt x="67734" y="105834"/>
                  </a:cubicBezTo>
                  <a:cubicBezTo>
                    <a:pt x="56148" y="98110"/>
                    <a:pt x="52509" y="98035"/>
                    <a:pt x="46567" y="84667"/>
                  </a:cubicBezTo>
                  <a:cubicBezTo>
                    <a:pt x="42942" y="76512"/>
                    <a:pt x="43050" y="66693"/>
                    <a:pt x="38100" y="59267"/>
                  </a:cubicBezTo>
                  <a:cubicBezTo>
                    <a:pt x="35278" y="55034"/>
                    <a:pt x="31909" y="51118"/>
                    <a:pt x="29634" y="46567"/>
                  </a:cubicBezTo>
                  <a:cubicBezTo>
                    <a:pt x="27638" y="42576"/>
                    <a:pt x="27567" y="37768"/>
                    <a:pt x="25400" y="33867"/>
                  </a:cubicBezTo>
                  <a:cubicBezTo>
                    <a:pt x="13432" y="12325"/>
                    <a:pt x="12846" y="12846"/>
                    <a:pt x="0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170731" y="2925557"/>
              <a:ext cx="330415" cy="287867"/>
            </a:xfrm>
            <a:custGeom>
              <a:avLst/>
              <a:gdLst>
                <a:gd name="connsiteX0" fmla="*/ 330415 w 330415"/>
                <a:gd name="connsiteY0" fmla="*/ 287867 h 287867"/>
                <a:gd name="connsiteX1" fmla="*/ 326181 w 330415"/>
                <a:gd name="connsiteY1" fmla="*/ 215900 h 287867"/>
                <a:gd name="connsiteX2" fmla="*/ 296548 w 330415"/>
                <a:gd name="connsiteY2" fmla="*/ 177800 h 287867"/>
                <a:gd name="connsiteX3" fmla="*/ 283848 w 330415"/>
                <a:gd name="connsiteY3" fmla="*/ 169333 h 287867"/>
                <a:gd name="connsiteX4" fmla="*/ 275381 w 330415"/>
                <a:gd name="connsiteY4" fmla="*/ 156633 h 287867"/>
                <a:gd name="connsiteX5" fmla="*/ 249981 w 330415"/>
                <a:gd name="connsiteY5" fmla="*/ 139700 h 287867"/>
                <a:gd name="connsiteX6" fmla="*/ 241515 w 330415"/>
                <a:gd name="connsiteY6" fmla="*/ 127000 h 287867"/>
                <a:gd name="connsiteX7" fmla="*/ 207648 w 330415"/>
                <a:gd name="connsiteY7" fmla="*/ 118533 h 287867"/>
                <a:gd name="connsiteX8" fmla="*/ 182248 w 330415"/>
                <a:gd name="connsiteY8" fmla="*/ 110067 h 287867"/>
                <a:gd name="connsiteX9" fmla="*/ 156848 w 330415"/>
                <a:gd name="connsiteY9" fmla="*/ 101600 h 287867"/>
                <a:gd name="connsiteX10" fmla="*/ 144148 w 330415"/>
                <a:gd name="connsiteY10" fmla="*/ 97367 h 287867"/>
                <a:gd name="connsiteX11" fmla="*/ 127215 w 330415"/>
                <a:gd name="connsiteY11" fmla="*/ 93133 h 287867"/>
                <a:gd name="connsiteX12" fmla="*/ 89115 w 330415"/>
                <a:gd name="connsiteY12" fmla="*/ 76200 h 287867"/>
                <a:gd name="connsiteX13" fmla="*/ 76415 w 330415"/>
                <a:gd name="connsiteY13" fmla="*/ 71967 h 287867"/>
                <a:gd name="connsiteX14" fmla="*/ 63715 w 330415"/>
                <a:gd name="connsiteY14" fmla="*/ 63500 h 287867"/>
                <a:gd name="connsiteX15" fmla="*/ 38315 w 330415"/>
                <a:gd name="connsiteY15" fmla="*/ 55033 h 287867"/>
                <a:gd name="connsiteX16" fmla="*/ 34081 w 330415"/>
                <a:gd name="connsiteY16" fmla="*/ 42333 h 287867"/>
                <a:gd name="connsiteX17" fmla="*/ 8681 w 330415"/>
                <a:gd name="connsiteY17" fmla="*/ 25400 h 287867"/>
                <a:gd name="connsiteX18" fmla="*/ 215 w 330415"/>
                <a:gd name="connsiteY18" fmla="*/ 0 h 28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415" h="287867">
                  <a:moveTo>
                    <a:pt x="330415" y="287867"/>
                  </a:moveTo>
                  <a:cubicBezTo>
                    <a:pt x="329004" y="263878"/>
                    <a:pt x="331286" y="239382"/>
                    <a:pt x="326181" y="215900"/>
                  </a:cubicBezTo>
                  <a:cubicBezTo>
                    <a:pt x="324092" y="206292"/>
                    <a:pt x="305756" y="185473"/>
                    <a:pt x="296548" y="177800"/>
                  </a:cubicBezTo>
                  <a:cubicBezTo>
                    <a:pt x="292639" y="174543"/>
                    <a:pt x="288081" y="172155"/>
                    <a:pt x="283848" y="169333"/>
                  </a:cubicBezTo>
                  <a:cubicBezTo>
                    <a:pt x="281026" y="165100"/>
                    <a:pt x="279210" y="159983"/>
                    <a:pt x="275381" y="156633"/>
                  </a:cubicBezTo>
                  <a:cubicBezTo>
                    <a:pt x="267723" y="149932"/>
                    <a:pt x="249981" y="139700"/>
                    <a:pt x="249981" y="139700"/>
                  </a:cubicBezTo>
                  <a:cubicBezTo>
                    <a:pt x="247159" y="135467"/>
                    <a:pt x="245488" y="130178"/>
                    <a:pt x="241515" y="127000"/>
                  </a:cubicBezTo>
                  <a:cubicBezTo>
                    <a:pt x="237088" y="123458"/>
                    <a:pt x="208844" y="118859"/>
                    <a:pt x="207648" y="118533"/>
                  </a:cubicBezTo>
                  <a:cubicBezTo>
                    <a:pt x="199038" y="116185"/>
                    <a:pt x="190715" y="112889"/>
                    <a:pt x="182248" y="110067"/>
                  </a:cubicBezTo>
                  <a:lnTo>
                    <a:pt x="156848" y="101600"/>
                  </a:lnTo>
                  <a:cubicBezTo>
                    <a:pt x="152615" y="100189"/>
                    <a:pt x="148477" y="98449"/>
                    <a:pt x="144148" y="97367"/>
                  </a:cubicBezTo>
                  <a:lnTo>
                    <a:pt x="127215" y="93133"/>
                  </a:lnTo>
                  <a:cubicBezTo>
                    <a:pt x="107090" y="79717"/>
                    <a:pt x="119340" y="86275"/>
                    <a:pt x="89115" y="76200"/>
                  </a:cubicBezTo>
                  <a:lnTo>
                    <a:pt x="76415" y="71967"/>
                  </a:lnTo>
                  <a:cubicBezTo>
                    <a:pt x="72182" y="69145"/>
                    <a:pt x="68364" y="65566"/>
                    <a:pt x="63715" y="63500"/>
                  </a:cubicBezTo>
                  <a:cubicBezTo>
                    <a:pt x="55560" y="59875"/>
                    <a:pt x="38315" y="55033"/>
                    <a:pt x="38315" y="55033"/>
                  </a:cubicBezTo>
                  <a:cubicBezTo>
                    <a:pt x="36904" y="50800"/>
                    <a:pt x="37236" y="45488"/>
                    <a:pt x="34081" y="42333"/>
                  </a:cubicBezTo>
                  <a:cubicBezTo>
                    <a:pt x="26886" y="35138"/>
                    <a:pt x="8681" y="25400"/>
                    <a:pt x="8681" y="25400"/>
                  </a:cubicBezTo>
                  <a:cubicBezTo>
                    <a:pt x="-2133" y="9178"/>
                    <a:pt x="215" y="17788"/>
                    <a:pt x="215" y="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4" descr="Sub-capital fra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3653" y="1799538"/>
            <a:ext cx="3463560" cy="3737451"/>
          </a:xfrm>
          <a:prstGeom prst="rect">
            <a:avLst/>
          </a:prstGeom>
        </p:spPr>
      </p:pic>
      <p:sp>
        <p:nvSpPr>
          <p:cNvPr id="25" name="Down Arrow 24"/>
          <p:cNvSpPr/>
          <p:nvPr/>
        </p:nvSpPr>
        <p:spPr>
          <a:xfrm rot="8520000">
            <a:off x="7842728" y="3406746"/>
            <a:ext cx="287976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23092</TotalTime>
  <Words>1532</Words>
  <Application>Microsoft Office PowerPoint</Application>
  <PresentationFormat>On-screen Show (4:3)</PresentationFormat>
  <Paragraphs>616</Paragraphs>
  <Slides>79</Slides>
  <Notes>15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ＭＳ Ｐゴシック</vt:lpstr>
      <vt:lpstr>PMingLiU</vt:lpstr>
      <vt:lpstr>Arial</vt:lpstr>
      <vt:lpstr>Calibri</vt:lpstr>
      <vt:lpstr>Comic Sans MS</vt:lpstr>
      <vt:lpstr>News Gothic MT</vt:lpstr>
      <vt:lpstr>Times New Roman</vt:lpstr>
      <vt:lpstr>Wingdings 2</vt:lpstr>
      <vt:lpstr>Breeze</vt:lpstr>
      <vt:lpstr>Common Adult Fractures  Lower Limb</vt:lpstr>
      <vt:lpstr>Objectives</vt:lpstr>
      <vt:lpstr>Proximal Femur Fractures</vt:lpstr>
      <vt:lpstr>Proximal Femur Fractures</vt:lpstr>
      <vt:lpstr>Mechanism of Injury</vt:lpstr>
      <vt:lpstr>Mechanism of Injury</vt:lpstr>
      <vt:lpstr>Mechanism of Injury</vt:lpstr>
      <vt:lpstr>Femoral Neck Fractures</vt:lpstr>
      <vt:lpstr>Vascular supply</vt:lpstr>
      <vt:lpstr>Femoral Neck Fractures</vt:lpstr>
      <vt:lpstr>Femoral Neck Fractures</vt:lpstr>
      <vt:lpstr>Femoral Neck Fractures</vt:lpstr>
      <vt:lpstr>Femoral Neck Fractures</vt:lpstr>
      <vt:lpstr>Treatment</vt:lpstr>
      <vt:lpstr>Treatment</vt:lpstr>
      <vt:lpstr>Complications</vt:lpstr>
      <vt:lpstr>Intertrochanteric Fractures </vt:lpstr>
      <vt:lpstr>Intertrochanteric Fractures </vt:lpstr>
      <vt:lpstr>Blood supply</vt:lpstr>
      <vt:lpstr>Evaluation</vt:lpstr>
      <vt:lpstr>Evaluation</vt:lpstr>
      <vt:lpstr>Treatment </vt:lpstr>
      <vt:lpstr> Femoral Shaft Fractures </vt:lpstr>
      <vt:lpstr>Treatment: Surgical</vt:lpstr>
      <vt:lpstr>Treatment: Surgical</vt:lpstr>
      <vt:lpstr>Treatment: Surgical</vt:lpstr>
      <vt:lpstr>Fracture of Patella</vt:lpstr>
      <vt:lpstr>Fracture of Patella</vt:lpstr>
      <vt:lpstr> Tibial Shaft Fracture </vt:lpstr>
      <vt:lpstr>Classification</vt:lpstr>
      <vt:lpstr>Classification</vt:lpstr>
      <vt:lpstr>Assessment of energy of injury</vt:lpstr>
      <vt:lpstr>Treatment </vt:lpstr>
      <vt:lpstr>Conservative </vt:lpstr>
      <vt:lpstr>Conservative </vt:lpstr>
      <vt:lpstr>Operative treatment </vt:lpstr>
      <vt:lpstr>Operative treatment </vt:lpstr>
      <vt:lpstr>External  fixation </vt:lpstr>
      <vt:lpstr>Plate fixation</vt:lpstr>
      <vt:lpstr>Tibial Plateau Fractures</vt:lpstr>
      <vt:lpstr>Tibial Plateau Fractures</vt:lpstr>
      <vt:lpstr>Tibial Plateau Fractures</vt:lpstr>
      <vt:lpstr>Ankle Fractures</vt:lpstr>
      <vt:lpstr>Evaluation</vt:lpstr>
      <vt:lpstr>AP view</vt:lpstr>
      <vt:lpstr>AP view</vt:lpstr>
      <vt:lpstr>Lateral view</vt:lpstr>
      <vt:lpstr>Mortise view </vt:lpstr>
      <vt:lpstr>Mortise view </vt:lpstr>
      <vt:lpstr>Ankle views</vt:lpstr>
      <vt:lpstr>Denis –Weber classification 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Mechanism of Injury</vt:lpstr>
      <vt:lpstr>Treatment</vt:lpstr>
      <vt:lpstr>Decision-making and stability</vt:lpstr>
      <vt:lpstr>Decision-making and stability</vt:lpstr>
      <vt:lpstr>Operative</vt:lpstr>
      <vt:lpstr>Complications</vt:lpstr>
      <vt:lpstr>Fractured Talus</vt:lpstr>
      <vt:lpstr>Fractured Talus</vt:lpstr>
      <vt:lpstr>Fractured Talus</vt:lpstr>
      <vt:lpstr>Calcaneal Fractures</vt:lpstr>
      <vt:lpstr>Calcaneal Fractures</vt:lpstr>
      <vt:lpstr>Calcaneal Fractures</vt:lpstr>
      <vt:lpstr>Calcaneal Fractures</vt:lpstr>
      <vt:lpstr>Metatarsal Fractures</vt:lpstr>
      <vt:lpstr>5th Metatarsal Fractures</vt:lpstr>
      <vt:lpstr>Metatarsal Fractures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728</cp:revision>
  <dcterms:created xsi:type="dcterms:W3CDTF">2014-01-25T15:53:41Z</dcterms:created>
  <dcterms:modified xsi:type="dcterms:W3CDTF">2020-01-16T18:12:24Z</dcterms:modified>
</cp:coreProperties>
</file>