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8" r:id="rId2"/>
    <p:sldId id="261" r:id="rId3"/>
    <p:sldId id="260" r:id="rId4"/>
    <p:sldId id="279" r:id="rId5"/>
    <p:sldId id="281" r:id="rId6"/>
    <p:sldId id="265" r:id="rId7"/>
    <p:sldId id="282" r:id="rId8"/>
    <p:sldId id="313" r:id="rId9"/>
    <p:sldId id="326" r:id="rId10"/>
    <p:sldId id="314" r:id="rId11"/>
    <p:sldId id="328" r:id="rId12"/>
    <p:sldId id="327" r:id="rId13"/>
    <p:sldId id="319" r:id="rId14"/>
    <p:sldId id="320" r:id="rId15"/>
    <p:sldId id="325" r:id="rId16"/>
    <p:sldId id="330" r:id="rId17"/>
    <p:sldId id="331" r:id="rId18"/>
    <p:sldId id="324" r:id="rId19"/>
    <p:sldId id="283" r:id="rId20"/>
    <p:sldId id="266" r:id="rId21"/>
    <p:sldId id="312" r:id="rId22"/>
    <p:sldId id="285" r:id="rId23"/>
    <p:sldId id="299" r:id="rId24"/>
    <p:sldId id="308" r:id="rId25"/>
    <p:sldId id="267" r:id="rId26"/>
    <p:sldId id="329" r:id="rId27"/>
    <p:sldId id="264" r:id="rId28"/>
    <p:sldId id="302" r:id="rId29"/>
    <p:sldId id="274" r:id="rId30"/>
    <p:sldId id="275" r:id="rId31"/>
    <p:sldId id="303" r:id="rId32"/>
    <p:sldId id="276" r:id="rId33"/>
    <p:sldId id="310" r:id="rId34"/>
    <p:sldId id="304" r:id="rId35"/>
    <p:sldId id="305" r:id="rId36"/>
    <p:sldId id="306" r:id="rId37"/>
    <p:sldId id="307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7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7B8C"/>
    <a:srgbClr val="A6CFE8"/>
    <a:srgbClr val="474747"/>
    <a:srgbClr val="489CB0"/>
    <a:srgbClr val="5FD5F3"/>
    <a:srgbClr val="000000"/>
    <a:srgbClr val="143C4E"/>
    <a:srgbClr val="21617D"/>
    <a:srgbClr val="266891"/>
    <a:srgbClr val="1C4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25"/>
    <p:restoredTop sz="92805" autoAdjust="0"/>
  </p:normalViewPr>
  <p:slideViewPr>
    <p:cSldViewPr snapToGrid="0" snapToObjects="1" showGuides="1">
      <p:cViewPr varScale="1">
        <p:scale>
          <a:sx n="69" d="100"/>
          <a:sy n="69" d="100"/>
        </p:scale>
        <p:origin x="1644" y="72"/>
      </p:cViewPr>
      <p:guideLst>
        <p:guide orient="horz" pos="1057"/>
        <p:guide pos="290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FDACE-534B-5D4C-B4AE-1C419E799341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CFC18-86DA-CC43-89A6-6D0FE996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5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00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85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09800" y="63769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33863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291E79A-A1DC-F047-B061-0A4F011EE8AF}" type="slidenum">
              <a:rPr lang="x-none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1595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83166"/>
            <a:ext cx="8042276" cy="85999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375758"/>
            <a:ext cx="8042276" cy="4899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  <p:sldLayoutId id="214748367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514350" indent="-5143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800" kern="1200">
          <a:solidFill>
            <a:srgbClr val="235F84"/>
          </a:solidFill>
          <a:latin typeface="Arial"/>
          <a:ea typeface="+mn-ea"/>
          <a:cs typeface="Arial"/>
        </a:defRPr>
      </a:lvl1pPr>
      <a:lvl2pPr marL="806450" indent="-45720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3000" indent="-4572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400" kern="1200">
          <a:solidFill>
            <a:srgbClr val="235F84"/>
          </a:solidFill>
          <a:latin typeface="Arial"/>
          <a:ea typeface="+mn-ea"/>
          <a:cs typeface="Arial"/>
        </a:defRPr>
      </a:lvl3pPr>
      <a:lvl4pPr marL="1425575" indent="-45720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720850" indent="-4572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2.pn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085206" y="4753478"/>
            <a:ext cx="3093315" cy="49969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235F84"/>
                </a:solidFill>
              </a:rPr>
              <a:t>Prof. </a:t>
            </a:r>
            <a:r>
              <a:rPr lang="en-US" sz="2000" dirty="0" err="1">
                <a:solidFill>
                  <a:srgbClr val="235F84"/>
                </a:solidFill>
              </a:rPr>
              <a:t>Mamoun</a:t>
            </a:r>
            <a:r>
              <a:rPr lang="en-US" sz="2000" dirty="0">
                <a:solidFill>
                  <a:srgbClr val="235F84"/>
                </a:solidFill>
              </a:rPr>
              <a:t> </a:t>
            </a:r>
            <a:r>
              <a:rPr lang="en-US" sz="2000" dirty="0" err="1" smtClean="0">
                <a:solidFill>
                  <a:srgbClr val="235F84"/>
                </a:solidFill>
              </a:rPr>
              <a:t>Kremli</a:t>
            </a:r>
            <a:endParaRPr lang="en-US" sz="2000" dirty="0">
              <a:solidFill>
                <a:srgbClr val="235F8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893199"/>
            <a:ext cx="6498158" cy="2146626"/>
          </a:xfrm>
        </p:spPr>
        <p:txBody>
          <a:bodyPr/>
          <a:lstStyle/>
          <a:p>
            <a:r>
              <a:rPr lang="en-US" dirty="0"/>
              <a:t>Common Adult Injuries</a:t>
            </a:r>
            <a:br>
              <a:rPr lang="en-US" dirty="0"/>
            </a:br>
            <a:r>
              <a:rPr lang="en-US" dirty="0"/>
              <a:t>Axial Skeleton</a:t>
            </a:r>
            <a:br>
              <a:rPr lang="en-US" dirty="0"/>
            </a:br>
            <a:r>
              <a:rPr lang="en-US" dirty="0"/>
              <a:t>Pelvis</a:t>
            </a:r>
            <a:endParaRPr lang="en-US" sz="4000" dirty="0"/>
          </a:p>
        </p:txBody>
      </p:sp>
      <p:pic>
        <p:nvPicPr>
          <p:cNvPr id="4" name="Picture 3" descr="pelvis55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0025">
            <a:off x="6370630" y="3795757"/>
            <a:ext cx="1479509" cy="1279854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" name="Picture 6" descr="pelvis100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21441">
            <a:off x="1344144" y="3729015"/>
            <a:ext cx="1539014" cy="133491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8" y="324757"/>
            <a:ext cx="4615543" cy="72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7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Unstable – Why??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Pelvic fracture</a:t>
            </a:r>
          </a:p>
          <a:p>
            <a:r>
              <a:rPr lang="en-US" dirty="0"/>
              <a:t>Exclude other sources</a:t>
            </a:r>
          </a:p>
          <a:p>
            <a:pPr lvl="1"/>
            <a:r>
              <a:rPr lang="en-US" dirty="0"/>
              <a:t>Open wound (adds sepsis)</a:t>
            </a:r>
          </a:p>
          <a:p>
            <a:pPr lvl="1"/>
            <a:r>
              <a:rPr lang="en-US" dirty="0"/>
              <a:t>Hemothorax</a:t>
            </a:r>
          </a:p>
          <a:p>
            <a:pPr lvl="1"/>
            <a:r>
              <a:rPr lang="en-US" dirty="0" err="1"/>
              <a:t>Hemabdomen</a:t>
            </a:r>
            <a:endParaRPr lang="en-US" dirty="0"/>
          </a:p>
          <a:p>
            <a:pPr lvl="1"/>
            <a:r>
              <a:rPr lang="en-US" dirty="0"/>
              <a:t>Long-shaft bone fractures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F6C3AE-867C-0D43-BB4D-3E76FC92F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85" t="13309" r="547" b="6221"/>
          <a:stretch/>
        </p:blipFill>
        <p:spPr>
          <a:xfrm>
            <a:off x="5432034" y="1375759"/>
            <a:ext cx="3357284" cy="45821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6B1E0D-DD29-344F-B996-1D30C2AC2C28}"/>
              </a:ext>
            </a:extLst>
          </p:cNvPr>
          <p:cNvSpPr/>
          <p:nvPr/>
        </p:nvSpPr>
        <p:spPr>
          <a:xfrm>
            <a:off x="5643284" y="6044836"/>
            <a:ext cx="294826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https://</a:t>
            </a:r>
            <a:r>
              <a:rPr lang="en-US" sz="900" dirty="0" err="1"/>
              <a:t>www.youtube.com</a:t>
            </a:r>
            <a:r>
              <a:rPr lang="en-US" sz="900" dirty="0"/>
              <a:t>/</a:t>
            </a:r>
            <a:r>
              <a:rPr lang="en-US" sz="900" dirty="0" err="1"/>
              <a:t>watch?v</a:t>
            </a:r>
            <a:r>
              <a:rPr lang="en-US" sz="900" dirty="0"/>
              <a:t>=xBMhGPCx-20</a:t>
            </a:r>
          </a:p>
        </p:txBody>
      </p:sp>
    </p:spTree>
    <p:extLst>
      <p:ext uri="{BB962C8B-B14F-4D97-AF65-F5344CB8AC3E}">
        <p14:creationId xmlns:p14="http://schemas.microsoft.com/office/powerpoint/2010/main" val="318994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Unstable – Why??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Pelvic fracture</a:t>
            </a:r>
          </a:p>
          <a:p>
            <a:r>
              <a:rPr lang="en-US" dirty="0"/>
              <a:t>Exclude other sources</a:t>
            </a:r>
          </a:p>
          <a:p>
            <a:pPr lvl="1"/>
            <a:r>
              <a:rPr lang="en-US" dirty="0"/>
              <a:t>Open wound (adds sepsis)</a:t>
            </a:r>
          </a:p>
          <a:p>
            <a:pPr lvl="1"/>
            <a:r>
              <a:rPr lang="en-US" dirty="0"/>
              <a:t>Hemothorax</a:t>
            </a:r>
          </a:p>
          <a:p>
            <a:pPr lvl="1"/>
            <a:r>
              <a:rPr lang="en-US" dirty="0" err="1"/>
              <a:t>Hemabdomen</a:t>
            </a:r>
            <a:endParaRPr lang="en-US" dirty="0"/>
          </a:p>
          <a:p>
            <a:pPr lvl="1"/>
            <a:r>
              <a:rPr lang="en-US" dirty="0"/>
              <a:t>Long-shaft bone fractures</a:t>
            </a:r>
          </a:p>
          <a:p>
            <a:endParaRPr lang="en-US" dirty="0"/>
          </a:p>
        </p:txBody>
      </p:sp>
      <p:pic>
        <p:nvPicPr>
          <p:cNvPr id="4" name="Picture 3" descr="haematothorax">
            <a:extLst>
              <a:ext uri="{FF2B5EF4-FFF2-40B4-BE49-F238E27FC236}">
                <a16:creationId xmlns:a16="http://schemas.microsoft.com/office/drawing/2014/main" id="{FCE588A5-1B7E-244A-ACD3-C07A1CADD55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3399" y="1043156"/>
            <a:ext cx="3258957" cy="28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emoperit">
            <a:extLst>
              <a:ext uri="{FF2B5EF4-FFF2-40B4-BE49-F238E27FC236}">
                <a16:creationId xmlns:a16="http://schemas.microsoft.com/office/drawing/2014/main" id="{CF459549-AB20-314D-9A1D-991D5B4E3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9904" y="4032996"/>
            <a:ext cx="3162452" cy="24181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625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Unstable – Why??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Pelvic fracture</a:t>
            </a:r>
          </a:p>
          <a:p>
            <a:r>
              <a:rPr lang="en-US" dirty="0"/>
              <a:t>Exclude other sources</a:t>
            </a:r>
          </a:p>
          <a:p>
            <a:pPr lvl="1"/>
            <a:r>
              <a:rPr lang="en-US" dirty="0"/>
              <a:t>Open wound (adds sepsis)</a:t>
            </a:r>
          </a:p>
          <a:p>
            <a:pPr lvl="1"/>
            <a:r>
              <a:rPr lang="en-US" dirty="0"/>
              <a:t>Hemothorax</a:t>
            </a:r>
          </a:p>
          <a:p>
            <a:pPr lvl="1"/>
            <a:r>
              <a:rPr lang="en-US" dirty="0" err="1"/>
              <a:t>Hemabdomen</a:t>
            </a:r>
            <a:endParaRPr lang="en-US" dirty="0"/>
          </a:p>
          <a:p>
            <a:pPr lvl="1"/>
            <a:r>
              <a:rPr lang="en-US" dirty="0"/>
              <a:t>Long-shaft bone fractures</a:t>
            </a:r>
          </a:p>
          <a:p>
            <a:endParaRPr lang="en-US" dirty="0"/>
          </a:p>
        </p:txBody>
      </p:sp>
      <p:pic>
        <p:nvPicPr>
          <p:cNvPr id="4" name="Picture 5" descr="1">
            <a:extLst>
              <a:ext uri="{FF2B5EF4-FFF2-40B4-BE49-F238E27FC236}">
                <a16:creationId xmlns:a16="http://schemas.microsoft.com/office/drawing/2014/main" id="{7BCFF2BD-C204-B946-AEEF-C84A25E90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0650" y="1677988"/>
            <a:ext cx="3715868" cy="437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232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5" name="Picture 7" descr="pelvis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6797" y="3882451"/>
            <a:ext cx="1979552" cy="275688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5603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Bleeding from Pelvis</a:t>
            </a:r>
            <a:endParaRPr lang="en-US" dirty="0"/>
          </a:p>
        </p:txBody>
      </p:sp>
      <p:sp>
        <p:nvSpPr>
          <p:cNvPr id="63503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549275" y="1375758"/>
            <a:ext cx="5131997" cy="4899910"/>
          </a:xfrm>
        </p:spPr>
        <p:txBody>
          <a:bodyPr/>
          <a:lstStyle/>
          <a:p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pelvis is </a:t>
            </a:r>
            <a:r>
              <a:rPr lang="nl-NL" dirty="0" err="1"/>
              <a:t>the</a:t>
            </a:r>
            <a:r>
              <a:rPr lang="nl-NL" dirty="0"/>
              <a:t> source of </a:t>
            </a:r>
            <a:r>
              <a:rPr lang="nl-NL" dirty="0" err="1"/>
              <a:t>bleeding</a:t>
            </a:r>
            <a:r>
              <a:rPr lang="nl-NL" dirty="0"/>
              <a:t>, </a:t>
            </a:r>
            <a:r>
              <a:rPr lang="nl-NL" dirty="0" err="1"/>
              <a:t>massive</a:t>
            </a:r>
            <a:r>
              <a:rPr lang="nl-NL" dirty="0"/>
              <a:t> </a:t>
            </a:r>
            <a:r>
              <a:rPr lang="nl-NL" dirty="0" err="1"/>
              <a:t>blood</a:t>
            </a:r>
            <a:r>
              <a:rPr lang="nl-NL" dirty="0"/>
              <a:t> </a:t>
            </a:r>
            <a:r>
              <a:rPr lang="nl-NL" dirty="0" err="1"/>
              <a:t>loss</a:t>
            </a:r>
            <a:r>
              <a:rPr lang="nl-NL" dirty="0"/>
              <a:t> is:</a:t>
            </a:r>
          </a:p>
          <a:p>
            <a:pPr lvl="1"/>
            <a:r>
              <a:rPr lang="nl-NL" dirty="0" err="1"/>
              <a:t>Mostly</a:t>
            </a:r>
            <a:r>
              <a:rPr lang="nl-NL" dirty="0"/>
              <a:t> </a:t>
            </a:r>
            <a:r>
              <a:rPr lang="nl-NL" dirty="0" err="1"/>
              <a:t>venous</a:t>
            </a:r>
            <a:r>
              <a:rPr lang="nl-NL" dirty="0"/>
              <a:t> 80%, </a:t>
            </a:r>
          </a:p>
          <a:p>
            <a:pPr lvl="1"/>
            <a:r>
              <a:rPr lang="nl-NL" dirty="0" err="1"/>
              <a:t>Cancelous</a:t>
            </a:r>
            <a:r>
              <a:rPr lang="nl-NL" dirty="0"/>
              <a:t> bone </a:t>
            </a:r>
            <a:r>
              <a:rPr lang="nl-NL" dirty="0" err="1"/>
              <a:t>oozing</a:t>
            </a:r>
            <a:endParaRPr lang="nl-NL" dirty="0"/>
          </a:p>
          <a:p>
            <a:pPr lvl="1"/>
            <a:r>
              <a:rPr lang="nl-NL" dirty="0"/>
              <a:t>posterior </a:t>
            </a:r>
            <a:r>
              <a:rPr lang="nl-NL" dirty="0" err="1"/>
              <a:t>disruption</a:t>
            </a:r>
            <a:endParaRPr lang="nl-NL" dirty="0"/>
          </a:p>
          <a:p>
            <a:pPr lvl="1"/>
            <a:r>
              <a:rPr lang="nl-NL" dirty="0" err="1"/>
              <a:t>Supported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enlarged</a:t>
            </a:r>
            <a:r>
              <a:rPr lang="nl-NL" dirty="0"/>
              <a:t> </a:t>
            </a:r>
            <a:r>
              <a:rPr lang="nl-NL" dirty="0" err="1"/>
              <a:t>compartment</a:t>
            </a:r>
            <a:endParaRPr lang="nl-NL" dirty="0"/>
          </a:p>
          <a:p>
            <a:pPr lvl="1"/>
            <a:r>
              <a:rPr lang="en-US" dirty="0"/>
              <a:t>Arterial source is rare</a:t>
            </a:r>
            <a:endParaRPr lang="nl-NL" dirty="0"/>
          </a:p>
          <a:p>
            <a:endParaRPr lang="en-US" dirty="0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681272" y="1529592"/>
            <a:ext cx="2947294" cy="2352860"/>
            <a:chOff x="3709" y="1948"/>
            <a:chExt cx="2421" cy="2078"/>
          </a:xfrm>
        </p:grpSpPr>
        <p:pic>
          <p:nvPicPr>
            <p:cNvPr id="25606" name="Picture 11" descr="pelvis55"/>
            <p:cNvPicPr>
              <a:picLocks noChangeAspect="1" noChangeArrowheads="1"/>
            </p:cNvPicPr>
            <p:nvPr/>
          </p:nvPicPr>
          <p:blipFill>
            <a:blip r:embed="rId3" cstate="screen">
              <a:lum bright="18000" contrast="30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9" y="1948"/>
              <a:ext cx="2421" cy="2078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25607" name="Oval 12"/>
            <p:cNvSpPr>
              <a:spLocks noChangeArrowheads="1"/>
            </p:cNvSpPr>
            <p:nvPr/>
          </p:nvSpPr>
          <p:spPr bwMode="auto">
            <a:xfrm>
              <a:off x="5135" y="2140"/>
              <a:ext cx="768" cy="76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091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Bleeding from Pelvis</a:t>
            </a:r>
            <a:endParaRPr lang="en-US" dirty="0"/>
          </a:p>
        </p:txBody>
      </p:sp>
      <p:sp>
        <p:nvSpPr>
          <p:cNvPr id="63503" name="Rectangle 1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Emergency</a:t>
            </a:r>
            <a:r>
              <a:rPr lang="nl-NL" dirty="0"/>
              <a:t> treatment: </a:t>
            </a:r>
            <a:r>
              <a:rPr lang="nl-NL" dirty="0" err="1"/>
              <a:t>Reduce</a:t>
            </a:r>
            <a:r>
              <a:rPr lang="nl-NL" dirty="0"/>
              <a:t> </a:t>
            </a:r>
            <a:r>
              <a:rPr lang="nl-NL" dirty="0" err="1"/>
              <a:t>Compartment</a:t>
            </a:r>
            <a:endParaRPr lang="nl-NL" dirty="0"/>
          </a:p>
          <a:p>
            <a:endParaRPr lang="en-US" dirty="0"/>
          </a:p>
        </p:txBody>
      </p:sp>
      <p:grpSp>
        <p:nvGrpSpPr>
          <p:cNvPr id="8" name="Group 1039"/>
          <p:cNvGrpSpPr>
            <a:grpSpLocks/>
          </p:cNvGrpSpPr>
          <p:nvPr/>
        </p:nvGrpSpPr>
        <p:grpSpPr bwMode="auto">
          <a:xfrm>
            <a:off x="2104998" y="2190314"/>
            <a:ext cx="5059362" cy="4392612"/>
            <a:chOff x="2636" y="1504"/>
            <a:chExt cx="2734" cy="2470"/>
          </a:xfrm>
        </p:grpSpPr>
        <p:pic>
          <p:nvPicPr>
            <p:cNvPr id="9" name="Picture 1033" descr="pelvis55"/>
            <p:cNvPicPr>
              <a:picLocks noChangeAspect="1" noChangeArrowheads="1"/>
            </p:cNvPicPr>
            <p:nvPr/>
          </p:nvPicPr>
          <p:blipFill>
            <a:blip r:embed="rId2" cstate="screen">
              <a:lum bright="12000" contrast="18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6" y="1504"/>
              <a:ext cx="2734" cy="24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0" name="Group 1037"/>
            <p:cNvGrpSpPr>
              <a:grpSpLocks/>
            </p:cNvGrpSpPr>
            <p:nvPr/>
          </p:nvGrpSpPr>
          <p:grpSpPr bwMode="auto">
            <a:xfrm>
              <a:off x="4032" y="2352"/>
              <a:ext cx="912" cy="1056"/>
              <a:chOff x="3744" y="2352"/>
              <a:chExt cx="912" cy="1056"/>
            </a:xfrm>
          </p:grpSpPr>
          <p:sp>
            <p:nvSpPr>
              <p:cNvPr id="11" name="AutoShape 1034"/>
              <p:cNvSpPr>
                <a:spLocks noChangeArrowheads="1"/>
              </p:cNvSpPr>
              <p:nvPr/>
            </p:nvSpPr>
            <p:spPr bwMode="auto">
              <a:xfrm>
                <a:off x="3888" y="2352"/>
                <a:ext cx="576" cy="240"/>
              </a:xfrm>
              <a:prstGeom prst="rightArrow">
                <a:avLst>
                  <a:gd name="adj1" fmla="val 50000"/>
                  <a:gd name="adj2" fmla="val 60000"/>
                </a:avLst>
              </a:prstGeom>
              <a:noFill/>
              <a:ln w="571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AutoShape 1035"/>
              <p:cNvSpPr>
                <a:spLocks noChangeArrowheads="1"/>
              </p:cNvSpPr>
              <p:nvPr/>
            </p:nvSpPr>
            <p:spPr bwMode="auto">
              <a:xfrm rot="-1179229">
                <a:off x="4080" y="2640"/>
                <a:ext cx="576" cy="240"/>
              </a:xfrm>
              <a:prstGeom prst="rightArrow">
                <a:avLst>
                  <a:gd name="adj1" fmla="val 50000"/>
                  <a:gd name="adj2" fmla="val 60000"/>
                </a:avLst>
              </a:prstGeom>
              <a:noFill/>
              <a:ln w="571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AutoShape 1036"/>
              <p:cNvSpPr>
                <a:spLocks noChangeArrowheads="1"/>
              </p:cNvSpPr>
              <p:nvPr/>
            </p:nvSpPr>
            <p:spPr bwMode="auto">
              <a:xfrm rot="54727">
                <a:off x="3744" y="3168"/>
                <a:ext cx="576" cy="240"/>
              </a:xfrm>
              <a:prstGeom prst="rightArrow">
                <a:avLst>
                  <a:gd name="adj1" fmla="val 50000"/>
                  <a:gd name="adj2" fmla="val 60000"/>
                </a:avLst>
              </a:prstGeom>
              <a:noFill/>
              <a:ln w="571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533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Emergency Treatment</a:t>
            </a:r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 err="1"/>
              <a:t>Protect</a:t>
            </a:r>
            <a:r>
              <a:rPr lang="nl-NL" dirty="0"/>
              <a:t> </a:t>
            </a:r>
            <a:r>
              <a:rPr lang="nl-NL" dirty="0" err="1"/>
              <a:t>primary</a:t>
            </a:r>
            <a:r>
              <a:rPr lang="nl-NL" dirty="0"/>
              <a:t> </a:t>
            </a:r>
            <a:r>
              <a:rPr lang="nl-NL" dirty="0" err="1"/>
              <a:t>blood</a:t>
            </a:r>
            <a:r>
              <a:rPr lang="nl-NL" dirty="0"/>
              <a:t> </a:t>
            </a:r>
            <a:r>
              <a:rPr lang="nl-NL" dirty="0" err="1"/>
              <a:t>clot</a:t>
            </a:r>
            <a:r>
              <a:rPr lang="nl-NL" dirty="0"/>
              <a:t> </a:t>
            </a:r>
            <a:r>
              <a:rPr lang="nl-NL" dirty="0" err="1"/>
              <a:t>by</a:t>
            </a:r>
            <a:endParaRPr lang="nl-NL" dirty="0"/>
          </a:p>
          <a:p>
            <a:pPr lvl="1"/>
            <a:r>
              <a:rPr lang="nl-NL" dirty="0"/>
              <a:t>Early pelvic </a:t>
            </a:r>
            <a:r>
              <a:rPr lang="en-US" dirty="0" err="1" smtClean="0"/>
              <a:t>splintage</a:t>
            </a:r>
            <a:r>
              <a:rPr lang="en-US" dirty="0" smtClean="0"/>
              <a:t> </a:t>
            </a:r>
            <a:r>
              <a:rPr lang="en-US" dirty="0"/>
              <a:t>/ sheet/ clamp. External fixator </a:t>
            </a:r>
            <a:r>
              <a:rPr lang="nl-NL" dirty="0" smtClean="0"/>
              <a:t> </a:t>
            </a:r>
            <a:r>
              <a:rPr lang="nl-NL" dirty="0"/>
              <a:t>and</a:t>
            </a:r>
          </a:p>
          <a:p>
            <a:pPr lvl="1"/>
            <a:r>
              <a:rPr lang="nl-NL" dirty="0"/>
              <a:t>Prevention of </a:t>
            </a:r>
            <a:r>
              <a:rPr lang="nl-NL" dirty="0" err="1"/>
              <a:t>exessive</a:t>
            </a:r>
            <a:r>
              <a:rPr lang="nl-NL" dirty="0"/>
              <a:t> </a:t>
            </a:r>
            <a:r>
              <a:rPr lang="nl-NL" dirty="0" err="1"/>
              <a:t>movement</a:t>
            </a:r>
            <a:endParaRPr lang="nl-NL" dirty="0"/>
          </a:p>
          <a:p>
            <a:r>
              <a:rPr lang="en-US" dirty="0" smtClean="0"/>
              <a:t>Resuscitation by </a:t>
            </a:r>
            <a:r>
              <a:rPr lang="nl-NL" dirty="0" smtClean="0"/>
              <a:t>IV </a:t>
            </a:r>
            <a:r>
              <a:rPr lang="nl-NL" dirty="0"/>
              <a:t>fluids, early blood </a:t>
            </a:r>
            <a:r>
              <a:rPr lang="nl-NL" dirty="0" smtClean="0"/>
              <a:t>transfusion&amp; fresh </a:t>
            </a:r>
            <a:r>
              <a:rPr lang="nl-NL" dirty="0"/>
              <a:t>frozen plasma, platelets, </a:t>
            </a:r>
            <a:r>
              <a:rPr lang="nl-NL" dirty="0" smtClean="0"/>
              <a:t>cryoprecipitate(</a:t>
            </a:r>
            <a:r>
              <a:rPr lang="en-US" b="1" dirty="0"/>
              <a:t> </a:t>
            </a:r>
            <a:r>
              <a:rPr lang="en-US" sz="2200" b="1" dirty="0" err="1"/>
              <a:t>antihaemophilic</a:t>
            </a:r>
            <a:r>
              <a:rPr lang="en-US" sz="2200" b="1" dirty="0"/>
              <a:t> </a:t>
            </a:r>
            <a:r>
              <a:rPr lang="en-US" sz="2200" b="1" dirty="0" smtClean="0"/>
              <a:t>factor )</a:t>
            </a:r>
            <a:endParaRPr lang="en-US" sz="2200" dirty="0" smtClean="0"/>
          </a:p>
          <a:p>
            <a:r>
              <a:rPr lang="en-US" dirty="0"/>
              <a:t> </a:t>
            </a:r>
            <a:r>
              <a:rPr lang="en-US" dirty="0" smtClean="0"/>
              <a:t>PRBC</a:t>
            </a:r>
            <a:r>
              <a:rPr lang="en-US" dirty="0"/>
              <a:t>: FFP: Platelets ideally should be transfused 1:1:1 for massive transfusions</a:t>
            </a:r>
            <a:endParaRPr lang="nl-NL" dirty="0"/>
          </a:p>
          <a:p>
            <a:r>
              <a:rPr lang="nl-NL" dirty="0"/>
              <a:t>Prevent hypothermia &amp; acidosis</a:t>
            </a:r>
          </a:p>
          <a:p>
            <a:r>
              <a:rPr lang="nl-NL" dirty="0"/>
              <a:t>Stop other bleeding sites(!!)</a:t>
            </a:r>
          </a:p>
        </p:txBody>
      </p:sp>
    </p:spTree>
    <p:extLst>
      <p:ext uri="{BB962C8B-B14F-4D97-AF65-F5344CB8AC3E}">
        <p14:creationId xmlns:p14="http://schemas.microsoft.com/office/powerpoint/2010/main" val="392404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Bleeding from Pelvis</a:t>
            </a:r>
            <a:endParaRPr lang="en-US" dirty="0"/>
          </a:p>
        </p:txBody>
      </p:sp>
      <p:sp>
        <p:nvSpPr>
          <p:cNvPr id="63503" name="Rectangle 1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Emergency</a:t>
            </a:r>
            <a:r>
              <a:rPr lang="nl-NL" dirty="0"/>
              <a:t> treatment: </a:t>
            </a:r>
            <a:r>
              <a:rPr lang="nl-NL" dirty="0" err="1"/>
              <a:t>Reduce</a:t>
            </a:r>
            <a:r>
              <a:rPr lang="nl-NL" dirty="0"/>
              <a:t> </a:t>
            </a:r>
            <a:r>
              <a:rPr lang="nl-NL" dirty="0" err="1"/>
              <a:t>Compartment</a:t>
            </a:r>
            <a:endParaRPr lang="nl-NL" dirty="0"/>
          </a:p>
          <a:p>
            <a:pPr lvl="1"/>
            <a:r>
              <a:rPr lang="nl-NL" dirty="0"/>
              <a:t>Pelvic sheet</a:t>
            </a:r>
          </a:p>
          <a:p>
            <a:pPr lvl="1"/>
            <a:r>
              <a:rPr lang="nl-NL" dirty="0"/>
              <a:t>External fixator</a:t>
            </a:r>
          </a:p>
          <a:p>
            <a:pPr lvl="1"/>
            <a:r>
              <a:rPr lang="nl-NL" dirty="0" smtClean="0"/>
              <a:t>Pelvic </a:t>
            </a:r>
            <a:r>
              <a:rPr lang="nl-NL" dirty="0"/>
              <a:t>clamp</a:t>
            </a:r>
          </a:p>
          <a:p>
            <a:endParaRPr lang="en-US" dirty="0"/>
          </a:p>
        </p:txBody>
      </p:sp>
      <p:pic>
        <p:nvPicPr>
          <p:cNvPr id="7" name="Picture 4" descr="AOME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56" y="3929528"/>
            <a:ext cx="3755868" cy="247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1329" b="11048"/>
          <a:stretch/>
        </p:blipFill>
        <p:spPr>
          <a:xfrm>
            <a:off x="4878293" y="3929528"/>
            <a:ext cx="4261652" cy="24778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413" y="3637121"/>
            <a:ext cx="2097406" cy="27651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97763" y="6402311"/>
            <a:ext cx="11770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200" dirty="0" err="1">
                <a:solidFill>
                  <a:srgbClr val="397B8C"/>
                </a:solidFill>
              </a:rPr>
              <a:t>www.aaos.org</a:t>
            </a:r>
            <a:endParaRPr lang="en-US" sz="12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2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Bleeding from Pelvis</a:t>
            </a:r>
            <a:endParaRPr lang="en-US" dirty="0"/>
          </a:p>
        </p:txBody>
      </p:sp>
      <p:sp>
        <p:nvSpPr>
          <p:cNvPr id="63503" name="Rectangle 1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Emergency</a:t>
            </a:r>
            <a:r>
              <a:rPr lang="nl-NL" dirty="0"/>
              <a:t> treatment: </a:t>
            </a:r>
            <a:r>
              <a:rPr lang="nl-NL" dirty="0" err="1"/>
              <a:t>Reduce</a:t>
            </a:r>
            <a:r>
              <a:rPr lang="nl-NL" dirty="0"/>
              <a:t> </a:t>
            </a:r>
            <a:r>
              <a:rPr lang="nl-NL" dirty="0" err="1"/>
              <a:t>Compartment</a:t>
            </a:r>
            <a:endParaRPr lang="nl-NL" dirty="0"/>
          </a:p>
          <a:p>
            <a:pPr lvl="1"/>
            <a:r>
              <a:rPr lang="nl-NL" dirty="0"/>
              <a:t>Pelvic sheet</a:t>
            </a:r>
          </a:p>
          <a:p>
            <a:pPr lvl="1"/>
            <a:r>
              <a:rPr lang="nl-NL" dirty="0"/>
              <a:t>External fixator</a:t>
            </a:r>
          </a:p>
          <a:p>
            <a:pPr lvl="1"/>
            <a:r>
              <a:rPr lang="nl-NL" dirty="0" smtClean="0"/>
              <a:t>Pelvic </a:t>
            </a:r>
            <a:r>
              <a:rPr lang="nl-NL" dirty="0"/>
              <a:t>clamp</a:t>
            </a:r>
          </a:p>
          <a:p>
            <a:endParaRPr lang="en-US" dirty="0"/>
          </a:p>
        </p:txBody>
      </p:sp>
      <p:pic>
        <p:nvPicPr>
          <p:cNvPr id="14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3255" y="1889885"/>
            <a:ext cx="3455987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 descr="Fig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635" y="3960567"/>
            <a:ext cx="3374201" cy="262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pelvis100"/>
          <p:cNvPicPr>
            <a:picLocks noChangeAspect="1" noChangeArrowheads="1"/>
          </p:cNvPicPr>
          <p:nvPr/>
        </p:nvPicPr>
        <p:blipFill>
          <a:blip r:embed="rId4" cstate="screen">
            <a:lum contrast="18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3255" y="4000781"/>
            <a:ext cx="3455987" cy="261894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939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Bleeding from Pelvis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</a:t>
            </a:r>
            <a:r>
              <a:rPr lang="en-US" dirty="0" smtClean="0"/>
              <a:t>patient </a:t>
            </a:r>
            <a:r>
              <a:rPr lang="en-US" dirty="0"/>
              <a:t>still not responding</a:t>
            </a:r>
          </a:p>
          <a:p>
            <a:r>
              <a:rPr lang="en-US" dirty="0"/>
              <a:t>Think of arterial sources</a:t>
            </a:r>
          </a:p>
          <a:p>
            <a:r>
              <a:rPr lang="en-US" dirty="0"/>
              <a:t>Either need pelvic packing or embolization by </a:t>
            </a:r>
            <a:r>
              <a:rPr lang="en-US" dirty="0" smtClean="0"/>
              <a:t>interventional </a:t>
            </a:r>
            <a:r>
              <a:rPr lang="en-US" dirty="0"/>
              <a:t>radiologist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6185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557338"/>
            <a:ext cx="7416800" cy="4876800"/>
          </a:xfrm>
        </p:spPr>
        <p:txBody>
          <a:bodyPr>
            <a:normAutofit fontScale="92500" lnSpcReduction="10000"/>
          </a:bodyPr>
          <a:lstStyle/>
          <a:p>
            <a:pPr>
              <a:tabLst>
                <a:tab pos="2514600" algn="l"/>
                <a:tab pos="3230563" algn="l"/>
                <a:tab pos="3946525" algn="l"/>
              </a:tabLst>
            </a:pPr>
            <a:r>
              <a:rPr lang="nl-NL" b="1" dirty="0" err="1"/>
              <a:t>Vital</a:t>
            </a:r>
            <a:r>
              <a:rPr lang="nl-NL" b="1" dirty="0"/>
              <a:t> parameters</a:t>
            </a:r>
            <a:endParaRPr lang="nl-NL" dirty="0"/>
          </a:p>
          <a:p>
            <a:pPr marL="57150" indent="0">
              <a:buNone/>
              <a:tabLst>
                <a:tab pos="2514600" algn="l"/>
                <a:tab pos="3230563" algn="l"/>
                <a:tab pos="3946525" algn="l"/>
              </a:tabLst>
            </a:pPr>
            <a:r>
              <a:rPr lang="nl-NL" dirty="0"/>
              <a:t>	</a:t>
            </a:r>
            <a:r>
              <a:rPr lang="nl-NL" dirty="0" err="1"/>
              <a:t>Airway</a:t>
            </a:r>
            <a:endParaRPr lang="nl-NL" dirty="0"/>
          </a:p>
          <a:p>
            <a:pPr marL="57150" indent="0">
              <a:buNone/>
              <a:tabLst>
                <a:tab pos="2514600" algn="l"/>
                <a:tab pos="3230563" algn="l"/>
                <a:tab pos="3946525" algn="l"/>
              </a:tabLst>
            </a:pPr>
            <a:r>
              <a:rPr lang="nl-NL" dirty="0"/>
              <a:t>	</a:t>
            </a:r>
            <a:r>
              <a:rPr lang="nl-NL" dirty="0" err="1"/>
              <a:t>Breathing</a:t>
            </a:r>
            <a:endParaRPr lang="nl-NL" dirty="0"/>
          </a:p>
          <a:p>
            <a:pPr marL="57150" indent="0">
              <a:buNone/>
              <a:tabLst>
                <a:tab pos="2514600" algn="l"/>
                <a:tab pos="3230563" algn="l"/>
                <a:tab pos="3946525" algn="l"/>
              </a:tabLst>
            </a:pPr>
            <a:r>
              <a:rPr lang="nl-NL" dirty="0"/>
              <a:t>	</a:t>
            </a:r>
            <a:r>
              <a:rPr lang="nl-NL" dirty="0" err="1"/>
              <a:t>Circulation</a:t>
            </a:r>
            <a:endParaRPr lang="nl-NL" dirty="0"/>
          </a:p>
          <a:p>
            <a:pPr eaLnBrk="1" hangingPunct="1">
              <a:tabLst>
                <a:tab pos="2514600" algn="l"/>
                <a:tab pos="3230563" algn="l"/>
                <a:tab pos="3946525" algn="l"/>
              </a:tabLst>
            </a:pPr>
            <a:endParaRPr lang="nl-NL" dirty="0"/>
          </a:p>
          <a:p>
            <a:pPr eaLnBrk="1" hangingPunct="1">
              <a:buFont typeface="Wingdings" pitchFamily="2" charset="2"/>
              <a:buNone/>
              <a:tabLst>
                <a:tab pos="2514600" algn="l"/>
                <a:tab pos="3230563" algn="l"/>
                <a:tab pos="3946525" algn="l"/>
              </a:tabLst>
            </a:pPr>
            <a:r>
              <a:rPr lang="nl-NL" dirty="0"/>
              <a:t>                          </a:t>
            </a:r>
            <a:r>
              <a:rPr lang="nl-NL" dirty="0" err="1"/>
              <a:t>Stable</a:t>
            </a:r>
            <a:r>
              <a:rPr lang="nl-NL" dirty="0"/>
              <a:t>	</a:t>
            </a:r>
            <a:r>
              <a:rPr lang="nl-NL" dirty="0" err="1"/>
              <a:t>Unstable</a:t>
            </a:r>
            <a:endParaRPr lang="nl-NL" i="1" dirty="0"/>
          </a:p>
          <a:p>
            <a:pPr eaLnBrk="1" hangingPunct="1">
              <a:tabLst>
                <a:tab pos="2514600" algn="l"/>
                <a:tab pos="3230563" algn="l"/>
                <a:tab pos="3946525" algn="l"/>
              </a:tabLst>
            </a:pPr>
            <a:endParaRPr lang="nl-NL" dirty="0"/>
          </a:p>
          <a:p>
            <a:pPr lvl="1">
              <a:tabLst>
                <a:tab pos="2514600" algn="l"/>
                <a:tab pos="3230563" algn="l"/>
                <a:tab pos="3946525" algn="l"/>
              </a:tabLst>
            </a:pPr>
            <a:r>
              <a:rPr lang="nl-NL" sz="2400" dirty="0" err="1"/>
              <a:t>Disability</a:t>
            </a:r>
            <a:r>
              <a:rPr lang="nl-NL" sz="2400" dirty="0"/>
              <a:t> </a:t>
            </a:r>
          </a:p>
          <a:p>
            <a:pPr lvl="1">
              <a:tabLst>
                <a:tab pos="2514600" algn="l"/>
                <a:tab pos="3230563" algn="l"/>
                <a:tab pos="3946525" algn="l"/>
              </a:tabLst>
            </a:pPr>
            <a:r>
              <a:rPr lang="nl-NL" sz="2400" dirty="0"/>
              <a:t>Exposure/environment</a:t>
            </a:r>
          </a:p>
        </p:txBody>
      </p:sp>
      <p:sp>
        <p:nvSpPr>
          <p:cNvPr id="15363" name="AutoShape 6"/>
          <p:cNvSpPr>
            <a:spLocks noChangeArrowheads="1"/>
          </p:cNvSpPr>
          <p:nvPr/>
        </p:nvSpPr>
        <p:spPr bwMode="auto">
          <a:xfrm rot="-3831310">
            <a:off x="3555573" y="4154453"/>
            <a:ext cx="792162" cy="257175"/>
          </a:xfrm>
          <a:prstGeom prst="leftArrow">
            <a:avLst>
              <a:gd name="adj1" fmla="val 50000"/>
              <a:gd name="adj2" fmla="val 77006"/>
            </a:avLst>
          </a:prstGeom>
          <a:solidFill>
            <a:schemeClr val="tx1"/>
          </a:solidFill>
          <a:ln w="57150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 algn="ctr">
              <a:spcBef>
                <a:spcPct val="50000"/>
              </a:spcBef>
            </a:pPr>
            <a:endParaRPr lang="en-US" sz="10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15364" name="AutoShape 8"/>
          <p:cNvSpPr>
            <a:spLocks noChangeArrowheads="1"/>
          </p:cNvSpPr>
          <p:nvPr/>
        </p:nvSpPr>
        <p:spPr bwMode="auto">
          <a:xfrm rot="-2364673">
            <a:off x="2775704" y="5253528"/>
            <a:ext cx="491101" cy="258965"/>
          </a:xfrm>
          <a:prstGeom prst="leftArrow">
            <a:avLst>
              <a:gd name="adj1" fmla="val 50000"/>
              <a:gd name="adj2" fmla="val 80382"/>
            </a:avLst>
          </a:prstGeom>
          <a:solidFill>
            <a:schemeClr val="tx1"/>
          </a:solidFill>
          <a:ln w="571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AutoShape 9"/>
          <p:cNvSpPr>
            <a:spLocks noChangeArrowheads="1"/>
          </p:cNvSpPr>
          <p:nvPr/>
        </p:nvSpPr>
        <p:spPr bwMode="auto">
          <a:xfrm rot="4386076" flipH="1">
            <a:off x="4273550" y="4154971"/>
            <a:ext cx="776288" cy="242888"/>
          </a:xfrm>
          <a:prstGeom prst="leftArrow">
            <a:avLst>
              <a:gd name="adj1" fmla="val 50000"/>
              <a:gd name="adj2" fmla="val 79902"/>
            </a:avLst>
          </a:prstGeom>
          <a:solidFill>
            <a:schemeClr val="tx1"/>
          </a:solidFill>
          <a:ln w="571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/>
              <a:t>Primary</a:t>
            </a:r>
            <a:r>
              <a:rPr lang="nl-NL" dirty="0"/>
              <a:t> Assessment - ATLS</a:t>
            </a:r>
            <a:endParaRPr lang="en-US" dirty="0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3084659" y="4511967"/>
            <a:ext cx="1270692" cy="752367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2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170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The pelvic ring</a:t>
            </a:r>
          </a:p>
          <a:p>
            <a:pPr lvl="1"/>
            <a:r>
              <a:rPr lang="en-US" dirty="0"/>
              <a:t>W</a:t>
            </a:r>
            <a:r>
              <a:rPr lang="nl-NL" dirty="0"/>
              <a:t>hat does a </a:t>
            </a:r>
            <a:r>
              <a:rPr lang="nl-NL" dirty="0" err="1"/>
              <a:t>pelvic</a:t>
            </a:r>
            <a:r>
              <a:rPr lang="nl-NL" dirty="0"/>
              <a:t> </a:t>
            </a:r>
            <a:r>
              <a:rPr lang="en-US" dirty="0"/>
              <a:t>injury</a:t>
            </a:r>
            <a:r>
              <a:rPr lang="nl-NL" dirty="0"/>
              <a:t> </a:t>
            </a:r>
            <a:r>
              <a:rPr lang="nl-NL" dirty="0" err="1"/>
              <a:t>indicate</a:t>
            </a:r>
            <a:r>
              <a:rPr lang="nl-NL" dirty="0"/>
              <a:t>?</a:t>
            </a:r>
          </a:p>
          <a:p>
            <a:r>
              <a:rPr lang="nl-NL" dirty="0"/>
              <a:t>Emergency assessment &amp; management</a:t>
            </a:r>
          </a:p>
          <a:p>
            <a:pPr lvl="1"/>
            <a:r>
              <a:rPr lang="nl-NL" dirty="0"/>
              <a:t>Differentiation between stable &amp; unstable injuries</a:t>
            </a:r>
          </a:p>
          <a:p>
            <a:pPr lvl="1"/>
            <a:r>
              <a:rPr lang="nl-NL" dirty="0"/>
              <a:t>Classification and reading x-rays</a:t>
            </a:r>
          </a:p>
          <a:p>
            <a:r>
              <a:rPr lang="nl-NL" dirty="0"/>
              <a:t>Treatment options</a:t>
            </a:r>
          </a:p>
        </p:txBody>
      </p:sp>
    </p:spTree>
    <p:extLst>
      <p:ext uri="{BB962C8B-B14F-4D97-AF65-F5344CB8AC3E}">
        <p14:creationId xmlns:p14="http://schemas.microsoft.com/office/powerpoint/2010/main" val="426392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75" y="4265563"/>
            <a:ext cx="3006670" cy="2368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Bruising</a:t>
            </a:r>
          </a:p>
          <a:p>
            <a:r>
              <a:rPr lang="en-US" dirty="0"/>
              <a:t>Urethral / genital bleeding</a:t>
            </a:r>
          </a:p>
          <a:p>
            <a:pPr lvl="1"/>
            <a:r>
              <a:rPr lang="en-US" dirty="0"/>
              <a:t>indicates injury to viscera</a:t>
            </a:r>
          </a:p>
          <a:p>
            <a:pPr lvl="1"/>
            <a:r>
              <a:rPr lang="en-US" dirty="0"/>
              <a:t>Rectal and vaginal examination is mandatory to role out open fracture</a:t>
            </a:r>
          </a:p>
          <a:p>
            <a:pPr lvl="1"/>
            <a:r>
              <a:rPr lang="en-US" dirty="0"/>
              <a:t>Do not forget to asses the perineum for wounds</a:t>
            </a:r>
          </a:p>
        </p:txBody>
      </p:sp>
      <p:sp>
        <p:nvSpPr>
          <p:cNvPr id="6" name="Rectangle 5"/>
          <p:cNvSpPr/>
          <p:nvPr/>
        </p:nvSpPr>
        <p:spPr>
          <a:xfrm>
            <a:off x="665619" y="6349572"/>
            <a:ext cx="26064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http://</a:t>
            </a:r>
            <a:r>
              <a:rPr lang="en-US" sz="1200" dirty="0" err="1"/>
              <a:t>cdn.lifeinthefastlane.com</a:t>
            </a:r>
            <a:r>
              <a:rPr lang="en-US" sz="1200" dirty="0"/>
              <a:t>/</a:t>
            </a:r>
          </a:p>
        </p:txBody>
      </p:sp>
      <p:pic>
        <p:nvPicPr>
          <p:cNvPr id="8" name="Picture 6" descr="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5778" y="4330447"/>
            <a:ext cx="1300578" cy="11758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9" name="Picture 17" descr="Image-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2458" y="5506272"/>
            <a:ext cx="1572041" cy="130559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0" name="Picture 27" descr="AOTraum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827" y="6667496"/>
            <a:ext cx="828480" cy="13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DC3D6D-C72E-7744-B3D1-87B4FFC96A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7561" y="4265563"/>
            <a:ext cx="3148011" cy="236100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68B0E9D-9722-2745-A8E3-57CB9E4495E6}"/>
              </a:ext>
            </a:extLst>
          </p:cNvPr>
          <p:cNvSpPr/>
          <p:nvPr/>
        </p:nvSpPr>
        <p:spPr>
          <a:xfrm>
            <a:off x="5640424" y="6633648"/>
            <a:ext cx="331156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http://</a:t>
            </a:r>
            <a:r>
              <a:rPr lang="en-US" sz="900" dirty="0" err="1"/>
              <a:t>www.wheelessonline.com</a:t>
            </a:r>
            <a:r>
              <a:rPr lang="en-US" sz="900" dirty="0"/>
              <a:t>/</a:t>
            </a:r>
            <a:r>
              <a:rPr lang="en-US" sz="900" dirty="0" err="1"/>
              <a:t>userfiles</a:t>
            </a:r>
            <a:r>
              <a:rPr lang="en-US" sz="900" dirty="0"/>
              <a:t>/fig%2016.jpg</a:t>
            </a:r>
          </a:p>
        </p:txBody>
      </p:sp>
    </p:spTree>
    <p:extLst>
      <p:ext uri="{BB962C8B-B14F-4D97-AF65-F5344CB8AC3E}">
        <p14:creationId xmlns:p14="http://schemas.microsoft.com/office/powerpoint/2010/main" val="413263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picture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4" y="1375758"/>
            <a:ext cx="4365626" cy="4899910"/>
          </a:xfrm>
        </p:spPr>
        <p:txBody>
          <a:bodyPr/>
          <a:lstStyle/>
          <a:p>
            <a:r>
              <a:rPr lang="en-US" dirty="0"/>
              <a:t>Tenderness on attempted pressure</a:t>
            </a:r>
          </a:p>
          <a:p>
            <a:r>
              <a:rPr lang="en-US" dirty="0"/>
              <a:t>Neurologic exam  </a:t>
            </a:r>
          </a:p>
          <a:p>
            <a:pPr lvl="1"/>
            <a:r>
              <a:rPr lang="en-US" dirty="0"/>
              <a:t>Rule out lumbosacral plexus injuries (L5 and S1 are common)</a:t>
            </a:r>
          </a:p>
          <a:p>
            <a:pPr lvl="1"/>
            <a:r>
              <a:rPr lang="en-US" dirty="0"/>
              <a:t>Rectal exam to evaluate</a:t>
            </a:r>
          </a:p>
          <a:p>
            <a:pPr lvl="2"/>
            <a:r>
              <a:rPr lang="en-US" dirty="0"/>
              <a:t>Sphincter tone</a:t>
            </a:r>
          </a:p>
          <a:p>
            <a:pPr lvl="2"/>
            <a:r>
              <a:rPr lang="en-US" dirty="0"/>
              <a:t>Perirectal sensation</a:t>
            </a:r>
          </a:p>
          <a:p>
            <a:endParaRPr lang="ar-SA" dirty="0"/>
          </a:p>
        </p:txBody>
      </p:sp>
      <p:pic>
        <p:nvPicPr>
          <p:cNvPr id="4" name="Picture 4" descr="Image-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1388" y="1375758"/>
            <a:ext cx="3973879" cy="249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hoogendoorn4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9300" y="2392818"/>
            <a:ext cx="4261076" cy="329042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741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/>
              <a:t>Primary</a:t>
            </a:r>
            <a:r>
              <a:rPr lang="nl-NL" dirty="0"/>
              <a:t> Assessment</a:t>
            </a:r>
            <a:endParaRPr lang="en-US" dirty="0"/>
          </a:p>
        </p:txBody>
      </p:sp>
      <p:sp>
        <p:nvSpPr>
          <p:cNvPr id="17412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A standard x-ray</a:t>
            </a:r>
            <a:r>
              <a:rPr lang="nl-NL" sz="2400" dirty="0"/>
              <a:t> reveals </a:t>
            </a:r>
            <a:r>
              <a:rPr lang="en-US" sz="2400" dirty="0"/>
              <a:t>up to </a:t>
            </a:r>
            <a:r>
              <a:rPr lang="nl-NL" sz="2400" dirty="0"/>
              <a:t>90% of </a:t>
            </a:r>
            <a:r>
              <a:rPr lang="nl-NL" sz="2400" dirty="0" err="1"/>
              <a:t>fractures</a:t>
            </a:r>
            <a:endParaRPr lang="nl-NL" sz="2400" dirty="0"/>
          </a:p>
          <a:p>
            <a:pPr eaLnBrk="1" hangingPunct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86" y="2392817"/>
            <a:ext cx="3891511" cy="33073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78287" y="5710239"/>
            <a:ext cx="148955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900" dirty="0" err="1">
                <a:solidFill>
                  <a:srgbClr val="489CB0"/>
                </a:solidFill>
              </a:rPr>
              <a:t>www.edoctoronline.com</a:t>
            </a:r>
            <a:endParaRPr lang="en-US" sz="900" dirty="0">
              <a:solidFill>
                <a:srgbClr val="489C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29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Additional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CT scan must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done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pelvis </a:t>
            </a:r>
            <a:r>
              <a:rPr lang="nl-NL" dirty="0" err="1"/>
              <a:t>fracture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study</a:t>
            </a:r>
            <a:r>
              <a:rPr lang="nl-NL" dirty="0"/>
              <a:t> </a:t>
            </a:r>
            <a:r>
              <a:rPr lang="nl-NL" dirty="0" err="1"/>
              <a:t>condition</a:t>
            </a:r>
            <a:r>
              <a:rPr lang="nl-NL" dirty="0"/>
              <a:t> of posterior ring</a:t>
            </a:r>
            <a:endParaRPr lang="en-US" dirty="0"/>
          </a:p>
          <a:p>
            <a:endParaRPr lang="en-US" dirty="0"/>
          </a:p>
        </p:txBody>
      </p:sp>
      <p:pic>
        <p:nvPicPr>
          <p:cNvPr id="11" name="Picture 22" descr="Image-90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grayscl/>
          </a:blip>
          <a:srcRect/>
          <a:stretch>
            <a:fillRect/>
          </a:stretch>
        </p:blipFill>
        <p:spPr bwMode="auto">
          <a:xfrm>
            <a:off x="536575" y="2806451"/>
            <a:ext cx="4038600" cy="2932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" name="Picture 23" descr="Image-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6613" y="2785814"/>
            <a:ext cx="3886200" cy="293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3" name="Group 27"/>
          <p:cNvGrpSpPr>
            <a:grpSpLocks/>
          </p:cNvGrpSpPr>
          <p:nvPr/>
        </p:nvGrpSpPr>
        <p:grpSpPr bwMode="auto">
          <a:xfrm>
            <a:off x="1608138" y="2879476"/>
            <a:ext cx="1019175" cy="1058863"/>
            <a:chOff x="1008" y="2400"/>
            <a:chExt cx="624" cy="624"/>
          </a:xfrm>
        </p:grpSpPr>
        <p:sp>
          <p:nvSpPr>
            <p:cNvPr id="14" name="Oval 24"/>
            <p:cNvSpPr>
              <a:spLocks noChangeArrowheads="1"/>
            </p:cNvSpPr>
            <p:nvPr/>
          </p:nvSpPr>
          <p:spPr bwMode="auto">
            <a:xfrm>
              <a:off x="1008" y="2400"/>
              <a:ext cx="624" cy="62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26"/>
            <p:cNvSpPr txBox="1">
              <a:spLocks noChangeArrowheads="1"/>
            </p:cNvSpPr>
            <p:nvPr/>
          </p:nvSpPr>
          <p:spPr bwMode="auto">
            <a:xfrm>
              <a:off x="1011" y="2489"/>
              <a:ext cx="246" cy="306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dirty="0">
                  <a:solidFill>
                    <a:srgbClr val="FF0000"/>
                  </a:solidFill>
                  <a:latin typeface="Arial" charset="0"/>
                </a:rPr>
                <a:t>?</a:t>
              </a:r>
              <a:endParaRPr lang="nl-NL" sz="2800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16" name="Line 28"/>
          <p:cNvSpPr>
            <a:spLocks noChangeShapeType="1"/>
          </p:cNvSpPr>
          <p:nvPr/>
        </p:nvSpPr>
        <p:spPr bwMode="auto">
          <a:xfrm>
            <a:off x="2627313" y="3220141"/>
            <a:ext cx="3168650" cy="12969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27" descr="AOTraum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1119" y="5962436"/>
            <a:ext cx="15509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177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Imaging for Pelvic Organs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Ruptured bladder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1643" y="1995504"/>
            <a:ext cx="5502378" cy="45777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36775" y="6573276"/>
            <a:ext cx="26064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397B8C"/>
                </a:solidFill>
              </a:rPr>
              <a:t>http://</a:t>
            </a:r>
            <a:r>
              <a:rPr lang="en-US" sz="1200" dirty="0" err="1">
                <a:solidFill>
                  <a:srgbClr val="397B8C"/>
                </a:solidFill>
              </a:rPr>
              <a:t>cdn.lifeinthefastlane.com</a:t>
            </a:r>
            <a:r>
              <a:rPr lang="en-US" sz="1200" dirty="0">
                <a:solidFill>
                  <a:srgbClr val="397B8C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9842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Pelvic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Isolated fractures</a:t>
            </a:r>
          </a:p>
          <a:p>
            <a:r>
              <a:rPr lang="en-US" dirty="0"/>
              <a:t>Pelvic Ring fractures</a:t>
            </a:r>
          </a:p>
        </p:txBody>
      </p:sp>
    </p:spTree>
    <p:extLst>
      <p:ext uri="{BB962C8B-B14F-4D97-AF65-F5344CB8AC3E}">
        <p14:creationId xmlns:p14="http://schemas.microsoft.com/office/powerpoint/2010/main" val="325409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Isolated Fractures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All are Stable</a:t>
            </a:r>
          </a:p>
          <a:p>
            <a:r>
              <a:rPr lang="en-US" dirty="0"/>
              <a:t>One bone </a:t>
            </a:r>
            <a:r>
              <a:rPr lang="en-US" dirty="0" smtClean="0"/>
              <a:t>only</a:t>
            </a:r>
          </a:p>
          <a:p>
            <a:pPr lvl="1"/>
            <a:r>
              <a:rPr lang="en-US" dirty="0" smtClean="0"/>
              <a:t>Or ring on one side</a:t>
            </a:r>
            <a:endParaRPr lang="en-US" dirty="0"/>
          </a:p>
          <a:p>
            <a:r>
              <a:rPr lang="en-US" dirty="0" smtClean="0"/>
              <a:t>Avulsion </a:t>
            </a:r>
            <a:r>
              <a:rPr lang="en-US" dirty="0"/>
              <a:t>Fractures</a:t>
            </a:r>
          </a:p>
          <a:p>
            <a:pPr lvl="1"/>
            <a:r>
              <a:rPr lang="en-US" dirty="0"/>
              <a:t>Sudden pull of muscles</a:t>
            </a:r>
          </a:p>
          <a:p>
            <a:pPr lvl="2"/>
            <a:r>
              <a:rPr lang="en-US" dirty="0"/>
              <a:t>Sartorius: ASIS</a:t>
            </a:r>
          </a:p>
          <a:p>
            <a:pPr lvl="2"/>
            <a:r>
              <a:rPr lang="en-US" dirty="0"/>
              <a:t>Rectus Femoris: AIIS</a:t>
            </a:r>
          </a:p>
          <a:p>
            <a:pPr lvl="2"/>
            <a:r>
              <a:rPr lang="en-US" dirty="0"/>
              <a:t>Adductor Longus: Pubis</a:t>
            </a:r>
          </a:p>
          <a:p>
            <a:pPr lvl="2"/>
            <a:r>
              <a:rPr lang="en-US" dirty="0"/>
              <a:t>Hamstring: Ischium</a:t>
            </a:r>
          </a:p>
          <a:p>
            <a:r>
              <a:rPr lang="en-US" dirty="0"/>
              <a:t>Treatment: Rest / analgesics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1DB6EA-278F-0242-85A9-47A55B69A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723" y="3935683"/>
            <a:ext cx="3256381" cy="26448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928BFF-7101-4749-A631-41A04881EF54}"/>
              </a:ext>
            </a:extLst>
          </p:cNvPr>
          <p:cNvSpPr/>
          <p:nvPr/>
        </p:nvSpPr>
        <p:spPr>
          <a:xfrm>
            <a:off x="6078414" y="6580572"/>
            <a:ext cx="24452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200" dirty="0">
                <a:solidFill>
                  <a:srgbClr val="397B8C"/>
                </a:solidFill>
              </a:rPr>
              <a:t>http://</a:t>
            </a:r>
            <a:r>
              <a:rPr lang="it-IT" sz="1200" dirty="0" err="1">
                <a:solidFill>
                  <a:srgbClr val="397B8C"/>
                </a:solidFill>
              </a:rPr>
              <a:t>radiopaedia.org</a:t>
            </a:r>
            <a:r>
              <a:rPr lang="it-IT" sz="1200" dirty="0">
                <a:solidFill>
                  <a:srgbClr val="397B8C"/>
                </a:solidFill>
              </a:rPr>
              <a:t>/images</a:t>
            </a:r>
            <a:endParaRPr lang="en-US" sz="1200" dirty="0">
              <a:solidFill>
                <a:srgbClr val="397B8C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F99445-B237-9E4C-BDEB-1F7CEFA4BC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93" t="17343"/>
          <a:stretch/>
        </p:blipFill>
        <p:spPr>
          <a:xfrm>
            <a:off x="7339584" y="3593671"/>
            <a:ext cx="1657520" cy="1606608"/>
          </a:xfrm>
          <a:prstGeom prst="rect">
            <a:avLst/>
          </a:prstGeom>
        </p:spPr>
      </p:pic>
      <p:pic>
        <p:nvPicPr>
          <p:cNvPr id="8" name="Picture 5" descr="Image-120"/>
          <p:cNvPicPr>
            <a:picLocks noChangeAspect="1" noChangeArrowheads="1"/>
          </p:cNvPicPr>
          <p:nvPr/>
        </p:nvPicPr>
        <p:blipFill rotWithShape="1">
          <a:blip r:embed="rId4" cstate="print"/>
          <a:srcRect l="2919" r="3342" b="6757"/>
          <a:stretch/>
        </p:blipFill>
        <p:spPr bwMode="auto">
          <a:xfrm>
            <a:off x="3962210" y="1190661"/>
            <a:ext cx="1814512" cy="126202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1" name="Picture 27" descr="AOTraum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747" y="2383731"/>
            <a:ext cx="576156" cy="9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13840" b="6544"/>
          <a:stretch/>
        </p:blipFill>
        <p:spPr>
          <a:xfrm>
            <a:off x="5869438" y="1190661"/>
            <a:ext cx="2930075" cy="233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Fractures of Pelvic 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 adults, one break in the ring is accompanied by another break in the ring</a:t>
            </a:r>
          </a:p>
          <a:p>
            <a:pPr marL="0" indent="0">
              <a:buNone/>
            </a:pPr>
            <a:r>
              <a:rPr lang="en-US" sz="2400" dirty="0"/>
              <a:t>Three mechanisms: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000" dirty="0"/>
              <a:t>AP compression            Lateral compression              Vertical shear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78" y="3647239"/>
            <a:ext cx="2746986" cy="2505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999" y="3647239"/>
            <a:ext cx="2746986" cy="2505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825" y="3647239"/>
            <a:ext cx="2746986" cy="25058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64374" y="6462064"/>
            <a:ext cx="2659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solidFill>
                  <a:srgbClr val="397B8C"/>
                </a:solidFill>
              </a:rPr>
              <a:t>Appley’s</a:t>
            </a:r>
            <a:r>
              <a:rPr lang="en-US" sz="1200" dirty="0">
                <a:solidFill>
                  <a:srgbClr val="397B8C"/>
                </a:solidFill>
              </a:rPr>
              <a:t> System of </a:t>
            </a:r>
            <a:r>
              <a:rPr lang="en-US" sz="1200" dirty="0" err="1">
                <a:solidFill>
                  <a:srgbClr val="397B8C"/>
                </a:solidFill>
              </a:rPr>
              <a:t>Orthop</a:t>
            </a:r>
            <a:r>
              <a:rPr lang="en-US" sz="1200" dirty="0">
                <a:solidFill>
                  <a:srgbClr val="397B8C"/>
                </a:solidFill>
              </a:rPr>
              <a:t> and </a:t>
            </a:r>
            <a:r>
              <a:rPr lang="en-US" sz="1200" dirty="0" err="1">
                <a:solidFill>
                  <a:srgbClr val="397B8C"/>
                </a:solidFill>
              </a:rPr>
              <a:t>Fr</a:t>
            </a:r>
            <a:endParaRPr lang="en-US" sz="12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57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bekkenringtek3"/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4441"/>
          <a:stretch/>
        </p:blipFill>
        <p:spPr bwMode="auto">
          <a:xfrm>
            <a:off x="3463403" y="2776780"/>
            <a:ext cx="2775429" cy="110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A-P Compression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217" y="1043156"/>
            <a:ext cx="6075813" cy="4899910"/>
          </a:xfrm>
        </p:spPr>
        <p:txBody>
          <a:bodyPr/>
          <a:lstStyle/>
          <a:p>
            <a:r>
              <a:rPr lang="en-US" dirty="0"/>
              <a:t>Frontal collision of car-pedestrian</a:t>
            </a:r>
          </a:p>
          <a:p>
            <a:pPr lvl="1"/>
            <a:r>
              <a:rPr lang="en-US" dirty="0"/>
              <a:t>Pubic rami fractured or</a:t>
            </a:r>
          </a:p>
          <a:p>
            <a:pPr lvl="1"/>
            <a:r>
              <a:rPr lang="en-US" dirty="0"/>
              <a:t>Disruption of symphysis </a:t>
            </a:r>
            <a:r>
              <a:rPr lang="en-US" dirty="0" smtClean="0"/>
              <a:t>pubis</a:t>
            </a:r>
          </a:p>
          <a:p>
            <a:pPr lvl="2"/>
            <a:r>
              <a:rPr lang="en-US" dirty="0" smtClean="0"/>
              <a:t>Open-book (stable </a:t>
            </a:r>
            <a:r>
              <a:rPr lang="en-US" dirty="0"/>
              <a:t>if &lt;2cm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53" y="3882622"/>
            <a:ext cx="3810000" cy="279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6651" y="6631477"/>
            <a:ext cx="12554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900" dirty="0" smtClean="0">
                <a:solidFill>
                  <a:srgbClr val="397B8C"/>
                </a:solidFill>
              </a:rPr>
              <a:t>http://www.bing.com/</a:t>
            </a:r>
            <a:endParaRPr lang="en-US" sz="900" dirty="0">
              <a:solidFill>
                <a:srgbClr val="397B8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589" y="3884948"/>
            <a:ext cx="4187511" cy="27916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0739" y="6631477"/>
            <a:ext cx="99899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397B8C"/>
                </a:solidFill>
              </a:rPr>
              <a:t>http://</a:t>
            </a:r>
            <a:r>
              <a:rPr lang="en-US" sz="900" dirty="0" err="1">
                <a:solidFill>
                  <a:srgbClr val="397B8C"/>
                </a:solidFill>
              </a:rPr>
              <a:t>gentili.net</a:t>
            </a:r>
            <a:r>
              <a:rPr lang="en-US" sz="900" dirty="0">
                <a:solidFill>
                  <a:srgbClr val="397B8C"/>
                </a:solidFill>
              </a:rPr>
              <a:t>/</a:t>
            </a:r>
          </a:p>
        </p:txBody>
      </p:sp>
      <p:pic>
        <p:nvPicPr>
          <p:cNvPr id="8" name="Picture 7" descr="Tile07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238833" y="1677987"/>
            <a:ext cx="2816626" cy="220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7" descr="AOTrauma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7347" y="517586"/>
            <a:ext cx="1550988" cy="47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391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Lateral Compression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493076" cy="4899910"/>
          </a:xfrm>
        </p:spPr>
        <p:txBody>
          <a:bodyPr>
            <a:normAutofit/>
          </a:bodyPr>
          <a:lstStyle/>
          <a:p>
            <a:r>
              <a:rPr lang="en-US" dirty="0"/>
              <a:t>Mechanism:</a:t>
            </a:r>
          </a:p>
          <a:p>
            <a:pPr lvl="1"/>
            <a:r>
              <a:rPr lang="en-US" dirty="0"/>
              <a:t>Side-on impact in RTA / fall from height</a:t>
            </a:r>
          </a:p>
          <a:p>
            <a:r>
              <a:rPr lang="en-US" dirty="0"/>
              <a:t>Anteriorly:</a:t>
            </a:r>
          </a:p>
          <a:p>
            <a:pPr lvl="1"/>
            <a:r>
              <a:rPr lang="en-US" dirty="0"/>
              <a:t>Fractured pubic rami</a:t>
            </a:r>
          </a:p>
          <a:p>
            <a:r>
              <a:rPr lang="en-US" dirty="0"/>
              <a:t>Posteriorly:</a:t>
            </a:r>
          </a:p>
          <a:p>
            <a:pPr lvl="1"/>
            <a:r>
              <a:rPr lang="en-US" dirty="0"/>
              <a:t>Sacroiliac strain / fractured ilium &amp; sacrum</a:t>
            </a:r>
          </a:p>
          <a:p>
            <a:pPr lvl="1"/>
            <a:r>
              <a:rPr lang="en-US" dirty="0"/>
              <a:t>Unstable if </a:t>
            </a:r>
            <a:r>
              <a:rPr lang="en-US" dirty="0" smtClean="0"/>
              <a:t>severely </a:t>
            </a:r>
            <a:r>
              <a:rPr lang="en-US" dirty="0"/>
              <a:t>displaced</a:t>
            </a:r>
          </a:p>
          <a:p>
            <a:endParaRPr lang="en-US" dirty="0"/>
          </a:p>
        </p:txBody>
      </p:sp>
      <p:pic>
        <p:nvPicPr>
          <p:cNvPr id="6" name="Picture 9" descr="Tile08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909660" y="4259939"/>
            <a:ext cx="3649662" cy="251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age-1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1747" y="1730655"/>
            <a:ext cx="3649663" cy="24923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8" name="Picture 27" descr="AOTraum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6695" y="3980050"/>
            <a:ext cx="15509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11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Bones and ligaments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993" y="1897508"/>
            <a:ext cx="3921608" cy="2245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993" y="4267404"/>
            <a:ext cx="3950658" cy="22456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04156" y="6513041"/>
            <a:ext cx="2659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solidFill>
                  <a:srgbClr val="397B8C"/>
                </a:solidFill>
              </a:rPr>
              <a:t>Appley’s</a:t>
            </a:r>
            <a:r>
              <a:rPr lang="en-US" sz="1200" dirty="0">
                <a:solidFill>
                  <a:srgbClr val="397B8C"/>
                </a:solidFill>
              </a:rPr>
              <a:t> System of </a:t>
            </a:r>
            <a:r>
              <a:rPr lang="en-US" sz="1200" dirty="0" err="1">
                <a:solidFill>
                  <a:srgbClr val="397B8C"/>
                </a:solidFill>
              </a:rPr>
              <a:t>Orthop</a:t>
            </a:r>
            <a:r>
              <a:rPr lang="en-US" sz="1200" dirty="0">
                <a:solidFill>
                  <a:srgbClr val="397B8C"/>
                </a:solidFill>
              </a:rPr>
              <a:t> and </a:t>
            </a:r>
            <a:r>
              <a:rPr lang="en-US" sz="1200" dirty="0" err="1">
                <a:solidFill>
                  <a:srgbClr val="397B8C"/>
                </a:solidFill>
              </a:rPr>
              <a:t>Fr</a:t>
            </a:r>
            <a:endParaRPr lang="en-US" sz="1200" dirty="0">
              <a:solidFill>
                <a:srgbClr val="397B8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50" y="1959988"/>
            <a:ext cx="4553053" cy="45530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51877" y="6515661"/>
            <a:ext cx="27445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200" dirty="0">
                <a:solidFill>
                  <a:srgbClr val="397B8C"/>
                </a:solidFill>
              </a:rPr>
              <a:t>http://</a:t>
            </a:r>
            <a:r>
              <a:rPr lang="pl-PL" sz="1200" dirty="0" err="1">
                <a:solidFill>
                  <a:srgbClr val="397B8C"/>
                </a:solidFill>
              </a:rPr>
              <a:t>en.wikipedia.org</a:t>
            </a:r>
            <a:r>
              <a:rPr lang="pl-PL" sz="1200" dirty="0">
                <a:solidFill>
                  <a:srgbClr val="397B8C"/>
                </a:solidFill>
              </a:rPr>
              <a:t>/</a:t>
            </a:r>
            <a:r>
              <a:rPr lang="pl-PL" sz="1200" dirty="0" err="1">
                <a:solidFill>
                  <a:srgbClr val="397B8C"/>
                </a:solidFill>
              </a:rPr>
              <a:t>wiki</a:t>
            </a:r>
            <a:r>
              <a:rPr lang="pl-PL" sz="1200" dirty="0">
                <a:solidFill>
                  <a:srgbClr val="397B8C"/>
                </a:solidFill>
              </a:rPr>
              <a:t>/</a:t>
            </a:r>
            <a:r>
              <a:rPr lang="pl-PL" sz="1200" dirty="0" err="1">
                <a:solidFill>
                  <a:srgbClr val="397B8C"/>
                </a:solidFill>
              </a:rPr>
              <a:t>Pelvis</a:t>
            </a:r>
            <a:endParaRPr lang="en-US" sz="12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28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Shear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966981" cy="4899910"/>
          </a:xfrm>
        </p:spPr>
        <p:txBody>
          <a:bodyPr/>
          <a:lstStyle/>
          <a:p>
            <a:r>
              <a:rPr lang="en-US" dirty="0"/>
              <a:t>Mechanism:</a:t>
            </a:r>
          </a:p>
          <a:p>
            <a:pPr lvl="1"/>
            <a:r>
              <a:rPr lang="en-US" dirty="0"/>
              <a:t>Fall from height on one leg</a:t>
            </a:r>
          </a:p>
          <a:p>
            <a:r>
              <a:rPr lang="en-US" dirty="0"/>
              <a:t>Innominate bone displaced superiorly on one side</a:t>
            </a:r>
          </a:p>
          <a:p>
            <a:pPr lvl="1"/>
            <a:r>
              <a:rPr lang="en-US" dirty="0"/>
              <a:t>Fracture of pubic bones</a:t>
            </a:r>
          </a:p>
          <a:p>
            <a:pPr lvl="1"/>
            <a:r>
              <a:rPr lang="en-US" dirty="0"/>
              <a:t>Disrupted sacroiliac joint on the same side</a:t>
            </a:r>
          </a:p>
          <a:p>
            <a:pPr lvl="1"/>
            <a:r>
              <a:rPr lang="en-US" dirty="0"/>
              <a:t>Sever, unstable, soft tissue damage, bleeding</a:t>
            </a:r>
          </a:p>
          <a:p>
            <a:endParaRPr lang="en-US" dirty="0"/>
          </a:p>
        </p:txBody>
      </p:sp>
      <p:pic>
        <p:nvPicPr>
          <p:cNvPr id="6" name="Picture 12" descr="Image-1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9278" y="1677989"/>
            <a:ext cx="3629727" cy="238200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7" name="Picture 13" descr="Tile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  <a14:imgEffect>
                      <a14:brightnessContrast bright="2000" contrast="1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16255" y="4198939"/>
            <a:ext cx="3552750" cy="181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7" descr="AOTraum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8017" y="3929028"/>
            <a:ext cx="15509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584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Shear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966981" cy="4899910"/>
          </a:xfrm>
        </p:spPr>
        <p:txBody>
          <a:bodyPr/>
          <a:lstStyle/>
          <a:p>
            <a:r>
              <a:rPr lang="en-US" dirty="0"/>
              <a:t>Mechanism:</a:t>
            </a:r>
          </a:p>
          <a:p>
            <a:pPr lvl="1"/>
            <a:r>
              <a:rPr lang="en-US" dirty="0"/>
              <a:t>Fall from height on one leg</a:t>
            </a:r>
          </a:p>
          <a:p>
            <a:r>
              <a:rPr lang="en-US" dirty="0"/>
              <a:t>Innominate bone displaced superiorly on one side</a:t>
            </a:r>
          </a:p>
          <a:p>
            <a:pPr lvl="1"/>
            <a:r>
              <a:rPr lang="en-US" dirty="0"/>
              <a:t>Fracture of pubic bones</a:t>
            </a:r>
          </a:p>
          <a:p>
            <a:pPr lvl="1"/>
            <a:r>
              <a:rPr lang="en-US" dirty="0"/>
              <a:t>Disrupted sacroiliac joint on the same side</a:t>
            </a:r>
          </a:p>
          <a:p>
            <a:pPr lvl="1"/>
            <a:r>
              <a:rPr lang="en-US" dirty="0"/>
              <a:t>Sever, unstable, soft tissue damage, bleeding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297" y="2464518"/>
            <a:ext cx="3575242" cy="29491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85098" y="5432858"/>
            <a:ext cx="26064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397B8C"/>
                </a:solidFill>
              </a:rPr>
              <a:t>http://</a:t>
            </a:r>
            <a:r>
              <a:rPr lang="en-US" sz="1200" dirty="0" err="1">
                <a:solidFill>
                  <a:srgbClr val="397B8C"/>
                </a:solidFill>
              </a:rPr>
              <a:t>cdn.lifeinthefastlane.com</a:t>
            </a:r>
            <a:r>
              <a:rPr lang="en-US" sz="1200" dirty="0">
                <a:solidFill>
                  <a:srgbClr val="397B8C"/>
                </a:solidFill>
              </a:rPr>
              <a:t>/</a:t>
            </a:r>
          </a:p>
        </p:txBody>
      </p:sp>
      <p:sp>
        <p:nvSpPr>
          <p:cNvPr id="6" name="Up Arrow 5"/>
          <p:cNvSpPr/>
          <p:nvPr/>
        </p:nvSpPr>
        <p:spPr>
          <a:xfrm rot="578486">
            <a:off x="8286636" y="2042858"/>
            <a:ext cx="345273" cy="124011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0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Shear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 Flag</a:t>
            </a:r>
          </a:p>
        </p:txBody>
      </p:sp>
      <p:pic>
        <p:nvPicPr>
          <p:cNvPr id="4" name="Picture 5" descr="walle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2012330"/>
            <a:ext cx="7315200" cy="4814887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" name="Picture 3" descr="Tile12"/>
          <p:cNvPicPr>
            <a:picLocks noChangeAspect="1" noChangeArrowheads="1"/>
          </p:cNvPicPr>
          <p:nvPr/>
        </p:nvPicPr>
        <p:blipFill>
          <a:blip r:embed="rId3" cstate="print">
            <a:lum bright="-12000"/>
          </a:blip>
          <a:srcRect/>
          <a:stretch>
            <a:fillRect/>
          </a:stretch>
        </p:blipFill>
        <p:spPr bwMode="auto">
          <a:xfrm>
            <a:off x="900113" y="3836367"/>
            <a:ext cx="2951162" cy="2495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4932363" y="2012330"/>
            <a:ext cx="1008062" cy="93503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17"/>
          <p:cNvGrpSpPr>
            <a:grpSpLocks/>
          </p:cNvGrpSpPr>
          <p:nvPr/>
        </p:nvGrpSpPr>
        <p:grpSpPr bwMode="auto">
          <a:xfrm flipH="1">
            <a:off x="5580063" y="1363042"/>
            <a:ext cx="777875" cy="649288"/>
            <a:chOff x="3152" y="572"/>
            <a:chExt cx="408" cy="409"/>
          </a:xfrm>
        </p:grpSpPr>
        <p:sp>
          <p:nvSpPr>
            <p:cNvPr id="8" name="Line 14"/>
            <p:cNvSpPr>
              <a:spLocks noChangeShapeType="1"/>
            </p:cNvSpPr>
            <p:nvPr/>
          </p:nvSpPr>
          <p:spPr bwMode="auto">
            <a:xfrm flipH="1" flipV="1">
              <a:off x="3470" y="708"/>
              <a:ext cx="90" cy="273"/>
            </a:xfrm>
            <a:prstGeom prst="line">
              <a:avLst/>
            </a:prstGeom>
            <a:noFill/>
            <a:ln w="57150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 rot="-1188380">
              <a:off x="3152" y="572"/>
              <a:ext cx="306" cy="21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318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Shear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 Flag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813" y="1913467"/>
            <a:ext cx="5909927" cy="45667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71527" y="6445238"/>
            <a:ext cx="20295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200" dirty="0">
                <a:solidFill>
                  <a:srgbClr val="397B8C"/>
                </a:solidFill>
              </a:rPr>
              <a:t>radiology.casereports.net</a:t>
            </a:r>
            <a:endParaRPr lang="en-US" sz="1200" dirty="0">
              <a:solidFill>
                <a:srgbClr val="397B8C"/>
              </a:solidFill>
            </a:endParaRP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3425326" y="2147794"/>
            <a:ext cx="1008062" cy="93503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17"/>
          <p:cNvGrpSpPr>
            <a:grpSpLocks/>
          </p:cNvGrpSpPr>
          <p:nvPr/>
        </p:nvGrpSpPr>
        <p:grpSpPr bwMode="auto">
          <a:xfrm>
            <a:off x="3137465" y="1515439"/>
            <a:ext cx="647700" cy="649288"/>
            <a:chOff x="3152" y="572"/>
            <a:chExt cx="408" cy="409"/>
          </a:xfrm>
        </p:grpSpPr>
        <p:sp>
          <p:nvSpPr>
            <p:cNvPr id="9" name="Line 14"/>
            <p:cNvSpPr>
              <a:spLocks noChangeShapeType="1"/>
            </p:cNvSpPr>
            <p:nvPr/>
          </p:nvSpPr>
          <p:spPr bwMode="auto">
            <a:xfrm flipH="1" flipV="1">
              <a:off x="3470" y="708"/>
              <a:ext cx="90" cy="273"/>
            </a:xfrm>
            <a:prstGeom prst="line">
              <a:avLst/>
            </a:prstGeom>
            <a:noFill/>
            <a:ln w="57150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16"/>
            <p:cNvSpPr>
              <a:spLocks noChangeArrowheads="1"/>
            </p:cNvSpPr>
            <p:nvPr/>
          </p:nvSpPr>
          <p:spPr bwMode="auto">
            <a:xfrm rot="-1188380">
              <a:off x="3152" y="572"/>
              <a:ext cx="306" cy="21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Up Arrow 10"/>
          <p:cNvSpPr/>
          <p:nvPr/>
        </p:nvSpPr>
        <p:spPr>
          <a:xfrm>
            <a:off x="3014056" y="2506135"/>
            <a:ext cx="406246" cy="2943668"/>
          </a:xfrm>
          <a:prstGeom prst="upArrow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9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Operative treatment options</a:t>
            </a:r>
            <a:endParaRPr lang="nl-NL" dirty="0"/>
          </a:p>
        </p:txBody>
      </p:sp>
      <p:sp>
        <p:nvSpPr>
          <p:cNvPr id="51203" name="Rectangle 1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External</a:t>
            </a:r>
            <a:r>
              <a:rPr lang="nl-NL" dirty="0"/>
              <a:t> </a:t>
            </a:r>
            <a:r>
              <a:rPr lang="nl-NL" dirty="0" err="1"/>
              <a:t>fixation</a:t>
            </a:r>
            <a:endParaRPr lang="nl-NL" dirty="0"/>
          </a:p>
          <a:p>
            <a:pPr lvl="1"/>
            <a:r>
              <a:rPr lang="nl-NL" dirty="0"/>
              <a:t>Or </a:t>
            </a:r>
            <a:r>
              <a:rPr lang="nl-NL" dirty="0" err="1"/>
              <a:t>Temporary</a:t>
            </a:r>
            <a:r>
              <a:rPr lang="nl-NL" dirty="0"/>
              <a:t> </a:t>
            </a:r>
            <a:r>
              <a:rPr lang="nl-NL" dirty="0" err="1"/>
              <a:t>clamp</a:t>
            </a:r>
            <a:endParaRPr lang="en-US" dirty="0"/>
          </a:p>
          <a:p>
            <a:endParaRPr lang="nl-NL" dirty="0"/>
          </a:p>
          <a:p>
            <a:endParaRPr lang="nl-NL" dirty="0"/>
          </a:p>
          <a:p>
            <a:endParaRPr lang="en-US" dirty="0"/>
          </a:p>
        </p:txBody>
      </p:sp>
      <p:pic>
        <p:nvPicPr>
          <p:cNvPr id="16" name="Picture 15" descr="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9079" y="1557338"/>
            <a:ext cx="1983342" cy="475138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17" name="Picture 16" descr="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2421" y="1557338"/>
            <a:ext cx="2048908" cy="475138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7" name="Picture 5" descr="pelvis8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49275" y="3112233"/>
            <a:ext cx="3951288" cy="317426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7249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Operative treatment options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External</a:t>
            </a:r>
            <a:r>
              <a:rPr lang="nl-NL" dirty="0"/>
              <a:t> </a:t>
            </a:r>
            <a:r>
              <a:rPr lang="nl-NL" dirty="0" err="1"/>
              <a:t>fixation</a:t>
            </a:r>
            <a:endParaRPr lang="nl-NL" dirty="0"/>
          </a:p>
          <a:p>
            <a:r>
              <a:rPr lang="nl-NL" dirty="0" err="1"/>
              <a:t>Internal</a:t>
            </a:r>
            <a:r>
              <a:rPr lang="nl-NL" dirty="0"/>
              <a:t> </a:t>
            </a:r>
            <a:r>
              <a:rPr lang="nl-NL" dirty="0" err="1"/>
              <a:t>fixation</a:t>
            </a:r>
            <a:endParaRPr lang="nl-NL" dirty="0"/>
          </a:p>
          <a:p>
            <a:pPr lvl="1"/>
            <a:r>
              <a:rPr lang="nl-NL" dirty="0" err="1"/>
              <a:t>Screws</a:t>
            </a:r>
            <a:r>
              <a:rPr lang="nl-NL" dirty="0"/>
              <a:t> &amp; Plates</a:t>
            </a:r>
          </a:p>
          <a:p>
            <a:endParaRPr lang="nl-NL" dirty="0"/>
          </a:p>
          <a:p>
            <a:endParaRPr lang="en-US" dirty="0"/>
          </a:p>
        </p:txBody>
      </p:sp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4067175" y="2130425"/>
            <a:ext cx="4719638" cy="3870325"/>
            <a:chOff x="2736" y="1446"/>
            <a:chExt cx="3594" cy="2676"/>
          </a:xfrm>
        </p:grpSpPr>
        <p:pic>
          <p:nvPicPr>
            <p:cNvPr id="13" name="Picture 9" descr="Verdugo Ortigosa J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36" y="1446"/>
              <a:ext cx="3594" cy="2676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  <p:sp>
          <p:nvSpPr>
            <p:cNvPr id="14" name="Line 10"/>
            <p:cNvSpPr>
              <a:spLocks noChangeShapeType="1"/>
            </p:cNvSpPr>
            <p:nvPr/>
          </p:nvSpPr>
          <p:spPr bwMode="auto">
            <a:xfrm flipV="1">
              <a:off x="4032" y="2784"/>
              <a:ext cx="0" cy="336"/>
            </a:xfrm>
            <a:prstGeom prst="line">
              <a:avLst/>
            </a:prstGeom>
            <a:noFill/>
            <a:ln w="5715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78688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Operative treatment options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External fixation</a:t>
            </a:r>
          </a:p>
          <a:p>
            <a:r>
              <a:rPr lang="en-US" dirty="0"/>
              <a:t>Internal fixation</a:t>
            </a:r>
          </a:p>
          <a:p>
            <a:pPr lvl="1"/>
            <a:r>
              <a:rPr lang="en-US" dirty="0"/>
              <a:t>S</a:t>
            </a:r>
            <a:r>
              <a:rPr lang="en-US" sz="2400" dirty="0"/>
              <a:t>crews &amp;</a:t>
            </a:r>
            <a:r>
              <a:rPr lang="en-US" dirty="0"/>
              <a:t>P</a:t>
            </a:r>
            <a:r>
              <a:rPr lang="en-US" sz="2400" dirty="0"/>
              <a:t>lates</a:t>
            </a:r>
          </a:p>
          <a:p>
            <a:r>
              <a:rPr lang="en-US" dirty="0"/>
              <a:t>Combinations</a:t>
            </a:r>
          </a:p>
          <a:p>
            <a:endParaRPr lang="en-US" dirty="0"/>
          </a:p>
        </p:txBody>
      </p:sp>
      <p:pic>
        <p:nvPicPr>
          <p:cNvPr id="8" name="Picture 11" descr="pelvis32"/>
          <p:cNvPicPr>
            <a:picLocks noChangeAspect="1" noChangeArrowheads="1"/>
          </p:cNvPicPr>
          <p:nvPr/>
        </p:nvPicPr>
        <p:blipFill>
          <a:blip r:embed="rId2" cstate="print">
            <a:lum bright="12000" contrast="30000"/>
            <a:grayscl/>
          </a:blip>
          <a:srcRect/>
          <a:stretch>
            <a:fillRect/>
          </a:stretch>
        </p:blipFill>
        <p:spPr bwMode="auto">
          <a:xfrm>
            <a:off x="4067175" y="2201863"/>
            <a:ext cx="4616450" cy="3798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18694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  <a:endParaRPr lang="en-US" dirty="0"/>
          </a:p>
        </p:txBody>
      </p:sp>
      <p:sp>
        <p:nvSpPr>
          <p:cNvPr id="13107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Pelvic Fractures – Emergency management</a:t>
            </a:r>
          </a:p>
          <a:p>
            <a:pPr lvl="1"/>
            <a:r>
              <a:rPr lang="en-US" dirty="0"/>
              <a:t>More than just a bony injury</a:t>
            </a:r>
          </a:p>
          <a:p>
            <a:pPr lvl="1"/>
            <a:r>
              <a:rPr lang="en-US" dirty="0"/>
              <a:t>Suspect high energy trauma</a:t>
            </a:r>
          </a:p>
          <a:p>
            <a:pPr lvl="1"/>
            <a:r>
              <a:rPr lang="en-US" dirty="0"/>
              <a:t>First, save patient’s life</a:t>
            </a:r>
          </a:p>
          <a:p>
            <a:pPr lvl="1"/>
            <a:r>
              <a:rPr lang="en-US" dirty="0"/>
              <a:t>If unstable: Stabilization of paramount importance</a:t>
            </a:r>
          </a:p>
          <a:p>
            <a:pPr lvl="1"/>
            <a:r>
              <a:rPr lang="en-US" dirty="0"/>
              <a:t>Many might be treated nonoperatively</a:t>
            </a:r>
          </a:p>
          <a:p>
            <a:pPr lvl="1"/>
            <a:endParaRPr lang="en-US" dirty="0"/>
          </a:p>
        </p:txBody>
      </p:sp>
      <p:pic>
        <p:nvPicPr>
          <p:cNvPr id="54276" name="Picture 4" descr="44_0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2650" y="4640263"/>
            <a:ext cx="2297113" cy="16113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9" name="Picture 5" descr="pelvis8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90501" y="4490985"/>
            <a:ext cx="2161463" cy="17364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1329" b="11048"/>
          <a:stretch/>
        </p:blipFill>
        <p:spPr>
          <a:xfrm>
            <a:off x="5892799" y="4489849"/>
            <a:ext cx="3081868" cy="179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6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4"/>
          <p:cNvSpPr>
            <a:spLocks noChangeArrowheads="1"/>
          </p:cNvSpPr>
          <p:nvPr/>
        </p:nvSpPr>
        <p:spPr bwMode="auto">
          <a:xfrm>
            <a:off x="4572000" y="1557338"/>
            <a:ext cx="838200" cy="576262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pelvic Ring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Integrity and stability of the pelvic ring is essential</a:t>
            </a: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331234" y="2743891"/>
            <a:ext cx="4043363" cy="2982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18" descr="44_02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743891"/>
            <a:ext cx="3884613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27"/>
          <p:cNvSpPr>
            <a:spLocks noChangeArrowheads="1"/>
          </p:cNvSpPr>
          <p:nvPr/>
        </p:nvSpPr>
        <p:spPr bwMode="auto">
          <a:xfrm>
            <a:off x="1483759" y="3463029"/>
            <a:ext cx="1800225" cy="1584325"/>
          </a:xfrm>
          <a:prstGeom prst="ellipse">
            <a:avLst/>
          </a:prstGeom>
          <a:noFill/>
          <a:ln w="127000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8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9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/>
              <a:t>High Energy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takes high energy to create such damage</a:t>
            </a:r>
          </a:p>
        </p:txBody>
      </p:sp>
      <p:pic>
        <p:nvPicPr>
          <p:cNvPr id="7" name="Picture 2" descr="pelvis55"/>
          <p:cNvPicPr>
            <a:picLocks noChangeAspect="1" noChangeArrowheads="1"/>
          </p:cNvPicPr>
          <p:nvPr/>
        </p:nvPicPr>
        <p:blipFill>
          <a:blip r:embed="rId2" cstate="screen">
            <a:lum bright="12000" contrast="18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362" y="2324216"/>
            <a:ext cx="4037013" cy="3765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8" name="Picture 8" descr="weird2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26" y="3979978"/>
            <a:ext cx="3867125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ferraripu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26" y="2324216"/>
            <a:ext cx="3867125" cy="159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026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Serious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Bleeding – up to 3L or more</a:t>
            </a:r>
          </a:p>
          <a:p>
            <a:pPr lvl="1"/>
            <a:r>
              <a:rPr lang="en-US" dirty="0"/>
              <a:t>Damage to other soft tissues</a:t>
            </a:r>
          </a:p>
          <a:p>
            <a:pPr lvl="2"/>
            <a:r>
              <a:rPr lang="en-US" dirty="0"/>
              <a:t>Urethra, bladder</a:t>
            </a:r>
          </a:p>
          <a:p>
            <a:pPr lvl="2"/>
            <a:r>
              <a:rPr lang="en-US" dirty="0"/>
              <a:t>Bowel</a:t>
            </a:r>
          </a:p>
          <a:p>
            <a:pPr lvl="2"/>
            <a:r>
              <a:rPr lang="en-US" dirty="0"/>
              <a:t>Nerves</a:t>
            </a:r>
          </a:p>
          <a:p>
            <a:pPr lvl="2"/>
            <a:r>
              <a:rPr lang="en-US" dirty="0"/>
              <a:t>Genitalia</a:t>
            </a:r>
          </a:p>
          <a:p>
            <a:pPr lvl="2"/>
            <a:r>
              <a:rPr lang="en-US" dirty="0"/>
              <a:t>Rectal sphincter</a:t>
            </a:r>
          </a:p>
          <a:p>
            <a:pPr lvl="1"/>
            <a:r>
              <a:rPr lang="en-US" dirty="0"/>
              <a:t>Usually with other major fractures / Injuries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09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Primary Assessment</a:t>
            </a:r>
            <a:endParaRPr lang="en-US" dirty="0"/>
          </a:p>
        </p:txBody>
      </p:sp>
      <p:sp>
        <p:nvSpPr>
          <p:cNvPr id="36872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Bone is not of primary importance. Life is !</a:t>
            </a:r>
          </a:p>
          <a:p>
            <a:pPr marL="0" indent="0" algn="ctr">
              <a:buNone/>
            </a:pPr>
            <a:r>
              <a:rPr lang="en-US" sz="2400" b="1" dirty="0"/>
              <a:t>Assessment in suspected pelvic ring fracture is according to  ATLS (advanced trauma life support)</a:t>
            </a:r>
          </a:p>
          <a:p>
            <a:endParaRPr lang="nl-NL" dirty="0"/>
          </a:p>
        </p:txBody>
      </p:sp>
      <p:pic>
        <p:nvPicPr>
          <p:cNvPr id="5" name="Picture 5" descr="looyenb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5675" y="3079498"/>
            <a:ext cx="4765675" cy="330840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669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557338"/>
            <a:ext cx="7416800" cy="4876800"/>
          </a:xfrm>
        </p:spPr>
        <p:txBody>
          <a:bodyPr>
            <a:normAutofit fontScale="92500" lnSpcReduction="10000"/>
          </a:bodyPr>
          <a:lstStyle/>
          <a:p>
            <a:pPr>
              <a:tabLst>
                <a:tab pos="2514600" algn="l"/>
                <a:tab pos="3230563" algn="l"/>
                <a:tab pos="3946525" algn="l"/>
              </a:tabLst>
            </a:pPr>
            <a:r>
              <a:rPr lang="nl-NL" b="1" dirty="0" err="1"/>
              <a:t>Vital</a:t>
            </a:r>
            <a:r>
              <a:rPr lang="nl-NL" b="1" dirty="0"/>
              <a:t> parameters</a:t>
            </a:r>
            <a:endParaRPr lang="nl-NL" dirty="0"/>
          </a:p>
          <a:p>
            <a:pPr marL="57150" indent="0">
              <a:buNone/>
              <a:tabLst>
                <a:tab pos="2514600" algn="l"/>
                <a:tab pos="3230563" algn="l"/>
                <a:tab pos="3946525" algn="l"/>
              </a:tabLst>
            </a:pPr>
            <a:r>
              <a:rPr lang="nl-NL" dirty="0"/>
              <a:t>	</a:t>
            </a:r>
            <a:r>
              <a:rPr lang="nl-NL" dirty="0" err="1"/>
              <a:t>Airway</a:t>
            </a:r>
            <a:endParaRPr lang="nl-NL" dirty="0"/>
          </a:p>
          <a:p>
            <a:pPr marL="57150" indent="0">
              <a:buNone/>
              <a:tabLst>
                <a:tab pos="2514600" algn="l"/>
                <a:tab pos="3230563" algn="l"/>
                <a:tab pos="3946525" algn="l"/>
              </a:tabLst>
            </a:pPr>
            <a:r>
              <a:rPr lang="nl-NL" dirty="0"/>
              <a:t>	</a:t>
            </a:r>
            <a:r>
              <a:rPr lang="nl-NL" dirty="0" err="1"/>
              <a:t>Breathing</a:t>
            </a:r>
            <a:endParaRPr lang="nl-NL" dirty="0"/>
          </a:p>
          <a:p>
            <a:pPr marL="57150" indent="0">
              <a:buNone/>
              <a:tabLst>
                <a:tab pos="2514600" algn="l"/>
                <a:tab pos="3230563" algn="l"/>
                <a:tab pos="3946525" algn="l"/>
              </a:tabLst>
            </a:pPr>
            <a:r>
              <a:rPr lang="nl-NL" dirty="0"/>
              <a:t>	</a:t>
            </a:r>
            <a:r>
              <a:rPr lang="nl-NL" dirty="0" err="1"/>
              <a:t>Circulation</a:t>
            </a:r>
            <a:endParaRPr lang="nl-NL" dirty="0"/>
          </a:p>
          <a:p>
            <a:pPr eaLnBrk="1" hangingPunct="1">
              <a:tabLst>
                <a:tab pos="2514600" algn="l"/>
                <a:tab pos="3230563" algn="l"/>
                <a:tab pos="3946525" algn="l"/>
              </a:tabLst>
            </a:pPr>
            <a:endParaRPr lang="nl-NL" dirty="0"/>
          </a:p>
          <a:p>
            <a:pPr eaLnBrk="1" hangingPunct="1">
              <a:buFont typeface="Wingdings" pitchFamily="2" charset="2"/>
              <a:buNone/>
              <a:tabLst>
                <a:tab pos="2514600" algn="l"/>
                <a:tab pos="3230563" algn="l"/>
                <a:tab pos="3946525" algn="l"/>
              </a:tabLst>
            </a:pPr>
            <a:r>
              <a:rPr lang="nl-NL" dirty="0"/>
              <a:t>                          </a:t>
            </a:r>
            <a:r>
              <a:rPr lang="nl-NL" dirty="0" err="1"/>
              <a:t>Stable</a:t>
            </a:r>
            <a:r>
              <a:rPr lang="nl-NL" dirty="0"/>
              <a:t>	</a:t>
            </a:r>
            <a:r>
              <a:rPr lang="nl-NL" dirty="0" err="1"/>
              <a:t>Unstable</a:t>
            </a:r>
            <a:r>
              <a:rPr lang="nl-NL" dirty="0"/>
              <a:t>  </a:t>
            </a:r>
            <a:r>
              <a:rPr lang="en-US" dirty="0"/>
              <a:t>…</a:t>
            </a:r>
            <a:r>
              <a:rPr lang="nl-NL" dirty="0" err="1"/>
              <a:t>Why</a:t>
            </a:r>
            <a:r>
              <a:rPr lang="nl-NL" dirty="0"/>
              <a:t>??</a:t>
            </a:r>
            <a:endParaRPr lang="nl-NL" i="1" dirty="0"/>
          </a:p>
          <a:p>
            <a:pPr eaLnBrk="1" hangingPunct="1">
              <a:tabLst>
                <a:tab pos="2514600" algn="l"/>
                <a:tab pos="3230563" algn="l"/>
                <a:tab pos="3946525" algn="l"/>
              </a:tabLst>
            </a:pPr>
            <a:endParaRPr lang="nl-NL" dirty="0"/>
          </a:p>
          <a:p>
            <a:pPr lvl="1" eaLnBrk="1" hangingPunct="1">
              <a:tabLst>
                <a:tab pos="2514600" algn="l"/>
                <a:tab pos="3230563" algn="l"/>
                <a:tab pos="3946525" algn="l"/>
              </a:tabLst>
            </a:pPr>
            <a:r>
              <a:rPr lang="nl-NL" sz="2400" dirty="0" err="1"/>
              <a:t>Disability</a:t>
            </a:r>
            <a:r>
              <a:rPr lang="nl-NL" sz="2400" dirty="0"/>
              <a:t> </a:t>
            </a:r>
          </a:p>
          <a:p>
            <a:pPr lvl="1" eaLnBrk="1" hangingPunct="1">
              <a:tabLst>
                <a:tab pos="2514600" algn="l"/>
                <a:tab pos="3230563" algn="l"/>
                <a:tab pos="3946525" algn="l"/>
              </a:tabLst>
            </a:pPr>
            <a:r>
              <a:rPr lang="nl-NL" sz="2400" dirty="0"/>
              <a:t>Exposure/environment</a:t>
            </a:r>
          </a:p>
        </p:txBody>
      </p:sp>
      <p:sp>
        <p:nvSpPr>
          <p:cNvPr id="15363" name="AutoShape 6"/>
          <p:cNvSpPr>
            <a:spLocks noChangeArrowheads="1"/>
          </p:cNvSpPr>
          <p:nvPr/>
        </p:nvSpPr>
        <p:spPr bwMode="auto">
          <a:xfrm rot="-3831310">
            <a:off x="3555573" y="4154453"/>
            <a:ext cx="792162" cy="257175"/>
          </a:xfrm>
          <a:prstGeom prst="leftArrow">
            <a:avLst>
              <a:gd name="adj1" fmla="val 50000"/>
              <a:gd name="adj2" fmla="val 77006"/>
            </a:avLst>
          </a:prstGeom>
          <a:solidFill>
            <a:schemeClr val="tx1"/>
          </a:solidFill>
          <a:ln w="57150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 algn="ctr">
              <a:spcBef>
                <a:spcPct val="50000"/>
              </a:spcBef>
            </a:pPr>
            <a:endParaRPr lang="en-US" sz="10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15364" name="AutoShape 8"/>
          <p:cNvSpPr>
            <a:spLocks noChangeArrowheads="1"/>
          </p:cNvSpPr>
          <p:nvPr/>
        </p:nvSpPr>
        <p:spPr bwMode="auto">
          <a:xfrm rot="-2364673">
            <a:off x="2586685" y="5217469"/>
            <a:ext cx="735013" cy="228600"/>
          </a:xfrm>
          <a:prstGeom prst="leftArrow">
            <a:avLst>
              <a:gd name="adj1" fmla="val 50000"/>
              <a:gd name="adj2" fmla="val 80382"/>
            </a:avLst>
          </a:prstGeom>
          <a:solidFill>
            <a:schemeClr val="tx1"/>
          </a:solidFill>
          <a:ln w="571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AutoShape 9"/>
          <p:cNvSpPr>
            <a:spLocks noChangeArrowheads="1"/>
          </p:cNvSpPr>
          <p:nvPr/>
        </p:nvSpPr>
        <p:spPr bwMode="auto">
          <a:xfrm rot="4386076" flipH="1">
            <a:off x="4273550" y="4154971"/>
            <a:ext cx="776288" cy="242888"/>
          </a:xfrm>
          <a:prstGeom prst="leftArrow">
            <a:avLst>
              <a:gd name="adj1" fmla="val 50000"/>
              <a:gd name="adj2" fmla="val 79902"/>
            </a:avLst>
          </a:prstGeom>
          <a:solidFill>
            <a:schemeClr val="tx1"/>
          </a:solidFill>
          <a:ln w="571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/>
              <a:t>Primary</a:t>
            </a:r>
            <a:r>
              <a:rPr lang="nl-NL" dirty="0"/>
              <a:t> Assessment - ATLS</a:t>
            </a:r>
            <a:endParaRPr lang="en-US" dirty="0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4714875" y="4365625"/>
            <a:ext cx="1512888" cy="9366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3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Unstable – Why??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Pelvic fracture (may loose 3L of blood)</a:t>
            </a:r>
          </a:p>
          <a:p>
            <a:r>
              <a:rPr lang="en-US" dirty="0"/>
              <a:t>Exclude other sources</a:t>
            </a:r>
          </a:p>
          <a:p>
            <a:pPr lvl="1"/>
            <a:r>
              <a:rPr lang="en-US" dirty="0"/>
              <a:t>Open wound (adds sepsis)</a:t>
            </a:r>
          </a:p>
          <a:p>
            <a:pPr lvl="1"/>
            <a:r>
              <a:rPr lang="en-US" dirty="0"/>
              <a:t>Hemothorax</a:t>
            </a:r>
          </a:p>
          <a:p>
            <a:pPr lvl="1"/>
            <a:r>
              <a:rPr lang="en-US" dirty="0" err="1"/>
              <a:t>Hemabdomen</a:t>
            </a:r>
            <a:endParaRPr lang="en-US" dirty="0"/>
          </a:p>
          <a:p>
            <a:pPr lvl="1"/>
            <a:r>
              <a:rPr lang="en-US" dirty="0"/>
              <a:t>Long-shaft bone fractures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732C26-6A6E-D541-AB2A-8A1DFC9C0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99050" y="1935163"/>
            <a:ext cx="3870946" cy="32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8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11600</TotalTime>
  <Words>821</Words>
  <Application>Microsoft Office PowerPoint</Application>
  <PresentationFormat>On-screen Show (4:3)</PresentationFormat>
  <Paragraphs>210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News Gothic MT</vt:lpstr>
      <vt:lpstr>Wingdings</vt:lpstr>
      <vt:lpstr>Wingdings 2</vt:lpstr>
      <vt:lpstr>Breeze</vt:lpstr>
      <vt:lpstr>Common Adult Injuries Axial Skeleton Pelvis</vt:lpstr>
      <vt:lpstr>Outline</vt:lpstr>
      <vt:lpstr>Anatomy</vt:lpstr>
      <vt:lpstr>The pelvic Ring</vt:lpstr>
      <vt:lpstr>High Energy</vt:lpstr>
      <vt:lpstr>Serious Injury</vt:lpstr>
      <vt:lpstr>Primary Assessment</vt:lpstr>
      <vt:lpstr>Primary Assessment - ATLS</vt:lpstr>
      <vt:lpstr>Unstable – Why??</vt:lpstr>
      <vt:lpstr>Unstable – Why??</vt:lpstr>
      <vt:lpstr>Unstable – Why??</vt:lpstr>
      <vt:lpstr>Unstable – Why??</vt:lpstr>
      <vt:lpstr>Bleeding from Pelvis</vt:lpstr>
      <vt:lpstr>Bleeding from Pelvis</vt:lpstr>
      <vt:lpstr>Emergency Treatment</vt:lpstr>
      <vt:lpstr>Bleeding from Pelvis</vt:lpstr>
      <vt:lpstr>Bleeding from Pelvis</vt:lpstr>
      <vt:lpstr>Bleeding from Pelvis</vt:lpstr>
      <vt:lpstr>Primary Assessment - ATLS</vt:lpstr>
      <vt:lpstr>Clinical picture</vt:lpstr>
      <vt:lpstr>Clinical picture</vt:lpstr>
      <vt:lpstr>Primary Assessment</vt:lpstr>
      <vt:lpstr>Additional Imaging</vt:lpstr>
      <vt:lpstr>Imaging for Pelvic Organs</vt:lpstr>
      <vt:lpstr>Pelvic Fractures</vt:lpstr>
      <vt:lpstr>Isolated Fractures</vt:lpstr>
      <vt:lpstr>Fractures of Pelvic Ring</vt:lpstr>
      <vt:lpstr>A-P Compression</vt:lpstr>
      <vt:lpstr>Lateral Compression</vt:lpstr>
      <vt:lpstr>Vertical Shear</vt:lpstr>
      <vt:lpstr>Vertical Shear</vt:lpstr>
      <vt:lpstr>Vertical Shear</vt:lpstr>
      <vt:lpstr>Vertical Shear</vt:lpstr>
      <vt:lpstr>Operative treatment options</vt:lpstr>
      <vt:lpstr>Operative treatment options</vt:lpstr>
      <vt:lpstr>Operative treatment options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tarif</cp:lastModifiedBy>
  <cp:revision>1047</cp:revision>
  <dcterms:created xsi:type="dcterms:W3CDTF">2014-01-25T15:53:41Z</dcterms:created>
  <dcterms:modified xsi:type="dcterms:W3CDTF">2020-01-16T18:13:53Z</dcterms:modified>
</cp:coreProperties>
</file>