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8" r:id="rId2"/>
    <p:sldId id="259" r:id="rId3"/>
    <p:sldId id="306" r:id="rId4"/>
    <p:sldId id="260" r:id="rId5"/>
    <p:sldId id="316" r:id="rId6"/>
    <p:sldId id="317" r:id="rId7"/>
    <p:sldId id="346" r:id="rId8"/>
    <p:sldId id="297" r:id="rId9"/>
    <p:sldId id="263" r:id="rId10"/>
    <p:sldId id="268" r:id="rId11"/>
    <p:sldId id="270" r:id="rId12"/>
    <p:sldId id="269" r:id="rId13"/>
    <p:sldId id="271" r:id="rId14"/>
    <p:sldId id="272" r:id="rId15"/>
    <p:sldId id="273" r:id="rId16"/>
    <p:sldId id="356" r:id="rId17"/>
    <p:sldId id="277" r:id="rId18"/>
    <p:sldId id="280" r:id="rId19"/>
    <p:sldId id="281" r:id="rId20"/>
    <p:sldId id="325" r:id="rId21"/>
    <p:sldId id="278" r:id="rId22"/>
    <p:sldId id="328" r:id="rId23"/>
    <p:sldId id="329" r:id="rId24"/>
    <p:sldId id="292" r:id="rId25"/>
    <p:sldId id="284" r:id="rId26"/>
    <p:sldId id="357" r:id="rId27"/>
    <p:sldId id="290" r:id="rId28"/>
    <p:sldId id="288" r:id="rId29"/>
    <p:sldId id="358" r:id="rId30"/>
    <p:sldId id="294" r:id="rId31"/>
    <p:sldId id="352" r:id="rId32"/>
    <p:sldId id="299" r:id="rId33"/>
    <p:sldId id="300" r:id="rId34"/>
    <p:sldId id="301" r:id="rId35"/>
    <p:sldId id="302" r:id="rId36"/>
    <p:sldId id="303" r:id="rId37"/>
    <p:sldId id="331" r:id="rId38"/>
    <p:sldId id="332" r:id="rId39"/>
    <p:sldId id="33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2">
          <p15:clr>
            <a:srgbClr val="A4A3A4"/>
          </p15:clr>
        </p15:guide>
        <p15:guide id="2" pos="5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B8C"/>
    <a:srgbClr val="489CB0"/>
    <a:srgbClr val="474747"/>
    <a:srgbClr val="5FD5F3"/>
    <a:srgbClr val="000000"/>
    <a:srgbClr val="143C4E"/>
    <a:srgbClr val="21617D"/>
    <a:srgbClr val="266891"/>
    <a:srgbClr val="1C4A66"/>
    <a:srgbClr val="6BA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0" autoAdjust="0"/>
    <p:restoredTop sz="86477" autoAdjust="0"/>
  </p:normalViewPr>
  <p:slideViewPr>
    <p:cSldViewPr snapToGrid="0" snapToObjects="1" showGuides="1">
      <p:cViewPr varScale="1">
        <p:scale>
          <a:sx n="64" d="100"/>
          <a:sy n="64" d="100"/>
        </p:scale>
        <p:origin x="1560" y="72"/>
      </p:cViewPr>
      <p:guideLst>
        <p:guide orient="horz" pos="692"/>
        <p:guide pos="505"/>
      </p:guideLst>
    </p:cSldViewPr>
  </p:slideViewPr>
  <p:outlineViewPr>
    <p:cViewPr>
      <p:scale>
        <a:sx n="33" d="100"/>
        <a:sy n="33" d="100"/>
      </p:scale>
      <p:origin x="0" y="435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FDACE-534B-5D4C-B4AE-1C419E79934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CFC18-86DA-CC43-89A6-6D0FE996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5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CFC18-86DA-CC43-89A6-6D0FE996FE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85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09800" y="63769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33863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291E79A-A1DC-F047-B061-0A4F011EE8AF}" type="slidenum">
              <a:rPr lang="x-none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159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83166"/>
            <a:ext cx="8042276" cy="859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375758"/>
            <a:ext cx="8042276" cy="4899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6" r:id="rId13"/>
    <p:sldLayoutId id="214748367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514350" indent="-5143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2800" kern="1200">
          <a:solidFill>
            <a:srgbClr val="235F84"/>
          </a:solidFill>
          <a:latin typeface="Arial"/>
          <a:ea typeface="+mn-ea"/>
          <a:cs typeface="Arial"/>
        </a:defRPr>
      </a:lvl1pPr>
      <a:lvl2pPr marL="806450" indent="-45720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4572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2400" kern="1200">
          <a:solidFill>
            <a:srgbClr val="235F84"/>
          </a:solidFill>
          <a:latin typeface="Arial"/>
          <a:ea typeface="+mn-ea"/>
          <a:cs typeface="Arial"/>
        </a:defRPr>
      </a:lvl3pPr>
      <a:lvl4pPr marL="1425575" indent="-45720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720850" indent="-4572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68036" y="4665134"/>
            <a:ext cx="4114800" cy="533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Prof.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Mamoun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Kremli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438835"/>
            <a:ext cx="6498158" cy="2209770"/>
          </a:xfrm>
        </p:spPr>
        <p:txBody>
          <a:bodyPr/>
          <a:lstStyle/>
          <a:p>
            <a:r>
              <a:rPr lang="en-US" dirty="0"/>
              <a:t>Common Adult </a:t>
            </a:r>
            <a:r>
              <a:rPr lang="en-US" dirty="0" smtClean="0"/>
              <a:t>Injuries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Spine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66805">
            <a:off x="722983" y="3828131"/>
            <a:ext cx="1479972" cy="2253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2859">
            <a:off x="6401168" y="3828130"/>
            <a:ext cx="1419911" cy="2253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B239E3-4FC3-1D4E-90B3-19CA7F340F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36" y="250168"/>
            <a:ext cx="30099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7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Direct:</a:t>
            </a:r>
          </a:p>
          <a:p>
            <a:pPr lvl="1"/>
            <a:r>
              <a:rPr lang="en-US" dirty="0"/>
              <a:t>Penetrating injuries: firearms &amp; knives</a:t>
            </a:r>
          </a:p>
          <a:p>
            <a:r>
              <a:rPr lang="en-US" dirty="0"/>
              <a:t>Indirect: (common)</a:t>
            </a:r>
          </a:p>
          <a:p>
            <a:pPr lvl="1"/>
            <a:r>
              <a:rPr lang="en-US" dirty="0"/>
              <a:t>Traction: avulsion fractures</a:t>
            </a:r>
          </a:p>
          <a:p>
            <a:pPr lvl="1"/>
            <a:r>
              <a:rPr lang="en-US" dirty="0"/>
              <a:t>Falls &amp; violent free movements</a:t>
            </a:r>
          </a:p>
          <a:p>
            <a:pPr lvl="2"/>
            <a:r>
              <a:rPr lang="en-US" dirty="0"/>
              <a:t>axial /lateral Compression</a:t>
            </a:r>
          </a:p>
          <a:p>
            <a:pPr lvl="2"/>
            <a:r>
              <a:rPr lang="en-US" dirty="0"/>
              <a:t>Flexion / Extension</a:t>
            </a:r>
          </a:p>
          <a:p>
            <a:pPr lvl="2"/>
            <a:r>
              <a:rPr lang="en-US" dirty="0"/>
              <a:t>Rotation</a:t>
            </a:r>
          </a:p>
          <a:p>
            <a:pPr lvl="2"/>
            <a:r>
              <a:rPr lang="en-US" dirty="0"/>
              <a:t>Shear</a:t>
            </a:r>
          </a:p>
        </p:txBody>
      </p:sp>
      <p:pic>
        <p:nvPicPr>
          <p:cNvPr id="4" name="Picture 3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748" y="3848100"/>
            <a:ext cx="3689252" cy="3009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13616" y="6377574"/>
            <a:ext cx="34779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r-HR" sz="1200" dirty="0">
                <a:solidFill>
                  <a:srgbClr val="397B8C"/>
                </a:solidFill>
              </a:rPr>
              <a:t>Apley’s System of Orthopedics and Fractures</a:t>
            </a:r>
            <a:endParaRPr lang="en-US" sz="1200" dirty="0">
              <a:solidFill>
                <a:srgbClr val="397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Suspicion of Spinal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Head </a:t>
            </a:r>
            <a:r>
              <a:rPr lang="en-US" dirty="0"/>
              <a:t>injury</a:t>
            </a:r>
            <a:endParaRPr lang="en-US" sz="1200" dirty="0"/>
          </a:p>
          <a:p>
            <a:pPr lvl="1"/>
            <a:r>
              <a:rPr lang="en-US" dirty="0"/>
              <a:t>Loss of consciousness</a:t>
            </a:r>
            <a:endParaRPr lang="en-US" sz="1200" dirty="0"/>
          </a:p>
          <a:p>
            <a:pPr lvl="1"/>
            <a:r>
              <a:rPr lang="en-US" dirty="0"/>
              <a:t>Severe facial injuries</a:t>
            </a:r>
          </a:p>
          <a:p>
            <a:pPr lvl="1"/>
            <a:r>
              <a:rPr lang="en-US" dirty="0"/>
              <a:t>Blunt injury above clavicle</a:t>
            </a:r>
            <a:endParaRPr lang="en-US" sz="1200" dirty="0"/>
          </a:p>
          <a:p>
            <a:pPr lvl="1"/>
            <a:r>
              <a:rPr lang="en-US" dirty="0"/>
              <a:t>Pain /stiffness in neck/back</a:t>
            </a:r>
            <a:endParaRPr lang="en-US" sz="1200" dirty="0"/>
          </a:p>
          <a:p>
            <a:pPr lvl="1"/>
            <a:r>
              <a:rPr lang="en-US" dirty="0"/>
              <a:t>Fall from height</a:t>
            </a:r>
          </a:p>
          <a:p>
            <a:pPr lvl="1"/>
            <a:r>
              <a:rPr lang="en-US" dirty="0"/>
              <a:t>Crushing accident</a:t>
            </a:r>
          </a:p>
          <a:p>
            <a:pPr lvl="1"/>
            <a:r>
              <a:rPr lang="en-US" dirty="0"/>
              <a:t>High-speed deceleration</a:t>
            </a:r>
          </a:p>
          <a:p>
            <a:pPr lvl="1"/>
            <a:r>
              <a:rPr lang="en-US" dirty="0"/>
              <a:t>Neurological symptoms in limbs</a:t>
            </a:r>
          </a:p>
          <a:p>
            <a:pPr lvl="1"/>
            <a:r>
              <a:rPr lang="en-US" dirty="0"/>
              <a:t>Rib fractures or seat belt bruising</a:t>
            </a:r>
          </a:p>
          <a:p>
            <a:pPr lvl="1"/>
            <a:r>
              <a:rPr lang="en-US" dirty="0"/>
              <a:t>Severe abdominal/pelvic and injuries</a:t>
            </a:r>
          </a:p>
        </p:txBody>
      </p:sp>
      <p:sp>
        <p:nvSpPr>
          <p:cNvPr id="4" name="Rectangle 3"/>
          <p:cNvSpPr/>
          <p:nvPr/>
        </p:nvSpPr>
        <p:spPr>
          <a:xfrm rot="19882756">
            <a:off x="6588892" y="2363681"/>
            <a:ext cx="17972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474747"/>
                </a:solidFill>
                <a:latin typeface="Arial"/>
                <a:cs typeface="Arial"/>
              </a:rPr>
              <a:t>Cervical spine</a:t>
            </a:r>
          </a:p>
        </p:txBody>
      </p:sp>
      <p:sp>
        <p:nvSpPr>
          <p:cNvPr id="6" name="Right Brace 5"/>
          <p:cNvSpPr/>
          <p:nvPr/>
        </p:nvSpPr>
        <p:spPr>
          <a:xfrm>
            <a:off x="5861808" y="1375759"/>
            <a:ext cx="519369" cy="2186591"/>
          </a:xfrm>
          <a:prstGeom prst="rightBrace">
            <a:avLst>
              <a:gd name="adj1" fmla="val 22008"/>
              <a:gd name="adj2" fmla="val 50000"/>
            </a:avLst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9883559">
            <a:off x="6612567" y="4294846"/>
            <a:ext cx="259398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474747"/>
                </a:solidFill>
                <a:latin typeface="Arial"/>
                <a:cs typeface="Arial"/>
              </a:rPr>
              <a:t>Thoracolumbar spine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7CEE156B-F331-C249-8827-8869822FB719}"/>
              </a:ext>
            </a:extLst>
          </p:cNvPr>
          <p:cNvSpPr/>
          <p:nvPr/>
        </p:nvSpPr>
        <p:spPr>
          <a:xfrm>
            <a:off x="6121493" y="3698263"/>
            <a:ext cx="781400" cy="2550159"/>
          </a:xfrm>
          <a:prstGeom prst="rightBrace">
            <a:avLst>
              <a:gd name="adj1" fmla="val 0"/>
              <a:gd name="adj2" fmla="val 50000"/>
            </a:avLst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Diagnosis and management go hand in hand</a:t>
            </a:r>
          </a:p>
          <a:p>
            <a:r>
              <a:rPr lang="en-US" dirty="0"/>
              <a:t>Follow ATLS protocol: ABC</a:t>
            </a:r>
          </a:p>
          <a:p>
            <a:r>
              <a:rPr lang="en-US" dirty="0" smtClean="0"/>
              <a:t>Inappropriate </a:t>
            </a:r>
            <a:r>
              <a:rPr lang="en-US" dirty="0"/>
              <a:t>movement &amp; examination worsen the injury</a:t>
            </a:r>
          </a:p>
          <a:p>
            <a:r>
              <a:rPr lang="en-US" dirty="0" smtClean="0"/>
              <a:t>Must </a:t>
            </a:r>
            <a:r>
              <a:rPr lang="en-US" dirty="0"/>
              <a:t>immobilize the </a:t>
            </a:r>
            <a:r>
              <a:rPr lang="en-US" dirty="0" smtClean="0"/>
              <a:t>spine If </a:t>
            </a:r>
            <a:r>
              <a:rPr lang="en-US" dirty="0"/>
              <a:t>any suspicion of spinal injury</a:t>
            </a:r>
          </a:p>
        </p:txBody>
      </p:sp>
    </p:spTree>
    <p:extLst>
      <p:ext uri="{BB962C8B-B14F-4D97-AF65-F5344CB8AC3E}">
        <p14:creationId xmlns:p14="http://schemas.microsoft.com/office/powerpoint/2010/main" val="22850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75758"/>
            <a:ext cx="4739507" cy="4899910"/>
          </a:xfrm>
        </p:spPr>
        <p:txBody>
          <a:bodyPr>
            <a:normAutofit/>
          </a:bodyPr>
          <a:lstStyle/>
          <a:p>
            <a:r>
              <a:rPr lang="en-US" dirty="0"/>
              <a:t>Look:</a:t>
            </a:r>
          </a:p>
          <a:p>
            <a:pPr lvl="1"/>
            <a:r>
              <a:rPr lang="en-US" dirty="0"/>
              <a:t>General, attitude, bruises on head ,face, back </a:t>
            </a:r>
          </a:p>
          <a:p>
            <a:r>
              <a:rPr lang="en-US" dirty="0"/>
              <a:t>Feel</a:t>
            </a:r>
          </a:p>
          <a:p>
            <a:pPr lvl="1"/>
            <a:r>
              <a:rPr lang="en-US" dirty="0"/>
              <a:t>Tenderness, swelling</a:t>
            </a:r>
          </a:p>
          <a:p>
            <a:r>
              <a:rPr lang="en-US" dirty="0"/>
              <a:t>Do </a:t>
            </a:r>
            <a:r>
              <a:rPr lang="en-US" b="1" dirty="0"/>
              <a:t>NOT</a:t>
            </a:r>
            <a:r>
              <a:rPr lang="en-US" dirty="0"/>
              <a:t> Move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618" y="988276"/>
            <a:ext cx="3089931" cy="3083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176" y="4132810"/>
            <a:ext cx="3668375" cy="2327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23176" y="6459885"/>
            <a:ext cx="34779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r-HR" sz="1200" dirty="0">
                <a:solidFill>
                  <a:srgbClr val="397B8C"/>
                </a:solidFill>
              </a:rPr>
              <a:t>Apley’s System of Orthopedics and Fractures</a:t>
            </a:r>
            <a:endParaRPr lang="en-US" sz="1200" dirty="0">
              <a:solidFill>
                <a:srgbClr val="397B8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87384" y="3841227"/>
            <a:ext cx="19399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r-HR" sz="900" dirty="0">
                <a:solidFill>
                  <a:srgbClr val="397B8C"/>
                </a:solidFill>
              </a:rPr>
              <a:t>Apley’s System of Orthop and Fr</a:t>
            </a:r>
            <a:endParaRPr lang="en-US" sz="900" dirty="0">
              <a:solidFill>
                <a:srgbClr val="397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 spine</a:t>
            </a:r>
          </a:p>
          <a:p>
            <a:r>
              <a:rPr lang="en-US" dirty="0"/>
              <a:t>Log-roll patient to see back</a:t>
            </a:r>
          </a:p>
        </p:txBody>
      </p:sp>
      <p:sp>
        <p:nvSpPr>
          <p:cNvPr id="8" name="Rectangle 7"/>
          <p:cNvSpPr/>
          <p:nvPr/>
        </p:nvSpPr>
        <p:spPr>
          <a:xfrm>
            <a:off x="2839382" y="6141968"/>
            <a:ext cx="34779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r-HR" sz="1200" dirty="0">
                <a:solidFill>
                  <a:srgbClr val="397B8C"/>
                </a:solidFill>
              </a:rPr>
              <a:t>Apley’s System of Orthopedics and Fractures</a:t>
            </a:r>
            <a:endParaRPr lang="en-US" sz="1200" dirty="0">
              <a:solidFill>
                <a:srgbClr val="397B8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40269" y="3051220"/>
            <a:ext cx="25608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r-HR" sz="1200" dirty="0">
                <a:solidFill>
                  <a:srgbClr val="397B8C"/>
                </a:solidFill>
              </a:rPr>
              <a:t>Apley’s System of Orthop and Fr</a:t>
            </a:r>
            <a:endParaRPr lang="en-US" sz="1200" dirty="0">
              <a:solidFill>
                <a:srgbClr val="397B8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363" y="1043156"/>
            <a:ext cx="2980513" cy="1993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36" y="3422650"/>
            <a:ext cx="4076700" cy="2705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176" y="3422650"/>
            <a:ext cx="40767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432" y="881313"/>
            <a:ext cx="3151120" cy="5775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Neurological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75758"/>
            <a:ext cx="4891156" cy="4899910"/>
          </a:xfrm>
        </p:spPr>
        <p:txBody>
          <a:bodyPr/>
          <a:lstStyle/>
          <a:p>
            <a:r>
              <a:rPr lang="en-US" dirty="0"/>
              <a:t>Full neurological examination is a must</a:t>
            </a:r>
          </a:p>
          <a:p>
            <a:pPr lvl="1"/>
            <a:r>
              <a:rPr lang="en-US" dirty="0"/>
              <a:t>Dermatomes</a:t>
            </a:r>
          </a:p>
          <a:p>
            <a:pPr lvl="1"/>
            <a:r>
              <a:rPr lang="en-US" dirty="0"/>
              <a:t>Myotomes</a:t>
            </a:r>
          </a:p>
          <a:p>
            <a:pPr lvl="1"/>
            <a:r>
              <a:rPr lang="en-US" dirty="0"/>
              <a:t>Reflexes</a:t>
            </a:r>
          </a:p>
          <a:p>
            <a:r>
              <a:rPr lang="en-US" dirty="0"/>
              <a:t>To be repeated over days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40269" y="6616320"/>
            <a:ext cx="25608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r-HR" sz="1200" dirty="0">
                <a:solidFill>
                  <a:srgbClr val="397B8C"/>
                </a:solidFill>
              </a:rPr>
              <a:t>Apley’s System of Orthop and Fr</a:t>
            </a:r>
            <a:endParaRPr lang="en-US" sz="1200" dirty="0">
              <a:solidFill>
                <a:srgbClr val="397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C- Spine:</a:t>
            </a:r>
          </a:p>
          <a:p>
            <a:pPr lvl="1"/>
            <a:r>
              <a:rPr lang="en-US" dirty="0"/>
              <a:t>AP – Lateral – Open-mouth</a:t>
            </a:r>
          </a:p>
          <a:p>
            <a:r>
              <a:rPr lang="en-US" dirty="0"/>
              <a:t>T and L- Spine:</a:t>
            </a:r>
          </a:p>
          <a:p>
            <a:pPr lvl="1"/>
            <a:r>
              <a:rPr lang="en-US" dirty="0"/>
              <a:t>AP – Lateral</a:t>
            </a:r>
          </a:p>
          <a:p>
            <a:r>
              <a:rPr lang="en-US" dirty="0"/>
              <a:t>Plain X-rays alone insufficient to show the true picture</a:t>
            </a:r>
          </a:p>
          <a:p>
            <a:r>
              <a:rPr lang="en-US" dirty="0" smtClean="0"/>
              <a:t>CT </a:t>
            </a:r>
            <a:r>
              <a:rPr lang="en-US" dirty="0"/>
              <a:t>for difficult areas (upper/lower C, upper T)</a:t>
            </a:r>
          </a:p>
          <a:p>
            <a:pPr lvl="1"/>
            <a:r>
              <a:rPr lang="en-US" dirty="0"/>
              <a:t>Shows structural damage of vertebrae and vertebral fragments into the canal</a:t>
            </a:r>
          </a:p>
          <a:p>
            <a:r>
              <a:rPr lang="en-US" dirty="0" smtClean="0"/>
              <a:t>MRI the best </a:t>
            </a:r>
            <a:r>
              <a:rPr lang="en-US" dirty="0"/>
              <a:t>to show:</a:t>
            </a:r>
          </a:p>
          <a:p>
            <a:pPr lvl="1"/>
            <a:r>
              <a:rPr lang="en-US" dirty="0"/>
              <a:t>IV disc, Ligamentum </a:t>
            </a:r>
            <a:r>
              <a:rPr lang="en-US" dirty="0" err="1"/>
              <a:t>flavum</a:t>
            </a:r>
            <a:r>
              <a:rPr lang="en-US" dirty="0"/>
              <a:t>, Neural structures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X-rays alone may be insufficient to show the true picture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82" y="2462353"/>
            <a:ext cx="3660784" cy="38133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39382" y="6317810"/>
            <a:ext cx="34779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r-HR" sz="1200" dirty="0">
                <a:solidFill>
                  <a:srgbClr val="397B8C"/>
                </a:solidFill>
              </a:rPr>
              <a:t>Apley’s System of Orthopedics and Fractures</a:t>
            </a:r>
            <a:endParaRPr lang="en-US" sz="1200" dirty="0">
              <a:solidFill>
                <a:srgbClr val="397B8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57634" y="2462353"/>
            <a:ext cx="4339693" cy="3813315"/>
            <a:chOff x="4557634" y="2462353"/>
            <a:chExt cx="4339693" cy="38133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57634" y="2462353"/>
              <a:ext cx="4339693" cy="381331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163557" y="2466317"/>
              <a:ext cx="1580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</a:rPr>
                <a:t>CT Scan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X-rays for C- Spine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75758"/>
            <a:ext cx="4407492" cy="4899910"/>
          </a:xfrm>
        </p:spPr>
        <p:txBody>
          <a:bodyPr/>
          <a:lstStyle/>
          <a:p>
            <a:r>
              <a:rPr lang="en-US" dirty="0"/>
              <a:t>AP:</a:t>
            </a:r>
          </a:p>
          <a:p>
            <a:pPr lvl="1"/>
            <a:r>
              <a:rPr lang="en-US" dirty="0"/>
              <a:t>Intact lateral outline</a:t>
            </a:r>
          </a:p>
          <a:p>
            <a:pPr lvl="1"/>
            <a:r>
              <a:rPr lang="en-US" dirty="0"/>
              <a:t>Spinous processes &amp; Trachea in the middle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348" y="1677988"/>
            <a:ext cx="3235204" cy="48845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56348" y="6562512"/>
            <a:ext cx="3347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2C7C9F"/>
                </a:solidFill>
              </a:rPr>
              <a:t>http://radiology-</a:t>
            </a:r>
            <a:r>
              <a:rPr lang="en-US" sz="1200" dirty="0" err="1">
                <a:solidFill>
                  <a:srgbClr val="2C7C9F"/>
                </a:solidFill>
              </a:rPr>
              <a:t>anatomy.blogspot.com</a:t>
            </a:r>
            <a:r>
              <a:rPr lang="en-US" sz="1200" dirty="0">
                <a:solidFill>
                  <a:srgbClr val="2C7C9F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429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X-rays for C- Spine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23" y="1177374"/>
            <a:ext cx="5042021" cy="4899910"/>
          </a:xfrm>
        </p:spPr>
        <p:txBody>
          <a:bodyPr/>
          <a:lstStyle/>
          <a:p>
            <a:r>
              <a:rPr lang="en-US" dirty="0"/>
              <a:t>Lateral:</a:t>
            </a:r>
          </a:p>
          <a:p>
            <a:pPr lvl="1"/>
            <a:r>
              <a:rPr lang="en-US" dirty="0"/>
              <a:t>All C- vertebrae &amp; upper T1</a:t>
            </a:r>
          </a:p>
          <a:p>
            <a:pPr lvl="1"/>
            <a:r>
              <a:rPr lang="en-US" dirty="0"/>
              <a:t>Prevertebral soft tissue width</a:t>
            </a:r>
          </a:p>
          <a:p>
            <a:pPr lvl="1"/>
            <a:r>
              <a:rPr lang="en-US" dirty="0" smtClean="0"/>
              <a:t>Four </a:t>
            </a:r>
            <a:r>
              <a:rPr lang="en-US" dirty="0"/>
              <a:t>parallel </a:t>
            </a:r>
            <a:r>
              <a:rPr lang="en-US" dirty="0" smtClean="0"/>
              <a:t>curves</a:t>
            </a:r>
          </a:p>
          <a:p>
            <a:pPr lvl="2"/>
            <a:r>
              <a:rPr lang="en-US" dirty="0" smtClean="0"/>
              <a:t>Front </a:t>
            </a:r>
            <a:r>
              <a:rPr lang="en-US" dirty="0"/>
              <a:t>of vertebral bodies</a:t>
            </a:r>
          </a:p>
          <a:p>
            <a:pPr lvl="2"/>
            <a:r>
              <a:rPr lang="en-US" dirty="0"/>
              <a:t>Back of vertebral bodies</a:t>
            </a:r>
          </a:p>
          <a:p>
            <a:pPr lvl="2"/>
            <a:r>
              <a:rPr lang="en-US" dirty="0"/>
              <a:t>Posterior borders of lateral masses</a:t>
            </a:r>
          </a:p>
          <a:p>
            <a:pPr lvl="2"/>
            <a:r>
              <a:rPr lang="en-US" dirty="0"/>
              <a:t>Bases of spinous processes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670" y="1133405"/>
            <a:ext cx="2435401" cy="40555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15670" y="4935073"/>
            <a:ext cx="226382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r-HR" sz="1050" dirty="0">
                <a:solidFill>
                  <a:srgbClr val="397B8C"/>
                </a:solidFill>
              </a:rPr>
              <a:t>Apley’s System of Orthop and Fr</a:t>
            </a:r>
            <a:endParaRPr lang="en-US" sz="1050" dirty="0">
              <a:solidFill>
                <a:srgbClr val="397B8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44" y="1177374"/>
            <a:ext cx="3939048" cy="51595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64160" y="6493403"/>
            <a:ext cx="3027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200" dirty="0">
                <a:solidFill>
                  <a:srgbClr val="2C7C9F"/>
                </a:solidFill>
              </a:rPr>
              <a:t>http://</a:t>
            </a:r>
            <a:r>
              <a:rPr lang="pl-PL" sz="1200" dirty="0" err="1">
                <a:solidFill>
                  <a:srgbClr val="2C7C9F"/>
                </a:solidFill>
              </a:rPr>
              <a:t>www.imageinterpretation.co.uk</a:t>
            </a:r>
            <a:r>
              <a:rPr lang="pl-PL" sz="1200" dirty="0">
                <a:solidFill>
                  <a:srgbClr val="2C7C9F"/>
                </a:solidFill>
              </a:rPr>
              <a:t>/</a:t>
            </a:r>
            <a:endParaRPr lang="en-US" sz="1200" dirty="0">
              <a:solidFill>
                <a:srgbClr val="2C7C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Revision of Anatomy</a:t>
            </a:r>
          </a:p>
          <a:p>
            <a:r>
              <a:rPr lang="en-US" dirty="0"/>
              <a:t>Principles of spine injury </a:t>
            </a:r>
          </a:p>
          <a:p>
            <a:r>
              <a:rPr lang="en-US" dirty="0"/>
              <a:t>Differentiation between: </a:t>
            </a:r>
          </a:p>
          <a:p>
            <a:pPr lvl="1"/>
            <a:r>
              <a:rPr lang="en-US" dirty="0"/>
              <a:t>Stable &amp;Unstable injuries</a:t>
            </a:r>
          </a:p>
          <a:p>
            <a:r>
              <a:rPr lang="en-US" dirty="0"/>
              <a:t>Common injuries of :</a:t>
            </a:r>
          </a:p>
          <a:p>
            <a:pPr lvl="1"/>
            <a:r>
              <a:rPr lang="en-US" dirty="0"/>
              <a:t>Cervical – Thoracic – Lumbar</a:t>
            </a:r>
          </a:p>
          <a:p>
            <a:r>
              <a:rPr lang="en-US" dirty="0"/>
              <a:t>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90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X-rays for C- Spine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Open-mouth view</a:t>
            </a:r>
          </a:p>
          <a:p>
            <a:r>
              <a:rPr lang="en-US" dirty="0"/>
              <a:t>For C1 and C2</a:t>
            </a:r>
          </a:p>
          <a:p>
            <a:pPr lvl="1"/>
            <a:r>
              <a:rPr lang="en-US" dirty="0"/>
              <a:t>Odontoid fractures</a:t>
            </a:r>
          </a:p>
          <a:p>
            <a:pPr lvl="1"/>
            <a:r>
              <a:rPr lang="en-US" dirty="0"/>
              <a:t>Lateral mass </a:t>
            </a:r>
            <a:r>
              <a:rPr lang="en-US" dirty="0" smtClean="0"/>
              <a:t>fractures</a:t>
            </a:r>
          </a:p>
          <a:p>
            <a:r>
              <a:rPr lang="en-US" dirty="0" smtClean="0"/>
              <a:t>Look for:</a:t>
            </a:r>
          </a:p>
          <a:p>
            <a:pPr lvl="1"/>
            <a:r>
              <a:rPr lang="en-US" dirty="0" smtClean="0"/>
              <a:t>Symmetry</a:t>
            </a:r>
          </a:p>
          <a:p>
            <a:pPr lvl="1"/>
            <a:r>
              <a:rPr lang="en-US" dirty="0" smtClean="0"/>
              <a:t>Continuity of bone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7432" b="3542"/>
          <a:stretch/>
        </p:blipFill>
        <p:spPr>
          <a:xfrm>
            <a:off x="4423824" y="1651408"/>
            <a:ext cx="4701755" cy="31110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77848" y="4752558"/>
            <a:ext cx="15937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000" dirty="0">
                <a:solidFill>
                  <a:srgbClr val="2C7C9F"/>
                </a:solidFill>
              </a:rPr>
              <a:t>http://</a:t>
            </a:r>
            <a:r>
              <a:rPr lang="fr-FR" sz="1000" dirty="0" err="1">
                <a:solidFill>
                  <a:srgbClr val="2C7C9F"/>
                </a:solidFill>
              </a:rPr>
              <a:t>nypemergency.org</a:t>
            </a:r>
            <a:r>
              <a:rPr lang="fr-FR" sz="1000" dirty="0">
                <a:solidFill>
                  <a:srgbClr val="2C7C9F"/>
                </a:solidFill>
              </a:rPr>
              <a:t>/</a:t>
            </a:r>
            <a:endParaRPr lang="en-US" sz="1000" dirty="0">
              <a:solidFill>
                <a:srgbClr val="2C7C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Factors:</a:t>
            </a:r>
          </a:p>
          <a:p>
            <a:pPr lvl="1"/>
            <a:r>
              <a:rPr lang="en-US" dirty="0"/>
              <a:t>Stable / Unstable</a:t>
            </a:r>
          </a:p>
          <a:p>
            <a:pPr lvl="1"/>
            <a:r>
              <a:rPr lang="en-US" dirty="0"/>
              <a:t>With / without neurological </a:t>
            </a:r>
            <a:r>
              <a:rPr lang="en-US" dirty="0" smtClean="0"/>
              <a:t>injury</a:t>
            </a:r>
          </a:p>
          <a:p>
            <a:r>
              <a:rPr lang="en-US" dirty="0" smtClean="0"/>
              <a:t>Objectives </a:t>
            </a:r>
            <a:r>
              <a:rPr lang="en-US" dirty="0"/>
              <a:t>of Treatment:</a:t>
            </a:r>
          </a:p>
          <a:p>
            <a:pPr lvl="1"/>
            <a:r>
              <a:rPr lang="en-US" dirty="0"/>
              <a:t>Preserve neurological function</a:t>
            </a:r>
          </a:p>
          <a:p>
            <a:pPr lvl="1"/>
            <a:r>
              <a:rPr lang="en-US" dirty="0"/>
              <a:t>Relieve reversible neural compression</a:t>
            </a:r>
          </a:p>
          <a:p>
            <a:pPr lvl="1"/>
            <a:r>
              <a:rPr lang="en-US" dirty="0"/>
              <a:t>Restore alignment of spine</a:t>
            </a:r>
          </a:p>
          <a:p>
            <a:pPr lvl="1"/>
            <a:r>
              <a:rPr lang="en-US" dirty="0"/>
              <a:t>Stabilize the spine</a:t>
            </a:r>
          </a:p>
          <a:p>
            <a:pPr lvl="1"/>
            <a:r>
              <a:rPr lang="en-US" dirty="0"/>
              <a:t>Rehabilitate the patient</a:t>
            </a:r>
          </a:p>
        </p:txBody>
      </p:sp>
    </p:spTree>
    <p:extLst>
      <p:ext uri="{BB962C8B-B14F-4D97-AF65-F5344CB8AC3E}">
        <p14:creationId xmlns:p14="http://schemas.microsoft.com/office/powerpoint/2010/main" val="2017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Stable Without Neurological Injury:</a:t>
            </a:r>
          </a:p>
          <a:p>
            <a:pPr lvl="1"/>
            <a:r>
              <a:rPr lang="en-US" dirty="0"/>
              <a:t>Conservative (support by orthotics ,rest)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275" y="2623812"/>
            <a:ext cx="2268085" cy="1837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507" y="4481879"/>
            <a:ext cx="1688853" cy="2244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360" y="2623812"/>
            <a:ext cx="3216670" cy="3918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030" y="2628910"/>
            <a:ext cx="3130650" cy="39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Unstable With/out Neurological Injury:</a:t>
            </a:r>
          </a:p>
          <a:p>
            <a:pPr lvl="1"/>
            <a:r>
              <a:rPr lang="en-US" dirty="0"/>
              <a:t>Secure stabilization:</a:t>
            </a:r>
          </a:p>
          <a:p>
            <a:pPr lvl="2"/>
            <a:r>
              <a:rPr lang="en-US" dirty="0"/>
              <a:t>Skin / Skeletal Traction</a:t>
            </a:r>
          </a:p>
          <a:p>
            <a:pPr lvl="2"/>
            <a:r>
              <a:rPr lang="en-US" dirty="0"/>
              <a:t>Surgery +/-Decompression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2915" y="3933045"/>
            <a:ext cx="3271241" cy="27153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5461" y="6622215"/>
            <a:ext cx="19500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200" dirty="0">
                <a:solidFill>
                  <a:srgbClr val="2C7C9F"/>
                </a:solidFill>
              </a:rPr>
              <a:t>http://www0.sun.ac.za/</a:t>
            </a:r>
            <a:endParaRPr lang="en-US" sz="1200" dirty="0">
              <a:solidFill>
                <a:srgbClr val="2C7C9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9" y="3906439"/>
            <a:ext cx="4179795" cy="2741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915" y="1897464"/>
            <a:ext cx="3271241" cy="20355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79530" y="3652523"/>
            <a:ext cx="16777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2C7C9F"/>
                </a:solidFill>
              </a:rPr>
              <a:t>http://</a:t>
            </a:r>
            <a:r>
              <a:rPr lang="en-US" sz="1050" dirty="0" err="1">
                <a:solidFill>
                  <a:srgbClr val="2C7C9F"/>
                </a:solidFill>
              </a:rPr>
              <a:t>reviews.jbjs.org</a:t>
            </a:r>
            <a:r>
              <a:rPr lang="en-US" sz="1050" dirty="0">
                <a:solidFill>
                  <a:srgbClr val="2C7C9F"/>
                </a:solidFill>
              </a:rPr>
              <a:t>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086" y="1897463"/>
            <a:ext cx="3334070" cy="47247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03936" y="6668382"/>
            <a:ext cx="174919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900" dirty="0">
                <a:solidFill>
                  <a:srgbClr val="2C7C9F"/>
                </a:solidFill>
              </a:rPr>
              <a:t>http://</a:t>
            </a:r>
            <a:r>
              <a:rPr lang="pl-PL" sz="900" dirty="0" err="1">
                <a:solidFill>
                  <a:srgbClr val="2C7C9F"/>
                </a:solidFill>
              </a:rPr>
              <a:t>www.spineuniverse.com</a:t>
            </a:r>
            <a:r>
              <a:rPr lang="pl-PL" sz="900" dirty="0">
                <a:solidFill>
                  <a:srgbClr val="2C7C9F"/>
                </a:solidFill>
              </a:rPr>
              <a:t>/</a:t>
            </a:r>
            <a:endParaRPr lang="en-US" sz="900" dirty="0">
              <a:solidFill>
                <a:srgbClr val="2C7C9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3499" y="3381992"/>
            <a:ext cx="4214569" cy="32380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09929" y="6509790"/>
            <a:ext cx="20502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2C7C9F"/>
                </a:solidFill>
              </a:rPr>
              <a:t>http://</a:t>
            </a:r>
            <a:r>
              <a:rPr lang="en-US" sz="900" dirty="0" err="1">
                <a:solidFill>
                  <a:srgbClr val="2C7C9F"/>
                </a:solidFill>
              </a:rPr>
              <a:t>thenerdynurse.com</a:t>
            </a:r>
            <a:r>
              <a:rPr lang="en-US" sz="900" dirty="0">
                <a:solidFill>
                  <a:srgbClr val="2C7C9F"/>
                </a:solidFill>
              </a:rPr>
              <a:t>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88489" y="3992564"/>
            <a:ext cx="1715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alo-Vest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4412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Unstable With/out Neurological Injury:</a:t>
            </a:r>
          </a:p>
          <a:p>
            <a:pPr lvl="1"/>
            <a:r>
              <a:rPr lang="en-US" dirty="0"/>
              <a:t>Secure stabilization:</a:t>
            </a:r>
          </a:p>
          <a:p>
            <a:pPr lvl="2"/>
            <a:r>
              <a:rPr lang="en-US" dirty="0"/>
              <a:t>Skin / Skeletal Traction</a:t>
            </a:r>
          </a:p>
          <a:p>
            <a:pPr lvl="2"/>
            <a:r>
              <a:rPr lang="en-US" dirty="0"/>
              <a:t>Surgery +/-Decompression </a:t>
            </a:r>
          </a:p>
        </p:txBody>
      </p:sp>
      <p:pic>
        <p:nvPicPr>
          <p:cNvPr id="2052" name="Picture 4" descr="https://www.researchgate.net/profile/Deng_Xing_Lun/publication/264990343/figure/fig1/AS:195901994868738@1423718083474/Radiographic-studies-of-the-cervical-defects-and-performed-procedures-a-c-Preoperativ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5" r="49379"/>
          <a:stretch/>
        </p:blipFill>
        <p:spPr bwMode="auto">
          <a:xfrm>
            <a:off x="4647283" y="3616961"/>
            <a:ext cx="3981653" cy="26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researchgate.net/profile/Deng_Xing_Lun/publication/264990343/figure/fig1/AS:195901994868738@1423718083474/Radiographic-studies-of-the-cervical-defects-and-performed-procedures-a-c-Preoperativ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t="-87" r="21923" b="53022"/>
          <a:stretch/>
        </p:blipFill>
        <p:spPr bwMode="auto">
          <a:xfrm>
            <a:off x="586660" y="3616960"/>
            <a:ext cx="4013603" cy="265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98196" y="6275669"/>
            <a:ext cx="27679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397B8C"/>
                </a:solidFill>
              </a:rPr>
              <a:t>www.researchgate.net/publication/264990343_S</a:t>
            </a:r>
            <a:endParaRPr lang="ar-SA" sz="900" dirty="0">
              <a:solidFill>
                <a:srgbClr val="397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75671"/>
            <a:ext cx="8042276" cy="859990"/>
          </a:xfrm>
        </p:spPr>
        <p:txBody>
          <a:bodyPr/>
          <a:lstStyle/>
          <a:p>
            <a:r>
              <a:rPr lang="en-US" sz="3600" dirty="0" smtClean="0"/>
              <a:t>Fractures of C2- Pedicle (Hangman’s)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hyperextension/distraction injury</a:t>
            </a:r>
          </a:p>
          <a:p>
            <a:pPr lvl="1"/>
            <a:r>
              <a:rPr lang="en-US" dirty="0" smtClean="0"/>
              <a:t>In MVA when forehead strikes dashboard</a:t>
            </a:r>
          </a:p>
          <a:p>
            <a:pPr lvl="1"/>
            <a:r>
              <a:rPr lang="en-US" dirty="0" smtClean="0"/>
              <a:t>Unstable</a:t>
            </a:r>
          </a:p>
          <a:p>
            <a:pPr lvl="1"/>
            <a:r>
              <a:rPr lang="en-US" dirty="0" smtClean="0"/>
              <a:t>May cause death (why?)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212" y="3711706"/>
            <a:ext cx="4135419" cy="27500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74950" y="6468777"/>
            <a:ext cx="1380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200" dirty="0" err="1">
                <a:solidFill>
                  <a:srgbClr val="397B8C"/>
                </a:solidFill>
              </a:rPr>
              <a:t>www.nature.com</a:t>
            </a:r>
            <a:endParaRPr lang="en-US" sz="1200" dirty="0">
              <a:solidFill>
                <a:srgbClr val="397B8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631" y="2788120"/>
            <a:ext cx="3323044" cy="36736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75695" y="6461760"/>
            <a:ext cx="168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rgbClr val="397B8C"/>
                </a:solidFill>
              </a:rPr>
              <a:t>www.med.wayne.edu</a:t>
            </a:r>
            <a:endParaRPr lang="en-US" sz="1200" dirty="0">
              <a:solidFill>
                <a:srgbClr val="397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Fractures of C2-Odontoid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Identified easily by</a:t>
            </a:r>
          </a:p>
          <a:p>
            <a:pPr lvl="1"/>
            <a:r>
              <a:rPr lang="en-US" dirty="0" smtClean="0"/>
              <a:t>Open mouth view</a:t>
            </a:r>
          </a:p>
          <a:p>
            <a:pPr lvl="1"/>
            <a:r>
              <a:rPr lang="en-US" dirty="0" smtClean="0"/>
              <a:t>CT scan</a:t>
            </a:r>
            <a:endParaRPr lang="ar-SA" dirty="0"/>
          </a:p>
        </p:txBody>
      </p:sp>
      <p:pic>
        <p:nvPicPr>
          <p:cNvPr id="4" name="Picture 2" descr="Image result for odontoid fra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70" t="11862" r="52468" b="58563"/>
          <a:stretch/>
        </p:blipFill>
        <p:spPr bwMode="auto">
          <a:xfrm>
            <a:off x="4643867" y="3788831"/>
            <a:ext cx="4049477" cy="273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88957" y="6527797"/>
            <a:ext cx="3902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489CB0"/>
                </a:solidFill>
              </a:rPr>
              <a:t>http://www.casereports.in/articles/6/3/Anterior-Odontoid-Screw-Fixation-for-Type-II-Odontoid-Fracture.html</a:t>
            </a:r>
            <a:endParaRPr lang="ar-SA" sz="900" dirty="0">
              <a:solidFill>
                <a:srgbClr val="489CB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893"/>
          <a:stretch/>
        </p:blipFill>
        <p:spPr>
          <a:xfrm>
            <a:off x="564537" y="3788832"/>
            <a:ext cx="3832225" cy="27076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2849" y="6469770"/>
            <a:ext cx="41355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2C7C9F"/>
                </a:solidFill>
              </a:rPr>
              <a:t>www./</a:t>
            </a:r>
            <a:r>
              <a:rPr lang="en-US" sz="1000" dirty="0" err="1">
                <a:solidFill>
                  <a:srgbClr val="2C7C9F"/>
                </a:solidFill>
              </a:rPr>
              <a:t>ortho-teaching.feinberg.northwestern.edu</a:t>
            </a:r>
            <a:r>
              <a:rPr lang="en-US" sz="1000" dirty="0">
                <a:solidFill>
                  <a:srgbClr val="2C7C9F"/>
                </a:solidFill>
              </a:rPr>
              <a:t>/</a:t>
            </a:r>
          </a:p>
        </p:txBody>
      </p:sp>
      <p:sp>
        <p:nvSpPr>
          <p:cNvPr id="8" name="Notched Right Arrow 7"/>
          <p:cNvSpPr/>
          <p:nvPr/>
        </p:nvSpPr>
        <p:spPr>
          <a:xfrm rot="19165211">
            <a:off x="2190307" y="5082363"/>
            <a:ext cx="627321" cy="127590"/>
          </a:xfrm>
          <a:prstGeom prst="notched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9" name="Notched Right Arrow 8"/>
          <p:cNvSpPr/>
          <p:nvPr/>
        </p:nvSpPr>
        <p:spPr>
          <a:xfrm rot="19165211">
            <a:off x="6011157" y="5298562"/>
            <a:ext cx="627321" cy="127590"/>
          </a:xfrm>
          <a:prstGeom prst="notched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40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97471"/>
            <a:ext cx="8042276" cy="859990"/>
          </a:xfrm>
        </p:spPr>
        <p:txBody>
          <a:bodyPr/>
          <a:lstStyle/>
          <a:p>
            <a:r>
              <a:rPr lang="en-US" sz="4000" dirty="0" smtClean="0"/>
              <a:t>Cervical Wedge-Compression </a:t>
            </a:r>
            <a:r>
              <a:rPr lang="en-US" sz="4000" dirty="0"/>
              <a:t>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75758"/>
            <a:ext cx="4224723" cy="4899910"/>
          </a:xfrm>
        </p:spPr>
        <p:txBody>
          <a:bodyPr/>
          <a:lstStyle/>
          <a:p>
            <a:r>
              <a:rPr lang="en-US" dirty="0"/>
              <a:t>Pure flexion injury</a:t>
            </a:r>
          </a:p>
          <a:p>
            <a:r>
              <a:rPr lang="en-US" dirty="0"/>
              <a:t>Mid- &amp; lower cervical</a:t>
            </a:r>
          </a:p>
          <a:p>
            <a:r>
              <a:rPr lang="en-US" dirty="0"/>
              <a:t>Stable if only anterior column affected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95" r="50511"/>
          <a:stretch/>
        </p:blipFill>
        <p:spPr>
          <a:xfrm>
            <a:off x="5415816" y="1485582"/>
            <a:ext cx="3728184" cy="53724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93469" y="6516856"/>
            <a:ext cx="2003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200" dirty="0" err="1">
                <a:solidFill>
                  <a:srgbClr val="397B8C"/>
                </a:solidFill>
              </a:rPr>
              <a:t>reference.medscape.com</a:t>
            </a:r>
            <a:endParaRPr lang="en-US" sz="1200" dirty="0">
              <a:solidFill>
                <a:srgbClr val="397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Burst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Axial compression</a:t>
            </a:r>
          </a:p>
          <a:p>
            <a:r>
              <a:rPr lang="en-US" dirty="0" smtClean="0"/>
              <a:t>Diving</a:t>
            </a:r>
          </a:p>
          <a:p>
            <a:r>
              <a:rPr lang="en-US" dirty="0" smtClean="0"/>
              <a:t>Unstable</a:t>
            </a:r>
            <a:endParaRPr lang="en-US" dirty="0"/>
          </a:p>
          <a:p>
            <a:pPr lvl="1"/>
            <a:r>
              <a:rPr lang="en-US" dirty="0"/>
              <a:t>Neurological injury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556" y="1396925"/>
            <a:ext cx="3822625" cy="48999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91120" y="6302669"/>
            <a:ext cx="2766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2C7C9F"/>
                </a:solidFill>
              </a:rPr>
              <a:t>http://</a:t>
            </a:r>
            <a:r>
              <a:rPr lang="en-US" sz="1200" dirty="0" err="1">
                <a:solidFill>
                  <a:srgbClr val="2C7C9F"/>
                </a:solidFill>
              </a:rPr>
              <a:t>www.learningradiology.com</a:t>
            </a:r>
            <a:r>
              <a:rPr lang="en-US" sz="1200" dirty="0">
                <a:solidFill>
                  <a:srgbClr val="2C7C9F"/>
                </a:solidFill>
              </a:rPr>
              <a:t>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678" y="3706890"/>
            <a:ext cx="2134041" cy="25288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8679" y="6235700"/>
            <a:ext cx="19223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solidFill>
                  <a:srgbClr val="2C7C9F"/>
                </a:solidFill>
              </a:rPr>
              <a:t>http://</a:t>
            </a:r>
            <a:r>
              <a:rPr lang="it-IT" sz="1200" dirty="0" err="1">
                <a:solidFill>
                  <a:srgbClr val="2C7C9F"/>
                </a:solidFill>
              </a:rPr>
              <a:t>radiopaedia.org</a:t>
            </a:r>
            <a:r>
              <a:rPr lang="it-IT" sz="1200" dirty="0">
                <a:solidFill>
                  <a:srgbClr val="2C7C9F"/>
                </a:solidFill>
              </a:rPr>
              <a:t>/</a:t>
            </a:r>
            <a:endParaRPr lang="en-US" sz="1200" dirty="0">
              <a:solidFill>
                <a:srgbClr val="2C7C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4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Fracture-Dislocation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75758"/>
            <a:ext cx="4560607" cy="4899910"/>
          </a:xfrm>
        </p:spPr>
        <p:txBody>
          <a:bodyPr/>
          <a:lstStyle/>
          <a:p>
            <a:r>
              <a:rPr lang="en-US" dirty="0"/>
              <a:t>Flexion-Rotation</a:t>
            </a:r>
          </a:p>
          <a:p>
            <a:pPr lvl="1"/>
            <a:r>
              <a:rPr lang="en-US" dirty="0"/>
              <a:t>Articular facets ride forwards over facets below</a:t>
            </a:r>
          </a:p>
          <a:p>
            <a:pPr lvl="1"/>
            <a:r>
              <a:rPr lang="en-US" dirty="0"/>
              <a:t>Usually with fracture of articular mass</a:t>
            </a:r>
          </a:p>
          <a:p>
            <a:pPr lvl="2"/>
            <a:r>
              <a:rPr lang="en-US" dirty="0"/>
              <a:t>Unilateral facet: stable</a:t>
            </a:r>
          </a:p>
          <a:p>
            <a:pPr lvl="3"/>
            <a:r>
              <a:rPr lang="en-US" dirty="0"/>
              <a:t>Displacement &lt;25% of vertebral body width</a:t>
            </a:r>
          </a:p>
          <a:p>
            <a:pPr lvl="2"/>
            <a:r>
              <a:rPr lang="en-US" dirty="0"/>
              <a:t>Bilateral facet: Unstable</a:t>
            </a:r>
          </a:p>
          <a:p>
            <a:pPr lvl="3"/>
            <a:r>
              <a:rPr lang="en-US" dirty="0"/>
              <a:t>Displacement &gt;25% of vertebral body width</a:t>
            </a:r>
          </a:p>
        </p:txBody>
      </p:sp>
      <p:sp>
        <p:nvSpPr>
          <p:cNvPr id="5" name="Rectangle 4"/>
          <p:cNvSpPr/>
          <p:nvPr/>
        </p:nvSpPr>
        <p:spPr>
          <a:xfrm>
            <a:off x="5846643" y="5895583"/>
            <a:ext cx="22829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000" dirty="0">
                <a:solidFill>
                  <a:srgbClr val="2C7C9F"/>
                </a:solidFill>
              </a:rPr>
              <a:t>http://</a:t>
            </a:r>
            <a:r>
              <a:rPr lang="pl-PL" sz="1000" dirty="0" err="1">
                <a:solidFill>
                  <a:srgbClr val="2C7C9F"/>
                </a:solidFill>
              </a:rPr>
              <a:t>www.imageinterpretation.co.uk</a:t>
            </a:r>
            <a:r>
              <a:rPr lang="pl-PL" sz="1000" dirty="0">
                <a:solidFill>
                  <a:srgbClr val="2C7C9F"/>
                </a:solidFill>
              </a:rPr>
              <a:t>/</a:t>
            </a:r>
            <a:endParaRPr lang="en-US" sz="1000" dirty="0">
              <a:solidFill>
                <a:srgbClr val="2C7C9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866" b="21379"/>
          <a:stretch/>
        </p:blipFill>
        <p:spPr>
          <a:xfrm>
            <a:off x="5302535" y="1657754"/>
            <a:ext cx="3371215" cy="412635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67017" y="3825713"/>
            <a:ext cx="1663157" cy="124301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 rot="20349028">
            <a:off x="5032688" y="4937625"/>
            <a:ext cx="793267" cy="262201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930" y="1375757"/>
            <a:ext cx="3576002" cy="52052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01541" y="6581001"/>
            <a:ext cx="3027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200" dirty="0">
                <a:solidFill>
                  <a:srgbClr val="2C7C9F"/>
                </a:solidFill>
              </a:rPr>
              <a:t>http://</a:t>
            </a:r>
            <a:r>
              <a:rPr lang="pl-PL" sz="1200" dirty="0" err="1">
                <a:solidFill>
                  <a:srgbClr val="2C7C9F"/>
                </a:solidFill>
              </a:rPr>
              <a:t>www.imageinterpretation.co.uk</a:t>
            </a:r>
            <a:r>
              <a:rPr lang="pl-PL" sz="1200" dirty="0">
                <a:solidFill>
                  <a:srgbClr val="2C7C9F"/>
                </a:solidFill>
              </a:rPr>
              <a:t>/</a:t>
            </a:r>
            <a:endParaRPr lang="en-US" sz="1200" dirty="0">
              <a:solidFill>
                <a:srgbClr val="2C7C9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01541" y="4102119"/>
            <a:ext cx="1856572" cy="144143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 rot="573356">
            <a:off x="4965212" y="4076132"/>
            <a:ext cx="793267" cy="262201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133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Anatomy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665" y="1043156"/>
            <a:ext cx="2699585" cy="55022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4817" y="6545385"/>
            <a:ext cx="24754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200" dirty="0">
                <a:solidFill>
                  <a:srgbClr val="2C7C9F"/>
                </a:solidFill>
              </a:rPr>
              <a:t>http://</a:t>
            </a:r>
            <a:r>
              <a:rPr lang="nl-NL" sz="1200" dirty="0" err="1">
                <a:solidFill>
                  <a:srgbClr val="2C7C9F"/>
                </a:solidFill>
              </a:rPr>
              <a:t>www.ivanchengmd.com</a:t>
            </a:r>
            <a:r>
              <a:rPr lang="nl-NL" sz="1200" dirty="0">
                <a:solidFill>
                  <a:srgbClr val="2C7C9F"/>
                </a:solidFill>
              </a:rPr>
              <a:t>/</a:t>
            </a:r>
            <a:endParaRPr lang="en-US" sz="1200" dirty="0">
              <a:solidFill>
                <a:srgbClr val="2C7C9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693" y="1043156"/>
            <a:ext cx="4429858" cy="54269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35551" y="6470094"/>
            <a:ext cx="2752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http://</a:t>
            </a:r>
            <a:r>
              <a:rPr lang="en-US" sz="1200" dirty="0" err="1">
                <a:solidFill>
                  <a:schemeClr val="accent1"/>
                </a:solidFill>
              </a:rPr>
              <a:t>morphopedics.wikidot.com</a:t>
            </a:r>
            <a:r>
              <a:rPr lang="en-US" sz="1200" dirty="0">
                <a:solidFill>
                  <a:schemeClr val="accent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4005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Sprained Neck (Whiplash inj.)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 tissue </a:t>
            </a:r>
            <a:r>
              <a:rPr lang="en-US" dirty="0" smtClean="0"/>
              <a:t>sprain only - stable</a:t>
            </a:r>
            <a:endParaRPr lang="en-US" dirty="0"/>
          </a:p>
          <a:p>
            <a:r>
              <a:rPr lang="en-US" dirty="0"/>
              <a:t>RTA: Rear-end collision:</a:t>
            </a:r>
          </a:p>
          <a:p>
            <a:pPr lvl="1"/>
            <a:r>
              <a:rPr lang="en-US" dirty="0"/>
              <a:t>Body thrown forwards, neck jerked backwards</a:t>
            </a:r>
          </a:p>
          <a:p>
            <a:pPr lvl="1"/>
            <a:r>
              <a:rPr lang="en-US" dirty="0"/>
              <a:t>Pain/stiffness over 48 hours</a:t>
            </a:r>
          </a:p>
          <a:p>
            <a:r>
              <a:rPr lang="en-US" dirty="0"/>
              <a:t>Treatment:</a:t>
            </a:r>
          </a:p>
          <a:p>
            <a:pPr lvl="1"/>
            <a:r>
              <a:rPr lang="en-US" dirty="0"/>
              <a:t>Pain relief</a:t>
            </a:r>
          </a:p>
          <a:p>
            <a:pPr lvl="1"/>
            <a:r>
              <a:rPr lang="en-US" dirty="0"/>
              <a:t>C-Collar</a:t>
            </a:r>
          </a:p>
          <a:p>
            <a:pPr lvl="1"/>
            <a:r>
              <a:rPr lang="en-US" dirty="0"/>
              <a:t>Physiotherapy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0" y="3111116"/>
            <a:ext cx="2254263" cy="34185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91414" y="6525865"/>
            <a:ext cx="26674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100" dirty="0">
                <a:solidFill>
                  <a:srgbClr val="2C7C9F"/>
                </a:solidFill>
              </a:rPr>
              <a:t>http://</a:t>
            </a:r>
            <a:r>
              <a:rPr lang="nl-NL" sz="1100" dirty="0" err="1">
                <a:solidFill>
                  <a:srgbClr val="2C7C9F"/>
                </a:solidFill>
              </a:rPr>
              <a:t>drcaram.files.wordpress.com</a:t>
            </a:r>
            <a:r>
              <a:rPr lang="nl-NL" sz="1100" dirty="0">
                <a:solidFill>
                  <a:srgbClr val="2C7C9F"/>
                </a:solidFill>
              </a:rPr>
              <a:t>/</a:t>
            </a:r>
            <a:endParaRPr lang="en-US" sz="1100" dirty="0">
              <a:solidFill>
                <a:srgbClr val="2C7C9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370" y="3512821"/>
            <a:ext cx="2838450" cy="30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Thoracic Spine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Wedge compression</a:t>
            </a:r>
          </a:p>
          <a:p>
            <a:pPr lvl="1"/>
            <a:r>
              <a:rPr lang="en-US" dirty="0" smtClean="0"/>
              <a:t>Common in osteoporotic spine</a:t>
            </a:r>
          </a:p>
          <a:p>
            <a:pPr lvl="2"/>
            <a:r>
              <a:rPr lang="en-US" dirty="0" smtClean="0"/>
              <a:t>Mild trauma to old lady</a:t>
            </a:r>
          </a:p>
          <a:p>
            <a:pPr lvl="1"/>
            <a:r>
              <a:rPr lang="en-US" dirty="0" smtClean="0"/>
              <a:t>Usually stable</a:t>
            </a:r>
          </a:p>
          <a:p>
            <a:pPr lvl="1"/>
            <a:r>
              <a:rPr lang="en-US" dirty="0" smtClean="0"/>
              <a:t>Causes ↑kyphosis</a:t>
            </a:r>
          </a:p>
          <a:p>
            <a:r>
              <a:rPr lang="en-US" dirty="0" smtClean="0"/>
              <a:t>Sever injuries in young</a:t>
            </a:r>
          </a:p>
          <a:p>
            <a:pPr lvl="1"/>
            <a:r>
              <a:rPr lang="en-US" dirty="0" smtClean="0"/>
              <a:t>More in T11, T12 (not protected)</a:t>
            </a:r>
          </a:p>
          <a:p>
            <a:pPr lvl="1"/>
            <a:r>
              <a:rPr lang="en-US" dirty="0" smtClean="0"/>
              <a:t>May cause neurological injury</a:t>
            </a:r>
          </a:p>
          <a:p>
            <a:r>
              <a:rPr lang="en-US" dirty="0" smtClean="0"/>
              <a:t>Upper T-spine:</a:t>
            </a:r>
          </a:p>
          <a:p>
            <a:pPr lvl="1"/>
            <a:r>
              <a:rPr lang="en-US" dirty="0" smtClean="0"/>
              <a:t>Lateral not clear</a:t>
            </a:r>
          </a:p>
          <a:p>
            <a:pPr lvl="1"/>
            <a:r>
              <a:rPr lang="en-US" dirty="0" smtClean="0"/>
              <a:t>need CT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215" y="4448804"/>
            <a:ext cx="2201911" cy="22019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58414" y="6598642"/>
            <a:ext cx="22621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2C7C9F"/>
                </a:solidFill>
              </a:rPr>
              <a:t>http://</a:t>
            </a:r>
            <a:r>
              <a:rPr lang="en-US" sz="1200" dirty="0" err="1">
                <a:solidFill>
                  <a:srgbClr val="2C7C9F"/>
                </a:solidFill>
              </a:rPr>
              <a:t>www.braceshop.com</a:t>
            </a:r>
            <a:r>
              <a:rPr lang="en-US" sz="1200" dirty="0">
                <a:solidFill>
                  <a:srgbClr val="2C7C9F"/>
                </a:solidFill>
              </a:rPr>
              <a:t>/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186" y="1377950"/>
            <a:ext cx="2828365" cy="282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</a:t>
            </a:r>
            <a:r>
              <a:rPr lang="en-US" dirty="0" smtClean="0"/>
              <a:t>Processes Fracture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8" y="1274244"/>
            <a:ext cx="4468986" cy="4899910"/>
          </a:xfrm>
        </p:spPr>
        <p:txBody>
          <a:bodyPr/>
          <a:lstStyle/>
          <a:p>
            <a:r>
              <a:rPr lang="en-US" dirty="0"/>
              <a:t>Avulsion fracture of Transverse Processes</a:t>
            </a:r>
          </a:p>
          <a:p>
            <a:pPr lvl="1"/>
            <a:r>
              <a:rPr lang="en-US" dirty="0"/>
              <a:t>Isolated, stable</a:t>
            </a:r>
          </a:p>
          <a:p>
            <a:pPr lvl="1"/>
            <a:r>
              <a:rPr lang="en-US" dirty="0"/>
              <a:t>Supportive </a:t>
            </a:r>
            <a:r>
              <a:rPr lang="en-US" dirty="0" smtClean="0"/>
              <a:t>treatment</a:t>
            </a:r>
          </a:p>
          <a:p>
            <a:r>
              <a:rPr lang="en-US" dirty="0"/>
              <a:t>Fracture of L5 transverse process (Red flag)</a:t>
            </a:r>
          </a:p>
          <a:p>
            <a:pPr lvl="1"/>
            <a:r>
              <a:rPr lang="en-US" dirty="0"/>
              <a:t>Might indicate a shear injury of </a:t>
            </a:r>
            <a:r>
              <a:rPr lang="en-US" dirty="0" smtClean="0"/>
              <a:t>pelvis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0157" y="1956660"/>
            <a:ext cx="3018834" cy="45965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73816" y="6553238"/>
            <a:ext cx="2144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200" dirty="0" err="1">
                <a:solidFill>
                  <a:srgbClr val="397B8C"/>
                </a:solidFill>
              </a:rPr>
              <a:t>www.msdlatinamerica.com</a:t>
            </a:r>
            <a:endParaRPr lang="en-US" sz="1200" dirty="0">
              <a:solidFill>
                <a:srgbClr val="397B8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958" y="2873512"/>
            <a:ext cx="4941233" cy="38182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94194" y="6747340"/>
            <a:ext cx="2029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200" dirty="0">
                <a:solidFill>
                  <a:srgbClr val="397B8C"/>
                </a:solidFill>
              </a:rPr>
              <a:t>radiology.casereports.net</a:t>
            </a:r>
            <a:endParaRPr lang="en-US" sz="1200" dirty="0">
              <a:solidFill>
                <a:srgbClr val="397B8C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283075" y="3259513"/>
            <a:ext cx="1022239" cy="92937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5403204" y="4188886"/>
            <a:ext cx="245806" cy="1573349"/>
          </a:xfrm>
          <a:prstGeom prst="upArrow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Wedge Compression L-Spine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commonest vertebral injury</a:t>
            </a:r>
          </a:p>
          <a:p>
            <a:pPr lvl="1"/>
            <a:r>
              <a:rPr lang="en-US" dirty="0"/>
              <a:t>Minor trauma in osteoporotic people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" y="2469762"/>
            <a:ext cx="5280936" cy="43033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7356" y="6113598"/>
            <a:ext cx="1920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dirty="0">
                <a:solidFill>
                  <a:srgbClr val="397B8C"/>
                </a:solidFill>
              </a:rPr>
              <a:t>http://</a:t>
            </a:r>
            <a:r>
              <a:rPr lang="pl-PL" sz="1200" dirty="0" err="1">
                <a:solidFill>
                  <a:srgbClr val="397B8C"/>
                </a:solidFill>
              </a:rPr>
              <a:t>www.neuros.net</a:t>
            </a:r>
            <a:r>
              <a:rPr lang="pl-PL" sz="1200" dirty="0">
                <a:solidFill>
                  <a:srgbClr val="397B8C"/>
                </a:solidFill>
              </a:rPr>
              <a:t>/</a:t>
            </a:r>
            <a:endParaRPr lang="en-US" sz="1200" dirty="0">
              <a:solidFill>
                <a:srgbClr val="397B8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960" y="2469763"/>
            <a:ext cx="2922632" cy="430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Wedge Compression L-Spine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Stable (posterior elements intact)</a:t>
            </a:r>
          </a:p>
          <a:p>
            <a:pPr lvl="2"/>
            <a:r>
              <a:rPr lang="en-US" dirty="0"/>
              <a:t>Anterior vertebral body height reduced by &lt;50%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583" y="2350410"/>
            <a:ext cx="2136567" cy="4273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119" y="2350410"/>
            <a:ext cx="2484141" cy="4247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294" y="2350410"/>
            <a:ext cx="2680420" cy="42731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3940" y="6597906"/>
            <a:ext cx="25608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r-HR" sz="1200" dirty="0">
                <a:solidFill>
                  <a:srgbClr val="397B8C"/>
                </a:solidFill>
              </a:rPr>
              <a:t>Apley’s System of Orthop and Fr</a:t>
            </a:r>
            <a:endParaRPr lang="en-US" sz="1200" dirty="0">
              <a:solidFill>
                <a:srgbClr val="397B8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50031" y="6597906"/>
            <a:ext cx="25608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r-HR" sz="1200" dirty="0">
                <a:solidFill>
                  <a:srgbClr val="397B8C"/>
                </a:solidFill>
              </a:rPr>
              <a:t>Apley’s System of Orthop and Fr</a:t>
            </a:r>
            <a:endParaRPr lang="en-US" sz="1200" dirty="0">
              <a:solidFill>
                <a:srgbClr val="397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Wedge Compression L-Spine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Unstable (posterior elements injured)</a:t>
            </a:r>
          </a:p>
          <a:p>
            <a:pPr lvl="2"/>
            <a:r>
              <a:rPr lang="en-US" dirty="0"/>
              <a:t>Anterior vertebral body height reduced by &gt;50%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561" y="2427654"/>
            <a:ext cx="2438400" cy="419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915" y="2427654"/>
            <a:ext cx="3098800" cy="4191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09880" y="6597906"/>
            <a:ext cx="25608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r-HR" sz="1200" dirty="0">
                <a:solidFill>
                  <a:srgbClr val="397B8C"/>
                </a:solidFill>
              </a:rPr>
              <a:t>Apley’s System of Orthop and Fr</a:t>
            </a:r>
            <a:endParaRPr lang="en-US" sz="1200" dirty="0">
              <a:solidFill>
                <a:srgbClr val="397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Burst Injury L-Spine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43156"/>
            <a:ext cx="8042276" cy="5232512"/>
          </a:xfrm>
        </p:spPr>
        <p:txBody>
          <a:bodyPr/>
          <a:lstStyle/>
          <a:p>
            <a:r>
              <a:rPr lang="en-US" dirty="0"/>
              <a:t>Axial compression: shattered vertebral body</a:t>
            </a:r>
          </a:p>
          <a:p>
            <a:r>
              <a:rPr lang="en-US" dirty="0"/>
              <a:t>Posterior fragments into spinal canal</a:t>
            </a:r>
          </a:p>
          <a:p>
            <a:r>
              <a:rPr lang="en-US" dirty="0"/>
              <a:t>Usually unstable</a:t>
            </a:r>
          </a:p>
          <a:p>
            <a:r>
              <a:rPr lang="en-US" dirty="0"/>
              <a:t>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384" t="15570" b="10730"/>
          <a:stretch/>
        </p:blipFill>
        <p:spPr>
          <a:xfrm>
            <a:off x="6332224" y="3698231"/>
            <a:ext cx="2953499" cy="29622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5970" y="6610878"/>
            <a:ext cx="16330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200" dirty="0" err="1">
                <a:solidFill>
                  <a:srgbClr val="266891"/>
                </a:solidFill>
              </a:rPr>
              <a:t>www.doereport.com</a:t>
            </a:r>
            <a:endParaRPr lang="en-US" sz="1200" dirty="0">
              <a:solidFill>
                <a:srgbClr val="26689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8231"/>
            <a:ext cx="3104911" cy="30511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435" y="3698231"/>
            <a:ext cx="3104911" cy="30511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753" y="1759528"/>
            <a:ext cx="1899884" cy="189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Burst Injury L-Spine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this a compression or a burst fracture?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burst fracture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Why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Posterior displacement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6518" y="1894464"/>
            <a:ext cx="2701923" cy="47201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65718" y="6581001"/>
            <a:ext cx="1916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solidFill>
                  <a:srgbClr val="2C7C9F"/>
                </a:solidFill>
              </a:rPr>
              <a:t>http://</a:t>
            </a:r>
            <a:r>
              <a:rPr lang="fr-FR" sz="1200" dirty="0" err="1">
                <a:solidFill>
                  <a:srgbClr val="2C7C9F"/>
                </a:solidFill>
              </a:rPr>
              <a:t>studydroid.com</a:t>
            </a:r>
            <a:r>
              <a:rPr lang="fr-FR" sz="1200" dirty="0">
                <a:solidFill>
                  <a:srgbClr val="2C7C9F"/>
                </a:solidFill>
              </a:rPr>
              <a:t>/</a:t>
            </a:r>
            <a:endParaRPr lang="en-US" sz="1200" dirty="0">
              <a:solidFill>
                <a:srgbClr val="2C7C9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39563" y="2339164"/>
            <a:ext cx="1721849" cy="1276602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Neurological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Traumatic Quadriplegia / Paraplegia:</a:t>
            </a:r>
          </a:p>
          <a:p>
            <a:pPr lvl="1"/>
            <a:r>
              <a:rPr lang="en-US" dirty="0" smtClean="0"/>
              <a:t>Burst fractures or Fracture-Dislocation of</a:t>
            </a:r>
          </a:p>
          <a:p>
            <a:pPr lvl="1"/>
            <a:r>
              <a:rPr lang="en-US" dirty="0" smtClean="0"/>
              <a:t>C-spine and T-L spine</a:t>
            </a:r>
          </a:p>
          <a:p>
            <a:r>
              <a:rPr lang="en-US" dirty="0" smtClean="0"/>
              <a:t>Complete transection of spinal cord:</a:t>
            </a:r>
          </a:p>
          <a:p>
            <a:pPr lvl="1"/>
            <a:r>
              <a:rPr lang="en-US" dirty="0" smtClean="0"/>
              <a:t>Initial spinal shock:</a:t>
            </a:r>
          </a:p>
          <a:p>
            <a:pPr lvl="2"/>
            <a:r>
              <a:rPr lang="en-US" dirty="0" smtClean="0"/>
              <a:t>Complete paralysis and anesthesia with loss of anal reflex</a:t>
            </a:r>
          </a:p>
          <a:p>
            <a:pPr lvl="2"/>
            <a:r>
              <a:rPr lang="en-US" dirty="0" smtClean="0"/>
              <a:t>If anal reflex returns and neural deficit persists – should assume complete cord transection</a:t>
            </a:r>
          </a:p>
          <a:p>
            <a:pPr lvl="2"/>
            <a:r>
              <a:rPr lang="en-US" dirty="0" smtClean="0"/>
              <a:t>Gradually: UMNL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43" y="1375757"/>
            <a:ext cx="7289848" cy="51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0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Vertebral injuries are common</a:t>
            </a:r>
          </a:p>
          <a:p>
            <a:r>
              <a:rPr lang="en-US" dirty="0"/>
              <a:t>Stable VS. </a:t>
            </a:r>
            <a:r>
              <a:rPr lang="en-US" dirty="0" smtClean="0"/>
              <a:t>Unstable</a:t>
            </a:r>
          </a:p>
          <a:p>
            <a:pPr lvl="1"/>
            <a:r>
              <a:rPr lang="en-US" dirty="0"/>
              <a:t>Which column(s) are </a:t>
            </a:r>
            <a:r>
              <a:rPr lang="en-US" dirty="0" smtClean="0"/>
              <a:t>injured</a:t>
            </a:r>
            <a:endParaRPr lang="en-US" dirty="0"/>
          </a:p>
          <a:p>
            <a:r>
              <a:rPr lang="en-US" dirty="0"/>
              <a:t>Forces:</a:t>
            </a:r>
          </a:p>
          <a:p>
            <a:pPr lvl="1"/>
            <a:r>
              <a:rPr lang="en-US" dirty="0"/>
              <a:t>Axial compression, flexion, shear, combinations</a:t>
            </a:r>
          </a:p>
          <a:p>
            <a:r>
              <a:rPr lang="en-US" dirty="0"/>
              <a:t>Imaging:</a:t>
            </a:r>
          </a:p>
          <a:p>
            <a:pPr lvl="2"/>
            <a:r>
              <a:rPr lang="en-US" dirty="0"/>
              <a:t>X-rays: AP, Lateral, Special views</a:t>
            </a:r>
          </a:p>
          <a:p>
            <a:r>
              <a:rPr lang="en-US" dirty="0"/>
              <a:t>Always assess neurological status</a:t>
            </a:r>
          </a:p>
        </p:txBody>
      </p:sp>
    </p:spTree>
    <p:extLst>
      <p:ext uri="{BB962C8B-B14F-4D97-AF65-F5344CB8AC3E}">
        <p14:creationId xmlns:p14="http://schemas.microsoft.com/office/powerpoint/2010/main" val="16513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Thoracic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8241" y="6521475"/>
            <a:ext cx="1037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2C7C9F"/>
                </a:solidFill>
              </a:rPr>
              <a:t>ViewMedica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Lower not protected by ribs / more mobile</a:t>
            </a:r>
          </a:p>
        </p:txBody>
      </p:sp>
      <p:pic>
        <p:nvPicPr>
          <p:cNvPr id="13" name="Content Placeholder 6" descr="Untitled.tif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0" b="389"/>
          <a:stretch/>
        </p:blipFill>
        <p:spPr>
          <a:xfrm>
            <a:off x="910338" y="2136775"/>
            <a:ext cx="2469594" cy="4473567"/>
          </a:xfrm>
          <a:prstGeom prst="rect">
            <a:avLst/>
          </a:prstGeom>
        </p:spPr>
      </p:pic>
      <p:pic>
        <p:nvPicPr>
          <p:cNvPr id="14" name="Picture 13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561" y="2155922"/>
            <a:ext cx="3773488" cy="445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78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weight-bearing – very mobile</a:t>
            </a:r>
          </a:p>
        </p:txBody>
      </p:sp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75" y="2136775"/>
            <a:ext cx="2794000" cy="401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8241" y="6581001"/>
            <a:ext cx="1037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2C7C9F"/>
                </a:solidFill>
              </a:rPr>
              <a:t>ViewMedica</a:t>
            </a:r>
            <a:endParaRPr lang="en-US" dirty="0">
              <a:solidFill>
                <a:srgbClr val="2C7C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Spinal cord in spinal canal – spinal roots</a:t>
            </a:r>
          </a:p>
        </p:txBody>
      </p:sp>
      <p:pic>
        <p:nvPicPr>
          <p:cNvPr id="4" name="Picture 3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19" y="2634409"/>
            <a:ext cx="4054452" cy="2893404"/>
          </a:xfrm>
          <a:prstGeom prst="rect">
            <a:avLst/>
          </a:prstGeom>
        </p:spPr>
      </p:pic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982" y="2606765"/>
            <a:ext cx="4082096" cy="2921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8241" y="6581001"/>
            <a:ext cx="1037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2C7C9F"/>
                </a:solidFill>
              </a:rPr>
              <a:t>ViewMedica</a:t>
            </a:r>
            <a:endParaRPr lang="en-US" dirty="0">
              <a:solidFill>
                <a:srgbClr val="2C7C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Anatomy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8241" y="6581001"/>
            <a:ext cx="1037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2C7C9F"/>
                </a:solidFill>
              </a:rPr>
              <a:t>ViewMedica</a:t>
            </a:r>
            <a:endParaRPr lang="en-US" dirty="0">
              <a:solidFill>
                <a:srgbClr val="2C7C9F"/>
              </a:solidFill>
            </a:endParaRPr>
          </a:p>
        </p:txBody>
      </p:sp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76" y="2222282"/>
            <a:ext cx="4222620" cy="30624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1050" y="1408145"/>
            <a:ext cx="1900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Superior facet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45340" y="4444131"/>
            <a:ext cx="1740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Inferior facet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991555" y="1780673"/>
            <a:ext cx="357386" cy="221445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824940" y="4444131"/>
            <a:ext cx="1281040" cy="202575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ntitled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45" r="3738"/>
          <a:stretch/>
        </p:blipFill>
        <p:spPr>
          <a:xfrm>
            <a:off x="5069540" y="1521731"/>
            <a:ext cx="3684495" cy="4441638"/>
          </a:xfrm>
          <a:prstGeom prst="rect">
            <a:avLst/>
          </a:prstGeom>
        </p:spPr>
      </p:pic>
      <p:pic>
        <p:nvPicPr>
          <p:cNvPr id="13" name="Content Placeholder 3" descr="Untitled.tiff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2" b="1442"/>
          <a:stretch>
            <a:fillRect/>
          </a:stretch>
        </p:blipFill>
        <p:spPr>
          <a:xfrm>
            <a:off x="549275" y="1276762"/>
            <a:ext cx="8204760" cy="4998906"/>
          </a:xfrm>
        </p:spPr>
      </p:pic>
    </p:spTree>
    <p:extLst>
      <p:ext uri="{BB962C8B-B14F-4D97-AF65-F5344CB8AC3E}">
        <p14:creationId xmlns:p14="http://schemas.microsoft.com/office/powerpoint/2010/main" val="98903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54" y="1089224"/>
            <a:ext cx="8042276" cy="4899910"/>
          </a:xfrm>
        </p:spPr>
        <p:txBody>
          <a:bodyPr/>
          <a:lstStyle/>
          <a:p>
            <a:r>
              <a:rPr lang="en-US" dirty="0"/>
              <a:t>Posterior column:</a:t>
            </a:r>
          </a:p>
          <a:p>
            <a:pPr lvl="1"/>
            <a:r>
              <a:rPr lang="en-US" dirty="0"/>
              <a:t>Pedicles, Facet joints, Posterior bony arch, </a:t>
            </a:r>
            <a:r>
              <a:rPr lang="en-US" dirty="0" err="1"/>
              <a:t>Interspinous</a:t>
            </a:r>
            <a:r>
              <a:rPr lang="en-US" dirty="0"/>
              <a:t> and </a:t>
            </a:r>
            <a:r>
              <a:rPr lang="en-US" dirty="0" err="1"/>
              <a:t>Supraspinous</a:t>
            </a:r>
            <a:r>
              <a:rPr lang="en-US" dirty="0"/>
              <a:t> ligaments</a:t>
            </a:r>
          </a:p>
          <a:p>
            <a:r>
              <a:rPr lang="en-US" dirty="0"/>
              <a:t>Middle column:</a:t>
            </a:r>
          </a:p>
          <a:p>
            <a:pPr lvl="1"/>
            <a:r>
              <a:rPr lang="en-US" dirty="0"/>
              <a:t>Posterior ½ of vertebral body, Posterior part of IV disc, Posterior longitudinal ligament</a:t>
            </a:r>
          </a:p>
          <a:p>
            <a:r>
              <a:rPr lang="en-US" dirty="0"/>
              <a:t>Anterior column:</a:t>
            </a:r>
          </a:p>
          <a:p>
            <a:pPr lvl="1"/>
            <a:r>
              <a:rPr lang="en-US" dirty="0"/>
              <a:t>Anterior ½ of vertebral body, Anterior part of IV disc, Anterior longitudinal ligament</a:t>
            </a:r>
          </a:p>
        </p:txBody>
      </p:sp>
      <p:pic>
        <p:nvPicPr>
          <p:cNvPr id="4" name="Picture 3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412" y="1368574"/>
            <a:ext cx="1822012" cy="18795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67497" y="3125012"/>
            <a:ext cx="11010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r-HR" sz="1000" dirty="0">
                <a:solidFill>
                  <a:srgbClr val="397B8C"/>
                </a:solidFill>
              </a:rPr>
              <a:t>Apley’s System </a:t>
            </a:r>
            <a:endParaRPr lang="en-US" sz="1000" dirty="0">
              <a:solidFill>
                <a:srgbClr val="397B8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867" y="5120269"/>
            <a:ext cx="2275133" cy="173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Spine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75758"/>
            <a:ext cx="5592218" cy="48999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Double threat:</a:t>
            </a:r>
          </a:p>
          <a:p>
            <a:pPr lvl="1"/>
            <a:r>
              <a:rPr lang="en-US" dirty="0" smtClean="0"/>
              <a:t>Damage to vertebral column &amp; to neural tissue</a:t>
            </a:r>
          </a:p>
          <a:p>
            <a:pPr lvl="2"/>
            <a:r>
              <a:rPr lang="en-US" dirty="0" smtClean="0"/>
              <a:t>Stable: (90%)</a:t>
            </a:r>
          </a:p>
          <a:p>
            <a:pPr lvl="3"/>
            <a:r>
              <a:rPr lang="en-US" dirty="0" smtClean="0"/>
              <a:t>Less risk of displacement</a:t>
            </a:r>
          </a:p>
          <a:p>
            <a:pPr lvl="3"/>
            <a:r>
              <a:rPr lang="en-US" dirty="0" smtClean="0"/>
              <a:t>Little risk of neural elements  damaged If it initially undamaged </a:t>
            </a:r>
          </a:p>
          <a:p>
            <a:pPr lvl="2"/>
            <a:r>
              <a:rPr lang="en-US" dirty="0" smtClean="0"/>
              <a:t>Unstable:(10%)</a:t>
            </a:r>
          </a:p>
          <a:p>
            <a:r>
              <a:rPr lang="en-US" dirty="0"/>
              <a:t>Unstable if:</a:t>
            </a:r>
          </a:p>
          <a:p>
            <a:pPr lvl="1"/>
            <a:r>
              <a:rPr lang="en-US" dirty="0"/>
              <a:t>Fracture of middle column </a:t>
            </a:r>
            <a:r>
              <a:rPr lang="en-US" sz="3200" dirty="0"/>
              <a:t>+</a:t>
            </a:r>
            <a:r>
              <a:rPr lang="en-US" dirty="0"/>
              <a:t> one more </a:t>
            </a:r>
            <a:r>
              <a:rPr lang="en-US" dirty="0" smtClean="0"/>
              <a:t>column</a:t>
            </a:r>
          </a:p>
          <a:p>
            <a:pPr lvl="1"/>
            <a:r>
              <a:rPr lang="en-US" dirty="0" smtClean="0"/>
              <a:t>Risk of displacement / further damage to neural tissue</a:t>
            </a:r>
          </a:p>
        </p:txBody>
      </p:sp>
      <p:pic>
        <p:nvPicPr>
          <p:cNvPr id="1026" name="Picture 2" descr="http://www.backpain-guide.com/Chapter_Fig_folders/Ch10_Recover_Folder/Ch10_Images/10-4_Spn_Crd_Dm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318" y="2033516"/>
            <a:ext cx="3049831" cy="309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93398" y="5162817"/>
            <a:ext cx="17876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>
                <a:solidFill>
                  <a:srgbClr val="397B8C"/>
                </a:solidFill>
              </a:rPr>
              <a:t>http://www.backpain-guide.com</a:t>
            </a:r>
            <a:endParaRPr lang="ar-SA" sz="900" dirty="0">
              <a:solidFill>
                <a:srgbClr val="397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31299</TotalTime>
  <Words>1102</Words>
  <Application>Microsoft Office PowerPoint</Application>
  <PresentationFormat>On-screen Show (4:3)</PresentationFormat>
  <Paragraphs>274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News Gothic MT</vt:lpstr>
      <vt:lpstr>Wingdings 2</vt:lpstr>
      <vt:lpstr>Breeze</vt:lpstr>
      <vt:lpstr>Common Adult Injuries Spine</vt:lpstr>
      <vt:lpstr>Objectives</vt:lpstr>
      <vt:lpstr>Basic Anatomy</vt:lpstr>
      <vt:lpstr>Thoracic</vt:lpstr>
      <vt:lpstr>Lumber</vt:lpstr>
      <vt:lpstr>Basic Anatomy</vt:lpstr>
      <vt:lpstr>Basic Anatomy</vt:lpstr>
      <vt:lpstr>Structural Elements</vt:lpstr>
      <vt:lpstr>Types of Spine Injuries</vt:lpstr>
      <vt:lpstr>Mechanism of Injury</vt:lpstr>
      <vt:lpstr>Suspicion of Spinal Injury</vt:lpstr>
      <vt:lpstr>Principles of Management</vt:lpstr>
      <vt:lpstr>Examination</vt:lpstr>
      <vt:lpstr>Examination</vt:lpstr>
      <vt:lpstr>Neurological Examination</vt:lpstr>
      <vt:lpstr>Imaging</vt:lpstr>
      <vt:lpstr>Imaging</vt:lpstr>
      <vt:lpstr>X-rays for C- Spine Injuries</vt:lpstr>
      <vt:lpstr>X-rays for C- Spine Injuries</vt:lpstr>
      <vt:lpstr>X-rays for C- Spine Injuries</vt:lpstr>
      <vt:lpstr>Treatment</vt:lpstr>
      <vt:lpstr>Treatment</vt:lpstr>
      <vt:lpstr>Treatment</vt:lpstr>
      <vt:lpstr>Treatment</vt:lpstr>
      <vt:lpstr>Fractures of C2- Pedicle (Hangman’s)</vt:lpstr>
      <vt:lpstr>Fractures of C2-Odontoid</vt:lpstr>
      <vt:lpstr>Cervical Wedge-Compression Fracture</vt:lpstr>
      <vt:lpstr>Cervical Burst Fracture</vt:lpstr>
      <vt:lpstr>Fracture-Dislocation</vt:lpstr>
      <vt:lpstr>Sprained Neck (Whiplash inj.)</vt:lpstr>
      <vt:lpstr>Thoracic Spine Injuries</vt:lpstr>
      <vt:lpstr>Transverse Processes Fracture </vt:lpstr>
      <vt:lpstr>Wedge Compression L-Spine</vt:lpstr>
      <vt:lpstr>Wedge Compression L-Spine</vt:lpstr>
      <vt:lpstr>Wedge Compression L-Spine</vt:lpstr>
      <vt:lpstr>Burst Injury L-Spine</vt:lpstr>
      <vt:lpstr>Burst Injury L-Spine</vt:lpstr>
      <vt:lpstr>Neurological Injuries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tarif</cp:lastModifiedBy>
  <cp:revision>1024</cp:revision>
  <dcterms:created xsi:type="dcterms:W3CDTF">2014-01-25T15:53:41Z</dcterms:created>
  <dcterms:modified xsi:type="dcterms:W3CDTF">2020-01-13T11:12:46Z</dcterms:modified>
</cp:coreProperties>
</file>