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36" r:id="rId15"/>
    <p:sldId id="337" r:id="rId16"/>
    <p:sldId id="338" r:id="rId17"/>
    <p:sldId id="275" r:id="rId18"/>
    <p:sldId id="276" r:id="rId19"/>
    <p:sldId id="277" r:id="rId20"/>
    <p:sldId id="278" r:id="rId21"/>
    <p:sldId id="279" r:id="rId22"/>
    <p:sldId id="341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339" r:id="rId36"/>
    <p:sldId id="293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4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B8C"/>
    <a:srgbClr val="696F71"/>
    <a:srgbClr val="617671"/>
    <a:srgbClr val="6C7475"/>
    <a:srgbClr val="5FD5F3"/>
    <a:srgbClr val="489CB0"/>
    <a:srgbClr val="000000"/>
    <a:srgbClr val="143C4E"/>
    <a:srgbClr val="21617D"/>
    <a:srgbClr val="266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/>
    <p:restoredTop sz="94340"/>
  </p:normalViewPr>
  <p:slideViewPr>
    <p:cSldViewPr snapToGrid="0" snapToObjects="1" showGuides="1">
      <p:cViewPr varScale="1">
        <p:scale>
          <a:sx n="70" d="100"/>
          <a:sy n="70" d="100"/>
        </p:scale>
        <p:origin x="1308" y="72"/>
      </p:cViewPr>
      <p:guideLst>
        <p:guide orient="horz" pos="2251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DACE-534B-5D4C-B4AE-1C419E799341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CFC18-86DA-CC43-89A6-6D0FE996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166" y="4424599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8837" y="296195"/>
            <a:ext cx="7773339" cy="7515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3773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135188"/>
            <a:ext cx="2474232" cy="365601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3773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135188"/>
            <a:ext cx="2477513" cy="365601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3773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135188"/>
            <a:ext cx="2478696" cy="365601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85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04103D-3C56-8D41-B68C-948A1548B4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8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1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66838"/>
            <a:ext cx="3840480" cy="51424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66838"/>
            <a:ext cx="3840480" cy="51424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9417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38518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420723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38518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420723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83166"/>
            <a:ext cx="8042276" cy="859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75758"/>
            <a:ext cx="8042276" cy="489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  <p:sldLayoutId id="214748367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800" kern="1200">
          <a:solidFill>
            <a:srgbClr val="235F84"/>
          </a:solidFill>
          <a:latin typeface="Arial"/>
          <a:ea typeface="+mn-ea"/>
          <a:cs typeface="Arial"/>
        </a:defRPr>
      </a:lvl1pPr>
      <a:lvl2pPr marL="692150" indent="-34290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028700" indent="-3429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400" kern="1200">
          <a:solidFill>
            <a:srgbClr val="235F84"/>
          </a:solidFill>
          <a:latin typeface="Arial"/>
          <a:ea typeface="+mn-ea"/>
          <a:cs typeface="Arial"/>
        </a:defRPr>
      </a:lvl3pPr>
      <a:lvl4pPr marL="1311275" indent="-34290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606550" indent="-3429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Lower Limb Deformities in Children</a:t>
            </a:r>
            <a:endParaRPr lang="en-US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Prof. Mamoun Kremli</a:t>
            </a:r>
          </a:p>
          <a:p>
            <a:r>
              <a:rPr lang="en-US" sz="28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Dr.Tarif</a:t>
            </a:r>
            <a:r>
              <a:rPr 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Alakhras</a:t>
            </a:r>
            <a:endParaRPr lang="en-GB" sz="28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9" descr="Dscn0738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" b="9045"/>
          <a:stretch/>
        </p:blipFill>
        <p:spPr>
          <a:xfrm rot="20334361">
            <a:off x="523817" y="4550051"/>
            <a:ext cx="1985578" cy="1355044"/>
          </a:xfrm>
          <a:prstGeom prst="rect">
            <a:avLst/>
          </a:prstGeom>
        </p:spPr>
      </p:pic>
      <p:pic>
        <p:nvPicPr>
          <p:cNvPr id="5" name="Picture 2" descr="Mvc-036f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t="21992" r="13151" b="486"/>
          <a:stretch/>
        </p:blipFill>
        <p:spPr bwMode="auto">
          <a:xfrm rot="1321718">
            <a:off x="6938848" y="4301525"/>
            <a:ext cx="1319425" cy="1921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8" y="324757"/>
            <a:ext cx="4615543" cy="7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US" dirty="0"/>
          </a:p>
        </p:txBody>
      </p:sp>
      <p:pic>
        <p:nvPicPr>
          <p:cNvPr id="51205" name="Picture 1029" descr="Dscn0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31" y="2338202"/>
            <a:ext cx="3203265" cy="4271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1030" descr="Dscn07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05" y="2338202"/>
            <a:ext cx="3203265" cy="4271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Line 1031"/>
          <p:cNvSpPr>
            <a:spLocks noChangeShapeType="1"/>
          </p:cNvSpPr>
          <p:nvPr/>
        </p:nvSpPr>
        <p:spPr bwMode="auto">
          <a:xfrm>
            <a:off x="1748111" y="2895599"/>
            <a:ext cx="481661" cy="3005361"/>
          </a:xfrm>
          <a:prstGeom prst="line">
            <a:avLst/>
          </a:prstGeom>
          <a:noFill/>
          <a:ln w="444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1033"/>
          <p:cNvSpPr>
            <a:spLocks noChangeShapeType="1"/>
          </p:cNvSpPr>
          <p:nvPr/>
        </p:nvSpPr>
        <p:spPr bwMode="auto">
          <a:xfrm>
            <a:off x="1900512" y="3905250"/>
            <a:ext cx="0" cy="1657350"/>
          </a:xfrm>
          <a:prstGeom prst="line">
            <a:avLst/>
          </a:prstGeom>
          <a:noFill/>
          <a:ln w="444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Line 1034"/>
          <p:cNvSpPr>
            <a:spLocks noChangeShapeType="1"/>
          </p:cNvSpPr>
          <p:nvPr/>
        </p:nvSpPr>
        <p:spPr bwMode="auto">
          <a:xfrm flipH="1">
            <a:off x="2577221" y="2895599"/>
            <a:ext cx="390091" cy="2501165"/>
          </a:xfrm>
          <a:prstGeom prst="line">
            <a:avLst/>
          </a:prstGeom>
          <a:noFill/>
          <a:ln w="444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1035"/>
          <p:cNvSpPr>
            <a:spLocks noChangeShapeType="1"/>
          </p:cNvSpPr>
          <p:nvPr/>
        </p:nvSpPr>
        <p:spPr bwMode="auto">
          <a:xfrm>
            <a:off x="2825750" y="3733801"/>
            <a:ext cx="617438" cy="1905000"/>
          </a:xfrm>
          <a:prstGeom prst="line">
            <a:avLst/>
          </a:prstGeom>
          <a:noFill/>
          <a:ln w="444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80365" y="1550412"/>
            <a:ext cx="49610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397B8C"/>
                </a:solidFill>
              </a:rPr>
              <a:t>Asymmetrical </a:t>
            </a:r>
            <a:r>
              <a:rPr lang="en-US" sz="3200" b="1" dirty="0">
                <a:solidFill>
                  <a:srgbClr val="397B8C"/>
                </a:solidFill>
              </a:rPr>
              <a:t>deformity</a:t>
            </a:r>
          </a:p>
        </p:txBody>
      </p:sp>
    </p:spTree>
    <p:extLst>
      <p:ext uri="{BB962C8B-B14F-4D97-AF65-F5344CB8AC3E}">
        <p14:creationId xmlns:p14="http://schemas.microsoft.com/office/powerpoint/2010/main" val="3067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9" grpId="0" animBg="1"/>
      <p:bldP spid="51210" grpId="0" animBg="1"/>
      <p:bldP spid="512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US" dirty="0"/>
          </a:p>
        </p:txBody>
      </p:sp>
      <p:pic>
        <p:nvPicPr>
          <p:cNvPr id="54277" name="Picture 1029" descr="Mvc-017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42" y="2242687"/>
            <a:ext cx="3514030" cy="4310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1030" descr="Mvc-0071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59" y="2242687"/>
            <a:ext cx="3265120" cy="434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1" name="Arc 1033"/>
          <p:cNvSpPr>
            <a:spLocks/>
          </p:cNvSpPr>
          <p:nvPr/>
        </p:nvSpPr>
        <p:spPr bwMode="auto">
          <a:xfrm rot="371773">
            <a:off x="3107136" y="3292143"/>
            <a:ext cx="707152" cy="3073400"/>
          </a:xfrm>
          <a:custGeom>
            <a:avLst/>
            <a:gdLst>
              <a:gd name="G0" fmla="+- 0 0 0"/>
              <a:gd name="G1" fmla="+- 19538 0 0"/>
              <a:gd name="G2" fmla="+- 21600 0 0"/>
              <a:gd name="T0" fmla="*/ 9210 w 21600"/>
              <a:gd name="T1" fmla="*/ 0 h 39348"/>
              <a:gd name="T2" fmla="*/ 8609 w 21600"/>
              <a:gd name="T3" fmla="*/ 39348 h 39348"/>
              <a:gd name="T4" fmla="*/ 0 w 21600"/>
              <a:gd name="T5" fmla="*/ 19538 h 39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9348" fill="none" extrusionOk="0">
                <a:moveTo>
                  <a:pt x="9210" y="-1"/>
                </a:moveTo>
                <a:cubicBezTo>
                  <a:pt x="16773" y="3565"/>
                  <a:pt x="21600" y="11176"/>
                  <a:pt x="21600" y="19538"/>
                </a:cubicBezTo>
                <a:cubicBezTo>
                  <a:pt x="21600" y="28138"/>
                  <a:pt x="16497" y="35920"/>
                  <a:pt x="8609" y="39348"/>
                </a:cubicBezTo>
              </a:path>
              <a:path w="21600" h="39348" stroke="0" extrusionOk="0">
                <a:moveTo>
                  <a:pt x="9210" y="-1"/>
                </a:moveTo>
                <a:cubicBezTo>
                  <a:pt x="16773" y="3565"/>
                  <a:pt x="21600" y="11176"/>
                  <a:pt x="21600" y="19538"/>
                </a:cubicBezTo>
                <a:cubicBezTo>
                  <a:pt x="21600" y="28138"/>
                  <a:pt x="16497" y="35920"/>
                  <a:pt x="8609" y="39348"/>
                </a:cubicBezTo>
                <a:lnTo>
                  <a:pt x="0" y="19538"/>
                </a:lnTo>
                <a:close/>
              </a:path>
            </a:pathLst>
          </a:custGeom>
          <a:noFill/>
          <a:ln w="444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Arc 1035"/>
          <p:cNvSpPr>
            <a:spLocks/>
          </p:cNvSpPr>
          <p:nvPr/>
        </p:nvSpPr>
        <p:spPr bwMode="auto">
          <a:xfrm flipV="1">
            <a:off x="3429000" y="3733800"/>
            <a:ext cx="1600200" cy="137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29773" y="1550412"/>
            <a:ext cx="460013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397B8C"/>
                </a:solidFill>
              </a:rPr>
              <a:t>Generalized </a:t>
            </a:r>
            <a:r>
              <a:rPr lang="en-US" sz="3200" b="1" dirty="0">
                <a:solidFill>
                  <a:srgbClr val="397B8C"/>
                </a:solidFill>
              </a:rPr>
              <a:t>deformity</a:t>
            </a:r>
          </a:p>
        </p:txBody>
      </p:sp>
    </p:spTree>
    <p:extLst>
      <p:ext uri="{BB962C8B-B14F-4D97-AF65-F5344CB8AC3E}">
        <p14:creationId xmlns:p14="http://schemas.microsoft.com/office/powerpoint/2010/main" val="677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US" dirty="0"/>
          </a:p>
        </p:txBody>
      </p:sp>
      <p:pic>
        <p:nvPicPr>
          <p:cNvPr id="53252" name="Picture 4" descr="Dscn1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80" y="2220049"/>
            <a:ext cx="3117108" cy="4333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Dscn109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4" y="2170332"/>
            <a:ext cx="2740025" cy="4439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6937192" y="5147260"/>
            <a:ext cx="381000" cy="0"/>
          </a:xfrm>
          <a:prstGeom prst="line">
            <a:avLst/>
          </a:prstGeom>
          <a:noFill/>
          <a:ln w="5715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1981200" y="4684360"/>
            <a:ext cx="609600" cy="0"/>
          </a:xfrm>
          <a:prstGeom prst="line">
            <a:avLst/>
          </a:prstGeom>
          <a:noFill/>
          <a:ln w="5715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962400" y="3657600"/>
            <a:ext cx="16145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397B8C"/>
                </a:solidFill>
              </a:rPr>
              <a:t>Blount’s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397B8C"/>
                </a:solidFill>
              </a:rPr>
              <a:t>disease</a:t>
            </a:r>
            <a:endParaRPr lang="en-US" sz="2800" b="1" dirty="0">
              <a:solidFill>
                <a:srgbClr val="397B8C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16533" y="1550412"/>
            <a:ext cx="409819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397B8C"/>
                </a:solidFill>
              </a:rPr>
              <a:t>Localized </a:t>
            </a:r>
            <a:r>
              <a:rPr lang="en-US" sz="3200" b="1" dirty="0">
                <a:solidFill>
                  <a:srgbClr val="397B8C"/>
                </a:solidFill>
              </a:rPr>
              <a:t>deformity</a:t>
            </a:r>
          </a:p>
        </p:txBody>
      </p:sp>
    </p:spTree>
    <p:extLst>
      <p:ext uri="{BB962C8B-B14F-4D97-AF65-F5344CB8AC3E}">
        <p14:creationId xmlns:p14="http://schemas.microsoft.com/office/powerpoint/2010/main" val="28047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  <p:bldP spid="5325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Dscn0751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3032125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Dscn143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438400"/>
            <a:ext cx="3130550" cy="4114800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US" dirty="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962400" y="3810000"/>
            <a:ext cx="1455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397B8C"/>
                </a:solidFill>
              </a:rPr>
              <a:t>Rickets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4114800" y="579120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57150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7239000" y="5127623"/>
            <a:ext cx="533400" cy="238127"/>
          </a:xfrm>
          <a:prstGeom prst="line">
            <a:avLst/>
          </a:prstGeom>
          <a:noFill/>
          <a:ln w="5715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 flipH="1">
            <a:off x="6397625" y="5095873"/>
            <a:ext cx="536575" cy="254001"/>
          </a:xfrm>
          <a:prstGeom prst="line">
            <a:avLst/>
          </a:prstGeom>
          <a:noFill/>
          <a:ln w="57150" cmpd="sng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16533" y="1550412"/>
            <a:ext cx="409819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397B8C"/>
                </a:solidFill>
              </a:rPr>
              <a:t>Localized </a:t>
            </a:r>
            <a:r>
              <a:rPr lang="en-US" sz="3200" b="1" dirty="0">
                <a:solidFill>
                  <a:srgbClr val="397B8C"/>
                </a:solidFill>
              </a:rPr>
              <a:t>deformity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797308" y="4503946"/>
            <a:ext cx="17380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397B8C"/>
                </a:solidFill>
              </a:rPr>
              <a:t>Improves</a:t>
            </a:r>
          </a:p>
          <a:p>
            <a:pPr algn="ctr"/>
            <a:r>
              <a:rPr lang="en-US" sz="2800" dirty="0" smtClean="0">
                <a:solidFill>
                  <a:srgbClr val="397B8C"/>
                </a:solidFill>
              </a:rPr>
              <a:t> in time</a:t>
            </a:r>
          </a:p>
        </p:txBody>
      </p:sp>
    </p:spTree>
    <p:extLst>
      <p:ext uri="{BB962C8B-B14F-4D97-AF65-F5344CB8AC3E}">
        <p14:creationId xmlns:p14="http://schemas.microsoft.com/office/powerpoint/2010/main" val="15993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utoUpdateAnimBg="0"/>
      <p:bldP spid="66567" grpId="0" animBg="1"/>
      <p:bldP spid="66571" grpId="0" animBg="1"/>
      <p:bldP spid="66572" grpId="0" animBg="1"/>
      <p:bldP spid="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Assess angulation - standing/supine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Bow Legs</a:t>
            </a:r>
          </a:p>
          <a:p>
            <a:pPr marL="0" indent="0" algn="ctr">
              <a:buNone/>
            </a:pPr>
            <a:r>
              <a:rPr lang="en-US" sz="3200" dirty="0"/>
              <a:t>(</a:t>
            </a:r>
            <a:r>
              <a:rPr lang="en-US" sz="3200" dirty="0" smtClean="0"/>
              <a:t>genu varus)</a:t>
            </a:r>
            <a:endParaRPr lang="en-US" sz="3200" dirty="0"/>
          </a:p>
          <a:p>
            <a:r>
              <a:rPr lang="en-US" dirty="0"/>
              <a:t>Inter</a:t>
            </a:r>
            <a:r>
              <a:rPr lang="x-none" dirty="0"/>
              <a:t>-</a:t>
            </a:r>
            <a:r>
              <a:rPr lang="en-US" dirty="0"/>
              <a:t> </a:t>
            </a:r>
            <a:r>
              <a:rPr lang="en-US" dirty="0" smtClean="0"/>
              <a:t>condylar </a:t>
            </a:r>
            <a:r>
              <a:rPr lang="en-US" dirty="0"/>
              <a:t>distance</a:t>
            </a:r>
          </a:p>
          <a:p>
            <a:endParaRPr lang="en-US" dirty="0"/>
          </a:p>
        </p:txBody>
      </p:sp>
      <p:pic>
        <p:nvPicPr>
          <p:cNvPr id="16" name="Picture 2" descr="Mvc-036f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t="21992" r="13151" b="486"/>
          <a:stretch/>
        </p:blipFill>
        <p:spPr bwMode="auto">
          <a:xfrm>
            <a:off x="5009577" y="1592192"/>
            <a:ext cx="3581175" cy="5215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6288425" y="4805269"/>
            <a:ext cx="887075" cy="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Assess angulation - standing/supine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knock knees</a:t>
            </a:r>
          </a:p>
          <a:p>
            <a:pPr marL="0" indent="0" algn="ctr">
              <a:buNone/>
            </a:pPr>
            <a:r>
              <a:rPr lang="en-US" sz="3200" dirty="0" smtClean="0"/>
              <a:t>(genu valgus)</a:t>
            </a:r>
          </a:p>
          <a:p>
            <a:r>
              <a:rPr lang="en-US" dirty="0" smtClean="0"/>
              <a:t>Inter</a:t>
            </a:r>
            <a:r>
              <a:rPr lang="x-none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malleolar</a:t>
            </a:r>
            <a:r>
              <a:rPr lang="en-US" dirty="0" smtClean="0"/>
              <a:t> distance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7" descr="20001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r="211"/>
          <a:stretch>
            <a:fillRect/>
          </a:stretch>
        </p:blipFill>
        <p:spPr/>
      </p:pic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6256300" y="5967565"/>
            <a:ext cx="983795" cy="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Measure angulation - standing/supine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49274" y="1366838"/>
            <a:ext cx="4876429" cy="51424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Use Goniometer</a:t>
            </a:r>
            <a:endParaRPr lang="en-US" sz="3200" dirty="0"/>
          </a:p>
          <a:p>
            <a:r>
              <a:rPr lang="en-US" dirty="0" smtClean="0"/>
              <a:t>Measures angles directly</a:t>
            </a:r>
          </a:p>
          <a:p>
            <a:r>
              <a:rPr lang="en-US" dirty="0" smtClean="0"/>
              <a:t>More accurate</a:t>
            </a:r>
          </a:p>
          <a:p>
            <a:r>
              <a:rPr lang="en-US" dirty="0"/>
              <a:t>M</a:t>
            </a:r>
            <a:r>
              <a:rPr lang="en-US" dirty="0" smtClean="0"/>
              <a:t>ore appropriate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15" descr="Dscn0736"/>
          <p:cNvPicPr>
            <a:picLocks noChangeAspect="1" noChangeArrowheads="1"/>
          </p:cNvPicPr>
          <p:nvPr/>
        </p:nvPicPr>
        <p:blipFill rotWithShape="1"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"/>
          <a:stretch/>
        </p:blipFill>
        <p:spPr>
          <a:xfrm>
            <a:off x="5425704" y="1366838"/>
            <a:ext cx="2977252" cy="4990596"/>
          </a:xfrm>
          <a:prstGeom prst="rect">
            <a:avLst/>
          </a:prstGeom>
        </p:spPr>
      </p:pic>
      <p:pic>
        <p:nvPicPr>
          <p:cNvPr id="8" name="Picture 16" descr="Dscn07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r="2404"/>
          <a:stretch>
            <a:fillRect/>
          </a:stretch>
        </p:blipFill>
        <p:spPr>
          <a:xfrm>
            <a:off x="579754" y="4014894"/>
            <a:ext cx="4504885" cy="23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/ Laboratory</a:t>
            </a:r>
            <a:endParaRPr lang="x-none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Serum Calcium /  Phosphate?</a:t>
            </a:r>
          </a:p>
          <a:p>
            <a:r>
              <a:rPr lang="en-US" dirty="0" smtClean="0"/>
              <a:t>Serum Alkaline Phosphatase</a:t>
            </a:r>
          </a:p>
          <a:p>
            <a:r>
              <a:rPr lang="en-US" dirty="0" smtClean="0"/>
              <a:t>Serum Creatinine / Urea – Renal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/ Radiological</a:t>
            </a:r>
            <a:endParaRPr lang="en-US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X-ray when severe or possibly pathologic</a:t>
            </a:r>
          </a:p>
          <a:p>
            <a:endParaRPr lang="en-US" dirty="0" smtClean="0"/>
          </a:p>
          <a:p>
            <a:r>
              <a:rPr lang="en-US" dirty="0" smtClean="0"/>
              <a:t>Standing AP film:</a:t>
            </a:r>
          </a:p>
          <a:p>
            <a:pPr lvl="1"/>
            <a:r>
              <a:rPr lang="en-US" dirty="0" smtClean="0"/>
              <a:t>long film (hips to ankles) with patellae directed forwards</a:t>
            </a:r>
          </a:p>
          <a:p>
            <a:r>
              <a:rPr lang="en-US" dirty="0" smtClean="0"/>
              <a:t>Look for diseases:</a:t>
            </a:r>
          </a:p>
          <a:p>
            <a:pPr lvl="1"/>
            <a:r>
              <a:rPr lang="en-US" dirty="0" smtClean="0"/>
              <a:t>Rickets / Tibia </a:t>
            </a:r>
            <a:r>
              <a:rPr lang="en-US" dirty="0" err="1" smtClean="0"/>
              <a:t>vara</a:t>
            </a:r>
            <a:r>
              <a:rPr lang="en-US" dirty="0" smtClean="0"/>
              <a:t> (Blount’s) / Epiphyseal injury..</a:t>
            </a:r>
          </a:p>
          <a:p>
            <a:pPr lvl="1"/>
            <a:r>
              <a:rPr lang="en-US" dirty="0" smtClean="0"/>
              <a:t>Measure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7" name="Picture 3" descr="Dscn07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2438400"/>
            <a:ext cx="2979737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4953000" y="1618248"/>
            <a:ext cx="35481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397B8C"/>
                </a:solidFill>
              </a:rPr>
              <a:t>Femoral-Tibial Axis</a:t>
            </a:r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 flipV="1">
            <a:off x="6172200" y="2438400"/>
            <a:ext cx="533400" cy="3505200"/>
          </a:xfrm>
          <a:prstGeom prst="line">
            <a:avLst/>
          </a:prstGeom>
          <a:noFill/>
          <a:ln w="5715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 flipH="1" flipV="1">
            <a:off x="6400800" y="4572000"/>
            <a:ext cx="304800" cy="2286000"/>
          </a:xfrm>
          <a:prstGeom prst="line">
            <a:avLst/>
          </a:prstGeom>
          <a:noFill/>
          <a:ln w="5715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6072" name="Picture 8" descr="Dscn109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167063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685800" y="1618248"/>
            <a:ext cx="3948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397B8C"/>
                </a:solidFill>
              </a:rPr>
              <a:t>Medial </a:t>
            </a:r>
            <a:r>
              <a:rPr lang="en-US" sz="2800" b="1" dirty="0" err="1">
                <a:solidFill>
                  <a:srgbClr val="397B8C"/>
                </a:solidFill>
              </a:rPr>
              <a:t>Physeal</a:t>
            </a:r>
            <a:r>
              <a:rPr lang="en-US" sz="2800" b="1" dirty="0">
                <a:solidFill>
                  <a:srgbClr val="397B8C"/>
                </a:solidFill>
              </a:rPr>
              <a:t> Slope</a:t>
            </a:r>
          </a:p>
        </p:txBody>
      </p:sp>
      <p:sp>
        <p:nvSpPr>
          <p:cNvPr id="216074" name="Line 10"/>
          <p:cNvSpPr>
            <a:spLocks noChangeShapeType="1"/>
          </p:cNvSpPr>
          <p:nvPr/>
        </p:nvSpPr>
        <p:spPr bwMode="auto">
          <a:xfrm flipH="1" flipV="1">
            <a:off x="1447800" y="4114800"/>
            <a:ext cx="1981200" cy="457200"/>
          </a:xfrm>
          <a:prstGeom prst="line">
            <a:avLst/>
          </a:prstGeom>
          <a:noFill/>
          <a:ln w="5715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5" name="Line 11"/>
          <p:cNvSpPr>
            <a:spLocks noChangeShapeType="1"/>
          </p:cNvSpPr>
          <p:nvPr/>
        </p:nvSpPr>
        <p:spPr bwMode="auto">
          <a:xfrm flipH="1">
            <a:off x="1600200" y="4419600"/>
            <a:ext cx="1219200" cy="609600"/>
          </a:xfrm>
          <a:prstGeom prst="line">
            <a:avLst/>
          </a:prstGeom>
          <a:noFill/>
          <a:ln w="5715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/ Radiological</a:t>
            </a:r>
          </a:p>
        </p:txBody>
      </p:sp>
    </p:spTree>
    <p:extLst>
      <p:ext uri="{BB962C8B-B14F-4D97-AF65-F5344CB8AC3E}">
        <p14:creationId xmlns:p14="http://schemas.microsoft.com/office/powerpoint/2010/main" val="32216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0" grpId="0" animBg="1"/>
      <p:bldP spid="216071" grpId="0" animBg="1"/>
      <p:bldP spid="216074" grpId="0" animBg="1"/>
      <p:bldP spid="2160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Angular deformities of LLs</a:t>
            </a:r>
          </a:p>
          <a:p>
            <a:pPr lvl="1"/>
            <a:r>
              <a:rPr lang="en-US" dirty="0" smtClean="0"/>
              <a:t>Bow legs</a:t>
            </a:r>
          </a:p>
          <a:p>
            <a:pPr lvl="1"/>
            <a:r>
              <a:rPr lang="en-US" dirty="0" smtClean="0"/>
              <a:t>Knock knees</a:t>
            </a:r>
          </a:p>
          <a:p>
            <a:r>
              <a:rPr lang="en-US" dirty="0" smtClean="0"/>
              <a:t>Rotational deformities of LLs</a:t>
            </a:r>
          </a:p>
          <a:p>
            <a:pPr lvl="1"/>
            <a:r>
              <a:rPr lang="en-US" dirty="0" smtClean="0"/>
              <a:t>In-toeing</a:t>
            </a:r>
          </a:p>
          <a:p>
            <a:pPr lvl="1"/>
            <a:r>
              <a:rPr lang="en-US" dirty="0" smtClean="0"/>
              <a:t>Ex-toeing</a:t>
            </a:r>
          </a:p>
          <a:p>
            <a:r>
              <a:rPr lang="en-US" dirty="0" smtClean="0"/>
              <a:t>Feet problems</a:t>
            </a:r>
          </a:p>
        </p:txBody>
      </p:sp>
    </p:spTree>
    <p:extLst>
      <p:ext uri="{BB962C8B-B14F-4D97-AF65-F5344CB8AC3E}">
        <p14:creationId xmlns:p14="http://schemas.microsoft.com/office/powerpoint/2010/main" val="26702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 descr="Dscn1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-1388"/>
          <a:stretch/>
        </p:blipFill>
        <p:spPr>
          <a:xfrm>
            <a:off x="6349676" y="3989416"/>
            <a:ext cx="2241875" cy="2648130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Refer ?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375758"/>
            <a:ext cx="4978678" cy="4899910"/>
          </a:xfrm>
        </p:spPr>
        <p:txBody>
          <a:bodyPr/>
          <a:lstStyle/>
          <a:p>
            <a:r>
              <a:rPr lang="en-US" dirty="0" smtClean="0"/>
              <a:t>Pathologic deformities:</a:t>
            </a:r>
          </a:p>
          <a:p>
            <a:pPr lvl="1"/>
            <a:r>
              <a:rPr lang="en-US" dirty="0" smtClean="0"/>
              <a:t>Asymmetrical</a:t>
            </a:r>
          </a:p>
          <a:p>
            <a:pPr lvl="1"/>
            <a:r>
              <a:rPr lang="en-US" dirty="0" smtClean="0"/>
              <a:t>Localized</a:t>
            </a:r>
          </a:p>
          <a:p>
            <a:pPr lvl="1"/>
            <a:r>
              <a:rPr lang="en-US" dirty="0" smtClean="0"/>
              <a:t>Progressive</a:t>
            </a:r>
          </a:p>
          <a:p>
            <a:pPr lvl="1"/>
            <a:r>
              <a:rPr lang="en-US" dirty="0" smtClean="0"/>
              <a:t>Not expected for 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Exaggerated physiologic deformities</a:t>
            </a:r>
          </a:p>
          <a:p>
            <a:pPr lvl="1"/>
            <a:r>
              <a:rPr lang="en-US" dirty="0" smtClean="0"/>
              <a:t>Definition ?</a:t>
            </a:r>
          </a:p>
          <a:p>
            <a:endParaRPr lang="en-US" dirty="0"/>
          </a:p>
        </p:txBody>
      </p:sp>
      <p:pic>
        <p:nvPicPr>
          <p:cNvPr id="19" name="Picture 7" descr="Dscn176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9" t="438" r="19560" b="6306"/>
          <a:stretch/>
        </p:blipFill>
        <p:spPr>
          <a:xfrm>
            <a:off x="5285819" y="1043156"/>
            <a:ext cx="1793015" cy="323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9" name="Picture 3" descr="Dscn07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002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Surgery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48200" y="1600200"/>
            <a:ext cx="3429000" cy="4572000"/>
            <a:chOff x="4648200" y="1600200"/>
            <a:chExt cx="3429000" cy="4572000"/>
          </a:xfrm>
        </p:grpSpPr>
        <p:pic>
          <p:nvPicPr>
            <p:cNvPr id="219138" name="Picture 2" descr="Dscn07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00200"/>
              <a:ext cx="3429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578725" y="3746500"/>
              <a:ext cx="387350" cy="752475"/>
            </a:xfrm>
            <a:prstGeom prst="rect">
              <a:avLst/>
            </a:prstGeom>
            <a:solidFill>
              <a:srgbClr val="696F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80325" y="3873499"/>
              <a:ext cx="263525" cy="193675"/>
            </a:xfrm>
            <a:prstGeom prst="rect">
              <a:avLst/>
            </a:prstGeom>
            <a:solidFill>
              <a:srgbClr val="696F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88250" y="4498975"/>
              <a:ext cx="387350" cy="260350"/>
            </a:xfrm>
            <a:prstGeom prst="rect">
              <a:avLst/>
            </a:prstGeom>
            <a:solidFill>
              <a:srgbClr val="696F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61317" y="6288506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397B8C"/>
                </a:solidFill>
              </a:rPr>
              <a:t>Mamoun Kremli</a:t>
            </a:r>
            <a:endParaRPr lang="en-US" sz="11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Knock Knees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Rickets in sheep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74" y="1948721"/>
            <a:ext cx="6964923" cy="474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Rotational LL Deformities</a:t>
            </a:r>
            <a:endParaRPr lang="x-non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In-toeing / Ex-toeing</a:t>
            </a:r>
            <a:endParaRPr lang="en-GB" sz="3600" b="1" dirty="0" smtClean="0"/>
          </a:p>
          <a:p>
            <a:r>
              <a:rPr lang="en-US" dirty="0" smtClean="0"/>
              <a:t>Frequently seen</a:t>
            </a:r>
          </a:p>
          <a:p>
            <a:r>
              <a:rPr lang="en-US" dirty="0" smtClean="0"/>
              <a:t>Concerns parents</a:t>
            </a:r>
          </a:p>
          <a:p>
            <a:r>
              <a:rPr lang="en-US" dirty="0" smtClean="0"/>
              <a:t>Frequently prompts varieties of treatment</a:t>
            </a:r>
          </a:p>
          <a:p>
            <a:pPr lvl="1"/>
            <a:r>
              <a:rPr lang="en-US" dirty="0" smtClean="0"/>
              <a:t>often un-necessary / incorrect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Rotational Deformities</a:t>
            </a:r>
            <a:endParaRPr lang="x-non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Level of affection:</a:t>
            </a:r>
          </a:p>
          <a:p>
            <a:endParaRPr lang="en-US" dirty="0" smtClean="0"/>
          </a:p>
          <a:p>
            <a:r>
              <a:rPr lang="en-US" dirty="0" smtClean="0"/>
              <a:t>Femur</a:t>
            </a:r>
          </a:p>
          <a:p>
            <a:r>
              <a:rPr lang="en-US" dirty="0" smtClean="0"/>
              <a:t>Tibia</a:t>
            </a:r>
          </a:p>
          <a:p>
            <a:r>
              <a:rPr lang="en-US" dirty="0" smtClean="0"/>
              <a:t>Foot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Femur</a:t>
            </a:r>
            <a:endParaRPr lang="x-none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Ante-version   =  more medial rotation</a:t>
            </a:r>
          </a:p>
          <a:p>
            <a:r>
              <a:rPr lang="en-US" dirty="0" smtClean="0"/>
              <a:t>Retro-version  =  more lateral rotation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76399" y="2971800"/>
            <a:ext cx="2400300" cy="3581400"/>
            <a:chOff x="1676399" y="2971800"/>
            <a:chExt cx="2400300" cy="3581400"/>
          </a:xfrm>
        </p:grpSpPr>
        <p:pic>
          <p:nvPicPr>
            <p:cNvPr id="160772" name="Picture 4" descr="Dscn076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99" y="2971800"/>
              <a:ext cx="2400300" cy="3581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78894" y="6276201"/>
              <a:ext cx="1595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Normal </a:t>
              </a:r>
              <a:r>
                <a:rPr lang="en-US" sz="1200" dirty="0" err="1" smtClean="0"/>
                <a:t>anteversion</a:t>
              </a:r>
              <a:endParaRPr lang="en-US" sz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53000" y="2971800"/>
            <a:ext cx="2311400" cy="3581400"/>
            <a:chOff x="4953000" y="2971800"/>
            <a:chExt cx="2311400" cy="3581400"/>
          </a:xfrm>
        </p:grpSpPr>
        <p:pic>
          <p:nvPicPr>
            <p:cNvPr id="160773" name="Picture 5" descr="Dscn07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971800"/>
              <a:ext cx="2311400" cy="3581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231825" y="6276201"/>
              <a:ext cx="1753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Increased </a:t>
              </a:r>
              <a:r>
                <a:rPr lang="en-US" sz="1200" dirty="0" err="1" smtClean="0"/>
                <a:t>anteversion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10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Development</a:t>
            </a:r>
            <a:endParaRPr lang="x-none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Femur: Ante-version:</a:t>
            </a:r>
          </a:p>
          <a:p>
            <a:pPr lvl="1"/>
            <a:r>
              <a:rPr lang="en-US" dirty="0" smtClean="0"/>
              <a:t>30 degrees   at birth</a:t>
            </a:r>
          </a:p>
          <a:p>
            <a:pPr lvl="1"/>
            <a:r>
              <a:rPr lang="en-US" dirty="0" smtClean="0"/>
              <a:t>10 degrees  at maturity</a:t>
            </a:r>
          </a:p>
          <a:p>
            <a:r>
              <a:rPr lang="en-US" dirty="0" smtClean="0"/>
              <a:t>Tibia: Lateral rotation:</a:t>
            </a:r>
          </a:p>
          <a:p>
            <a:pPr lvl="1"/>
            <a:r>
              <a:rPr lang="en-US" dirty="0" smtClean="0"/>
              <a:t>5 degrees at birth</a:t>
            </a:r>
          </a:p>
          <a:p>
            <a:pPr lvl="1"/>
            <a:r>
              <a:rPr lang="en-US" dirty="0" smtClean="0"/>
              <a:t>15 degrees at maturity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1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Development</a:t>
            </a:r>
            <a:endParaRPr lang="x-none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Femur and Tibia laterally rotate with growth in children</a:t>
            </a:r>
          </a:p>
          <a:p>
            <a:endParaRPr lang="en-US" dirty="0" smtClean="0"/>
          </a:p>
          <a:p>
            <a:pPr lvl="1"/>
            <a:r>
              <a:rPr lang="en-US" dirty="0"/>
              <a:t>Femoral </a:t>
            </a:r>
            <a:r>
              <a:rPr lang="en-US" dirty="0" smtClean="0"/>
              <a:t>ante-version</a:t>
            </a:r>
          </a:p>
          <a:p>
            <a:pPr lvl="1"/>
            <a:r>
              <a:rPr lang="en-US" dirty="0" smtClean="0"/>
              <a:t>Medial </a:t>
            </a:r>
            <a:r>
              <a:rPr lang="en-US" dirty="0" err="1"/>
              <a:t>t</a:t>
            </a:r>
            <a:r>
              <a:rPr lang="en-US" dirty="0" err="1" smtClean="0"/>
              <a:t>ibial</a:t>
            </a:r>
            <a:r>
              <a:rPr lang="en-US" dirty="0" smtClean="0"/>
              <a:t> torsion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Lateral </a:t>
            </a:r>
            <a:r>
              <a:rPr lang="en-US" dirty="0" err="1" smtClean="0"/>
              <a:t>Tibial</a:t>
            </a:r>
            <a:r>
              <a:rPr lang="en-US" dirty="0" smtClean="0"/>
              <a:t> torsion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748004">
            <a:off x="5077490" y="2922364"/>
            <a:ext cx="2747376" cy="707886"/>
          </a:xfrm>
          <a:prstGeom prst="rect">
            <a:avLst/>
          </a:prstGeom>
          <a:gradFill>
            <a:gsLst>
              <a:gs pos="0">
                <a:schemeClr val="accent1">
                  <a:shade val="100000"/>
                  <a:satMod val="120000"/>
                </a:schemeClr>
              </a:gs>
              <a:gs pos="11000">
                <a:schemeClr val="accent1">
                  <a:tint val="80000"/>
                  <a:shade val="100000"/>
                  <a:satMod val="150000"/>
                </a:schemeClr>
              </a:gs>
              <a:gs pos="21000">
                <a:schemeClr val="accent1">
                  <a:tint val="50000"/>
                  <a:shade val="100000"/>
                  <a:satMod val="150000"/>
                </a:schemeClr>
              </a:gs>
            </a:gsLst>
            <a:path path="circle">
              <a:fillToRect l="100000" t="100000" r="100000" b="100000"/>
            </a:path>
          </a:gra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222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Improve (reduce) with growth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435503" y="3013023"/>
            <a:ext cx="462224" cy="944380"/>
          </a:xfrm>
          <a:prstGeom prst="rightBrace">
            <a:avLst/>
          </a:prstGeom>
          <a:ln w="412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2637" y="4259032"/>
            <a:ext cx="2747376" cy="707886"/>
          </a:xfrm>
          <a:prstGeom prst="rect">
            <a:avLst/>
          </a:prstGeom>
          <a:gradFill>
            <a:gsLst>
              <a:gs pos="0">
                <a:schemeClr val="accent1">
                  <a:shade val="100000"/>
                  <a:satMod val="120000"/>
                </a:schemeClr>
              </a:gs>
              <a:gs pos="11000">
                <a:schemeClr val="accent1">
                  <a:tint val="80000"/>
                  <a:shade val="100000"/>
                  <a:satMod val="150000"/>
                </a:schemeClr>
              </a:gs>
              <a:gs pos="21000">
                <a:schemeClr val="accent1">
                  <a:tint val="50000"/>
                  <a:shade val="100000"/>
                  <a:satMod val="150000"/>
                </a:schemeClr>
              </a:gs>
            </a:gsLst>
            <a:path path="circle">
              <a:fillToRect l="100000" t="100000" r="100000" b="100000"/>
            </a:path>
          </a:gra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222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Increases (worsens)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with growth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12236" y="4586990"/>
            <a:ext cx="685491" cy="0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1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Examination</a:t>
            </a:r>
            <a:endParaRPr lang="x-none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Rotational Profile</a:t>
            </a:r>
          </a:p>
          <a:p>
            <a:pPr lvl="1"/>
            <a:r>
              <a:rPr lang="en-US" dirty="0"/>
              <a:t>How severe is the rotational deformity?</a:t>
            </a:r>
          </a:p>
          <a:p>
            <a:pPr lvl="1"/>
            <a:r>
              <a:rPr lang="en-US" dirty="0" smtClean="0"/>
              <a:t>At which level is the rotational deformity?</a:t>
            </a:r>
          </a:p>
          <a:p>
            <a:r>
              <a:rPr lang="en-US" dirty="0" smtClean="0"/>
              <a:t>Four components:</a:t>
            </a:r>
          </a:p>
          <a:p>
            <a:pPr marL="806450" lvl="1" indent="-457200">
              <a:buAutoNum type="arabicPeriod"/>
            </a:pPr>
            <a:r>
              <a:rPr lang="en-US" dirty="0" smtClean="0"/>
              <a:t>Foot propagation angle</a:t>
            </a:r>
          </a:p>
          <a:p>
            <a:pPr marL="806450" lvl="1" indent="-457200">
              <a:buAutoNum type="arabicPeriod"/>
            </a:pPr>
            <a:r>
              <a:rPr lang="en-US" dirty="0" smtClean="0"/>
              <a:t>Assess femoral rotational arc</a:t>
            </a:r>
          </a:p>
          <a:p>
            <a:pPr marL="806450" lvl="1" indent="-457200">
              <a:buAutoNum type="arabicPeriod"/>
            </a:pPr>
            <a:r>
              <a:rPr lang="en-US" dirty="0" smtClean="0"/>
              <a:t>Assess tibial rotational arc</a:t>
            </a:r>
          </a:p>
          <a:p>
            <a:pPr marL="806450" lvl="1" indent="-457200">
              <a:buAutoNum type="arabicPeriod"/>
            </a:pPr>
            <a:r>
              <a:rPr lang="en-US" dirty="0" smtClean="0"/>
              <a:t>Foot assessment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267" y="2743200"/>
            <a:ext cx="2463800" cy="41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Profile</a:t>
            </a:r>
            <a:endParaRPr lang="x-none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Foot propagation angle – Walking</a:t>
            </a:r>
          </a:p>
          <a:p>
            <a:pPr marL="850900" lvl="1" indent="-514350"/>
            <a:r>
              <a:rPr lang="en-US" dirty="0" smtClean="0"/>
              <a:t>Normal Range: ( +10</a:t>
            </a:r>
            <a:r>
              <a:rPr lang="en-US" baseline="60000" dirty="0" smtClean="0"/>
              <a:t>o</a:t>
            </a:r>
            <a:r>
              <a:rPr lang="en-US" dirty="0" smtClean="0"/>
              <a:t>  to  -10</a:t>
            </a:r>
            <a:r>
              <a:rPr lang="en-US" baseline="60000" dirty="0"/>
              <a:t>o</a:t>
            </a:r>
            <a:r>
              <a:rPr lang="en-US" dirty="0" smtClean="0"/>
              <a:t> )</a:t>
            </a:r>
          </a:p>
          <a:p>
            <a:r>
              <a:rPr lang="en-US" dirty="0" smtClean="0"/>
              <a:t>? In Eastern Societies</a:t>
            </a:r>
          </a:p>
          <a:p>
            <a:pPr lvl="1"/>
            <a:r>
              <a:rPr lang="en-US" dirty="0" smtClean="0"/>
              <a:t>Normal range: ( +25</a:t>
            </a:r>
            <a:r>
              <a:rPr lang="en-US" baseline="60000" dirty="0" smtClean="0"/>
              <a:t>o</a:t>
            </a:r>
            <a:r>
              <a:rPr lang="en-US" dirty="0" smtClean="0"/>
              <a:t> to  - 5</a:t>
            </a:r>
            <a:r>
              <a:rPr lang="en-US" baseline="60000" dirty="0" smtClean="0"/>
              <a:t>o )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4580" name="Picture 4" descr="Dscn07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1"/>
          <a:stretch/>
        </p:blipFill>
        <p:spPr bwMode="auto">
          <a:xfrm>
            <a:off x="1671125" y="3507051"/>
            <a:ext cx="5819440" cy="291817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1968" y="6425230"/>
            <a:ext cx="3159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397B8C"/>
                </a:solidFill>
              </a:rPr>
              <a:t>Fundamentals of Pediatric Orthopedics, L </a:t>
            </a:r>
            <a:r>
              <a:rPr lang="en-US" sz="1000" dirty="0" err="1" smtClean="0">
                <a:solidFill>
                  <a:srgbClr val="397B8C"/>
                </a:solidFill>
              </a:rPr>
              <a:t>Stahili</a:t>
            </a:r>
            <a:endParaRPr lang="en-US" sz="10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Angular LL Deformities of LL </a:t>
            </a:r>
            <a:endParaRPr lang="en-US" dirty="0"/>
          </a:p>
        </p:txBody>
      </p:sp>
      <p:pic>
        <p:nvPicPr>
          <p:cNvPr id="2056" name="Picture 8" descr="CIMG594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 b="9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48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Profile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Assess femoral rotation arc</a:t>
            </a:r>
            <a:endParaRPr lang="en-US" dirty="0"/>
          </a:p>
          <a:p>
            <a:endParaRPr lang="en-US" dirty="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50376" y="2347740"/>
            <a:ext cx="2975487" cy="4129260"/>
            <a:chOff x="840" y="1680"/>
            <a:chExt cx="1675" cy="2400"/>
          </a:xfrm>
        </p:grpSpPr>
        <p:pic>
          <p:nvPicPr>
            <p:cNvPr id="17" name="Picture 2" descr="Dscn0771"/>
            <p:cNvPicPr>
              <a:picLocks noChangeAspect="1" noChangeArrowheads="1"/>
            </p:cNvPicPr>
            <p:nvPr/>
          </p:nvPicPr>
          <p:blipFill>
            <a:blip r:embed="rId2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1680"/>
              <a:ext cx="1675" cy="2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1776" y="2208"/>
              <a:ext cx="0" cy="528"/>
            </a:xfrm>
            <a:prstGeom prst="line">
              <a:avLst/>
            </a:prstGeom>
            <a:noFill/>
            <a:ln w="57150" cmpd="sng">
              <a:solidFill>
                <a:srgbClr val="489CB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1776" y="2592"/>
              <a:ext cx="624" cy="144"/>
            </a:xfrm>
            <a:prstGeom prst="line">
              <a:avLst/>
            </a:prstGeom>
            <a:noFill/>
            <a:ln w="57150" cmpd="sng">
              <a:solidFill>
                <a:srgbClr val="489CB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5333999" y="2347740"/>
            <a:ext cx="3257551" cy="4129260"/>
            <a:chOff x="3168" y="1680"/>
            <a:chExt cx="1800" cy="2400"/>
          </a:xfrm>
        </p:grpSpPr>
        <p:pic>
          <p:nvPicPr>
            <p:cNvPr id="21" name="Picture 3" descr="Dscn0772"/>
            <p:cNvPicPr>
              <a:picLocks noChangeAspect="1" noChangeArrowheads="1"/>
            </p:cNvPicPr>
            <p:nvPr/>
          </p:nvPicPr>
          <p:blipFill>
            <a:blip r:embed="rId3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680"/>
              <a:ext cx="1800" cy="2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H="1" flipV="1">
              <a:off x="3648" y="1968"/>
              <a:ext cx="288" cy="864"/>
            </a:xfrm>
            <a:prstGeom prst="line">
              <a:avLst/>
            </a:prstGeom>
            <a:noFill/>
            <a:ln w="57150" cmpd="sng">
              <a:solidFill>
                <a:srgbClr val="489CB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V="1">
              <a:off x="3936" y="2016"/>
              <a:ext cx="0" cy="816"/>
            </a:xfrm>
            <a:prstGeom prst="line">
              <a:avLst/>
            </a:prstGeom>
            <a:noFill/>
            <a:ln w="57150" cmpd="sng">
              <a:solidFill>
                <a:srgbClr val="489CB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3581400" y="2971800"/>
            <a:ext cx="190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dirty="0">
                <a:solidFill>
                  <a:srgbClr val="397B8C"/>
                </a:solidFill>
              </a:rPr>
              <a:t>Supine</a:t>
            </a:r>
          </a:p>
          <a:p>
            <a:pPr marL="342900" indent="-342900" algn="ctr"/>
            <a:r>
              <a:rPr lang="en-US" sz="2800" b="1" dirty="0">
                <a:solidFill>
                  <a:srgbClr val="397B8C"/>
                </a:solidFill>
              </a:rPr>
              <a:t>Extended</a:t>
            </a:r>
          </a:p>
        </p:txBody>
      </p:sp>
    </p:spTree>
    <p:extLst>
      <p:ext uri="{BB962C8B-B14F-4D97-AF65-F5344CB8AC3E}">
        <p14:creationId xmlns:p14="http://schemas.microsoft.com/office/powerpoint/2010/main" val="12941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Profile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Assess </a:t>
            </a:r>
            <a:r>
              <a:rPr lang="en-US" dirty="0" smtClean="0"/>
              <a:t>femoral </a:t>
            </a:r>
            <a:r>
              <a:rPr lang="en-US" dirty="0"/>
              <a:t>r</a:t>
            </a:r>
            <a:r>
              <a:rPr lang="en-US" dirty="0" smtClean="0"/>
              <a:t>otation arc</a:t>
            </a:r>
            <a:endParaRPr lang="en-US" dirty="0"/>
          </a:p>
          <a:p>
            <a:endParaRPr lang="en-US" dirty="0"/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769615" y="2339975"/>
            <a:ext cx="3136185" cy="4145177"/>
            <a:chOff x="672" y="1728"/>
            <a:chExt cx="1620" cy="2160"/>
          </a:xfrm>
        </p:grpSpPr>
        <p:pic>
          <p:nvPicPr>
            <p:cNvPr id="17" name="Picture 2" descr="Dscn07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728"/>
              <a:ext cx="1620" cy="21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H="1">
              <a:off x="912" y="2928"/>
              <a:ext cx="720" cy="288"/>
            </a:xfrm>
            <a:prstGeom prst="line">
              <a:avLst/>
            </a:prstGeom>
            <a:noFill/>
            <a:ln w="57150" cmpd="sng">
              <a:solidFill>
                <a:srgbClr val="489CB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1632" y="2928"/>
              <a:ext cx="0" cy="624"/>
            </a:xfrm>
            <a:prstGeom prst="line">
              <a:avLst/>
            </a:prstGeom>
            <a:noFill/>
            <a:ln w="57150" cmpd="sng">
              <a:solidFill>
                <a:srgbClr val="489CB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5176770" y="2339975"/>
            <a:ext cx="3423686" cy="4145177"/>
            <a:chOff x="3456" y="1728"/>
            <a:chExt cx="1620" cy="2160"/>
          </a:xfrm>
        </p:grpSpPr>
        <p:pic>
          <p:nvPicPr>
            <p:cNvPr id="21" name="Picture 3" descr="Dscn07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728"/>
              <a:ext cx="1620" cy="21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4176" y="3168"/>
              <a:ext cx="0" cy="576"/>
            </a:xfrm>
            <a:prstGeom prst="line">
              <a:avLst/>
            </a:prstGeom>
            <a:noFill/>
            <a:ln w="57150" cmpd="sng">
              <a:solidFill>
                <a:srgbClr val="489CB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4176" y="3168"/>
              <a:ext cx="288" cy="576"/>
            </a:xfrm>
            <a:prstGeom prst="line">
              <a:avLst/>
            </a:prstGeom>
            <a:noFill/>
            <a:ln w="57150" cmpd="sng">
              <a:solidFill>
                <a:srgbClr val="489CB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581400" y="2971800"/>
            <a:ext cx="190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dirty="0">
                <a:solidFill>
                  <a:srgbClr val="397B8C"/>
                </a:solidFill>
              </a:rPr>
              <a:t>Supine</a:t>
            </a:r>
          </a:p>
          <a:p>
            <a:pPr marL="342900" indent="-342900" algn="ctr"/>
            <a:r>
              <a:rPr lang="en-US" sz="2800" b="1" dirty="0" smtClean="0">
                <a:solidFill>
                  <a:srgbClr val="397B8C"/>
                </a:solidFill>
              </a:rPr>
              <a:t>Flexed</a:t>
            </a:r>
            <a:endParaRPr lang="en-US" sz="2800" b="1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</a:t>
            </a:r>
            <a:r>
              <a:rPr lang="en-US" dirty="0" smtClean="0"/>
              <a:t>Profile</a:t>
            </a:r>
            <a:endParaRPr lang="x-none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Assess tibial </a:t>
            </a:r>
            <a:r>
              <a:rPr lang="en-US" dirty="0"/>
              <a:t>r</a:t>
            </a:r>
            <a:r>
              <a:rPr lang="en-US" dirty="0" smtClean="0"/>
              <a:t>otational </a:t>
            </a:r>
            <a:r>
              <a:rPr lang="en-US" dirty="0"/>
              <a:t>a</a:t>
            </a:r>
            <a:r>
              <a:rPr lang="en-US" dirty="0" smtClean="0"/>
              <a:t>rc</a:t>
            </a:r>
          </a:p>
          <a:p>
            <a:pPr lvl="1"/>
            <a:r>
              <a:rPr lang="en-US" dirty="0" smtClean="0"/>
              <a:t>Foot-thigh angle in prone  /  or: Bimalleolar axis</a:t>
            </a:r>
            <a:endParaRPr lang="en-US" dirty="0"/>
          </a:p>
        </p:txBody>
      </p:sp>
      <p:grpSp>
        <p:nvGrpSpPr>
          <p:cNvPr id="26647" name="Group 23"/>
          <p:cNvGrpSpPr>
            <a:grpSpLocks/>
          </p:cNvGrpSpPr>
          <p:nvPr/>
        </p:nvGrpSpPr>
        <p:grpSpPr bwMode="auto">
          <a:xfrm>
            <a:off x="771525" y="2570903"/>
            <a:ext cx="2947589" cy="3984625"/>
            <a:chOff x="240" y="1872"/>
            <a:chExt cx="1584" cy="2112"/>
          </a:xfrm>
        </p:grpSpPr>
        <p:pic>
          <p:nvPicPr>
            <p:cNvPr id="26629" name="Picture 5" descr="Dscn0768"/>
            <p:cNvPicPr>
              <a:picLocks noChangeAspect="1" noChangeArrowheads="1"/>
            </p:cNvPicPr>
            <p:nvPr/>
          </p:nvPicPr>
          <p:blipFill>
            <a:blip r:embed="rId2">
              <a:lum bright="24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72"/>
              <a:ext cx="1584" cy="21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flipH="1" flipV="1">
              <a:off x="384" y="2640"/>
              <a:ext cx="576" cy="1056"/>
            </a:xfrm>
            <a:prstGeom prst="line">
              <a:avLst/>
            </a:prstGeom>
            <a:noFill/>
            <a:ln w="57150" cmpd="sng">
              <a:solidFill>
                <a:srgbClr val="489CB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flipV="1">
              <a:off x="768" y="2400"/>
              <a:ext cx="0" cy="960"/>
            </a:xfrm>
            <a:prstGeom prst="line">
              <a:avLst/>
            </a:prstGeom>
            <a:noFill/>
            <a:ln w="57150" cmpd="sng">
              <a:solidFill>
                <a:srgbClr val="489CB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8" name="Group 24"/>
          <p:cNvGrpSpPr>
            <a:grpSpLocks/>
          </p:cNvGrpSpPr>
          <p:nvPr/>
        </p:nvGrpSpPr>
        <p:grpSpPr bwMode="auto">
          <a:xfrm>
            <a:off x="5329479" y="2570903"/>
            <a:ext cx="3048601" cy="3908425"/>
            <a:chOff x="3736" y="1824"/>
            <a:chExt cx="1584" cy="2112"/>
          </a:xfrm>
        </p:grpSpPr>
        <p:pic>
          <p:nvPicPr>
            <p:cNvPr id="26630" name="Picture 6" descr="Dscn0767"/>
            <p:cNvPicPr>
              <a:picLocks noChangeAspect="1" noChangeArrowheads="1"/>
            </p:cNvPicPr>
            <p:nvPr/>
          </p:nvPicPr>
          <p:blipFill>
            <a:blip r:embed="rId3">
              <a:lum bright="24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1824"/>
              <a:ext cx="1584" cy="21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 flipV="1">
              <a:off x="4668" y="2448"/>
              <a:ext cx="48" cy="1296"/>
            </a:xfrm>
            <a:prstGeom prst="line">
              <a:avLst/>
            </a:prstGeom>
            <a:noFill/>
            <a:ln w="57150" cmpd="sng">
              <a:solidFill>
                <a:srgbClr val="489CB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 rot="21485566" flipV="1">
              <a:off x="4668" y="2640"/>
              <a:ext cx="1" cy="768"/>
            </a:xfrm>
            <a:prstGeom prst="line">
              <a:avLst/>
            </a:prstGeom>
            <a:noFill/>
            <a:ln w="57150" cmpd="sng">
              <a:solidFill>
                <a:srgbClr val="489CB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4953000" y="4800600"/>
            <a:ext cx="990600" cy="1219200"/>
          </a:xfrm>
          <a:prstGeom prst="flowChartSummingJunct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Profile</a:t>
            </a:r>
            <a:endParaRPr lang="x-non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Foot </a:t>
            </a:r>
            <a:r>
              <a:rPr lang="en-US" dirty="0"/>
              <a:t>assessment</a:t>
            </a:r>
            <a:endParaRPr lang="x-none" dirty="0"/>
          </a:p>
          <a:p>
            <a:pPr lvl="1"/>
            <a:r>
              <a:rPr lang="en-US" dirty="0" smtClean="0"/>
              <a:t>Metatarsus </a:t>
            </a:r>
            <a:r>
              <a:rPr lang="en-US" dirty="0" err="1" smtClean="0"/>
              <a:t>adductus</a:t>
            </a:r>
            <a:endParaRPr lang="en-US" dirty="0" smtClean="0"/>
          </a:p>
          <a:p>
            <a:pPr lvl="1"/>
            <a:r>
              <a:rPr lang="en-US" dirty="0" smtClean="0"/>
              <a:t>Searching big toe</a:t>
            </a:r>
          </a:p>
          <a:p>
            <a:pPr lvl="1"/>
            <a:r>
              <a:rPr lang="en-US" dirty="0" err="1" smtClean="0"/>
              <a:t>Everted</a:t>
            </a:r>
            <a:r>
              <a:rPr lang="en-US" dirty="0" smtClean="0"/>
              <a:t> / Inverted foot</a:t>
            </a:r>
          </a:p>
          <a:p>
            <a:pPr lvl="1"/>
            <a:r>
              <a:rPr lang="en-US" dirty="0" smtClean="0"/>
              <a:t>Flat foot</a:t>
            </a:r>
          </a:p>
        </p:txBody>
      </p:sp>
      <p:pic>
        <p:nvPicPr>
          <p:cNvPr id="13" name="Picture 7" descr="Mvc-026f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8"/>
          <a:stretch/>
        </p:blipFill>
        <p:spPr bwMode="auto">
          <a:xfrm>
            <a:off x="808097" y="3684594"/>
            <a:ext cx="3508365" cy="266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Dscn011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r="14648" b="24388"/>
          <a:stretch/>
        </p:blipFill>
        <p:spPr bwMode="auto">
          <a:xfrm>
            <a:off x="4867820" y="3684593"/>
            <a:ext cx="3578716" cy="264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5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Presentations</a:t>
            </a:r>
            <a:endParaRPr lang="x-none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Infants</a:t>
            </a:r>
            <a:r>
              <a:rPr lang="en-GB" dirty="0" smtClean="0"/>
              <a:t>: </a:t>
            </a:r>
            <a:r>
              <a:rPr lang="en-US" dirty="0"/>
              <a:t>o</a:t>
            </a:r>
            <a:r>
              <a:rPr lang="en-US" dirty="0" smtClean="0"/>
              <a:t>ut-toeing</a:t>
            </a:r>
          </a:p>
          <a:p>
            <a:r>
              <a:rPr lang="en-US" dirty="0"/>
              <a:t>Toddlers: In-</a:t>
            </a:r>
            <a:r>
              <a:rPr lang="en-US" dirty="0" smtClean="0"/>
              <a:t>toeing</a:t>
            </a:r>
          </a:p>
          <a:p>
            <a:r>
              <a:rPr lang="en-US" dirty="0" smtClean="0"/>
              <a:t>Early childhood: In-toing</a:t>
            </a:r>
          </a:p>
          <a:p>
            <a:r>
              <a:rPr lang="en-US" dirty="0" smtClean="0"/>
              <a:t>Late childhood: Out-toing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Infants</a:t>
            </a:r>
            <a:r>
              <a:rPr lang="en-GB" smtClean="0"/>
              <a:t>: </a:t>
            </a:r>
            <a:r>
              <a:rPr lang="en-US" smtClean="0"/>
              <a:t>out-toeing</a:t>
            </a:r>
            <a:endParaRPr lang="x-none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</a:p>
          <a:p>
            <a:r>
              <a:rPr lang="en-US" dirty="0" smtClean="0"/>
              <a:t>seen when infant positioned upright</a:t>
            </a:r>
          </a:p>
          <a:p>
            <a:pPr lvl="1"/>
            <a:r>
              <a:rPr lang="en-US" dirty="0" smtClean="0"/>
              <a:t>(usually hips laterally rotate in-utero)</a:t>
            </a:r>
          </a:p>
          <a:p>
            <a:r>
              <a:rPr lang="en-US" dirty="0" smtClean="0"/>
              <a:t>Metatarsus </a:t>
            </a:r>
            <a:r>
              <a:rPr lang="en-US" dirty="0" err="1" smtClean="0"/>
              <a:t>adductus</a:t>
            </a:r>
            <a:r>
              <a:rPr lang="en-US" dirty="0" smtClean="0"/>
              <a:t> (</a:t>
            </a:r>
            <a:r>
              <a:rPr lang="en-US" dirty="0" err="1" smtClean="0"/>
              <a:t>intoeing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medial deviation of forefoot</a:t>
            </a:r>
          </a:p>
          <a:p>
            <a:pPr lvl="1"/>
            <a:r>
              <a:rPr lang="en-US" dirty="0" smtClean="0"/>
              <a:t>90% resolve spontaneously</a:t>
            </a:r>
          </a:p>
          <a:p>
            <a:pPr lvl="1"/>
            <a:r>
              <a:rPr lang="en-US" dirty="0" smtClean="0"/>
              <a:t>casting if rigid or persists</a:t>
            </a:r>
          </a:p>
          <a:p>
            <a:pPr marL="349250" lvl="1" indent="0">
              <a:buNone/>
            </a:pPr>
            <a:r>
              <a:rPr lang="en-US" dirty="0" smtClean="0"/>
              <a:t>	late in 1st year</a:t>
            </a:r>
          </a:p>
          <a:p>
            <a:pPr lvl="1"/>
            <a:endParaRPr lang="en-US" dirty="0"/>
          </a:p>
        </p:txBody>
      </p:sp>
      <p:pic>
        <p:nvPicPr>
          <p:cNvPr id="16" name="Picture 6" descr="Dscn0760"/>
          <p:cNvPicPr>
            <a:picLocks noChangeAspect="1" noChangeArrowheads="1"/>
          </p:cNvPicPr>
          <p:nvPr/>
        </p:nvPicPr>
        <p:blipFill rotWithShape="1">
          <a:blip r:embed="rId2" cstate="email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" r="-360"/>
          <a:stretch/>
        </p:blipFill>
        <p:spPr>
          <a:xfrm>
            <a:off x="5408994" y="3941806"/>
            <a:ext cx="3633998" cy="2333862"/>
          </a:xfrm>
          <a:prstGeom prst="rect">
            <a:avLst/>
          </a:prstGeom>
        </p:spPr>
      </p:pic>
      <p:pic>
        <p:nvPicPr>
          <p:cNvPr id="17" name="Picture 4" descr="Dscn07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92" y="906205"/>
            <a:ext cx="1828379" cy="2919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46436" y="6275668"/>
            <a:ext cx="3159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397B8C"/>
                </a:solidFill>
              </a:rPr>
              <a:t>Fundamentals of Pediatric Orthopedics, L </a:t>
            </a:r>
            <a:r>
              <a:rPr lang="en-US" sz="1000" dirty="0" err="1" smtClean="0">
                <a:solidFill>
                  <a:srgbClr val="397B8C"/>
                </a:solidFill>
              </a:rPr>
              <a:t>Stahili</a:t>
            </a:r>
            <a:endParaRPr lang="en-US" sz="10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Toddlers: In-</a:t>
            </a:r>
            <a:r>
              <a:rPr lang="en-US" dirty="0" smtClean="0"/>
              <a:t>toeing</a:t>
            </a:r>
            <a:endParaRPr lang="x-none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ost common during second year</a:t>
            </a:r>
          </a:p>
          <a:p>
            <a:pPr lvl="1"/>
            <a:r>
              <a:rPr lang="en-US" dirty="0" smtClean="0"/>
              <a:t>(at beginning of walking)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edial tibial torsion: does not need treatment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etatarsus </a:t>
            </a:r>
            <a:r>
              <a:rPr lang="en-US" dirty="0" err="1" smtClean="0"/>
              <a:t>adductus</a:t>
            </a:r>
            <a:r>
              <a:rPr lang="en-US" dirty="0" smtClean="0"/>
              <a:t>: if sever, casting works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bducted great toe: resolves spontaneously</a:t>
            </a:r>
            <a:endParaRPr lang="en-US" dirty="0"/>
          </a:p>
        </p:txBody>
      </p:sp>
      <p:pic>
        <p:nvPicPr>
          <p:cNvPr id="4" name="Picture 7" descr="Mvc-026f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8"/>
          <a:stretch/>
        </p:blipFill>
        <p:spPr bwMode="auto">
          <a:xfrm>
            <a:off x="1229193" y="4409564"/>
            <a:ext cx="3087269" cy="234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scn011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r="14648" b="24388"/>
          <a:stretch/>
        </p:blipFill>
        <p:spPr bwMode="auto">
          <a:xfrm>
            <a:off x="4892630" y="4407341"/>
            <a:ext cx="3149176" cy="23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</a:t>
            </a:r>
            <a:endParaRPr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In-toeing: due to medial femoral torsion</a:t>
            </a:r>
          </a:p>
          <a:p>
            <a:r>
              <a:rPr lang="en-US" dirty="0" smtClean="0"/>
              <a:t>Out-toeing: in late childhood</a:t>
            </a:r>
          </a:p>
          <a:p>
            <a:pPr lvl="1"/>
            <a:r>
              <a:rPr lang="en-US" dirty="0" smtClean="0"/>
              <a:t>lateral femoral / tibial torsion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Medial Femoral Torsion</a:t>
            </a: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tarts at 3-5 years</a:t>
            </a:r>
          </a:p>
          <a:p>
            <a:r>
              <a:rPr lang="en-US" dirty="0"/>
              <a:t>P</a:t>
            </a:r>
            <a:r>
              <a:rPr lang="en-US" dirty="0" smtClean="0"/>
              <a:t>eaks at 4–6 years</a:t>
            </a:r>
          </a:p>
          <a:p>
            <a:r>
              <a:rPr lang="en-US" dirty="0"/>
              <a:t>R</a:t>
            </a:r>
            <a:r>
              <a:rPr lang="en-US" dirty="0" smtClean="0"/>
              <a:t>esolves spontaneously by 8-10 years</a:t>
            </a:r>
          </a:p>
          <a:p>
            <a:r>
              <a:rPr lang="en-US" dirty="0" smtClean="0"/>
              <a:t>Girls &gt; boys</a:t>
            </a:r>
          </a:p>
          <a:p>
            <a:r>
              <a:rPr lang="en-US" dirty="0" smtClean="0"/>
              <a:t>Look at relatives  -  family history – normal</a:t>
            </a:r>
          </a:p>
          <a:p>
            <a:r>
              <a:rPr lang="en-US" dirty="0" smtClean="0"/>
              <a:t>Treatment usually not recommended</a:t>
            </a:r>
          </a:p>
          <a:p>
            <a:r>
              <a:rPr lang="en-US" dirty="0" smtClean="0"/>
              <a:t>If persists &gt; 8-10 years and severe, may need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Medial Femoral Torsion (Ante-version)</a:t>
            </a:r>
            <a:endParaRPr lang="en-GB" sz="3600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Stands with knees medially rotated</a:t>
            </a:r>
          </a:p>
          <a:p>
            <a:pPr lvl="1"/>
            <a:r>
              <a:rPr lang="en-US" dirty="0" smtClean="0"/>
              <a:t>(kissing patellae)</a:t>
            </a:r>
          </a:p>
          <a:p>
            <a:r>
              <a:rPr lang="en-US" dirty="0" smtClean="0"/>
              <a:t>Sits in “W” position</a:t>
            </a:r>
          </a:p>
          <a:p>
            <a:r>
              <a:rPr lang="en-US" dirty="0" smtClean="0"/>
              <a:t>Runs awkwardly (egg-beater)</a:t>
            </a:r>
          </a:p>
          <a:p>
            <a:endParaRPr lang="en-GB" dirty="0"/>
          </a:p>
        </p:txBody>
      </p:sp>
      <p:pic>
        <p:nvPicPr>
          <p:cNvPr id="21" name="Picture 8" descr="Dscn07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b="5666"/>
          <a:stretch/>
        </p:blipFill>
        <p:spPr>
          <a:xfrm>
            <a:off x="5922429" y="2857981"/>
            <a:ext cx="2985665" cy="3744835"/>
          </a:xfrm>
          <a:prstGeom prst="rect">
            <a:avLst/>
          </a:prstGeom>
        </p:spPr>
      </p:pic>
      <p:pic>
        <p:nvPicPr>
          <p:cNvPr id="22" name="Picture 9" descr="Dscn073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" b="9045"/>
          <a:stretch/>
        </p:blipFill>
        <p:spPr>
          <a:xfrm>
            <a:off x="865818" y="3887250"/>
            <a:ext cx="3945004" cy="2692240"/>
          </a:xfrm>
          <a:prstGeom prst="rect">
            <a:avLst/>
          </a:prstGeom>
        </p:spPr>
      </p:pic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2661568" y="6227524"/>
            <a:ext cx="1933285" cy="400110"/>
          </a:xfrm>
          <a:prstGeom prst="rect">
            <a:avLst/>
          </a:prstGeom>
          <a:solidFill>
            <a:srgbClr val="489CB0">
              <a:alpha val="27000"/>
            </a:srgb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Family History</a:t>
            </a:r>
          </a:p>
        </p:txBody>
      </p:sp>
    </p:spTree>
    <p:extLst>
      <p:ext uri="{BB962C8B-B14F-4D97-AF65-F5344CB8AC3E}">
        <p14:creationId xmlns:p14="http://schemas.microsoft.com/office/powerpoint/2010/main" val="157062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Bow legs</a:t>
            </a:r>
            <a:endParaRPr lang="en-US" sz="360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Knock knees</a:t>
            </a:r>
            <a:endParaRPr lang="en-US" sz="3600" dirty="0"/>
          </a:p>
        </p:txBody>
      </p:sp>
      <p:pic>
        <p:nvPicPr>
          <p:cNvPr id="3077" name="Picture 5" descr="Mvc-00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07" y="2077743"/>
            <a:ext cx="2613643" cy="3484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scn0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39" y="2031342"/>
            <a:ext cx="2556056" cy="353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447800" y="5562600"/>
            <a:ext cx="21657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489CB0"/>
                </a:solidFill>
              </a:rPr>
              <a:t>Genu Varus</a:t>
            </a:r>
            <a:endParaRPr lang="x-none" dirty="0">
              <a:solidFill>
                <a:srgbClr val="489CB0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587967" y="5599222"/>
            <a:ext cx="2337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89CB0"/>
                </a:solidFill>
              </a:rPr>
              <a:t>Genu Valgus</a:t>
            </a:r>
            <a:endParaRPr lang="x-none" sz="2800" b="1" dirty="0">
              <a:solidFill>
                <a:srgbClr val="489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Tibial Torsion</a:t>
            </a:r>
            <a:endParaRPr lang="en-US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Usually worsens</a:t>
            </a:r>
          </a:p>
          <a:p>
            <a:r>
              <a:rPr lang="en-US" dirty="0" smtClean="0"/>
              <a:t>May be associated with knee pain (patellar)</a:t>
            </a:r>
          </a:p>
          <a:p>
            <a:pPr lvl="1"/>
            <a:r>
              <a:rPr lang="en-US" dirty="0" smtClean="0"/>
              <a:t>specially if LTT is associated with MFT</a:t>
            </a:r>
          </a:p>
          <a:p>
            <a:pPr lvl="1"/>
            <a:r>
              <a:rPr lang="en-US" dirty="0" smtClean="0"/>
              <a:t>(knee medially rotated and ankle laterally rotated)</a:t>
            </a:r>
            <a:endParaRPr lang="en-US" dirty="0"/>
          </a:p>
        </p:txBody>
      </p:sp>
      <p:pic>
        <p:nvPicPr>
          <p:cNvPr id="234500" name="Picture 4" descr="Dsc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5" y="3686399"/>
            <a:ext cx="2373623" cy="2508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1" name="Picture 5" descr="Dsc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15" y="3680300"/>
            <a:ext cx="3955365" cy="2494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2" name="Picture 6" descr="Dscn07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38" y="3694798"/>
            <a:ext cx="2405780" cy="2443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0381" y="6197710"/>
            <a:ext cx="3159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397B8C"/>
                </a:solidFill>
              </a:rPr>
              <a:t>Fundamentals of Pediatric Orthopedics, L </a:t>
            </a:r>
            <a:r>
              <a:rPr lang="en-US" sz="1000" dirty="0" err="1" smtClean="0">
                <a:solidFill>
                  <a:srgbClr val="397B8C"/>
                </a:solidFill>
              </a:rPr>
              <a:t>Stahili</a:t>
            </a:r>
            <a:endParaRPr lang="en-US" sz="10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6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Dscn07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3" y="2152068"/>
            <a:ext cx="1649412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Medial Tibial Torsion</a:t>
            </a:r>
            <a:endParaRPr lang="en-US" dirty="0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common than LTT in older child</a:t>
            </a:r>
          </a:p>
          <a:p>
            <a:r>
              <a:rPr lang="en-US" dirty="0" smtClean="0"/>
              <a:t>May need surgery if :</a:t>
            </a:r>
          </a:p>
          <a:p>
            <a:pPr lvl="1"/>
            <a:r>
              <a:rPr lang="en-US" dirty="0" smtClean="0"/>
              <a:t>persists &gt; 8 year,</a:t>
            </a:r>
          </a:p>
          <a:p>
            <a:pPr lvl="1"/>
            <a:r>
              <a:rPr lang="en-US" dirty="0" smtClean="0"/>
              <a:t>and causes functional disability   </a:t>
            </a:r>
            <a:endParaRPr lang="en-US" dirty="0"/>
          </a:p>
        </p:txBody>
      </p:sp>
      <p:pic>
        <p:nvPicPr>
          <p:cNvPr id="235524" name="Picture 4" descr="Dscn07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98" y="2152068"/>
            <a:ext cx="1747837" cy="4020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56686" y="6181209"/>
            <a:ext cx="3159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397B8C"/>
                </a:solidFill>
              </a:rPr>
              <a:t>Fundamentals of Pediatric Orthopedics, L </a:t>
            </a:r>
            <a:r>
              <a:rPr lang="en-US" sz="1000" dirty="0" err="1" smtClean="0">
                <a:solidFill>
                  <a:srgbClr val="397B8C"/>
                </a:solidFill>
              </a:rPr>
              <a:t>Stahili</a:t>
            </a:r>
            <a:endParaRPr lang="en-US" sz="10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Management of Rotational Deformities</a:t>
            </a:r>
            <a:endParaRPr lang="x-none" sz="36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Challenge : dealing effectively with family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x-none" dirty="0" smtClean="0"/>
              <a:t>-</a:t>
            </a:r>
            <a:r>
              <a:rPr lang="en-US" dirty="0" smtClean="0"/>
              <a:t>toeing: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pontaneously corrects in vast majority of children as LL externally rotates with growth</a:t>
            </a:r>
          </a:p>
          <a:p>
            <a:pPr lvl="1"/>
            <a:r>
              <a:rPr lang="en-US" dirty="0" smtClean="0"/>
              <a:t>Best Wait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Management of Rotational Deformities</a:t>
            </a:r>
            <a:endParaRPr lang="x-none" sz="36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Convince family that only observation is appropriate</a:t>
            </a:r>
          </a:p>
          <a:p>
            <a:endParaRPr lang="en-US" dirty="0" smtClean="0"/>
          </a:p>
          <a:p>
            <a:r>
              <a:rPr lang="en-US" dirty="0" smtClean="0"/>
              <a:t>Only &lt; 1 % of femoral &amp; tibial torsional deformities fail to resolve and may require surgery in late childhood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Management of Rotational Deformities</a:t>
            </a:r>
            <a:endParaRPr lang="x-none" sz="3600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Attempts to control child’s walking, sitting and sleeping positions is impossible and ineffective, cause frustration and conflicts</a:t>
            </a:r>
          </a:p>
          <a:p>
            <a:r>
              <a:rPr lang="en-US" dirty="0" smtClean="0"/>
              <a:t>Shoe wedges and inserts:</a:t>
            </a:r>
          </a:p>
          <a:p>
            <a:pPr lvl="1"/>
            <a:r>
              <a:rPr lang="en-US" dirty="0" smtClean="0"/>
              <a:t>ineffective</a:t>
            </a:r>
          </a:p>
          <a:p>
            <a:r>
              <a:rPr lang="en-US" dirty="0" smtClean="0"/>
              <a:t>Bracing with twisters:</a:t>
            </a:r>
          </a:p>
          <a:p>
            <a:pPr lvl="1"/>
            <a:r>
              <a:rPr lang="en-US" dirty="0" smtClean="0"/>
              <a:t>ineffective - and limits activity</a:t>
            </a:r>
          </a:p>
          <a:p>
            <a:r>
              <a:rPr lang="en-US" dirty="0" smtClean="0"/>
              <a:t>Night splints:</a:t>
            </a:r>
          </a:p>
          <a:p>
            <a:pPr lvl="1"/>
            <a:r>
              <a:rPr lang="en-US" dirty="0" smtClean="0"/>
              <a:t>better tolerated - ? Benefit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Management of Rotational Deformities</a:t>
            </a: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609600" y="2133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b="1"/>
              <a:t>Shoe wedges Ineffective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4953000" y="2133600"/>
            <a:ext cx="39745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b="1" dirty="0"/>
              <a:t>Twister cables Ineffective</a:t>
            </a:r>
          </a:p>
        </p:txBody>
      </p:sp>
      <p:pic>
        <p:nvPicPr>
          <p:cNvPr id="224263" name="Picture 7" descr="Dscn07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2820952"/>
            <a:ext cx="1239837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64" name="Picture 8" descr="Dscn07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40196"/>
            <a:ext cx="2300288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65" name="Picture 9" descr="Dscn07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40196"/>
            <a:ext cx="3962400" cy="298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00381" y="6197710"/>
            <a:ext cx="3159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397B8C"/>
                </a:solidFill>
              </a:rPr>
              <a:t>Fundamentals of Pediatric Orthopedics, L </a:t>
            </a:r>
            <a:r>
              <a:rPr lang="en-US" sz="1000" dirty="0" err="1" smtClean="0">
                <a:solidFill>
                  <a:srgbClr val="397B8C"/>
                </a:solidFill>
              </a:rPr>
              <a:t>Stahili</a:t>
            </a:r>
            <a:endParaRPr lang="en-US" sz="10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Refer ?</a:t>
            </a: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Severe &amp; persistent deformity</a:t>
            </a:r>
          </a:p>
          <a:p>
            <a:r>
              <a:rPr lang="en-US" dirty="0" smtClean="0"/>
              <a:t>Age &gt; 8-10y</a:t>
            </a:r>
          </a:p>
          <a:p>
            <a:r>
              <a:rPr lang="en-US" dirty="0" smtClean="0"/>
              <a:t>Causing a functional disability</a:t>
            </a:r>
          </a:p>
          <a:p>
            <a:r>
              <a:rPr lang="en-US" dirty="0" smtClean="0"/>
              <a:t>Progressive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Angular deformities are common:</a:t>
            </a:r>
          </a:p>
          <a:p>
            <a:pPr lvl="1"/>
            <a:r>
              <a:rPr lang="en-US" dirty="0" smtClean="0"/>
              <a:t>Genu varus</a:t>
            </a:r>
          </a:p>
          <a:p>
            <a:pPr lvl="1"/>
            <a:r>
              <a:rPr lang="en-US" dirty="0" smtClean="0"/>
              <a:t>Genu valgus</a:t>
            </a:r>
          </a:p>
          <a:p>
            <a:pPr lvl="1"/>
            <a:r>
              <a:rPr lang="en-US" dirty="0" smtClean="0"/>
              <a:t>Differentiate between physiologic and pathologic deformities</a:t>
            </a:r>
          </a:p>
          <a:p>
            <a:r>
              <a:rPr lang="en-US" dirty="0" smtClean="0"/>
              <a:t>Rotational deformities are common</a:t>
            </a:r>
          </a:p>
          <a:p>
            <a:pPr lvl="1"/>
            <a:r>
              <a:rPr lang="en-US" dirty="0" smtClean="0"/>
              <a:t>Part of normal development</a:t>
            </a:r>
          </a:p>
          <a:p>
            <a:pPr lvl="1"/>
            <a:r>
              <a:rPr lang="en-US" dirty="0" smtClean="0"/>
              <a:t>In-toing vs Out-toing</a:t>
            </a:r>
          </a:p>
          <a:p>
            <a:pPr lvl="1"/>
            <a:r>
              <a:rPr lang="en-US" dirty="0" smtClean="0"/>
              <a:t>Cause may be in femur, tibia, or foot</a:t>
            </a:r>
          </a:p>
          <a:p>
            <a:pPr lvl="1"/>
            <a:r>
              <a:rPr lang="en-US" dirty="0" smtClean="0"/>
              <a:t>Most improve with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Normal range varies with age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During first year: Lateral bowing of Tibiae</a:t>
            </a:r>
          </a:p>
          <a:p>
            <a:endParaRPr lang="en-US" dirty="0" smtClean="0"/>
          </a:p>
          <a:p>
            <a:r>
              <a:rPr lang="en-US" dirty="0" smtClean="0"/>
              <a:t>During second year: Bow legs (knees &amp; tibiae)</a:t>
            </a:r>
          </a:p>
          <a:p>
            <a:endParaRPr lang="en-US" dirty="0" smtClean="0"/>
          </a:p>
          <a:p>
            <a:r>
              <a:rPr lang="en-US" dirty="0" smtClean="0"/>
              <a:t>Between 3 – 4 years: Knock knees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Should differentiate between</a:t>
            </a:r>
          </a:p>
          <a:p>
            <a:r>
              <a:rPr lang="en-US" dirty="0" smtClean="0"/>
              <a:t>“physiologic” and “pathologic” deformities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Physiologic</a:t>
            </a:r>
            <a:endParaRPr lang="en-US" sz="280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Pathologic</a:t>
            </a:r>
            <a:endParaRPr lang="en-US" sz="3600" dirty="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62000" y="4852988"/>
            <a:ext cx="334661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 dirty="0"/>
              <a:t> Expected for age</a:t>
            </a:r>
            <a:endParaRPr lang="x-none" dirty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62000" y="4319588"/>
            <a:ext cx="2111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/>
              <a:t> Generalized</a:t>
            </a:r>
            <a:endParaRPr lang="x-none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46125" y="3776663"/>
            <a:ext cx="1954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 dirty="0"/>
              <a:t> Regressive</a:t>
            </a:r>
            <a:endParaRPr lang="x-none" dirty="0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62000" y="3176588"/>
            <a:ext cx="2763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 dirty="0"/>
              <a:t> Mild – moderate</a:t>
            </a:r>
            <a:endParaRPr lang="x-none" dirty="0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762000" y="2566988"/>
            <a:ext cx="2211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 dirty="0"/>
              <a:t> Symmetrical</a:t>
            </a:r>
            <a:endParaRPr lang="x-none" dirty="0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4876800" y="4881062"/>
            <a:ext cx="3276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Not expected for age</a:t>
            </a:r>
            <a:endParaRPr lang="x-none" sz="2800" dirty="0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876800" y="4343651"/>
            <a:ext cx="1795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/>
              <a:t> Localized</a:t>
            </a:r>
            <a:endParaRPr lang="x-none" dirty="0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876800" y="3758114"/>
            <a:ext cx="2055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/>
              <a:t> Progressive</a:t>
            </a:r>
            <a:endParaRPr lang="x-none" dirty="0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876800" y="3176588"/>
            <a:ext cx="1363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/>
              <a:t> Severe</a:t>
            </a:r>
            <a:endParaRPr lang="x-none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4876800" y="2566988"/>
            <a:ext cx="2408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Asymmetrical</a:t>
            </a:r>
            <a:endParaRPr lang="x-none" sz="2800"/>
          </a:p>
        </p:txBody>
      </p:sp>
    </p:spTree>
    <p:extLst>
      <p:ext uri="{BB962C8B-B14F-4D97-AF65-F5344CB8AC3E}">
        <p14:creationId xmlns:p14="http://schemas.microsoft.com/office/powerpoint/2010/main" val="22939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utoUpdateAnimBg="0"/>
      <p:bldP spid="49158" grpId="0" autoUpdateAnimBg="0"/>
      <p:bldP spid="49160" grpId="0" autoUpdateAnimBg="0"/>
      <p:bldP spid="49161" grpId="0" autoUpdateAnimBg="0"/>
      <p:bldP spid="49162" grpId="0" autoUpdateAnimBg="0"/>
      <p:bldP spid="49163" grpId="0" autoUpdateAnimBg="0"/>
      <p:bldP spid="49164" grpId="0" autoUpdateAnimBg="0"/>
      <p:bldP spid="49165" grpId="0" autoUpdateAnimBg="0"/>
      <p:bldP spid="49166" grpId="0" autoUpdateAnimBg="0"/>
      <p:bldP spid="4916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</a:t>
            </a:r>
            <a:endParaRPr lang="en-US" dirty="0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Physiologic</a:t>
            </a:r>
            <a:endParaRPr lang="en-US" sz="3600" dirty="0"/>
          </a:p>
        </p:txBody>
      </p:sp>
      <p:sp>
        <p:nvSpPr>
          <p:cNvPr id="64516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Pathologic</a:t>
            </a:r>
            <a:endParaRPr lang="en-US" sz="3600" dirty="0"/>
          </a:p>
        </p:txBody>
      </p:sp>
      <p:sp>
        <p:nvSpPr>
          <p:cNvPr id="64517" name="Text Box 1029"/>
          <p:cNvSpPr txBox="1">
            <a:spLocks noChangeArrowheads="1"/>
          </p:cNvSpPr>
          <p:nvPr/>
        </p:nvSpPr>
        <p:spPr bwMode="auto">
          <a:xfrm>
            <a:off x="762000" y="4965032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accent2"/>
                </a:solidFill>
              </a:rPr>
              <a:t>     </a:t>
            </a:r>
            <a:r>
              <a:rPr lang="en-US" sz="2800" dirty="0"/>
              <a:t>- </a:t>
            </a:r>
            <a:r>
              <a:rPr lang="en-US" sz="2400" dirty="0"/>
              <a:t>Use of walker? </a:t>
            </a:r>
            <a:endParaRPr lang="x-none" dirty="0"/>
          </a:p>
        </p:txBody>
      </p:sp>
      <p:sp>
        <p:nvSpPr>
          <p:cNvPr id="64518" name="Text Box 1030"/>
          <p:cNvSpPr txBox="1">
            <a:spLocks noChangeArrowheads="1"/>
          </p:cNvSpPr>
          <p:nvPr/>
        </p:nvSpPr>
        <p:spPr bwMode="auto">
          <a:xfrm>
            <a:off x="762000" y="4431632"/>
            <a:ext cx="3326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     - Early wt. bearing</a:t>
            </a:r>
            <a:endParaRPr lang="x-none" sz="1600" dirty="0"/>
          </a:p>
        </p:txBody>
      </p:sp>
      <p:sp>
        <p:nvSpPr>
          <p:cNvPr id="64519" name="Text Box 1031"/>
          <p:cNvSpPr txBox="1">
            <a:spLocks noChangeArrowheads="1"/>
          </p:cNvSpPr>
          <p:nvPr/>
        </p:nvSpPr>
        <p:spPr bwMode="auto">
          <a:xfrm>
            <a:off x="746125" y="3888707"/>
            <a:ext cx="2464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2"/>
                </a:solidFill>
              </a:rPr>
              <a:t>     </a:t>
            </a:r>
            <a:r>
              <a:rPr lang="en-US" sz="2400" dirty="0" smtClean="0"/>
              <a:t>- Overweight</a:t>
            </a:r>
            <a:endParaRPr lang="x-none" sz="1600" dirty="0"/>
          </a:p>
        </p:txBody>
      </p:sp>
      <p:sp>
        <p:nvSpPr>
          <p:cNvPr id="64520" name="Text Box 1032"/>
          <p:cNvSpPr txBox="1">
            <a:spLocks noChangeArrowheads="1"/>
          </p:cNvSpPr>
          <p:nvPr/>
        </p:nvSpPr>
        <p:spPr bwMode="auto">
          <a:xfrm>
            <a:off x="762000" y="3288632"/>
            <a:ext cx="2359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/>
              <a:t> Exaggerated :</a:t>
            </a:r>
            <a:endParaRPr lang="x-none"/>
          </a:p>
        </p:txBody>
      </p:sp>
      <p:sp>
        <p:nvSpPr>
          <p:cNvPr id="64521" name="Text Box 1033"/>
          <p:cNvSpPr txBox="1">
            <a:spLocks noChangeArrowheads="1"/>
          </p:cNvSpPr>
          <p:nvPr/>
        </p:nvSpPr>
        <p:spPr bwMode="auto">
          <a:xfrm>
            <a:off x="762000" y="2679032"/>
            <a:ext cx="3082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Normal </a:t>
            </a:r>
            <a:r>
              <a:rPr lang="en-US" sz="2800" dirty="0"/>
              <a:t>for age</a:t>
            </a:r>
            <a:endParaRPr lang="x-none" dirty="0"/>
          </a:p>
        </p:txBody>
      </p:sp>
      <p:sp>
        <p:nvSpPr>
          <p:cNvPr id="64522" name="Text Box 1034"/>
          <p:cNvSpPr txBox="1">
            <a:spLocks noChangeArrowheads="1"/>
          </p:cNvSpPr>
          <p:nvPr/>
        </p:nvSpPr>
        <p:spPr bwMode="auto">
          <a:xfrm>
            <a:off x="4953000" y="5498432"/>
            <a:ext cx="1836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Idiopathic</a:t>
            </a:r>
            <a:endParaRPr lang="x-none" sz="2800"/>
          </a:p>
        </p:txBody>
      </p:sp>
      <p:sp>
        <p:nvSpPr>
          <p:cNvPr id="64523" name="Text Box 1035"/>
          <p:cNvSpPr txBox="1">
            <a:spLocks noChangeArrowheads="1"/>
          </p:cNvSpPr>
          <p:nvPr/>
        </p:nvSpPr>
        <p:spPr bwMode="auto">
          <a:xfrm>
            <a:off x="4876800" y="4355432"/>
            <a:ext cx="439094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 dirty="0"/>
              <a:t> Injury to </a:t>
            </a:r>
            <a:r>
              <a:rPr lang="en-US" sz="2800" dirty="0" err="1" smtClean="0"/>
              <a:t>Epiphys</a:t>
            </a:r>
            <a:r>
              <a:rPr lang="en-US" sz="2800" dirty="0"/>
              <a:t>.</a:t>
            </a:r>
            <a:r>
              <a:rPr lang="en-US" sz="2800" dirty="0" smtClean="0"/>
              <a:t> Plate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- Infection </a:t>
            </a:r>
            <a:r>
              <a:rPr lang="en-US" sz="2400" dirty="0"/>
              <a:t>/ Trauma</a:t>
            </a:r>
            <a:endParaRPr lang="x-none" sz="2800" dirty="0"/>
          </a:p>
        </p:txBody>
      </p:sp>
      <p:sp>
        <p:nvSpPr>
          <p:cNvPr id="64524" name="Text Box 1036"/>
          <p:cNvSpPr txBox="1">
            <a:spLocks noChangeArrowheads="1"/>
          </p:cNvSpPr>
          <p:nvPr/>
        </p:nvSpPr>
        <p:spPr bwMode="auto">
          <a:xfrm>
            <a:off x="4876800" y="3822032"/>
            <a:ext cx="2947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/>
              <a:t> Metabolic disease</a:t>
            </a:r>
            <a:endParaRPr lang="x-none"/>
          </a:p>
        </p:txBody>
      </p:sp>
      <p:sp>
        <p:nvSpPr>
          <p:cNvPr id="64525" name="Text Box 1037"/>
          <p:cNvSpPr txBox="1">
            <a:spLocks noChangeArrowheads="1"/>
          </p:cNvSpPr>
          <p:nvPr/>
        </p:nvSpPr>
        <p:spPr bwMode="auto">
          <a:xfrm>
            <a:off x="4876800" y="3288632"/>
            <a:ext cx="3582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US" sz="2800"/>
              <a:t> Endocrine disturbance</a:t>
            </a:r>
            <a:endParaRPr lang="x-none"/>
          </a:p>
        </p:txBody>
      </p:sp>
      <p:sp>
        <p:nvSpPr>
          <p:cNvPr id="64526" name="Text Box 1038"/>
          <p:cNvSpPr txBox="1">
            <a:spLocks noChangeArrowheads="1"/>
          </p:cNvSpPr>
          <p:nvPr/>
        </p:nvSpPr>
        <p:spPr bwMode="auto">
          <a:xfrm>
            <a:off x="4876800" y="2679032"/>
            <a:ext cx="1460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Rickets</a:t>
            </a:r>
            <a:endParaRPr lang="x-none" sz="2800"/>
          </a:p>
        </p:txBody>
      </p:sp>
    </p:spTree>
    <p:extLst>
      <p:ext uri="{BB962C8B-B14F-4D97-AF65-F5344CB8AC3E}">
        <p14:creationId xmlns:p14="http://schemas.microsoft.com/office/powerpoint/2010/main" val="11557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utoUpdateAnimBg="0"/>
      <p:bldP spid="64518" grpId="0" autoUpdateAnimBg="0"/>
      <p:bldP spid="64519" grpId="0" autoUpdateAnimBg="0"/>
      <p:bldP spid="64520" grpId="0" autoUpdateAnimBg="0"/>
      <p:bldP spid="64521" grpId="0" autoUpdateAnimBg="0"/>
      <p:bldP spid="64522" grpId="0" autoUpdateAnimBg="0"/>
      <p:bldP spid="64523" grpId="0" autoUpdateAnimBg="0"/>
      <p:bldP spid="64524" grpId="0" autoUpdateAnimBg="0"/>
      <p:bldP spid="64525" grpId="0" autoUpdateAnimBg="0"/>
      <p:bldP spid="6452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US" dirty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955925" y="2403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GB" sz="240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173745" y="1550412"/>
            <a:ext cx="473459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97B8C"/>
                </a:solidFill>
              </a:rPr>
              <a:t>Symmetrical deformity</a:t>
            </a:r>
          </a:p>
        </p:txBody>
      </p:sp>
      <p:pic>
        <p:nvPicPr>
          <p:cNvPr id="52229" name="Picture 5" descr="Dscn0726"/>
          <p:cNvPicPr>
            <a:picLocks noChangeAspect="1" noChangeArrowheads="1"/>
          </p:cNvPicPr>
          <p:nvPr/>
        </p:nvPicPr>
        <p:blipFill rotWithShape="1"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r="8764"/>
          <a:stretch/>
        </p:blipFill>
        <p:spPr bwMode="auto">
          <a:xfrm>
            <a:off x="250458" y="2429675"/>
            <a:ext cx="2214701" cy="366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Dscn0729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r="6646"/>
          <a:stretch/>
        </p:blipFill>
        <p:spPr bwMode="auto">
          <a:xfrm>
            <a:off x="2558540" y="2429675"/>
            <a:ext cx="2358728" cy="366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315236d pt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r="20276"/>
          <a:stretch/>
        </p:blipFill>
        <p:spPr bwMode="auto">
          <a:xfrm>
            <a:off x="7112324" y="2403475"/>
            <a:ext cx="1758532" cy="366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315236d xry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7" r="9269"/>
          <a:stretch/>
        </p:blipFill>
        <p:spPr bwMode="auto">
          <a:xfrm>
            <a:off x="4917268" y="2429674"/>
            <a:ext cx="2176395" cy="366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3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5620</TotalTime>
  <Words>980</Words>
  <Application>Microsoft Office PowerPoint</Application>
  <PresentationFormat>On-screen Show (4:3)</PresentationFormat>
  <Paragraphs>266</Paragraphs>
  <Slides>47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News Gothic MT</vt:lpstr>
      <vt:lpstr>Wingdings 2</vt:lpstr>
      <vt:lpstr>Breeze</vt:lpstr>
      <vt:lpstr>Common Lower Limb Deformities in Children</vt:lpstr>
      <vt:lpstr>Objectives</vt:lpstr>
      <vt:lpstr>Angular LL Deformities of LL </vt:lpstr>
      <vt:lpstr>Nomenclature</vt:lpstr>
      <vt:lpstr> Normal range varies with age</vt:lpstr>
      <vt:lpstr>Evaluation</vt:lpstr>
      <vt:lpstr>Evaluation</vt:lpstr>
      <vt:lpstr>Causes</vt:lpstr>
      <vt:lpstr>Evaluation</vt:lpstr>
      <vt:lpstr>Evaluation</vt:lpstr>
      <vt:lpstr>Evaluation</vt:lpstr>
      <vt:lpstr>Evaluation</vt:lpstr>
      <vt:lpstr>Evaluation</vt:lpstr>
      <vt:lpstr>Assess angulation - standing/supine</vt:lpstr>
      <vt:lpstr>Assess angulation - standing/supine</vt:lpstr>
      <vt:lpstr>Measure angulation - standing/supine</vt:lpstr>
      <vt:lpstr>Investigations / Laboratory</vt:lpstr>
      <vt:lpstr>Investigations / Radiological</vt:lpstr>
      <vt:lpstr>Investigations / Radiological</vt:lpstr>
      <vt:lpstr>When To Refer ?</vt:lpstr>
      <vt:lpstr>Surgery</vt:lpstr>
      <vt:lpstr>Knock Knees</vt:lpstr>
      <vt:lpstr>Rotational LL Deformities</vt:lpstr>
      <vt:lpstr>Rotational Deformities</vt:lpstr>
      <vt:lpstr>Femur</vt:lpstr>
      <vt:lpstr>Normal Development</vt:lpstr>
      <vt:lpstr>Normal Development</vt:lpstr>
      <vt:lpstr>Clinical Examination</vt:lpstr>
      <vt:lpstr>Rotational Profile</vt:lpstr>
      <vt:lpstr>Rotational Profile </vt:lpstr>
      <vt:lpstr>Rotational Profile </vt:lpstr>
      <vt:lpstr>Rotational Profile</vt:lpstr>
      <vt:lpstr>Rotational Profile</vt:lpstr>
      <vt:lpstr>Common Presentations</vt:lpstr>
      <vt:lpstr>Infants: out-toeing</vt:lpstr>
      <vt:lpstr>Toddlers: In-toeing</vt:lpstr>
      <vt:lpstr>Child</vt:lpstr>
      <vt:lpstr> Medial Femoral Torsion</vt:lpstr>
      <vt:lpstr> Medial Femoral Torsion (Ante-version)</vt:lpstr>
      <vt:lpstr>Lateral Tibial Torsion</vt:lpstr>
      <vt:lpstr>Medial Tibial Torsion</vt:lpstr>
      <vt:lpstr>Management of Rotational Deformities</vt:lpstr>
      <vt:lpstr>Management of Rotational Deformities</vt:lpstr>
      <vt:lpstr>Management of Rotational Deformities</vt:lpstr>
      <vt:lpstr>Management of Rotational Deformities</vt:lpstr>
      <vt:lpstr>When To Refer 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tarif</cp:lastModifiedBy>
  <cp:revision>454</cp:revision>
  <dcterms:created xsi:type="dcterms:W3CDTF">2014-01-25T15:53:41Z</dcterms:created>
  <dcterms:modified xsi:type="dcterms:W3CDTF">2020-01-16T18:19:28Z</dcterms:modified>
</cp:coreProperties>
</file>