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8" r:id="rId2"/>
    <p:sldId id="263" r:id="rId3"/>
    <p:sldId id="264" r:id="rId4"/>
    <p:sldId id="265" r:id="rId5"/>
    <p:sldId id="268" r:id="rId6"/>
    <p:sldId id="269" r:id="rId7"/>
    <p:sldId id="270" r:id="rId8"/>
    <p:sldId id="306" r:id="rId9"/>
    <p:sldId id="271" r:id="rId10"/>
    <p:sldId id="354" r:id="rId11"/>
    <p:sldId id="272" r:id="rId12"/>
    <p:sldId id="273" r:id="rId13"/>
    <p:sldId id="274" r:id="rId14"/>
    <p:sldId id="275" r:id="rId15"/>
    <p:sldId id="276" r:id="rId16"/>
    <p:sldId id="301" r:id="rId17"/>
    <p:sldId id="278" r:id="rId18"/>
    <p:sldId id="353" r:id="rId19"/>
    <p:sldId id="309" r:id="rId20"/>
    <p:sldId id="303" r:id="rId21"/>
    <p:sldId id="311" r:id="rId22"/>
    <p:sldId id="284" r:id="rId23"/>
    <p:sldId id="285" r:id="rId24"/>
    <p:sldId id="305" r:id="rId25"/>
    <p:sldId id="287" r:id="rId26"/>
    <p:sldId id="313" r:id="rId27"/>
    <p:sldId id="312" r:id="rId28"/>
    <p:sldId id="316" r:id="rId29"/>
    <p:sldId id="319" r:id="rId30"/>
    <p:sldId id="357" r:id="rId31"/>
    <p:sldId id="358" r:id="rId32"/>
    <p:sldId id="340" r:id="rId33"/>
    <p:sldId id="333" r:id="rId34"/>
    <p:sldId id="343" r:id="rId35"/>
    <p:sldId id="359" r:id="rId36"/>
    <p:sldId id="360" r:id="rId37"/>
    <p:sldId id="349" r:id="rId38"/>
    <p:sldId id="351" r:id="rId39"/>
    <p:sldId id="300" r:id="rId40"/>
    <p:sldId id="26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790"/>
    <a:srgbClr val="5FD5F3"/>
    <a:srgbClr val="397B8C"/>
    <a:srgbClr val="489CB0"/>
    <a:srgbClr val="000000"/>
    <a:srgbClr val="143C4E"/>
    <a:srgbClr val="21617D"/>
    <a:srgbClr val="266891"/>
    <a:srgbClr val="1C4A66"/>
    <a:srgbClr val="6BA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5" autoAdjust="0"/>
    <p:restoredTop sz="92883"/>
  </p:normalViewPr>
  <p:slideViewPr>
    <p:cSldViewPr snapToGrid="0" snapToObjects="1" showGuides="1">
      <p:cViewPr varScale="1">
        <p:scale>
          <a:sx n="64" d="100"/>
          <a:sy n="64" d="100"/>
        </p:scale>
        <p:origin x="1608" y="72"/>
      </p:cViewPr>
      <p:guideLst>
        <p:guide orient="horz" pos="120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7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6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2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0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Hiding</a:t>
            </a:r>
            <a:r>
              <a:rPr lang="en-US" baseline="0" dirty="0"/>
              <a:t> slid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44463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67300" y="1981200"/>
            <a:ext cx="38481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FDD97-C25E-AC49-B453-C63CA2340868}" type="slidenum">
              <a:rPr lang="ar-SY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40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26679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26679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hyperlink" Target="https://www.google.com.sa/url?sa=i&amp;rct=j&amp;q=&amp;esrc=s&amp;source=images&amp;cd=&amp;cad=rja&amp;uact=8&amp;ved=0CAYQjB1qFQoTCPb6qeiClcgCFcU7FAodYlkLlA&amp;url=http://www.corflex.com/products/lower-extremity/hip/hip-traction/ultra-bucks-traction-splint/&amp;psig=AFQjCNGWuvEu6j0F1Ad16SVXhKo4heC-YA&amp;ust=1443367944829498" TargetMode="External"/><Relationship Id="rId7" Type="http://schemas.openxmlformats.org/officeDocument/2006/relationships/hyperlink" Target="https://www.google.com.sa/url?sa=i&amp;rct=j&amp;q=&amp;esrc=s&amp;source=images&amp;cd=&amp;cad=rja&amp;uact=8&amp;ved=0CAYQjB1qFQoTCJ_hnvyElcgCFUduFAodo7AD6w&amp;url=http://www.indiamart.com/achieverhealthcare/hospital-dressings.html&amp;psig=AFQjCNGLAvgrEXU0lwPUDj3jJKUDGGlQ_w&amp;ust=1443368472443200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f"/><Relationship Id="rId5" Type="http://schemas.openxmlformats.org/officeDocument/2006/relationships/hyperlink" Target="https://www.google.com.sa/url?sa=i&amp;rct=j&amp;q=&amp;esrc=s&amp;source=images&amp;cd=&amp;cad=rja&amp;uact=8&amp;ved=&amp;url=http://www.vmorthotics.co.uk/Heelift_Traction_Boot.php&amp;psig=AFQjCNGWuvEu6j0F1Ad16SVXhKo4heC-YA&amp;ust=1443367944829498" TargetMode="External"/><Relationship Id="rId4" Type="http://schemas.openxmlformats.org/officeDocument/2006/relationships/image" Target="../media/image17.tiff"/><Relationship Id="rId9" Type="http://schemas.openxmlformats.org/officeDocument/2006/relationships/hyperlink" Target="https://www.google.com.sa/url?sa=i&amp;rct=j&amp;q=&amp;esrc=s&amp;source=images&amp;cd=&amp;cad=rja&amp;uact=8&amp;ved=0CAYQjB1qFQoTCKbyp5KFlcgCFQFAFAodTNQFhQ&amp;url=http://thenursepath.com/2013/10/24/how-to-apply-skin-traction/&amp;psig=AFQjCNGf2IDf17vLBlJywrzA9R1Vil75_A&amp;ust=144336825869664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JLGwbWGlcgCFUQ-FAodUmANLQ&amp;url=http://www0.sun.ac.za/ortho/webct-ortho/general/trac/trac-2.html&amp;psig=AFQjCNGLapBZ0Z9SGhCgwuzIRPHVGQTkUw&amp;ust=1443368702778292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tiff"/><Relationship Id="rId5" Type="http://schemas.openxmlformats.org/officeDocument/2006/relationships/hyperlink" Target="https://www.google.com.sa/url?sa=i&amp;rct=j&amp;q=&amp;esrc=s&amp;source=images&amp;cd=&amp;cad=rja&amp;uact=8&amp;ved=0CAYQjB1qFQoTCN2UyrOHlcgCFcU8FAodXC0GHA&amp;url=http://www.emed.ie/Paediatrics/Trauma/Paediatric_Femoral_Fracture.php&amp;psig=AFQjCNFUSl5GXmST2fUaDS8LWdbnTzCoEg&amp;ust=1443369137369566" TargetMode="Externa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.sa/url?sa=i&amp;rct=j&amp;q=&amp;esrc=s&amp;source=images&amp;cd=&amp;cad=rja&amp;uact=8&amp;ved=0CAYQjB1qFQoTCNbgzrSIlcgCFUJaFAodC_gGYw&amp;url=http://physio4u.co/services/cervical-traction/&amp;psig=AFQjCNFeduIoX988Can0zV8jd1LE8YfLmA&amp;ust=144336943555723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hyperlink" Target="https://www.google.com.sa/url?sa=i&amp;rct=j&amp;q=&amp;esrc=s&amp;source=images&amp;cd=&amp;cad=rja&amp;uact=8&amp;ved=0CAYQjB1qFQoTCKPj9IyRlcgCFYteFAodNxQMzg&amp;url=http://www0.sun.ac.za/ortho/webct-ortho/general/trac/trac-3.html&amp;psig=AFQjCNGOzHN7HmQ3ddOm_wN2zSqQo2EDYQ&amp;ust=1443371762524680" TargetMode="External"/><Relationship Id="rId7" Type="http://schemas.openxmlformats.org/officeDocument/2006/relationships/hyperlink" Target="https://www.google.com.sa/url?sa=i&amp;rct=j&amp;q=&amp;esrc=s&amp;source=images&amp;cd=&amp;cad=rja&amp;uact=8&amp;ved=&amp;url=http://imgbuddy.com/leg-traction.asp&amp;psig=AFQjCNEvdmrhGvJmFbue38G4-h_RVJ0IBg&amp;ust=1443370484578669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hyperlink" Target="http://www.hwbf.org/" TargetMode="External"/><Relationship Id="rId4" Type="http://schemas.openxmlformats.org/officeDocument/2006/relationships/image" Target="../media/image31.tiff"/><Relationship Id="rId9" Type="http://schemas.openxmlformats.org/officeDocument/2006/relationships/hyperlink" Target="https://www.google.com.sa/url?sa=i&amp;rct=j&amp;q=&amp;esrc=s&amp;source=images&amp;cd=&amp;cad=rja&amp;uact=8&amp;ved=&amp;url=http://medical-beyond.blogspot.com/&amp;psig=AFQjCNGyDvEDC2bqFQZcu12S4nntOhghbQ&amp;ust=144337229482005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6.tiff"/><Relationship Id="rId7" Type="http://schemas.openxmlformats.org/officeDocument/2006/relationships/hyperlink" Target="https://www.google.com.sa/url?sa=i&amp;rct=j&amp;q=&amp;esrc=s&amp;source=images&amp;cd=&amp;cad=rja&amp;uact=8&amp;ved=0CAYQjB1qFQoTCOzx2oWYlcgCFQjDFAodsJoOCw&amp;url=http://www.mtex.co/products/knit.html&amp;psig=AFQjCNH9umaJWebSF2kwGoJdW12sjz8ZKw&amp;ust=1443373645949384" TargetMode="External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hyperlink" Target="https://www.google.com.sa/url?sa=i&amp;rct=j&amp;q=&amp;esrc=s&amp;source=images&amp;cd=&amp;cad=rja&amp;uact=8&amp;ved=&amp;url=http://www.aktifhaber.com/kirik-kemikler-artik-yapistirilacak-720281h.htm&amp;psig=AFQjCNEb_2ZiTlhU4ZAJCJJ0cRydnGrqMg&amp;ust=1443373152515705" TargetMode="External"/><Relationship Id="rId4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hyperlink" Target="https://www.google.com.sa/url?sa=i&amp;rct=j&amp;q=&amp;esrc=s&amp;source=images&amp;cd=&amp;cad=rja&amp;uact=8&amp;ved=0CAYQjB1qFQoTCPSk9KXSmcgCFcq3FAodQ-8P9g&amp;url=http://www.rch.org.au/fracture-education/management_principles/Management_Principles/&amp;psig=AFQjCNEZ4udf1wEBv_iko0OyjY2vD6E8cg&amp;ust=1443526673770160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hyperlink" Target="https://www.google.com.sa/url?sa=i&amp;rct=j&amp;q=&amp;esrc=s&amp;source=images&amp;cd=&amp;cad=rja&amp;uact=8&amp;ved=0CAYQjB1qFQoTCOaZ98jRmcgCFQk4FAodRKMLFw&amp;url=https://www2.aofoundation.org/wps/portal/!ut/p/a0/04_Sj9CPykssy0xPLMnMz0vMAfGjzOKN_A0M3D2DDbz9_UMMDRyDXQ3dw9wMDAzMjfULsh0VAbWjLW0!/?bone=Radius&amp;classification=23-A2.3&amp;method=Cast&amp;segment=Distal&amp;showPage=redfix&amp;treatment=Non%20operative&amp;psig=AFQjCNHuXpbWnrm2kXn9e60024Q5SLvY-w&amp;ust=1443526507802386" TargetMode="External"/><Relationship Id="rId4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NTJs6SblcgCFck_FAodQGQIFQ&amp;url=http://www.stanfordchildrens.org/en/topic/default?id=cast-types-and-maintenance-instructions-90-P02750&amp;psig=AFQjCNHEbL6VVZZbv7hVjJZxzf1o0Dh8ag&amp;ust=1443374487857686" TargetMode="External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sa/url?sa=i&amp;rct=j&amp;q=&amp;esrc=s&amp;source=images&amp;cd=&amp;cad=rja&amp;uact=8&amp;ved=0CAYQjB1qFQoTCMOhh__SmcgCFcG4FAodTQ4B5w&amp;url=http://msurgery.ie/mo-tando-common-fracture-surgery&amp;psig=AFQjCNEZ4udf1wEBv_iko0OyjY2vD6E8cg&amp;ust=1443526673770160" TargetMode="Externa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hyperlink" Target="https://www.google.com.sa/url?sa=i&amp;rct=j&amp;q=&amp;esrc=s&amp;source=images&amp;cd=&amp;cad=rja&amp;uact=8&amp;ved=0CAYQjB1qFQoTCN_Zyd-clcgCFYZAFAod1GYK-Q&amp;url=http://www.massgeneral.org/ortho/services/pediatrics/spica_casts.aspx&amp;psig=AFQjCNF8gP0yogNXzkB3BMu3kJ8UKRbNUA&amp;ust=144337488654081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sa/url?sa=i&amp;rct=j&amp;q=&amp;esrc=s&amp;source=images&amp;cd=&amp;cad=rja&amp;uact=8&amp;ved=0CAYQjB1qFQoTCI-b7uSilcgCFQbFFAod2nAIsQ&amp;url=http://www.eorthopod.com/images/ContentImages/Fractures/adult_fractures/adult_wrist_fx/&amp;psig=AFQjCNFSND2pl_S19WNbVMdH_nChEXxjWQ&amp;ust=1443376517992283" TargetMode="External"/><Relationship Id="rId5" Type="http://schemas.openxmlformats.org/officeDocument/2006/relationships/image" Target="../media/image54.tiff"/><Relationship Id="rId4" Type="http://schemas.openxmlformats.org/officeDocument/2006/relationships/hyperlink" Target="https://www.google.com.sa/url?sa=i&amp;rct=j&amp;q=&amp;esrc=s&amp;source=images&amp;cd=&amp;cad=rja&amp;uact=8&amp;ved=&amp;url=https://www.cprcertified.com/blog/how-to-treat-a-shark-bite&amp;psig=AFQjCNEONjmke5vw71A3UM6m9okXGSIYzQ&amp;ust=144337521372458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.sa/url?sa=i&amp;rct=j&amp;q=&amp;esrc=s&amp;source=images&amp;cd=&amp;cad=rja&amp;uact=8&amp;ved=0CAYQjB1qFQoTCPG6mpKBlcgCFYY-FAodeWsM0Q&amp;url=http://ascentmeditech.com/new-products/&amp;psig=AFQjCNFcgw20tE2ZpFXMYqYcgkvkEGoTHw&amp;ust=144336304774583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2451101"/>
          </a:xfrm>
        </p:spPr>
        <p:txBody>
          <a:bodyPr/>
          <a:lstStyle/>
          <a:p>
            <a:r>
              <a:rPr lang="en-US" altLang="en-US"/>
              <a:t>Conservative Treatment of Fractures</a:t>
            </a:r>
            <a:endParaRPr lang="en-US" dirty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6245" y="4543612"/>
            <a:ext cx="6498159" cy="91664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266790"/>
                </a:solidFill>
              </a:rPr>
              <a:t>Dr</a:t>
            </a:r>
            <a:r>
              <a:rPr lang="en-US" sz="3200" dirty="0">
                <a:solidFill>
                  <a:srgbClr val="266790"/>
                </a:solidFill>
              </a:rPr>
              <a:t>. </a:t>
            </a:r>
            <a:r>
              <a:rPr lang="en-US" sz="3200" dirty="0" err="1">
                <a:solidFill>
                  <a:srgbClr val="266790"/>
                </a:solidFill>
              </a:rPr>
              <a:t>Tarif</a:t>
            </a:r>
            <a:r>
              <a:rPr lang="en-US" sz="3200" dirty="0">
                <a:solidFill>
                  <a:srgbClr val="266790"/>
                </a:solidFill>
              </a:rPr>
              <a:t> </a:t>
            </a:r>
            <a:r>
              <a:rPr lang="en-US" sz="3200" dirty="0" err="1">
                <a:solidFill>
                  <a:srgbClr val="266790"/>
                </a:solidFill>
              </a:rPr>
              <a:t>Alakhras</a:t>
            </a:r>
            <a:endParaRPr lang="en-GB" sz="3200" dirty="0">
              <a:solidFill>
                <a:srgbClr val="26679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59868">
            <a:off x="6543255" y="4443836"/>
            <a:ext cx="1726092" cy="134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99"/>
          <a:stretch/>
        </p:blipFill>
        <p:spPr>
          <a:xfrm rot="4263175">
            <a:off x="544605" y="4542007"/>
            <a:ext cx="1798225" cy="1212798"/>
          </a:xfrm>
          <a:prstGeom prst="rect">
            <a:avLst/>
          </a:prstGeom>
        </p:spPr>
      </p:pic>
      <p:pic>
        <p:nvPicPr>
          <p:cNvPr id="7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492" r="1048" b="14749"/>
          <a:stretch/>
        </p:blipFill>
        <p:spPr>
          <a:xfrm>
            <a:off x="1908709" y="422749"/>
            <a:ext cx="4429125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commonly used in children </a:t>
            </a:r>
          </a:p>
          <a:p>
            <a:r>
              <a:rPr lang="en-US" dirty="0"/>
              <a:t>Temporary management in adults</a:t>
            </a:r>
          </a:p>
          <a:p>
            <a:endParaRPr lang="en-US" dirty="0"/>
          </a:p>
          <a:p>
            <a:r>
              <a:rPr lang="en-US" dirty="0"/>
              <a:t>Duration limit &lt; 3 weeks</a:t>
            </a:r>
          </a:p>
          <a:p>
            <a:r>
              <a:rPr lang="en-US" dirty="0"/>
              <a:t>Weight limit &lt; 10 pounds (4.5 Kg)</a:t>
            </a:r>
          </a:p>
        </p:txBody>
      </p:sp>
    </p:spTree>
    <p:extLst>
      <p:ext uri="{BB962C8B-B14F-4D97-AF65-F5344CB8AC3E}">
        <p14:creationId xmlns:p14="http://schemas.microsoft.com/office/powerpoint/2010/main" val="149798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Contraindications</a:t>
            </a:r>
          </a:p>
          <a:p>
            <a:pPr lvl="1"/>
            <a:r>
              <a:rPr lang="en-US" dirty="0"/>
              <a:t>Diseases predisposing to skin damage and poor healing</a:t>
            </a:r>
          </a:p>
          <a:p>
            <a:pPr lvl="2"/>
            <a:r>
              <a:rPr lang="en-US" dirty="0"/>
              <a:t>(DM, varicose ulcers and usage of steroids)</a:t>
            </a:r>
          </a:p>
          <a:p>
            <a:pPr lvl="1"/>
            <a:r>
              <a:rPr lang="en-US" dirty="0"/>
              <a:t>Wounds, sores or rash</a:t>
            </a:r>
          </a:p>
          <a:p>
            <a:pPr lvl="1"/>
            <a:r>
              <a:rPr lang="en-US" dirty="0"/>
              <a:t>Marked swelling</a:t>
            </a:r>
          </a:p>
          <a:p>
            <a:pPr lvl="1"/>
            <a:r>
              <a:rPr lang="en-US" dirty="0"/>
              <a:t>History of hypersensitive skin</a:t>
            </a:r>
          </a:p>
          <a:p>
            <a:pPr lvl="1"/>
            <a:r>
              <a:rPr lang="en-US" dirty="0"/>
              <a:t>Suspicion of circulatory problem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48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 - Advantages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/>
          <a:lstStyle/>
          <a:p>
            <a:r>
              <a:rPr lang="en-US" dirty="0"/>
              <a:t>Easy to apply</a:t>
            </a:r>
          </a:p>
          <a:p>
            <a:r>
              <a:rPr lang="en-US" dirty="0"/>
              <a:t>No hazard of bone infection or epiphyseal plate injury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3328487"/>
            <a:ext cx="3763125" cy="278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84" y="3283352"/>
            <a:ext cx="3833734" cy="2839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4164" y="6189598"/>
            <a:ext cx="19223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https://www2.aofoundation.org/</a:t>
            </a:r>
          </a:p>
        </p:txBody>
      </p:sp>
    </p:spTree>
    <p:extLst>
      <p:ext uri="{BB962C8B-B14F-4D97-AF65-F5344CB8AC3E}">
        <p14:creationId xmlns:p14="http://schemas.microsoft.com/office/powerpoint/2010/main" val="146064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  -Types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6790"/>
                </a:solidFill>
              </a:rPr>
              <a:t>Foam traction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266790"/>
                </a:solidFill>
              </a:rPr>
              <a:t>Adhesive traction</a:t>
            </a:r>
          </a:p>
        </p:txBody>
      </p:sp>
      <p:sp>
        <p:nvSpPr>
          <p:cNvPr id="15364" name="Rectangle 1"/>
          <p:cNvSpPr>
            <a:spLocks noChangeArrowheads="1"/>
          </p:cNvSpPr>
          <p:nvPr/>
        </p:nvSpPr>
        <p:spPr bwMode="auto">
          <a:xfrm>
            <a:off x="6278563" y="5737225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altLang="ar-SA" sz="1200">
                <a:solidFill>
                  <a:schemeClr val="bg1"/>
                </a:solidFill>
              </a:rPr>
              <a:t>/</a:t>
            </a:r>
            <a:endParaRPr lang="ar-SA" altLang="ar-SA" sz="12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334" y="2278512"/>
            <a:ext cx="2878049" cy="24284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1164" y="4422603"/>
            <a:ext cx="10567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www.corflex.com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7572" y="4699460"/>
            <a:ext cx="2956801" cy="1815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87276" y="6461764"/>
            <a:ext cx="13644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/>
              </a:rPr>
              <a:t>www.vmorthotics.co.uk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892" y="2362502"/>
            <a:ext cx="2859941" cy="20386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75634" y="4272280"/>
            <a:ext cx="11913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7"/>
              </a:rPr>
              <a:t>www.indiamart.com</a:t>
            </a:r>
            <a:endParaRPr lang="en-US" sz="9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256" y="4699460"/>
            <a:ext cx="3546108" cy="17101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7312" y="6386814"/>
            <a:ext cx="11079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9"/>
              </a:rPr>
              <a:t>thenursepath.com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493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  -Types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9274" y="1375758"/>
            <a:ext cx="8333871" cy="4899910"/>
          </a:xfrm>
        </p:spPr>
        <p:txBody>
          <a:bodyPr/>
          <a:lstStyle/>
          <a:p>
            <a:r>
              <a:rPr lang="en-US" dirty="0"/>
              <a:t>Gallows</a:t>
            </a:r>
          </a:p>
          <a:p>
            <a:pPr lvl="1"/>
            <a:r>
              <a:rPr lang="en-US" dirty="0"/>
              <a:t>For femoral fracture</a:t>
            </a:r>
          </a:p>
          <a:p>
            <a:pPr lvl="1"/>
            <a:r>
              <a:rPr lang="en-US" dirty="0"/>
              <a:t>Children &lt; 2yrs age, maximum body weight 10-12 Kg</a:t>
            </a:r>
          </a:p>
          <a:p>
            <a:pPr lvl="2"/>
            <a:r>
              <a:rPr lang="en-US" dirty="0"/>
              <a:t>If more, may affect circulation</a:t>
            </a:r>
          </a:p>
          <a:p>
            <a:pPr lvl="1"/>
            <a:r>
              <a:rPr lang="en-US" dirty="0"/>
              <a:t>Hips flexed 90</a:t>
            </a:r>
            <a:r>
              <a:rPr lang="en-US" baseline="30000" dirty="0"/>
              <a:t>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79285" y="6590458"/>
            <a:ext cx="15504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www.rcn.org.uk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09" y="3702570"/>
            <a:ext cx="4225437" cy="2816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" y="3702570"/>
            <a:ext cx="4254694" cy="28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66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Traction  -Types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traction</a:t>
            </a:r>
          </a:p>
          <a:p>
            <a:r>
              <a:rPr lang="en-US" dirty="0"/>
              <a:t>For transport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Using Thomas splint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Balanced traction</a:t>
            </a:r>
          </a:p>
          <a:p>
            <a:r>
              <a:rPr lang="en-US" dirty="0"/>
              <a:t>For treatment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Using Thomas splint</a:t>
            </a:r>
          </a:p>
        </p:txBody>
      </p:sp>
      <p:pic>
        <p:nvPicPr>
          <p:cNvPr id="14342" name="Picture 143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858" y="2893517"/>
            <a:ext cx="4757774" cy="3218956"/>
          </a:xfrm>
          <a:prstGeom prst="rect">
            <a:avLst/>
          </a:prstGeom>
        </p:spPr>
      </p:pic>
      <p:sp>
        <p:nvSpPr>
          <p:cNvPr id="14343" name="Rectangle 14342"/>
          <p:cNvSpPr/>
          <p:nvPr/>
        </p:nvSpPr>
        <p:spPr>
          <a:xfrm>
            <a:off x="6158990" y="6323817"/>
            <a:ext cx="1024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www0.sun.ac.za</a:t>
            </a:r>
            <a:endParaRPr lang="en-US" sz="900" dirty="0"/>
          </a:p>
        </p:txBody>
      </p:sp>
      <p:pic>
        <p:nvPicPr>
          <p:cNvPr id="14344" name="Picture 14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72" y="2893516"/>
            <a:ext cx="2496487" cy="3328649"/>
          </a:xfrm>
          <a:prstGeom prst="rect">
            <a:avLst/>
          </a:prstGeom>
        </p:spPr>
      </p:pic>
      <p:sp>
        <p:nvSpPr>
          <p:cNvPr id="14345" name="Rectangle 14344"/>
          <p:cNvSpPr/>
          <p:nvPr/>
        </p:nvSpPr>
        <p:spPr>
          <a:xfrm>
            <a:off x="1880833" y="6272991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/>
              </a:rPr>
              <a:t>www.emed.ie</a:t>
            </a:r>
            <a:endParaRPr lang="en-US" sz="900" dirty="0"/>
          </a:p>
        </p:txBody>
      </p:sp>
      <p:pic>
        <p:nvPicPr>
          <p:cNvPr id="14346" name="Picture 143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189" y="4601979"/>
            <a:ext cx="1215139" cy="16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0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  -Types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66790"/>
                </a:solidFill>
              </a:rPr>
              <a:t>Cervical skin traction</a:t>
            </a:r>
          </a:p>
          <a:p>
            <a:pPr lvl="1"/>
            <a:r>
              <a:rPr lang="en-US" dirty="0">
                <a:solidFill>
                  <a:srgbClr val="266790"/>
                </a:solidFill>
              </a:rPr>
              <a:t>Temporary in trauma &amp; for cervical disc / spondylosis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2293496"/>
            <a:ext cx="4977715" cy="3982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300" y="2293495"/>
            <a:ext cx="3114148" cy="3982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48264" y="6275667"/>
            <a:ext cx="8002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physio4u.co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3869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Skeletal Traction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inserting a metal (Steinman pin) into the bone and applying traction on 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35" y="3599270"/>
            <a:ext cx="3613137" cy="2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40" y="3599644"/>
            <a:ext cx="3612631" cy="2676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582" y="1916113"/>
            <a:ext cx="2474964" cy="18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 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Adults where surgical treatment of fractures is not possible or not desirable</a:t>
            </a:r>
          </a:p>
          <a:p>
            <a:pPr lvl="1"/>
            <a:r>
              <a:rPr lang="en-US" dirty="0"/>
              <a:t>When a strong force  is needed</a:t>
            </a:r>
          </a:p>
          <a:p>
            <a:pPr lvl="2"/>
            <a:r>
              <a:rPr lang="en-US" dirty="0"/>
              <a:t>(weight more than 4-5 Kg) ( Adults)</a:t>
            </a:r>
          </a:p>
          <a:p>
            <a:pPr lvl="1"/>
            <a:r>
              <a:rPr lang="en-US" dirty="0"/>
              <a:t>When traction is needed for more than 3 weeks</a:t>
            </a:r>
          </a:p>
          <a:p>
            <a:pPr lvl="2"/>
            <a:r>
              <a:rPr lang="en-US" dirty="0"/>
              <a:t>To avoid skin blisters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4149457"/>
            <a:ext cx="4105581" cy="2708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7794966" y="5388312"/>
            <a:ext cx="19960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</a:t>
            </a:r>
            <a:r>
              <a:rPr lang="en-US" sz="900" dirty="0" err="1">
                <a:solidFill>
                  <a:srgbClr val="397B8C"/>
                </a:solidFill>
              </a:rPr>
              <a:t>emedicine.medscape.com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184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Skeletal Traction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sites for pin insertion:</a:t>
            </a:r>
          </a:p>
          <a:p>
            <a:pPr lvl="1"/>
            <a:r>
              <a:rPr lang="en-US" dirty="0"/>
              <a:t>Upper tibia </a:t>
            </a:r>
          </a:p>
          <a:p>
            <a:pPr lvl="1"/>
            <a:r>
              <a:rPr lang="en-US" dirty="0"/>
              <a:t>Femoral condyle</a:t>
            </a:r>
          </a:p>
          <a:p>
            <a:pPr lvl="1"/>
            <a:r>
              <a:rPr lang="en-US" dirty="0"/>
              <a:t>Calcaneum</a:t>
            </a:r>
          </a:p>
          <a:p>
            <a:pPr lvl="1"/>
            <a:r>
              <a:rPr lang="en-US" dirty="0"/>
              <a:t>Skull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44" y="3825713"/>
            <a:ext cx="2475478" cy="17490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20763" y="5604459"/>
            <a:ext cx="1024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www0.sun.ac.za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39" y="3825712"/>
            <a:ext cx="2701245" cy="17774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9049" y="5604929"/>
            <a:ext cx="9092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/>
              </a:rPr>
              <a:t>www.hwbf.org</a:t>
            </a:r>
            <a:endParaRPr lang="en-US" sz="9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618" y="3825713"/>
            <a:ext cx="2357548" cy="17681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65956" y="5610338"/>
            <a:ext cx="9348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7"/>
              </a:rPr>
              <a:t>imgbuddy.com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952" y="479556"/>
            <a:ext cx="1529269" cy="28731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1716" y="3415405"/>
            <a:ext cx="17491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9"/>
              </a:rPr>
              <a:t>medical-beyond. blogspot.com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3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ar-SA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Traction:</a:t>
            </a:r>
          </a:p>
          <a:p>
            <a:pPr lvl="1"/>
            <a:r>
              <a:rPr lang="en-US" altLang="en-US" dirty="0"/>
              <a:t>Types</a:t>
            </a:r>
          </a:p>
          <a:p>
            <a:pPr lvl="1"/>
            <a:r>
              <a:rPr lang="en-US" altLang="en-US" dirty="0"/>
              <a:t>Indications / Contraindications</a:t>
            </a:r>
          </a:p>
          <a:p>
            <a:pPr lvl="1"/>
            <a:r>
              <a:rPr lang="en-US" altLang="en-US" dirty="0"/>
              <a:t>Complications</a:t>
            </a:r>
          </a:p>
          <a:p>
            <a:r>
              <a:rPr lang="en-US" altLang="en-US" dirty="0"/>
              <a:t>Casting:</a:t>
            </a:r>
          </a:p>
          <a:p>
            <a:pPr lvl="1"/>
            <a:r>
              <a:rPr lang="en-US" altLang="en-US" dirty="0"/>
              <a:t>Types</a:t>
            </a:r>
          </a:p>
          <a:p>
            <a:pPr lvl="1"/>
            <a:r>
              <a:rPr lang="en-US" altLang="en-US" dirty="0"/>
              <a:t>Indications / Contraindications</a:t>
            </a:r>
          </a:p>
          <a:p>
            <a:pPr lvl="1"/>
            <a:r>
              <a:rPr lang="en-US" altLang="en-US" dirty="0"/>
              <a:t>Complications</a:t>
            </a:r>
          </a:p>
          <a:p>
            <a:pPr lvl="1"/>
            <a:endParaRPr lang="ar-SA" altLang="en-US" dirty="0"/>
          </a:p>
        </p:txBody>
      </p:sp>
    </p:spTree>
    <p:extLst>
      <p:ext uri="{BB962C8B-B14F-4D97-AF65-F5344CB8AC3E}">
        <p14:creationId xmlns:p14="http://schemas.microsoft.com/office/powerpoint/2010/main" val="817662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Skeletal Traction - Complications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Infection</a:t>
            </a:r>
          </a:p>
          <a:p>
            <a:r>
              <a:rPr lang="en-US" dirty="0"/>
              <a:t>Over distraction of the bone fragments</a:t>
            </a:r>
          </a:p>
          <a:p>
            <a:r>
              <a:rPr lang="en-US" dirty="0"/>
              <a:t>Nerve damage</a:t>
            </a:r>
          </a:p>
          <a:p>
            <a:pPr lvl="1"/>
            <a:r>
              <a:rPr lang="en-US" dirty="0"/>
              <a:t>From heavy traction force</a:t>
            </a:r>
          </a:p>
          <a:p>
            <a:pPr lvl="1"/>
            <a:r>
              <a:rPr lang="en-US" dirty="0"/>
              <a:t>Direct during insertion!</a:t>
            </a:r>
          </a:p>
          <a:p>
            <a:pPr lvl="2"/>
            <a:r>
              <a:rPr lang="en-US" dirty="0"/>
              <a:t>e.g. Common Peroneal n.</a:t>
            </a:r>
          </a:p>
          <a:p>
            <a:r>
              <a:rPr lang="en-US" dirty="0"/>
              <a:t>Bone fragmentation/break</a:t>
            </a:r>
          </a:p>
          <a:p>
            <a:r>
              <a:rPr lang="en-US" dirty="0"/>
              <a:t>Breaking of the pin 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87" t="43874" r="74664" b="-1"/>
          <a:stretch/>
        </p:blipFill>
        <p:spPr bwMode="auto">
          <a:xfrm>
            <a:off x="6653719" y="2629342"/>
            <a:ext cx="1814124" cy="19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3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Traction - Disadvantages</a:t>
            </a:r>
            <a:endParaRPr lang="en-US" alt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dirty="0"/>
              <a:t>Costly in terms of hospital stay</a:t>
            </a:r>
          </a:p>
          <a:p>
            <a:r>
              <a:rPr lang="en-US" altLang="en-US" dirty="0"/>
              <a:t>Hazards of prolonged bed rest</a:t>
            </a:r>
          </a:p>
          <a:p>
            <a:pPr lvl="1"/>
            <a:r>
              <a:rPr lang="en-US" altLang="en-US" dirty="0"/>
              <a:t>Thromboembolism</a:t>
            </a:r>
          </a:p>
          <a:p>
            <a:pPr lvl="1"/>
            <a:r>
              <a:rPr lang="en-US" altLang="en-US" dirty="0"/>
              <a:t>Decubitus ulcers</a:t>
            </a:r>
          </a:p>
          <a:p>
            <a:pPr lvl="1"/>
            <a:r>
              <a:rPr lang="en-US" altLang="en-US" dirty="0"/>
              <a:t>Pneumonia, UTI</a:t>
            </a:r>
          </a:p>
          <a:p>
            <a:pPr lvl="1"/>
            <a:r>
              <a:rPr lang="en-US" altLang="en-US" dirty="0"/>
              <a:t>Depression, …</a:t>
            </a:r>
          </a:p>
          <a:p>
            <a:r>
              <a:rPr lang="en-US" altLang="en-US" dirty="0"/>
              <a:t>Requires meticulous nursing care</a:t>
            </a:r>
          </a:p>
        </p:txBody>
      </p:sp>
    </p:spTree>
    <p:extLst>
      <p:ext uri="{BB962C8B-B14F-4D97-AF65-F5344CB8AC3E}">
        <p14:creationId xmlns:p14="http://schemas.microsoft.com/office/powerpoint/2010/main" val="7216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8859" y="2005027"/>
            <a:ext cx="3529351" cy="18641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Plaster of Paris (Gypsum)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Synthetic</a:t>
            </a:r>
          </a:p>
          <a:p>
            <a:r>
              <a:rPr lang="en-US" dirty="0"/>
              <a:t>Fiberglass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676" y="2157127"/>
            <a:ext cx="1690141" cy="1690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4" y="3911389"/>
            <a:ext cx="3556000" cy="2476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7808" y="6452010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/>
              </a:rPr>
              <a:t>www.aktifhaber.com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5070" y="3911389"/>
            <a:ext cx="3492479" cy="24562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35933" y="6452010"/>
            <a:ext cx="8707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7"/>
              </a:rPr>
              <a:t>www.mtex.co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0220" y="2300445"/>
            <a:ext cx="1025677" cy="9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5" grpId="0" build="p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Plaster of Paris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 was first used in orthopedics by a Dutch surgeon in 1852</a:t>
            </a:r>
          </a:p>
          <a:p>
            <a:r>
              <a:rPr lang="en-US" dirty="0"/>
              <a:t>Commercially available since 1931</a:t>
            </a:r>
          </a:p>
          <a:p>
            <a:pPr marL="0" indent="0" algn="ctr">
              <a:buNone/>
            </a:pPr>
            <a:r>
              <a:rPr lang="en-US" altLang="en-US" sz="2400" dirty="0"/>
              <a:t> (CaSO</a:t>
            </a:r>
            <a:r>
              <a:rPr lang="en-US" altLang="en-US" sz="2400" baseline="30000" dirty="0"/>
              <a:t>4</a:t>
            </a:r>
            <a:r>
              <a:rPr lang="en-US" altLang="en-US" sz="2400" dirty="0"/>
              <a:t>)2H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O+3H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O                 2(CaSO</a:t>
            </a:r>
            <a:r>
              <a:rPr lang="en-US" altLang="en-US" sz="2400" baseline="30000" dirty="0"/>
              <a:t>4</a:t>
            </a:r>
            <a:r>
              <a:rPr lang="ar-SA" altLang="en-US" sz="2400" dirty="0"/>
              <a:t>×</a:t>
            </a:r>
            <a:r>
              <a:rPr lang="en-US" altLang="en-US" sz="2400" dirty="0"/>
              <a:t>H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O)+heat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72755" y="3388516"/>
            <a:ext cx="875763" cy="1"/>
          </a:xfrm>
          <a:prstGeom prst="straightConnector1">
            <a:avLst/>
          </a:prstGeom>
          <a:ln w="793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0153" y="3721119"/>
            <a:ext cx="3547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97B8C"/>
                </a:solidFill>
                <a:latin typeface="Arial" charset="0"/>
                <a:ea typeface="Arial" charset="0"/>
                <a:cs typeface="Arial" charset="0"/>
              </a:rPr>
              <a:t>Hemihydrated</a:t>
            </a:r>
            <a:r>
              <a:rPr lang="en-US" sz="2000" dirty="0">
                <a:solidFill>
                  <a:srgbClr val="397B8C"/>
                </a:solidFill>
                <a:latin typeface="Arial" charset="0"/>
                <a:ea typeface="Arial" charset="0"/>
                <a:cs typeface="Arial" charset="0"/>
              </a:rPr>
              <a:t> calcium sulfate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4850" y="3796116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397B8C"/>
                </a:solidFill>
                <a:latin typeface="Arial" charset="0"/>
                <a:ea typeface="Arial" charset="0"/>
                <a:cs typeface="Arial" charset="0"/>
              </a:rPr>
              <a:t>Hydrated calcium sulfate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87919" y="3996171"/>
            <a:ext cx="875763" cy="1"/>
          </a:xfrm>
          <a:prstGeom prst="straightConnector1">
            <a:avLst/>
          </a:prstGeom>
          <a:ln w="793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72832" y="4321159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97B8C"/>
                </a:solidFill>
                <a:latin typeface="Arial" charset="0"/>
                <a:ea typeface="Arial" charset="0"/>
                <a:cs typeface="Arial" charset="0"/>
              </a:rPr>
              <a:t>Plaster of Paris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6734" y="4311785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97B8C"/>
                </a:solidFill>
                <a:latin typeface="Arial" charset="0"/>
                <a:ea typeface="Arial" charset="0"/>
                <a:cs typeface="Arial" charset="0"/>
              </a:rPr>
              <a:t>Gypsum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10" y="4715191"/>
            <a:ext cx="2808003" cy="18345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8983" y="6567542"/>
            <a:ext cx="11063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www.myswag.org</a:t>
            </a:r>
            <a:endParaRPr lang="en-US" sz="900" dirty="0">
              <a:solidFill>
                <a:srgbClr val="397B8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116" y="4687839"/>
            <a:ext cx="2537823" cy="19287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50547" y="6616584"/>
            <a:ext cx="16514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www.activahealthcare.co.uk</a:t>
            </a:r>
            <a:endParaRPr lang="en-US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46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/ Disadvantages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397B8C"/>
                </a:solidFill>
              </a:rPr>
              <a:t>Plaster of Paris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Weak</a:t>
            </a:r>
          </a:p>
          <a:p>
            <a:pPr lvl="1"/>
            <a:r>
              <a:rPr lang="en-US" dirty="0"/>
              <a:t>Long setting time – 24 hours</a:t>
            </a:r>
          </a:p>
          <a:p>
            <a:pPr lvl="1"/>
            <a:r>
              <a:rPr lang="en-US" dirty="0"/>
              <a:t>Heavy weight</a:t>
            </a:r>
          </a:p>
          <a:p>
            <a:pPr lvl="1"/>
            <a:r>
              <a:rPr lang="en-US" dirty="0"/>
              <a:t>Breaks in water</a:t>
            </a:r>
          </a:p>
          <a:p>
            <a:pPr lvl="1"/>
            <a:r>
              <a:rPr lang="en-US" dirty="0"/>
              <a:t>Radio-opaque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Blunt edges</a:t>
            </a:r>
          </a:p>
          <a:p>
            <a:pPr lvl="1"/>
            <a:r>
              <a:rPr lang="en-US" dirty="0"/>
              <a:t>Moldable – for correction</a:t>
            </a:r>
          </a:p>
          <a:p>
            <a:pPr lvl="1"/>
            <a:r>
              <a:rPr lang="en-US" dirty="0"/>
              <a:t>Cheap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397B8C"/>
                </a:solidFill>
              </a:rPr>
              <a:t>Synthetic - Fiberglass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en-US" dirty="0"/>
              <a:t>Advantages:</a:t>
            </a:r>
          </a:p>
          <a:p>
            <a:pPr lvl="1"/>
            <a:r>
              <a:rPr lang="en-US" altLang="en-US" dirty="0"/>
              <a:t>Strong</a:t>
            </a:r>
          </a:p>
          <a:p>
            <a:pPr lvl="1"/>
            <a:r>
              <a:rPr lang="en-US" altLang="en-US" dirty="0"/>
              <a:t>Quickly sets</a:t>
            </a:r>
          </a:p>
          <a:p>
            <a:pPr lvl="1"/>
            <a:r>
              <a:rPr lang="en-US" altLang="en-US" dirty="0"/>
              <a:t>Light weight</a:t>
            </a:r>
          </a:p>
          <a:p>
            <a:pPr lvl="1"/>
            <a:r>
              <a:rPr lang="en-US" altLang="en-US" dirty="0"/>
              <a:t>Water resistant</a:t>
            </a:r>
          </a:p>
          <a:p>
            <a:pPr lvl="1"/>
            <a:r>
              <a:rPr lang="en-US" altLang="en-US" dirty="0"/>
              <a:t>Radiolucent </a:t>
            </a:r>
            <a:endParaRPr lang="ar-SA" altLang="en-US" dirty="0"/>
          </a:p>
          <a:p>
            <a:r>
              <a:rPr lang="ar-SA" altLang="en-US" dirty="0"/>
              <a:t> </a:t>
            </a:r>
            <a:r>
              <a:rPr lang="en-US" altLang="en-US" dirty="0"/>
              <a:t>Disadvantages</a:t>
            </a:r>
          </a:p>
          <a:p>
            <a:pPr lvl="1"/>
            <a:r>
              <a:rPr lang="en-US" altLang="en-US" dirty="0"/>
              <a:t>Sharp edge</a:t>
            </a:r>
          </a:p>
          <a:p>
            <a:pPr lvl="1"/>
            <a:r>
              <a:rPr lang="en-US" altLang="en-US" dirty="0"/>
              <a:t>Not moldable</a:t>
            </a:r>
          </a:p>
          <a:p>
            <a:pPr lvl="1"/>
            <a:r>
              <a:rPr lang="en-US" altLang="en-US" dirty="0"/>
              <a:t>Costly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1633928"/>
            <a:ext cx="0" cy="467693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96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Cast forms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Slab</a:t>
            </a:r>
          </a:p>
          <a:p>
            <a:pPr lvl="1"/>
            <a:r>
              <a:rPr lang="en-US"/>
              <a:t>Applied on one side only</a:t>
            </a:r>
          </a:p>
          <a:p>
            <a:pPr lvl="1"/>
            <a:r>
              <a:rPr lang="en-US"/>
              <a:t>Safer if limb is swollen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986" y="3149460"/>
            <a:ext cx="3205879" cy="3205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63702">
            <a:off x="6732403" y="507539"/>
            <a:ext cx="1719189" cy="1962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9" y="3558636"/>
            <a:ext cx="3102965" cy="2796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9863" y="6374601"/>
            <a:ext cx="13965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 invalidUrl="https://www.google.com.sa/url?sa=i&amp;rct=j&amp;q=&amp;esrc=s&amp;source=images&amp;cd=&amp;cad=rja&amp;uact=8&amp;ved=0CAYQjB1qFQoTCOaZ98jRmcgCFQk4FAodRKMLFw&amp;url=https://www2.aofoundation.org/wps/portal/!ut/p/a0/04_Sj9CPykssy0xPLMnMz0vMAfGjzOKN_A0M3D2DDbz9_UMMDRyDXQ3dw9wMDAzMjfULsh0VAbWjLW0!/?bone=Radius&amp;classification=23-A2.3&amp;method=Cast&amp;segment=Distal&amp;showPage=redfix&amp;treatment=Non operative&amp;psig=AFQjCNHuXpbWnrm2kXn9e60024Q5SLvY-w&amp;ust=1443526507802386"/>
              </a:rPr>
              <a:t>www2.aofoundation.org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97236" y="3043426"/>
            <a:ext cx="3987800" cy="271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98052" y="6395045"/>
            <a:ext cx="9861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7"/>
              </a:rPr>
              <a:t>www.rch.org.au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 rot="20630431">
            <a:off x="7382042" y="1456794"/>
            <a:ext cx="132279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dirty="0" err="1"/>
              <a:t>sweetvioletsa.blogspot.com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711982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Cast forms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Slab</a:t>
            </a:r>
          </a:p>
          <a:p>
            <a:pPr lvl="1"/>
            <a:r>
              <a:rPr lang="en-US"/>
              <a:t>Applied on one side only</a:t>
            </a:r>
          </a:p>
          <a:p>
            <a:r>
              <a:rPr lang="en-US"/>
              <a:t>Complete</a:t>
            </a:r>
          </a:p>
          <a:p>
            <a:pPr lvl="1"/>
            <a:r>
              <a:rPr lang="en-US"/>
              <a:t>Applied all around the limb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52" y="3432748"/>
            <a:ext cx="3947937" cy="3016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3713" y="6449567"/>
            <a:ext cx="15440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www.stanfordchildrens.org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456" y="3432748"/>
            <a:ext cx="3440780" cy="30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619782" y="6449567"/>
            <a:ext cx="174412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altLang="ar-SA" sz="900" dirty="0">
                <a:solidFill>
                  <a:srgbClr val="397B8C"/>
                </a:solidFill>
              </a:rPr>
              <a:t>http://</a:t>
            </a:r>
            <a:r>
              <a:rPr lang="en-US" altLang="ar-SA" sz="900" dirty="0" err="1">
                <a:solidFill>
                  <a:srgbClr val="397B8C"/>
                </a:solidFill>
              </a:rPr>
              <a:t>www.stanfordchildrens.org</a:t>
            </a:r>
            <a:r>
              <a:rPr lang="en-US" altLang="ar-SA" sz="900" dirty="0">
                <a:solidFill>
                  <a:srgbClr val="397B8C"/>
                </a:solidFill>
              </a:rPr>
              <a:t>/</a:t>
            </a:r>
            <a:endParaRPr lang="ar-SA" altLang="ar-SA" sz="900" dirty="0">
              <a:solidFill>
                <a:srgbClr val="397B8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755" y="1012241"/>
            <a:ext cx="3046518" cy="23065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71316" y="3174926"/>
            <a:ext cx="7873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6"/>
              </a:rPr>
              <a:t>msurgery.ie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21892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Cast forms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Slab</a:t>
            </a:r>
          </a:p>
          <a:p>
            <a:pPr lvl="1"/>
            <a:r>
              <a:rPr lang="en-US" dirty="0"/>
              <a:t>Applied on one side only</a:t>
            </a:r>
          </a:p>
          <a:p>
            <a:r>
              <a:rPr lang="en-US" dirty="0"/>
              <a:t>Complete</a:t>
            </a:r>
          </a:p>
          <a:p>
            <a:pPr lvl="1"/>
            <a:r>
              <a:rPr lang="en-US" dirty="0"/>
              <a:t>Applied all around the limb</a:t>
            </a:r>
          </a:p>
          <a:p>
            <a:r>
              <a:rPr lang="en-US" dirty="0"/>
              <a:t>Spica</a:t>
            </a:r>
          </a:p>
          <a:p>
            <a:pPr lvl="1"/>
            <a:r>
              <a:rPr lang="en-US" dirty="0"/>
              <a:t>Covering limb and trunk</a:t>
            </a:r>
          </a:p>
          <a:p>
            <a:pPr lvl="1"/>
            <a:r>
              <a:rPr lang="en-US" dirty="0"/>
              <a:t>Encircles body part</a:t>
            </a:r>
          </a:p>
          <a:p>
            <a:pPr lvl="2"/>
            <a:r>
              <a:rPr lang="en-US" dirty="0"/>
              <a:t>Hip spica</a:t>
            </a:r>
          </a:p>
          <a:p>
            <a:pPr lvl="2"/>
            <a:r>
              <a:rPr lang="en-US" dirty="0"/>
              <a:t>Shoulder spica</a:t>
            </a:r>
          </a:p>
          <a:p>
            <a:pPr lvl="2"/>
            <a:r>
              <a:rPr lang="en-US" dirty="0"/>
              <a:t>Thumb spica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29832" y="4099133"/>
            <a:ext cx="2717063" cy="218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11923" y="6535456"/>
            <a:ext cx="11528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altLang="ar-SA" sz="900" dirty="0">
                <a:solidFill>
                  <a:srgbClr val="397B8C"/>
                </a:solidFill>
              </a:rPr>
              <a:t>http://</a:t>
            </a:r>
            <a:r>
              <a:rPr lang="en-US" altLang="ar-SA" sz="900" dirty="0" err="1">
                <a:solidFill>
                  <a:srgbClr val="397B8C"/>
                </a:solidFill>
              </a:rPr>
              <a:t>www.aafp.org</a:t>
            </a:r>
            <a:r>
              <a:rPr lang="en-US" altLang="ar-SA" sz="900" dirty="0">
                <a:solidFill>
                  <a:srgbClr val="397B8C"/>
                </a:solidFill>
              </a:rPr>
              <a:t>/</a:t>
            </a:r>
            <a:endParaRPr lang="ar-SA" altLang="ar-SA" sz="900" dirty="0">
              <a:solidFill>
                <a:srgbClr val="397B8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15" y="1043156"/>
            <a:ext cx="3606436" cy="2726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7750" y="3546194"/>
            <a:ext cx="13260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www.massgeneral.org</a:t>
            </a:r>
            <a:endParaRPr lang="en-US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970" y="3832019"/>
            <a:ext cx="2040191" cy="2720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59823" y="6535456"/>
            <a:ext cx="11544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/>
              <a:t>bogey.lima-city.de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1140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Complications of 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Immobilization</a:t>
            </a:r>
          </a:p>
          <a:p>
            <a:pPr lvl="1"/>
            <a:r>
              <a:rPr lang="en-US"/>
              <a:t>Muscle wasting</a:t>
            </a:r>
          </a:p>
          <a:p>
            <a:pPr lvl="1"/>
            <a:r>
              <a:rPr lang="en-US"/>
              <a:t>Joint stiffness</a:t>
            </a:r>
          </a:p>
          <a:p>
            <a:pPr lvl="1"/>
            <a:r>
              <a:rPr lang="en-US"/>
              <a:t>Osteoporosis</a:t>
            </a:r>
          </a:p>
          <a:p>
            <a:pPr lvl="2"/>
            <a:r>
              <a:rPr lang="en-US"/>
              <a:t>Pathological fracture</a:t>
            </a:r>
          </a:p>
          <a:p>
            <a:r>
              <a:rPr lang="en-US"/>
              <a:t>Pressure on Nerves</a:t>
            </a:r>
          </a:p>
          <a:p>
            <a:r>
              <a:rPr lang="en-US"/>
              <a:t>Thermal burn with Synthetic cast</a:t>
            </a:r>
          </a:p>
          <a:p>
            <a:pPr lvl="3"/>
            <a:r>
              <a:rPr lang="en-US"/>
              <a:t>Must use cold water with synthetic cast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236" y="2168320"/>
            <a:ext cx="3346315" cy="24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7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Complications of 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Tight Cast – Vascular Problem</a:t>
            </a:r>
          </a:p>
          <a:p>
            <a:endParaRPr lang="ar-SA" dirty="0"/>
          </a:p>
        </p:txBody>
      </p:sp>
      <p:sp>
        <p:nvSpPr>
          <p:cNvPr id="11" name="Rectangle 10"/>
          <p:cNvSpPr/>
          <p:nvPr/>
        </p:nvSpPr>
        <p:spPr>
          <a:xfrm>
            <a:off x="1640804" y="4540014"/>
            <a:ext cx="1347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>
                <a:solidFill>
                  <a:srgbClr val="21688A"/>
                </a:solidFill>
              </a:rPr>
              <a:t>Mamoun Kremli</a:t>
            </a:r>
            <a:endParaRPr lang="en-US" sz="1200" dirty="0">
              <a:solidFill>
                <a:srgbClr val="21688A"/>
              </a:solidFill>
            </a:endParaRPr>
          </a:p>
        </p:txBody>
      </p:sp>
      <p:pic>
        <p:nvPicPr>
          <p:cNvPr id="12" name="Picture 11" descr="MVC-009F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30" y="1932421"/>
            <a:ext cx="3950798" cy="2490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397" y="1932172"/>
            <a:ext cx="3840550" cy="2553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73008" y="454001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www.cprcertified.com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314" y="4031173"/>
            <a:ext cx="2879827" cy="27623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43526" y="6627168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6"/>
              </a:rPr>
              <a:t>www.eorthopod.com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</a:t>
            </a:r>
          </a:p>
          <a:p>
            <a:pPr lvl="1"/>
            <a:r>
              <a:rPr lang="en-US" dirty="0"/>
              <a:t>Reduction of fractures</a:t>
            </a:r>
          </a:p>
          <a:p>
            <a:pPr lvl="1"/>
            <a:r>
              <a:rPr lang="en-US" dirty="0"/>
              <a:t>Maintaining fracture reduction</a:t>
            </a:r>
          </a:p>
          <a:p>
            <a:pPr lvl="1"/>
            <a:r>
              <a:rPr lang="en-US" dirty="0"/>
              <a:t>Immobilization of joint</a:t>
            </a:r>
          </a:p>
          <a:p>
            <a:pPr lvl="2"/>
            <a:r>
              <a:rPr lang="en-US" dirty="0"/>
              <a:t>Rest</a:t>
            </a:r>
          </a:p>
          <a:p>
            <a:pPr lvl="2"/>
            <a:r>
              <a:rPr lang="en-US" dirty="0"/>
              <a:t>Pain relief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03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Complications of 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Tight Cast – Vascular Problem</a:t>
            </a:r>
          </a:p>
          <a:p>
            <a:pPr lvl="1"/>
            <a:r>
              <a:rPr lang="en-US" dirty="0"/>
              <a:t>Causes Volkmann's ischemia</a:t>
            </a:r>
          </a:p>
          <a:p>
            <a:endParaRPr lang="ar-S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360" y="2471993"/>
            <a:ext cx="6315279" cy="33985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04990" y="6073961"/>
            <a:ext cx="13340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 err="1">
                <a:solidFill>
                  <a:srgbClr val="21688A"/>
                </a:solidFill>
              </a:rPr>
              <a:t>www.tetraplegia.info</a:t>
            </a:r>
            <a:endParaRPr lang="en-US" sz="1000" dirty="0">
              <a:solidFill>
                <a:srgbClr val="216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37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Skin Atrophy and Scaling</a:t>
            </a:r>
          </a:p>
          <a:p>
            <a:r>
              <a:rPr lang="en-US" dirty="0"/>
              <a:t>Dermatitis Skin Ulceration</a:t>
            </a:r>
          </a:p>
          <a:p>
            <a:r>
              <a:rPr lang="en-US" dirty="0"/>
              <a:t>Skin Blisters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73696" y="3373397"/>
            <a:ext cx="3015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1688A"/>
                </a:solidFill>
              </a:rPr>
              <a:t>http://</a:t>
            </a:r>
            <a:r>
              <a:rPr lang="en-US" sz="1000" dirty="0" err="1">
                <a:solidFill>
                  <a:srgbClr val="21688A"/>
                </a:solidFill>
              </a:rPr>
              <a:t>www.ijdvl.com</a:t>
            </a:r>
            <a:r>
              <a:rPr lang="en-US" sz="1000" dirty="0">
                <a:solidFill>
                  <a:srgbClr val="21688A"/>
                </a:solidFill>
              </a:rPr>
              <a:t>/</a:t>
            </a:r>
            <a:r>
              <a:rPr lang="en-US" sz="1000" dirty="0" err="1">
                <a:solidFill>
                  <a:srgbClr val="21688A"/>
                </a:solidFill>
              </a:rPr>
              <a:t>article.asp?issn</a:t>
            </a:r>
            <a:r>
              <a:rPr lang="en-US" sz="1000" dirty="0">
                <a:solidFill>
                  <a:srgbClr val="21688A"/>
                </a:solidFill>
              </a:rPr>
              <a:t>=0378-6323;year=2011;volume=77;issue=5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96" y="1166938"/>
            <a:ext cx="3015499" cy="2259501"/>
          </a:xfrm>
          <a:prstGeom prst="rect">
            <a:avLst/>
          </a:prstGeom>
        </p:spPr>
      </p:pic>
      <p:pic>
        <p:nvPicPr>
          <p:cNvPr id="8" name="Picture 7" descr="DSCN072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28" y="4009514"/>
            <a:ext cx="3014816" cy="22611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73446" y="6281682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900" dirty="0">
                <a:solidFill>
                  <a:srgbClr val="21688A"/>
                </a:solidFill>
              </a:rPr>
              <a:t>Mamoun Kremli</a:t>
            </a:r>
            <a:endParaRPr lang="en-US" sz="900" dirty="0">
              <a:solidFill>
                <a:srgbClr val="21688A"/>
              </a:solidFill>
            </a:endParaRPr>
          </a:p>
        </p:txBody>
      </p:sp>
      <p:pic>
        <p:nvPicPr>
          <p:cNvPr id="11" name="Picture 7" descr="DSCN006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" b="900"/>
          <a:stretch/>
        </p:blipFill>
        <p:spPr bwMode="auto">
          <a:xfrm>
            <a:off x="5035726" y="3939808"/>
            <a:ext cx="3116053" cy="234580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564701" y="6294118"/>
            <a:ext cx="2202049" cy="228600"/>
          </a:xfrm>
        </p:spPr>
        <p:txBody>
          <a:bodyPr/>
          <a:lstStyle/>
          <a:p>
            <a:pPr algn="ctr">
              <a:defRPr/>
            </a:pPr>
            <a:r>
              <a:rPr lang="en-CA" sz="800" dirty="0" err="1">
                <a:solidFill>
                  <a:srgbClr val="2C7C9F"/>
                </a:solidFill>
              </a:rPr>
              <a:t>Hanan</a:t>
            </a:r>
            <a:r>
              <a:rPr lang="en-CA" sz="800" dirty="0">
                <a:solidFill>
                  <a:srgbClr val="2C7C9F"/>
                </a:solidFill>
              </a:rPr>
              <a:t> </a:t>
            </a:r>
            <a:r>
              <a:rPr lang="en-CA" sz="800" dirty="0" err="1">
                <a:solidFill>
                  <a:srgbClr val="2C7C9F"/>
                </a:solidFill>
              </a:rPr>
              <a:t>AlGhammas</a:t>
            </a:r>
            <a:endParaRPr lang="en-CA" sz="8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9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 from Cast Edge</a:t>
            </a:r>
          </a:p>
          <a:p>
            <a:r>
              <a:rPr lang="en-US" dirty="0"/>
              <a:t>Pressure Sores</a:t>
            </a:r>
          </a:p>
          <a:p>
            <a:endParaRPr lang="ar-SA" dirty="0"/>
          </a:p>
        </p:txBody>
      </p:sp>
      <p:pic>
        <p:nvPicPr>
          <p:cNvPr id="9" name="Picture 8" descr="DSCN030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343" y="2079100"/>
            <a:ext cx="3479621" cy="2146885"/>
          </a:xfrm>
          <a:prstGeom prst="rect">
            <a:avLst/>
          </a:prstGeom>
        </p:spPr>
      </p:pic>
      <p:pic>
        <p:nvPicPr>
          <p:cNvPr id="6" name="Picture 5" descr="DSCN030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343" y="4114099"/>
            <a:ext cx="3479620" cy="2205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950" y="2639911"/>
            <a:ext cx="3794157" cy="37230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92548" y="6408079"/>
            <a:ext cx="294295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700" dirty="0">
                <a:solidFill>
                  <a:srgbClr val="21688A"/>
                </a:solidFill>
              </a:rPr>
              <a:t>http://</a:t>
            </a:r>
            <a:r>
              <a:rPr lang="nl-NL" sz="700" dirty="0" err="1">
                <a:solidFill>
                  <a:srgbClr val="21688A"/>
                </a:solidFill>
              </a:rPr>
              <a:t>www.jaaos.org</a:t>
            </a:r>
            <a:r>
              <a:rPr lang="nl-NL" sz="700" dirty="0">
                <a:solidFill>
                  <a:srgbClr val="21688A"/>
                </a:solidFill>
              </a:rPr>
              <a:t>/content/18/8/486/F7.expansion</a:t>
            </a:r>
            <a:endParaRPr lang="en-US" sz="700" dirty="0">
              <a:solidFill>
                <a:srgbClr val="216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21688A"/>
                </a:solidFill>
              </a:rPr>
              <a:t>Hypertrichosis</a:t>
            </a:r>
            <a:r>
              <a:rPr lang="en-US" dirty="0">
                <a:solidFill>
                  <a:srgbClr val="21688A"/>
                </a:solidFill>
              </a:rPr>
              <a:t> – Increased hair</a:t>
            </a:r>
            <a:endParaRPr lang="en-US" dirty="0"/>
          </a:p>
          <a:p>
            <a:pPr lvl="1"/>
            <a:r>
              <a:rPr lang="en-US" dirty="0"/>
              <a:t>Temporary localized</a:t>
            </a:r>
          </a:p>
          <a:p>
            <a:pPr lvl="1"/>
            <a:r>
              <a:rPr lang="en-US" dirty="0"/>
              <a:t>Resolves (80% after 6m)</a:t>
            </a:r>
          </a:p>
          <a:p>
            <a:r>
              <a:rPr lang="en-US" dirty="0"/>
              <a:t>Dirty cast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42424" y="5810524"/>
            <a:ext cx="5389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/>
            <a:r>
              <a:rPr lang="en-US" sz="900" dirty="0">
                <a:solidFill>
                  <a:srgbClr val="21688A"/>
                </a:solidFill>
              </a:rPr>
              <a:t>http://www.ijdvl.com/article.asp?issn=0378-6323;year=2011;volume=77;issue=5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214" y="1943411"/>
            <a:ext cx="2622060" cy="3764604"/>
          </a:xfrm>
          <a:prstGeom prst="rect">
            <a:avLst/>
          </a:prstGeom>
        </p:spPr>
      </p:pic>
      <p:pic>
        <p:nvPicPr>
          <p:cNvPr id="6" name="Picture Placeholder 6" descr="DSCN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585" y="3269332"/>
            <a:ext cx="3334904" cy="3338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179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Casting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Items under the cast !</a:t>
            </a:r>
          </a:p>
          <a:p>
            <a:pPr lvl="1"/>
            <a:r>
              <a:rPr lang="en-US" dirty="0"/>
              <a:t>May cause pressure sores</a:t>
            </a:r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690704" y="6509747"/>
            <a:ext cx="1762592" cy="365125"/>
          </a:xfrm>
        </p:spPr>
        <p:txBody>
          <a:bodyPr/>
          <a:lstStyle/>
          <a:p>
            <a:pPr algn="ctr"/>
            <a:r>
              <a:rPr lang="en-CA" sz="900" dirty="0" err="1">
                <a:solidFill>
                  <a:srgbClr val="266790"/>
                </a:solidFill>
              </a:rPr>
              <a:t>Hanan</a:t>
            </a:r>
            <a:r>
              <a:rPr lang="en-CA" sz="900" dirty="0">
                <a:solidFill>
                  <a:srgbClr val="266790"/>
                </a:solidFill>
              </a:rPr>
              <a:t> </a:t>
            </a:r>
            <a:r>
              <a:rPr lang="en-CA" sz="900" dirty="0" err="1">
                <a:solidFill>
                  <a:srgbClr val="266790"/>
                </a:solidFill>
              </a:rPr>
              <a:t>AlGhammas</a:t>
            </a:r>
            <a:endParaRPr lang="en-CA" sz="900" dirty="0">
              <a:solidFill>
                <a:srgbClr val="266790"/>
              </a:solidFill>
            </a:endParaRPr>
          </a:p>
        </p:txBody>
      </p:sp>
      <p:pic>
        <p:nvPicPr>
          <p:cNvPr id="7" name="Picture 6" descr="P100064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51"/>
          <a:stretch/>
        </p:blipFill>
        <p:spPr bwMode="auto">
          <a:xfrm>
            <a:off x="1867711" y="2354553"/>
            <a:ext cx="5583676" cy="415531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690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Casting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Items under the cast !</a:t>
            </a:r>
          </a:p>
          <a:p>
            <a:pPr lvl="1"/>
            <a:r>
              <a:rPr lang="en-US" dirty="0"/>
              <a:t>May cause pressure sores</a:t>
            </a:r>
          </a:p>
        </p:txBody>
      </p:sp>
      <p:pic>
        <p:nvPicPr>
          <p:cNvPr id="6" name="Picture 5" descr="DSCN35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457" y="2529191"/>
            <a:ext cx="3994825" cy="2996119"/>
          </a:xfrm>
          <a:prstGeom prst="rect">
            <a:avLst/>
          </a:prstGeom>
        </p:spPr>
      </p:pic>
      <p:pic>
        <p:nvPicPr>
          <p:cNvPr id="8" name="Picture 7" descr="DSC0413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78" t="27608" r="62564" b="39756"/>
          <a:stretch/>
        </p:blipFill>
        <p:spPr>
          <a:xfrm>
            <a:off x="4772457" y="2529191"/>
            <a:ext cx="885217" cy="1332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4" y="2529191"/>
            <a:ext cx="2239913" cy="2986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0"/>
          <a:stretch/>
        </p:blipFill>
        <p:spPr>
          <a:xfrm>
            <a:off x="2613457" y="2519622"/>
            <a:ext cx="1552509" cy="299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5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Casting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Items under the cast !</a:t>
            </a:r>
          </a:p>
          <a:p>
            <a:pPr lvl="1"/>
            <a:r>
              <a:rPr lang="en-US" dirty="0"/>
              <a:t>May cause pressure sores</a:t>
            </a:r>
          </a:p>
        </p:txBody>
      </p:sp>
      <p:pic>
        <p:nvPicPr>
          <p:cNvPr id="10" name="Picture 9" descr="DSC025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" y="2618225"/>
            <a:ext cx="3944904" cy="2958678"/>
          </a:xfrm>
          <a:prstGeom prst="rect">
            <a:avLst/>
          </a:prstGeom>
        </p:spPr>
      </p:pic>
      <p:pic>
        <p:nvPicPr>
          <p:cNvPr id="12" name="Picture 11" descr="DSC0257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498" y="2618225"/>
            <a:ext cx="3944904" cy="29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 Saw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quick - old blunt blade - inexperienced technician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3955" y="2326831"/>
            <a:ext cx="6696090" cy="4281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8336" y="6545729"/>
            <a:ext cx="12187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200" dirty="0" err="1">
                <a:solidFill>
                  <a:srgbClr val="21688A"/>
                </a:solidFill>
              </a:rPr>
              <a:t>www.jaaos.org</a:t>
            </a:r>
            <a:endParaRPr lang="en-US" sz="1200" dirty="0">
              <a:solidFill>
                <a:srgbClr val="216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15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 Saw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quick - old blunt blade - inexperienced technician</a:t>
            </a:r>
          </a:p>
        </p:txBody>
      </p:sp>
      <p:sp>
        <p:nvSpPr>
          <p:cNvPr id="8" name="Rectangle 7"/>
          <p:cNvSpPr/>
          <p:nvPr/>
        </p:nvSpPr>
        <p:spPr>
          <a:xfrm>
            <a:off x="3909283" y="6528726"/>
            <a:ext cx="1347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>
                <a:solidFill>
                  <a:srgbClr val="21688A"/>
                </a:solidFill>
              </a:rPr>
              <a:t>Mamoun Kremli</a:t>
            </a:r>
            <a:endParaRPr lang="en-US" sz="1200" dirty="0">
              <a:solidFill>
                <a:srgbClr val="21688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53" y="1514065"/>
            <a:ext cx="3712922" cy="495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683" y="4099474"/>
            <a:ext cx="3966308" cy="2365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152" y="1514065"/>
            <a:ext cx="3635683" cy="245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9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 Request Form</a:t>
            </a:r>
          </a:p>
        </p:txBody>
      </p:sp>
      <p:pic>
        <p:nvPicPr>
          <p:cNvPr id="41987" name="Picture 4" descr="docu000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4" t="4520" b="4360"/>
          <a:stretch/>
        </p:blipFill>
        <p:spPr>
          <a:xfrm rot="-60000">
            <a:off x="1314962" y="1099547"/>
            <a:ext cx="6510901" cy="5578211"/>
          </a:xfrm>
        </p:spPr>
      </p:pic>
    </p:spTree>
    <p:extLst>
      <p:ext uri="{BB962C8B-B14F-4D97-AF65-F5344CB8AC3E}">
        <p14:creationId xmlns:p14="http://schemas.microsoft.com/office/powerpoint/2010/main" val="163786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pulling force to a part of the body to overcome </a:t>
            </a:r>
          </a:p>
          <a:p>
            <a:pPr lvl="1"/>
            <a:r>
              <a:rPr lang="en-US" dirty="0"/>
              <a:t>Muscle spasm</a:t>
            </a:r>
          </a:p>
          <a:p>
            <a:pPr lvl="1"/>
            <a:r>
              <a:rPr lang="en-US" dirty="0"/>
              <a:t>Shortening</a:t>
            </a:r>
          </a:p>
          <a:p>
            <a:pPr lvl="1"/>
            <a:r>
              <a:rPr lang="en-US" dirty="0"/>
              <a:t>Gravity</a:t>
            </a:r>
          </a:p>
          <a:p>
            <a:r>
              <a:rPr lang="en-US" dirty="0"/>
              <a:t>Parts used at:</a:t>
            </a:r>
          </a:p>
          <a:p>
            <a:pPr lvl="1"/>
            <a:r>
              <a:rPr lang="en-US" dirty="0"/>
              <a:t>Limbs</a:t>
            </a:r>
          </a:p>
          <a:p>
            <a:pPr lvl="1"/>
            <a:r>
              <a:rPr lang="en-US" dirty="0"/>
              <a:t>Spine</a:t>
            </a:r>
          </a:p>
          <a:p>
            <a:pPr lvl="1"/>
            <a:r>
              <a:rPr lang="en-US" dirty="0"/>
              <a:t>Pelvis </a:t>
            </a:r>
          </a:p>
        </p:txBody>
      </p:sp>
    </p:spTree>
    <p:extLst>
      <p:ext uri="{BB962C8B-B14F-4D97-AF65-F5344CB8AC3E}">
        <p14:creationId xmlns:p14="http://schemas.microsoft.com/office/powerpoint/2010/main" val="1140262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fractures could still be treated non-operatively</a:t>
            </a:r>
          </a:p>
          <a:p>
            <a:r>
              <a:rPr lang="en-US" altLang="en-US" dirty="0"/>
              <a:t>Traction:</a:t>
            </a:r>
          </a:p>
          <a:p>
            <a:pPr lvl="1"/>
            <a:r>
              <a:rPr lang="en-US" altLang="en-US" dirty="0"/>
              <a:t>Types</a:t>
            </a:r>
          </a:p>
          <a:p>
            <a:pPr lvl="1"/>
            <a:r>
              <a:rPr lang="en-US" altLang="en-US" dirty="0"/>
              <a:t>Indications / Contraindications</a:t>
            </a:r>
          </a:p>
          <a:p>
            <a:pPr lvl="1"/>
            <a:r>
              <a:rPr lang="en-US" altLang="en-US" dirty="0"/>
              <a:t>Complications</a:t>
            </a:r>
          </a:p>
          <a:p>
            <a:r>
              <a:rPr lang="en-US" altLang="en-US" dirty="0"/>
              <a:t>Casting:</a:t>
            </a:r>
          </a:p>
          <a:p>
            <a:pPr lvl="1"/>
            <a:r>
              <a:rPr lang="en-US" altLang="en-US" dirty="0"/>
              <a:t>Types</a:t>
            </a:r>
          </a:p>
          <a:p>
            <a:pPr lvl="1"/>
            <a:r>
              <a:rPr lang="en-US" altLang="en-US" dirty="0"/>
              <a:t>Indications / Contraindications</a:t>
            </a:r>
          </a:p>
          <a:p>
            <a:pPr lvl="1"/>
            <a:r>
              <a:rPr lang="en-US" altLang="en-US" dirty="0"/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2363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of Traction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Restoring and maintaining bone alignment following fractures</a:t>
            </a:r>
          </a:p>
          <a:p>
            <a:pPr lvl="1"/>
            <a:r>
              <a:rPr lang="en-US" dirty="0"/>
              <a:t>By: </a:t>
            </a:r>
            <a:r>
              <a:rPr lang="en-US" dirty="0" err="1"/>
              <a:t>Ligamentotaxis</a:t>
            </a:r>
            <a:r>
              <a:rPr lang="en-US" dirty="0"/>
              <a:t> / Muscle tightening</a:t>
            </a:r>
          </a:p>
          <a:p>
            <a:r>
              <a:rPr lang="en-US" dirty="0"/>
              <a:t>Resting inflamed joint and maintaining them in functional position</a:t>
            </a:r>
          </a:p>
          <a:p>
            <a:r>
              <a:rPr lang="en-US" dirty="0"/>
              <a:t>Relieving pain due to muscle spasm</a:t>
            </a:r>
          </a:p>
          <a:p>
            <a:r>
              <a:rPr lang="en-US" dirty="0"/>
              <a:t>Gradually correcting deformity due to contracted soft tissue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37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Traction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 traction </a:t>
            </a:r>
          </a:p>
          <a:p>
            <a:r>
              <a:rPr lang="en-US" dirty="0"/>
              <a:t>Skin traction</a:t>
            </a:r>
          </a:p>
          <a:p>
            <a:r>
              <a:rPr lang="en-US" dirty="0"/>
              <a:t>Skeletal traction</a:t>
            </a:r>
          </a:p>
          <a:p>
            <a:r>
              <a:rPr lang="en-US" dirty="0"/>
              <a:t>Traction by gravity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15" y="1221813"/>
            <a:ext cx="2453520" cy="1604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35" y="2136592"/>
            <a:ext cx="2449301" cy="1740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08" y="3226912"/>
            <a:ext cx="2436948" cy="194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837" y="3955574"/>
            <a:ext cx="2323163" cy="24059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581" y="5263423"/>
            <a:ext cx="16289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zimmer</a:t>
            </a:r>
            <a:r>
              <a:rPr lang="en-US" sz="900" dirty="0">
                <a:solidFill>
                  <a:srgbClr val="397B8C"/>
                </a:solidFill>
              </a:rPr>
              <a:t>-traction-handbook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5731" y="6309675"/>
            <a:ext cx="8883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solidFill>
                  <a:srgbClr val="266790"/>
                </a:solidFill>
              </a:rPr>
              <a:t>msurgery.ie</a:t>
            </a:r>
            <a:endParaRPr lang="en-US" sz="1000" dirty="0">
              <a:solidFill>
                <a:srgbClr val="2667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 bldLvl="4" autoUpdateAnimBg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Traction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Exerted directly when the physician pulls on the part during manipulation to obtain closed reduction of a fracture or dislocation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35501" y="3243398"/>
            <a:ext cx="3956050" cy="2588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40" y="2988568"/>
            <a:ext cx="4336685" cy="32123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77024" y="5585687"/>
            <a:ext cx="20730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solidFill>
                  <a:srgbClr val="266790"/>
                </a:solidFill>
              </a:rPr>
              <a:t>scientificillustration.tumblr.com</a:t>
            </a:r>
            <a:endParaRPr lang="en-US" sz="1000" dirty="0">
              <a:solidFill>
                <a:srgbClr val="2667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1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Traction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Exerted directly when the physician pulls on the part during manipulation to obtain closed reduction of a fracture or dislocation</a:t>
            </a:r>
          </a:p>
          <a:p>
            <a:endParaRPr lang="en-US" dirty="0"/>
          </a:p>
          <a:p>
            <a:pPr lvl="1"/>
            <a:r>
              <a:rPr lang="en-US" dirty="0"/>
              <a:t>Look up fracture reduction techniques in YouTube</a:t>
            </a:r>
          </a:p>
          <a:p>
            <a:pPr lvl="2"/>
            <a:r>
              <a:rPr lang="en-US" dirty="0"/>
              <a:t>Examples: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4006" y="4318707"/>
            <a:ext cx="3727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gQDebkQEmUE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04006" y="4688039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/cy6f7he2e4w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4006" y="5092746"/>
            <a:ext cx="348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/EhJ7kpurKnk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4006" y="5497453"/>
            <a:ext cx="3575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/oEcWS-YShh0</a:t>
            </a:r>
          </a:p>
        </p:txBody>
      </p:sp>
    </p:spTree>
    <p:extLst>
      <p:ext uri="{BB962C8B-B14F-4D97-AF65-F5344CB8AC3E}">
        <p14:creationId xmlns:p14="http://schemas.microsoft.com/office/powerpoint/2010/main" val="80890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Traction is applied on skin</a:t>
            </a:r>
          </a:p>
          <a:p>
            <a:r>
              <a:rPr lang="en-US" dirty="0"/>
              <a:t>By adhesive or non-adhesive strapping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212" y="2628587"/>
            <a:ext cx="4570270" cy="3385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956" y="2628587"/>
            <a:ext cx="3044645" cy="3385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7954" y="6014858"/>
            <a:ext cx="12426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ascentmeditech.com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62667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4830</TotalTime>
  <Words>871</Words>
  <Application>Microsoft Office PowerPoint</Application>
  <PresentationFormat>On-screen Show (4:3)</PresentationFormat>
  <Paragraphs>275</Paragraphs>
  <Slides>40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</vt:lpstr>
      <vt:lpstr>Calibri</vt:lpstr>
      <vt:lpstr>News Gothic MT</vt:lpstr>
      <vt:lpstr>Times New Roman</vt:lpstr>
      <vt:lpstr>Wingdings 2</vt:lpstr>
      <vt:lpstr>Breeze</vt:lpstr>
      <vt:lpstr>Conservative Treatment of Fractures</vt:lpstr>
      <vt:lpstr>Objectives</vt:lpstr>
      <vt:lpstr>Traction</vt:lpstr>
      <vt:lpstr>Traction</vt:lpstr>
      <vt:lpstr>Usage of Traction</vt:lpstr>
      <vt:lpstr>Types of Traction</vt:lpstr>
      <vt:lpstr>Manual Traction</vt:lpstr>
      <vt:lpstr>Manual Traction</vt:lpstr>
      <vt:lpstr>Skin Traction</vt:lpstr>
      <vt:lpstr>Skin Traction</vt:lpstr>
      <vt:lpstr>Skin Traction</vt:lpstr>
      <vt:lpstr>Skin Traction - Advantages</vt:lpstr>
      <vt:lpstr>Skin Traction  -Types</vt:lpstr>
      <vt:lpstr>Skin Traction  -Types</vt:lpstr>
      <vt:lpstr>Skin Traction  -Types</vt:lpstr>
      <vt:lpstr>Skin Traction  -Types</vt:lpstr>
      <vt:lpstr>Skeletal Traction</vt:lpstr>
      <vt:lpstr>Skeletal Traction</vt:lpstr>
      <vt:lpstr>Skeletal Traction</vt:lpstr>
      <vt:lpstr>Skeletal Traction - Complications</vt:lpstr>
      <vt:lpstr>Traction - Disadvantages</vt:lpstr>
      <vt:lpstr>Casting</vt:lpstr>
      <vt:lpstr>Plaster of Paris</vt:lpstr>
      <vt:lpstr>Advantages / Disadvantages</vt:lpstr>
      <vt:lpstr>Cast forms</vt:lpstr>
      <vt:lpstr>Cast forms</vt:lpstr>
      <vt:lpstr>Cast forms</vt:lpstr>
      <vt:lpstr>Complications of Casting</vt:lpstr>
      <vt:lpstr>Complications of Casting</vt:lpstr>
      <vt:lpstr>Complications of Casting</vt:lpstr>
      <vt:lpstr>Complications of Casting</vt:lpstr>
      <vt:lpstr>Complications of Casting</vt:lpstr>
      <vt:lpstr>Complications of Casting</vt:lpstr>
      <vt:lpstr>Complications of Casting</vt:lpstr>
      <vt:lpstr>Complications of Casting</vt:lpstr>
      <vt:lpstr>Complications of Casting</vt:lpstr>
      <vt:lpstr>Cast Saw Burns</vt:lpstr>
      <vt:lpstr>Cast Saw Burns</vt:lpstr>
      <vt:lpstr>Cast Request Form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402</cp:revision>
  <dcterms:created xsi:type="dcterms:W3CDTF">2014-01-25T15:53:41Z</dcterms:created>
  <dcterms:modified xsi:type="dcterms:W3CDTF">2022-01-14T11:55:23Z</dcterms:modified>
</cp:coreProperties>
</file>