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258" r:id="rId2"/>
    <p:sldId id="260" r:id="rId3"/>
    <p:sldId id="262" r:id="rId4"/>
    <p:sldId id="264" r:id="rId5"/>
    <p:sldId id="265" r:id="rId6"/>
    <p:sldId id="266" r:id="rId7"/>
    <p:sldId id="268" r:id="rId8"/>
    <p:sldId id="449" r:id="rId9"/>
    <p:sldId id="453" r:id="rId10"/>
    <p:sldId id="446" r:id="rId11"/>
    <p:sldId id="450" r:id="rId12"/>
    <p:sldId id="451" r:id="rId13"/>
    <p:sldId id="454" r:id="rId14"/>
    <p:sldId id="448" r:id="rId15"/>
    <p:sldId id="270" r:id="rId16"/>
    <p:sldId id="275" r:id="rId17"/>
    <p:sldId id="338" r:id="rId18"/>
    <p:sldId id="455" r:id="rId19"/>
    <p:sldId id="447" r:id="rId20"/>
    <p:sldId id="356" r:id="rId21"/>
    <p:sldId id="276" r:id="rId22"/>
    <p:sldId id="456" r:id="rId23"/>
    <p:sldId id="279" r:id="rId24"/>
    <p:sldId id="355" r:id="rId25"/>
    <p:sldId id="458" r:id="rId26"/>
    <p:sldId id="460" r:id="rId27"/>
    <p:sldId id="341" r:id="rId28"/>
    <p:sldId id="357" r:id="rId29"/>
    <p:sldId id="457" r:id="rId30"/>
    <p:sldId id="492" r:id="rId31"/>
    <p:sldId id="395" r:id="rId32"/>
    <p:sldId id="462" r:id="rId33"/>
    <p:sldId id="463" r:id="rId34"/>
    <p:sldId id="396" r:id="rId35"/>
    <p:sldId id="397" r:id="rId36"/>
    <p:sldId id="464" r:id="rId37"/>
    <p:sldId id="296" r:id="rId38"/>
    <p:sldId id="493" r:id="rId39"/>
    <p:sldId id="401" r:id="rId40"/>
    <p:sldId id="400" r:id="rId41"/>
    <p:sldId id="461" r:id="rId42"/>
    <p:sldId id="465" r:id="rId43"/>
    <p:sldId id="484" r:id="rId44"/>
    <p:sldId id="483" r:id="rId45"/>
    <p:sldId id="485" r:id="rId46"/>
    <p:sldId id="402" r:id="rId47"/>
    <p:sldId id="399" r:id="rId48"/>
    <p:sldId id="469" r:id="rId49"/>
    <p:sldId id="472" r:id="rId50"/>
    <p:sldId id="471" r:id="rId51"/>
    <p:sldId id="470" r:id="rId52"/>
    <p:sldId id="468" r:id="rId53"/>
    <p:sldId id="477" r:id="rId54"/>
    <p:sldId id="476" r:id="rId55"/>
    <p:sldId id="475" r:id="rId56"/>
    <p:sldId id="474" r:id="rId57"/>
    <p:sldId id="494" r:id="rId58"/>
    <p:sldId id="478" r:id="rId59"/>
    <p:sldId id="467" r:id="rId60"/>
    <p:sldId id="482" r:id="rId61"/>
    <p:sldId id="481" r:id="rId62"/>
    <p:sldId id="480" r:id="rId63"/>
    <p:sldId id="377" r:id="rId64"/>
    <p:sldId id="398" r:id="rId65"/>
    <p:sldId id="486" r:id="rId66"/>
    <p:sldId id="417" r:id="rId67"/>
    <p:sldId id="406" r:id="rId68"/>
    <p:sldId id="487" r:id="rId69"/>
    <p:sldId id="488" r:id="rId70"/>
    <p:sldId id="491" r:id="rId71"/>
    <p:sldId id="490" r:id="rId72"/>
    <p:sldId id="489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830" userDrawn="1">
          <p15:clr>
            <a:srgbClr val="A4A3A4"/>
          </p15:clr>
        </p15:guide>
        <p15:guide id="3" orient="horz" pos="1207" userDrawn="1">
          <p15:clr>
            <a:srgbClr val="A4A3A4"/>
          </p15:clr>
        </p15:guide>
        <p15:guide id="4" orient="horz" pos="1488">
          <p15:clr>
            <a:srgbClr val="A4A3A4"/>
          </p15:clr>
        </p15:guide>
        <p15:guide id="5" pos="7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5F84"/>
    <a:srgbClr val="595959"/>
    <a:srgbClr val="397B8C"/>
    <a:srgbClr val="5FD5F3"/>
    <a:srgbClr val="489CB0"/>
    <a:srgbClr val="000000"/>
    <a:srgbClr val="143C4E"/>
    <a:srgbClr val="21617D"/>
    <a:srgbClr val="266891"/>
    <a:srgbClr val="1C4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2519"/>
  </p:normalViewPr>
  <p:slideViewPr>
    <p:cSldViewPr snapToObjects="1" showGuides="1">
      <p:cViewPr varScale="1">
        <p:scale>
          <a:sx n="78" d="100"/>
          <a:sy n="78" d="100"/>
        </p:scale>
        <p:origin x="84" y="294"/>
      </p:cViewPr>
      <p:guideLst>
        <p:guide pos="4830"/>
        <p:guide orient="horz" pos="1207"/>
        <p:guide orient="horz" pos="1488"/>
        <p:guide pos="7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41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DACE-534B-5D4C-B4AE-1C419E799341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FC18-86DA-CC43-89A6-6D0FE996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7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30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00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5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4AC20-80D7-174B-AC8F-C613B0A28A6A}" type="slidenum">
              <a:rPr lang="x-none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2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41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941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38518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4207234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38518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4207234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83166"/>
            <a:ext cx="8042276" cy="8599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75758"/>
            <a:ext cx="8042276" cy="489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9/4/2016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  <p:sldLayoutId id="2147483680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800" kern="1200">
          <a:solidFill>
            <a:srgbClr val="235F84"/>
          </a:solidFill>
          <a:latin typeface="Arial"/>
          <a:ea typeface="+mn-ea"/>
          <a:cs typeface="Arial"/>
        </a:defRPr>
      </a:lvl1pPr>
      <a:lvl2pPr marL="692150" indent="-3429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28700" indent="-3429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400" kern="1200">
          <a:solidFill>
            <a:srgbClr val="235F84"/>
          </a:solidFill>
          <a:latin typeface="Arial"/>
          <a:ea typeface="+mn-ea"/>
          <a:cs typeface="Arial"/>
        </a:defRPr>
      </a:lvl3pPr>
      <a:lvl4pPr marL="1311275" indent="-34290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606550" indent="-3429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geekymedics.com/spine-examination/" TargetMode="External"/><Relationship Id="rId2" Type="http://schemas.openxmlformats.org/officeDocument/2006/relationships/hyperlink" Target="https://vimeo.com/36295624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371600"/>
            <a:ext cx="6498158" cy="2340632"/>
          </a:xfrm>
        </p:spPr>
        <p:txBody>
          <a:bodyPr/>
          <a:lstStyle/>
          <a:p>
            <a:r>
              <a:rPr lang="en-US" dirty="0" smtClean="0"/>
              <a:t>Examination of the </a:t>
            </a:r>
            <a:r>
              <a:rPr lang="en-US" dirty="0" smtClean="0"/>
              <a:t>Back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Neurological </a:t>
            </a:r>
            <a:r>
              <a:rPr lang="en-US" dirty="0" smtClean="0"/>
              <a:t>Lower Limbs</a:t>
            </a:r>
            <a:endParaRPr lang="en-US" dirty="0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22920" y="4541624"/>
            <a:ext cx="6498159" cy="91664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Prof. Mamoun </a:t>
            </a:r>
            <a:r>
              <a:rPr lang="en-US" sz="2400" dirty="0" smtClean="0"/>
              <a:t>Kremli, </a:t>
            </a:r>
            <a:r>
              <a:rPr lang="en-US" sz="2400" dirty="0" err="1" smtClean="0"/>
              <a:t>AlMaarefa</a:t>
            </a:r>
            <a:r>
              <a:rPr lang="en-US" sz="2400" dirty="0" smtClean="0"/>
              <a:t> College</a:t>
            </a:r>
          </a:p>
          <a:p>
            <a:r>
              <a:rPr lang="en-US" sz="2400" dirty="0"/>
              <a:t>Yousef T. Khoja, MBBS, SB-Orth, </a:t>
            </a:r>
            <a:r>
              <a:rPr lang="en-US" sz="2400" dirty="0" err="1"/>
              <a:t>JBOrth</a:t>
            </a:r>
            <a:endParaRPr lang="en-US" sz="2400" dirty="0"/>
          </a:p>
          <a:p>
            <a:endParaRPr lang="en-GB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8" y="324757"/>
            <a:ext cx="4615543" cy="72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7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local </a:t>
            </a:r>
            <a:r>
              <a:rPr lang="en-US" sz="2400" dirty="0" smtClean="0"/>
              <a:t>(back, shoulder, flanks, chest):</a:t>
            </a:r>
          </a:p>
          <a:p>
            <a:pPr lvl="1"/>
            <a:r>
              <a:rPr lang="en-US" dirty="0" smtClean="0"/>
              <a:t>Major deformity- swelling:</a:t>
            </a:r>
          </a:p>
          <a:p>
            <a:pPr lvl="2"/>
            <a:r>
              <a:rPr lang="en-US" dirty="0" smtClean="0"/>
              <a:t> Best in standing</a:t>
            </a:r>
          </a:p>
          <a:p>
            <a:pPr lvl="3"/>
            <a:r>
              <a:rPr lang="en-US" dirty="0"/>
              <a:t>Shoulder height</a:t>
            </a:r>
          </a:p>
          <a:p>
            <a:pPr lvl="3"/>
            <a:r>
              <a:rPr lang="en-US" dirty="0"/>
              <a:t>Deformity</a:t>
            </a:r>
          </a:p>
          <a:p>
            <a:pPr lvl="3"/>
            <a:r>
              <a:rPr lang="en-US" dirty="0"/>
              <a:t>Flanks</a:t>
            </a:r>
          </a:p>
          <a:p>
            <a:pPr lvl="3"/>
            <a:r>
              <a:rPr lang="en-US" dirty="0"/>
              <a:t>Space between arm and trunk</a:t>
            </a:r>
          </a:p>
          <a:p>
            <a:pPr lvl="3"/>
            <a:r>
              <a:rPr lang="en-US" dirty="0"/>
              <a:t>Masses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798" t="5929" r="63775" b="4319"/>
          <a:stretch/>
        </p:blipFill>
        <p:spPr>
          <a:xfrm>
            <a:off x="5424992" y="1894000"/>
            <a:ext cx="2976063" cy="47324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24191" y="6608270"/>
            <a:ext cx="15616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35F84"/>
                </a:solidFill>
              </a:rPr>
              <a:t>http://</a:t>
            </a:r>
            <a:r>
              <a:rPr lang="en-US" sz="900" dirty="0" err="1">
                <a:solidFill>
                  <a:srgbClr val="235F84"/>
                </a:solidFill>
              </a:rPr>
              <a:t>www.eurospine.org</a:t>
            </a:r>
            <a:endParaRPr lang="en-US" sz="900" dirty="0">
              <a:solidFill>
                <a:srgbClr val="235F84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5900746" y="3400424"/>
            <a:ext cx="1843087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44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local </a:t>
            </a:r>
            <a:r>
              <a:rPr lang="en-US" sz="2400" dirty="0" smtClean="0"/>
              <a:t>(back, shoulder, flanks, chest):</a:t>
            </a:r>
          </a:p>
          <a:p>
            <a:pPr lvl="1"/>
            <a:r>
              <a:rPr lang="en-US" dirty="0" smtClean="0"/>
              <a:t>Major deformity- swelling:</a:t>
            </a:r>
          </a:p>
          <a:p>
            <a:pPr lvl="2"/>
            <a:r>
              <a:rPr lang="en-US" dirty="0" smtClean="0"/>
              <a:t> Best in standing</a:t>
            </a:r>
          </a:p>
          <a:p>
            <a:pPr lvl="3"/>
            <a:r>
              <a:rPr lang="en-US" dirty="0"/>
              <a:t>Shoulder height</a:t>
            </a:r>
          </a:p>
          <a:p>
            <a:pPr lvl="3"/>
            <a:r>
              <a:rPr lang="en-US" dirty="0"/>
              <a:t>Deformity</a:t>
            </a:r>
          </a:p>
          <a:p>
            <a:pPr lvl="3"/>
            <a:r>
              <a:rPr lang="en-US" dirty="0"/>
              <a:t>Flanks</a:t>
            </a:r>
          </a:p>
          <a:p>
            <a:pPr lvl="3"/>
            <a:r>
              <a:rPr lang="en-US" dirty="0"/>
              <a:t>Space between arm and trunk</a:t>
            </a:r>
          </a:p>
          <a:p>
            <a:pPr lvl="3"/>
            <a:r>
              <a:rPr lang="en-US" dirty="0"/>
              <a:t>Masses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798" t="5929" r="63775" b="4319"/>
          <a:stretch/>
        </p:blipFill>
        <p:spPr>
          <a:xfrm>
            <a:off x="5424992" y="1894000"/>
            <a:ext cx="2976063" cy="47324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24191" y="6608270"/>
            <a:ext cx="15616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35F84"/>
                </a:solidFill>
              </a:rPr>
              <a:t>http://</a:t>
            </a:r>
            <a:r>
              <a:rPr lang="en-US" sz="900" dirty="0" err="1">
                <a:solidFill>
                  <a:srgbClr val="235F84"/>
                </a:solidFill>
              </a:rPr>
              <a:t>www.eurospine.org</a:t>
            </a:r>
            <a:endParaRPr lang="en-US" sz="900" dirty="0">
              <a:solidFill>
                <a:srgbClr val="235F84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6772280" y="3414713"/>
            <a:ext cx="371475" cy="2428875"/>
          </a:xfrm>
          <a:custGeom>
            <a:avLst/>
            <a:gdLst>
              <a:gd name="connsiteX0" fmla="*/ 0 w 371475"/>
              <a:gd name="connsiteY0" fmla="*/ 0 h 2428875"/>
              <a:gd name="connsiteX1" fmla="*/ 28575 w 371475"/>
              <a:gd name="connsiteY1" fmla="*/ 71437 h 2428875"/>
              <a:gd name="connsiteX2" fmla="*/ 42863 w 371475"/>
              <a:gd name="connsiteY2" fmla="*/ 114300 h 2428875"/>
              <a:gd name="connsiteX3" fmla="*/ 100013 w 371475"/>
              <a:gd name="connsiteY3" fmla="*/ 200025 h 2428875"/>
              <a:gd name="connsiteX4" fmla="*/ 171450 w 371475"/>
              <a:gd name="connsiteY4" fmla="*/ 314325 h 2428875"/>
              <a:gd name="connsiteX5" fmla="*/ 228600 w 371475"/>
              <a:gd name="connsiteY5" fmla="*/ 400050 h 2428875"/>
              <a:gd name="connsiteX6" fmla="*/ 271463 w 371475"/>
              <a:gd name="connsiteY6" fmla="*/ 485775 h 2428875"/>
              <a:gd name="connsiteX7" fmla="*/ 342900 w 371475"/>
              <a:gd name="connsiteY7" fmla="*/ 700087 h 2428875"/>
              <a:gd name="connsiteX8" fmla="*/ 357188 w 371475"/>
              <a:gd name="connsiteY8" fmla="*/ 742950 h 2428875"/>
              <a:gd name="connsiteX9" fmla="*/ 371475 w 371475"/>
              <a:gd name="connsiteY9" fmla="*/ 785812 h 2428875"/>
              <a:gd name="connsiteX10" fmla="*/ 357188 w 371475"/>
              <a:gd name="connsiteY10" fmla="*/ 1343025 h 2428875"/>
              <a:gd name="connsiteX11" fmla="*/ 328613 w 371475"/>
              <a:gd name="connsiteY11" fmla="*/ 1385887 h 2428875"/>
              <a:gd name="connsiteX12" fmla="*/ 314325 w 371475"/>
              <a:gd name="connsiteY12" fmla="*/ 1428750 h 2428875"/>
              <a:gd name="connsiteX13" fmla="*/ 214313 w 371475"/>
              <a:gd name="connsiteY13" fmla="*/ 1557337 h 2428875"/>
              <a:gd name="connsiteX14" fmla="*/ 142875 w 371475"/>
              <a:gd name="connsiteY14" fmla="*/ 1671637 h 2428875"/>
              <a:gd name="connsiteX15" fmla="*/ 71438 w 371475"/>
              <a:gd name="connsiteY15" fmla="*/ 1885950 h 2428875"/>
              <a:gd name="connsiteX16" fmla="*/ 57150 w 371475"/>
              <a:gd name="connsiteY16" fmla="*/ 1928812 h 2428875"/>
              <a:gd name="connsiteX17" fmla="*/ 42863 w 371475"/>
              <a:gd name="connsiteY17" fmla="*/ 1971675 h 2428875"/>
              <a:gd name="connsiteX18" fmla="*/ 57150 w 371475"/>
              <a:gd name="connsiteY18" fmla="*/ 2286000 h 2428875"/>
              <a:gd name="connsiteX19" fmla="*/ 71438 w 371475"/>
              <a:gd name="connsiteY19" fmla="*/ 2328862 h 2428875"/>
              <a:gd name="connsiteX20" fmla="*/ 85725 w 371475"/>
              <a:gd name="connsiteY20" fmla="*/ 2428875 h 242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475" h="2428875">
                <a:moveTo>
                  <a:pt x="0" y="0"/>
                </a:moveTo>
                <a:cubicBezTo>
                  <a:pt x="9525" y="23812"/>
                  <a:pt x="19570" y="47423"/>
                  <a:pt x="28575" y="71437"/>
                </a:cubicBezTo>
                <a:cubicBezTo>
                  <a:pt x="33863" y="85539"/>
                  <a:pt x="35549" y="101135"/>
                  <a:pt x="42863" y="114300"/>
                </a:cubicBezTo>
                <a:cubicBezTo>
                  <a:pt x="59541" y="144321"/>
                  <a:pt x="100013" y="200025"/>
                  <a:pt x="100013" y="200025"/>
                </a:cubicBezTo>
                <a:cubicBezTo>
                  <a:pt x="134018" y="302040"/>
                  <a:pt x="103526" y="269042"/>
                  <a:pt x="171450" y="314325"/>
                </a:cubicBezTo>
                <a:cubicBezTo>
                  <a:pt x="190500" y="342900"/>
                  <a:pt x="217739" y="367470"/>
                  <a:pt x="228600" y="400050"/>
                </a:cubicBezTo>
                <a:cubicBezTo>
                  <a:pt x="248318" y="459202"/>
                  <a:pt x="234534" y="430381"/>
                  <a:pt x="271463" y="485775"/>
                </a:cubicBezTo>
                <a:lnTo>
                  <a:pt x="342900" y="700087"/>
                </a:lnTo>
                <a:lnTo>
                  <a:pt x="357188" y="742950"/>
                </a:lnTo>
                <a:lnTo>
                  <a:pt x="371475" y="785812"/>
                </a:lnTo>
                <a:cubicBezTo>
                  <a:pt x="366713" y="971550"/>
                  <a:pt x="370425" y="1157698"/>
                  <a:pt x="357188" y="1343025"/>
                </a:cubicBezTo>
                <a:cubicBezTo>
                  <a:pt x="355965" y="1360153"/>
                  <a:pt x="336292" y="1370529"/>
                  <a:pt x="328613" y="1385887"/>
                </a:cubicBezTo>
                <a:cubicBezTo>
                  <a:pt x="321878" y="1399358"/>
                  <a:pt x="321639" y="1415585"/>
                  <a:pt x="314325" y="1428750"/>
                </a:cubicBezTo>
                <a:cubicBezTo>
                  <a:pt x="271601" y="1505653"/>
                  <a:pt x="266378" y="1505272"/>
                  <a:pt x="214313" y="1557337"/>
                </a:cubicBezTo>
                <a:cubicBezTo>
                  <a:pt x="180308" y="1659352"/>
                  <a:pt x="210800" y="1626354"/>
                  <a:pt x="142875" y="1671637"/>
                </a:cubicBezTo>
                <a:lnTo>
                  <a:pt x="71438" y="1885950"/>
                </a:lnTo>
                <a:lnTo>
                  <a:pt x="57150" y="1928812"/>
                </a:lnTo>
                <a:lnTo>
                  <a:pt x="42863" y="1971675"/>
                </a:lnTo>
                <a:cubicBezTo>
                  <a:pt x="47625" y="2076450"/>
                  <a:pt x="48786" y="2181451"/>
                  <a:pt x="57150" y="2286000"/>
                </a:cubicBezTo>
                <a:cubicBezTo>
                  <a:pt x="58351" y="2301012"/>
                  <a:pt x="67785" y="2314251"/>
                  <a:pt x="71438" y="2328862"/>
                </a:cubicBezTo>
                <a:cubicBezTo>
                  <a:pt x="87593" y="2393482"/>
                  <a:pt x="85725" y="2382354"/>
                  <a:pt x="85725" y="2428875"/>
                </a:cubicBezTo>
              </a:path>
            </a:pathLst>
          </a:custGeom>
          <a:noFill/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local </a:t>
            </a:r>
            <a:r>
              <a:rPr lang="en-US" sz="2400" dirty="0" smtClean="0"/>
              <a:t>(back, shoulder, flanks, chest):</a:t>
            </a:r>
          </a:p>
          <a:p>
            <a:pPr lvl="1"/>
            <a:r>
              <a:rPr lang="en-US" dirty="0" smtClean="0"/>
              <a:t>Major deformity- swelling:</a:t>
            </a:r>
          </a:p>
          <a:p>
            <a:pPr lvl="2"/>
            <a:r>
              <a:rPr lang="en-US" dirty="0" smtClean="0"/>
              <a:t> Best in standing</a:t>
            </a:r>
          </a:p>
          <a:p>
            <a:pPr lvl="3"/>
            <a:r>
              <a:rPr lang="en-US" dirty="0" smtClean="0"/>
              <a:t>Shoulder height</a:t>
            </a:r>
          </a:p>
          <a:p>
            <a:pPr lvl="3"/>
            <a:r>
              <a:rPr lang="en-US" dirty="0" smtClean="0"/>
              <a:t>Deformity</a:t>
            </a:r>
          </a:p>
          <a:p>
            <a:pPr lvl="3"/>
            <a:r>
              <a:rPr lang="en-US" dirty="0" smtClean="0"/>
              <a:t>Flanks</a:t>
            </a:r>
          </a:p>
          <a:p>
            <a:pPr lvl="3"/>
            <a:r>
              <a:rPr lang="en-US" dirty="0" smtClean="0"/>
              <a:t>Space between arm and trunk</a:t>
            </a:r>
          </a:p>
          <a:p>
            <a:pPr lvl="3"/>
            <a:r>
              <a:rPr lang="en-US" dirty="0" smtClean="0"/>
              <a:t>Masses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798" t="5929" r="63775" b="4319"/>
          <a:stretch/>
        </p:blipFill>
        <p:spPr>
          <a:xfrm>
            <a:off x="5424992" y="1894000"/>
            <a:ext cx="2976063" cy="47324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24191" y="6608270"/>
            <a:ext cx="15616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35F84"/>
                </a:solidFill>
              </a:rPr>
              <a:t>http://</a:t>
            </a:r>
            <a:r>
              <a:rPr lang="en-US" sz="900" dirty="0" err="1">
                <a:solidFill>
                  <a:srgbClr val="235F84"/>
                </a:solidFill>
              </a:rPr>
              <a:t>www.eurospine.org</a:t>
            </a:r>
            <a:endParaRPr lang="en-US" sz="900" dirty="0">
              <a:solidFill>
                <a:srgbClr val="235F84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6109891" y="4514850"/>
            <a:ext cx="533802" cy="857250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252035" y="4795838"/>
            <a:ext cx="533802" cy="857250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1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local </a:t>
            </a:r>
            <a:r>
              <a:rPr lang="en-US" sz="2400" dirty="0" smtClean="0"/>
              <a:t>(back, shoulder, flanks, chest):</a:t>
            </a:r>
          </a:p>
          <a:p>
            <a:pPr lvl="1"/>
            <a:r>
              <a:rPr lang="en-US" dirty="0" smtClean="0"/>
              <a:t>Major deformity- swelling:</a:t>
            </a:r>
          </a:p>
          <a:p>
            <a:pPr lvl="2"/>
            <a:r>
              <a:rPr lang="en-US" dirty="0" smtClean="0"/>
              <a:t> Best in standing</a:t>
            </a:r>
          </a:p>
          <a:p>
            <a:pPr lvl="3"/>
            <a:r>
              <a:rPr lang="en-US" dirty="0" smtClean="0"/>
              <a:t>Shoulder height</a:t>
            </a:r>
          </a:p>
          <a:p>
            <a:pPr lvl="3"/>
            <a:r>
              <a:rPr lang="en-US" dirty="0" smtClean="0"/>
              <a:t>Deformity</a:t>
            </a:r>
          </a:p>
          <a:p>
            <a:pPr lvl="3"/>
            <a:r>
              <a:rPr lang="en-US" dirty="0" smtClean="0"/>
              <a:t>Flanks</a:t>
            </a:r>
          </a:p>
          <a:p>
            <a:pPr lvl="3"/>
            <a:r>
              <a:rPr lang="en-US" dirty="0" smtClean="0"/>
              <a:t>Space between arm and trunk</a:t>
            </a:r>
          </a:p>
          <a:p>
            <a:pPr lvl="3"/>
            <a:r>
              <a:rPr lang="en-US" dirty="0" smtClean="0"/>
              <a:t>Masses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798" t="5929" r="63775" b="4319"/>
          <a:stretch/>
        </p:blipFill>
        <p:spPr>
          <a:xfrm>
            <a:off x="5424992" y="1894000"/>
            <a:ext cx="2976063" cy="47324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24191" y="6608270"/>
            <a:ext cx="15616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235F84"/>
                </a:solidFill>
              </a:rPr>
              <a:t>http://</a:t>
            </a:r>
            <a:r>
              <a:rPr lang="en-US" sz="900" dirty="0" err="1">
                <a:solidFill>
                  <a:srgbClr val="235F84"/>
                </a:solidFill>
              </a:rPr>
              <a:t>www.eurospine.org</a:t>
            </a:r>
            <a:endParaRPr lang="en-US" sz="900" dirty="0">
              <a:solidFill>
                <a:srgbClr val="235F84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972175" y="5343525"/>
            <a:ext cx="252016" cy="1428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529513" y="5357813"/>
            <a:ext cx="371476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7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local </a:t>
            </a:r>
            <a:r>
              <a:rPr lang="en-US" sz="2400" dirty="0" smtClean="0"/>
              <a:t>(back, shoulder, flanks, chest):</a:t>
            </a:r>
          </a:p>
          <a:p>
            <a:pPr lvl="1"/>
            <a:r>
              <a:rPr lang="en-US" dirty="0" smtClean="0"/>
              <a:t>Major deformity- swelling:</a:t>
            </a:r>
          </a:p>
          <a:p>
            <a:pPr lvl="2"/>
            <a:r>
              <a:rPr lang="en-US" dirty="0" smtClean="0"/>
              <a:t> Best in standing</a:t>
            </a:r>
          </a:p>
          <a:p>
            <a:pPr lvl="3"/>
            <a:r>
              <a:rPr lang="en-US" dirty="0" smtClean="0"/>
              <a:t>Shoulder height</a:t>
            </a:r>
          </a:p>
          <a:p>
            <a:pPr lvl="3"/>
            <a:r>
              <a:rPr lang="en-US" dirty="0" smtClean="0"/>
              <a:t>Deformity</a:t>
            </a:r>
          </a:p>
          <a:p>
            <a:pPr lvl="3"/>
            <a:r>
              <a:rPr lang="en-US" dirty="0" smtClean="0"/>
              <a:t>Flanks</a:t>
            </a:r>
          </a:p>
          <a:p>
            <a:pPr lvl="3"/>
            <a:r>
              <a:rPr lang="en-US" dirty="0" smtClean="0"/>
              <a:t>Masses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751" y="2628899"/>
            <a:ext cx="4044800" cy="37567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52448" y="6377438"/>
            <a:ext cx="143340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http://</a:t>
            </a:r>
            <a:r>
              <a:rPr lang="en-US" sz="900" dirty="0" err="1">
                <a:solidFill>
                  <a:srgbClr val="235F84"/>
                </a:solidFill>
              </a:rPr>
              <a:t>www.atmph.org</a:t>
            </a:r>
            <a:r>
              <a:rPr lang="en-US" sz="900" dirty="0">
                <a:solidFill>
                  <a:srgbClr val="235F84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141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US" dirty="0" smtClean="0"/>
          </a:p>
        </p:txBody>
      </p:sp>
      <p:sp>
        <p:nvSpPr>
          <p:cNvPr id="14029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en-US" dirty="0">
                <a:sym typeface="Wingdings" charset="0"/>
              </a:rPr>
              <a:t></a:t>
            </a:r>
            <a:r>
              <a:rPr lang="en-US" dirty="0"/>
              <a:t> local </a:t>
            </a:r>
            <a:r>
              <a:rPr lang="en-US" sz="2400" dirty="0"/>
              <a:t>(back, shoulder, flanks, chest):</a:t>
            </a:r>
          </a:p>
          <a:p>
            <a:pPr lvl="1"/>
            <a:r>
              <a:rPr lang="en-US" dirty="0" smtClean="0"/>
              <a:t>Extra:</a:t>
            </a:r>
          </a:p>
          <a:p>
            <a:pPr lvl="2"/>
            <a:r>
              <a:rPr lang="en-US" dirty="0" smtClean="0"/>
              <a:t>Support</a:t>
            </a:r>
          </a:p>
          <a:p>
            <a:pPr lvl="2"/>
            <a:r>
              <a:rPr lang="en-US" dirty="0" smtClean="0"/>
              <a:t>Dressing</a:t>
            </a:r>
          </a:p>
          <a:p>
            <a:pPr lvl="2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536" y="2021304"/>
            <a:ext cx="3208255" cy="45666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9923" y="6540980"/>
            <a:ext cx="16674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http://e-</a:t>
            </a:r>
            <a:r>
              <a:rPr lang="en-US" sz="900" dirty="0" err="1">
                <a:solidFill>
                  <a:srgbClr val="235F84"/>
                </a:solidFill>
              </a:rPr>
              <a:t>medicalbroker.com</a:t>
            </a:r>
            <a:endParaRPr lang="en-US" sz="900" dirty="0">
              <a:solidFill>
                <a:srgbClr val="235F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3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Anatomic local:</a:t>
            </a:r>
          </a:p>
          <a:p>
            <a:pPr lvl="1"/>
            <a:r>
              <a:rPr lang="en-US" dirty="0" smtClean="0"/>
              <a:t>Skin: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swelling, scars, color, hair, dryness …</a:t>
            </a:r>
          </a:p>
          <a:p>
            <a:pPr lvl="1"/>
            <a:r>
              <a:rPr lang="en-US" dirty="0" err="1" smtClean="0"/>
              <a:t>Subcut</a:t>
            </a:r>
            <a:r>
              <a:rPr lang="en-US" dirty="0" smtClean="0"/>
              <a:t>.: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LN, veins, nerves, tendons …</a:t>
            </a:r>
          </a:p>
          <a:p>
            <a:pPr lvl="1"/>
            <a:r>
              <a:rPr lang="en-US" dirty="0" smtClean="0"/>
              <a:t>Muscles: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bulk, wasting, twitches …</a:t>
            </a:r>
          </a:p>
          <a:p>
            <a:pPr lvl="1"/>
            <a:r>
              <a:rPr lang="en-US" dirty="0" smtClean="0"/>
              <a:t>Bones: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landmarks, swelling, and deformity.</a:t>
            </a:r>
          </a:p>
          <a:p>
            <a:pPr lvl="1"/>
            <a:r>
              <a:rPr lang="en-US" dirty="0" smtClean="0"/>
              <a:t>Joints: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position, swelling</a:t>
            </a:r>
          </a:p>
          <a:p>
            <a:pPr lvl="1"/>
            <a:endParaRPr lang="en-US" dirty="0" smtClean="0"/>
          </a:p>
          <a:p>
            <a:pPr marL="349250" lvl="1" indent="0" algn="ctr">
              <a:buNone/>
            </a:pPr>
            <a:endParaRPr lang="en-US" sz="2800" dirty="0" smtClean="0"/>
          </a:p>
          <a:p>
            <a:pPr marL="349250" lvl="1" indent="0" algn="ctr">
              <a:buNone/>
            </a:pPr>
            <a:endParaRPr lang="en-US" sz="2800" dirty="0"/>
          </a:p>
          <a:p>
            <a:pPr marL="349250" lvl="1" indent="0" algn="ctr">
              <a:buNone/>
            </a:pPr>
            <a:r>
              <a:rPr lang="en-US" sz="2800" dirty="0" smtClean="0"/>
              <a:t>(Do not forget the Anterior aspect) !!!</a:t>
            </a:r>
          </a:p>
        </p:txBody>
      </p:sp>
    </p:spTree>
    <p:extLst>
      <p:ext uri="{BB962C8B-B14F-4D97-AF65-F5344CB8AC3E}">
        <p14:creationId xmlns:p14="http://schemas.microsoft.com/office/powerpoint/2010/main" val="32180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Anatomic local:</a:t>
            </a:r>
          </a:p>
          <a:p>
            <a:pPr lvl="1"/>
            <a:r>
              <a:rPr lang="en-US" dirty="0"/>
              <a:t>Skin</a:t>
            </a:r>
            <a:r>
              <a:rPr lang="en-US" dirty="0" smtClean="0"/>
              <a:t>: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Subcut</a:t>
            </a:r>
            <a:r>
              <a:rPr lang="en-US" dirty="0" smtClean="0">
                <a:solidFill>
                  <a:schemeClr val="tx1"/>
                </a:solidFill>
              </a:rPr>
              <a:t>.: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Muscles: 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Bones: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Joints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170" y="1375758"/>
            <a:ext cx="3281405" cy="43719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47859" y="5747733"/>
            <a:ext cx="2486025" cy="236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http://</a:t>
            </a:r>
            <a:r>
              <a:rPr lang="en-US" sz="900" dirty="0" err="1">
                <a:solidFill>
                  <a:srgbClr val="235F84"/>
                </a:solidFill>
              </a:rPr>
              <a:t>www.etsu.edu</a:t>
            </a:r>
            <a:r>
              <a:rPr lang="en-US" sz="900" dirty="0">
                <a:solidFill>
                  <a:srgbClr val="235F84"/>
                </a:solidFill>
              </a:rPr>
              <a:t>/com/</a:t>
            </a:r>
            <a:r>
              <a:rPr lang="en-US" sz="900" dirty="0" err="1">
                <a:solidFill>
                  <a:srgbClr val="235F84"/>
                </a:solidFill>
              </a:rPr>
              <a:t>medicalmystery</a:t>
            </a:r>
            <a:endParaRPr lang="en-US" sz="900" dirty="0">
              <a:solidFill>
                <a:srgbClr val="235F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98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Anatomic local:</a:t>
            </a:r>
          </a:p>
          <a:p>
            <a:pPr lvl="1"/>
            <a:r>
              <a:rPr lang="en-US" dirty="0"/>
              <a:t>Skin</a:t>
            </a:r>
            <a:r>
              <a:rPr lang="en-US" dirty="0" smtClean="0"/>
              <a:t>: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Subcut</a:t>
            </a:r>
            <a:r>
              <a:rPr lang="en-US" dirty="0" smtClean="0">
                <a:solidFill>
                  <a:schemeClr val="tx1"/>
                </a:solidFill>
              </a:rPr>
              <a:t>.: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Muscles: 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Bones: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Joints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562" y="1920712"/>
            <a:ext cx="5806607" cy="43549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81533" y="6275667"/>
            <a:ext cx="12506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http://</a:t>
            </a:r>
            <a:r>
              <a:rPr lang="en-US" sz="900" dirty="0" err="1">
                <a:solidFill>
                  <a:srgbClr val="235F84"/>
                </a:solidFill>
              </a:rPr>
              <a:t>ozonprp.com</a:t>
            </a:r>
            <a:endParaRPr lang="en-US" sz="900" dirty="0">
              <a:solidFill>
                <a:srgbClr val="235F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3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Anatomic local:</a:t>
            </a:r>
          </a:p>
          <a:p>
            <a:pPr lvl="1"/>
            <a:r>
              <a:rPr lang="en-US" dirty="0"/>
              <a:t>Skin</a:t>
            </a:r>
            <a:r>
              <a:rPr lang="en-US" dirty="0" smtClean="0"/>
              <a:t>: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Subcut</a:t>
            </a:r>
            <a:r>
              <a:rPr lang="en-US" dirty="0" smtClean="0">
                <a:solidFill>
                  <a:schemeClr val="tx1"/>
                </a:solidFill>
              </a:rPr>
              <a:t>.: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Muscles: 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Bones: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Joints</a:t>
            </a:r>
            <a:r>
              <a:rPr lang="en-US" dirty="0" smtClean="0">
                <a:solidFill>
                  <a:schemeClr val="tx1"/>
                </a:solidFill>
              </a:rPr>
              <a:t>: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716" y="981877"/>
            <a:ext cx="3746835" cy="56343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15935" y="6629098"/>
            <a:ext cx="204094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http://</a:t>
            </a:r>
            <a:r>
              <a:rPr lang="en-US" sz="900" dirty="0" err="1">
                <a:solidFill>
                  <a:srgbClr val="235F84"/>
                </a:solidFill>
              </a:rPr>
              <a:t>morphopedics.wikidot.com</a:t>
            </a:r>
            <a:r>
              <a:rPr lang="en-US" sz="900" dirty="0">
                <a:solidFill>
                  <a:srgbClr val="235F84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985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Orthopedic Examination</a:t>
            </a:r>
            <a:endParaRPr lang="en-GB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system to use:</a:t>
            </a:r>
            <a:endParaRPr lang="en-GB" dirty="0" smtClean="0"/>
          </a:p>
          <a:p>
            <a:pPr lvl="1"/>
            <a:r>
              <a:rPr lang="en-US" dirty="0" smtClean="0"/>
              <a:t>Look</a:t>
            </a:r>
          </a:p>
          <a:p>
            <a:pPr lvl="1"/>
            <a:r>
              <a:rPr lang="en-US" dirty="0" smtClean="0"/>
              <a:t>Feel</a:t>
            </a:r>
          </a:p>
          <a:p>
            <a:pPr lvl="1"/>
            <a:r>
              <a:rPr lang="en-US" dirty="0" smtClean="0"/>
              <a:t>Move</a:t>
            </a:r>
          </a:p>
          <a:p>
            <a:pPr lvl="1"/>
            <a:r>
              <a:rPr lang="en-US" dirty="0" smtClean="0"/>
              <a:t>Special tests</a:t>
            </a:r>
          </a:p>
        </p:txBody>
      </p:sp>
    </p:spTree>
    <p:extLst>
      <p:ext uri="{BB962C8B-B14F-4D97-AF65-F5344CB8AC3E}">
        <p14:creationId xmlns:p14="http://schemas.microsoft.com/office/powerpoint/2010/main" val="157759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Anatomic local:</a:t>
            </a:r>
          </a:p>
          <a:p>
            <a:pPr lvl="1"/>
            <a:r>
              <a:rPr lang="en-US" dirty="0" smtClean="0"/>
              <a:t>Anterior aspect !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175" y="1043156"/>
            <a:ext cx="3527425" cy="53649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4143" y="6408062"/>
            <a:ext cx="27574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http://</a:t>
            </a:r>
            <a:r>
              <a:rPr lang="en-US" sz="900" dirty="0" err="1">
                <a:solidFill>
                  <a:srgbClr val="235F84"/>
                </a:solidFill>
              </a:rPr>
              <a:t>patient.info</a:t>
            </a:r>
            <a:r>
              <a:rPr lang="en-US" sz="900" dirty="0">
                <a:solidFill>
                  <a:srgbClr val="235F84"/>
                </a:solidFill>
              </a:rPr>
              <a:t>/doctor/Chest-</a:t>
            </a:r>
            <a:r>
              <a:rPr lang="en-US" sz="900" dirty="0" err="1">
                <a:solidFill>
                  <a:srgbClr val="235F84"/>
                </a:solidFill>
              </a:rPr>
              <a:t>Deformity.htm</a:t>
            </a:r>
            <a:endParaRPr lang="en-US" sz="900" dirty="0">
              <a:solidFill>
                <a:srgbClr val="235F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6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</a:t>
            </a:r>
            <a:endParaRPr lang="en-GB" dirty="0" smtClean="0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on patient.</a:t>
            </a:r>
          </a:p>
          <a:p>
            <a:r>
              <a:rPr lang="en-US" dirty="0"/>
              <a:t>General </a:t>
            </a:r>
            <a:r>
              <a:rPr lang="en-US" dirty="0">
                <a:sym typeface="Wingdings" charset="0"/>
              </a:rPr>
              <a:t></a:t>
            </a:r>
            <a:r>
              <a:rPr lang="en-US" dirty="0"/>
              <a:t> local (back, shoulder, flanks, chest):</a:t>
            </a:r>
          </a:p>
          <a:p>
            <a:pPr lvl="1"/>
            <a:r>
              <a:rPr lang="en-US" dirty="0" smtClean="0"/>
              <a:t>Position.</a:t>
            </a:r>
          </a:p>
          <a:p>
            <a:pPr lvl="1"/>
            <a:r>
              <a:rPr lang="en-US" dirty="0" smtClean="0"/>
              <a:t>Major deformity, swelling.</a:t>
            </a:r>
          </a:p>
          <a:p>
            <a:pPr lvl="1"/>
            <a:r>
              <a:rPr lang="en-US" dirty="0" smtClean="0"/>
              <a:t>Extra: support, dressing …</a:t>
            </a:r>
          </a:p>
          <a:p>
            <a:r>
              <a:rPr lang="en-US" dirty="0" smtClean="0"/>
              <a:t>Anatomic local:</a:t>
            </a:r>
          </a:p>
          <a:p>
            <a:pPr lvl="1"/>
            <a:r>
              <a:rPr lang="en-US" dirty="0" smtClean="0"/>
              <a:t>Skin: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swelling, scars, color, hair, dryness …</a:t>
            </a:r>
          </a:p>
          <a:p>
            <a:pPr lvl="1"/>
            <a:r>
              <a:rPr lang="en-US" dirty="0" err="1" smtClean="0"/>
              <a:t>Subcut</a:t>
            </a:r>
            <a:r>
              <a:rPr lang="en-US" dirty="0" smtClean="0"/>
              <a:t>.: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LN, veins, nerves, tendons …</a:t>
            </a:r>
          </a:p>
          <a:p>
            <a:pPr lvl="1"/>
            <a:r>
              <a:rPr lang="en-US" dirty="0" smtClean="0"/>
              <a:t>Muscles: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bulk, wasting, twitches …</a:t>
            </a:r>
          </a:p>
          <a:p>
            <a:pPr lvl="1"/>
            <a:r>
              <a:rPr lang="en-US" dirty="0" smtClean="0"/>
              <a:t>Bones: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landmarks, swelling, deformity.</a:t>
            </a:r>
          </a:p>
          <a:p>
            <a:pPr lvl="1"/>
            <a:r>
              <a:rPr lang="en-US" dirty="0" smtClean="0"/>
              <a:t>Joints: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position, swelling, redness…</a:t>
            </a:r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8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</a:t>
            </a:r>
            <a:endParaRPr lang="en-GB" dirty="0" smtClean="0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on patient.</a:t>
            </a:r>
          </a:p>
          <a:p>
            <a:r>
              <a:rPr lang="en-US" dirty="0"/>
              <a:t>General </a:t>
            </a:r>
            <a:r>
              <a:rPr lang="en-US" dirty="0">
                <a:sym typeface="Wingdings" charset="0"/>
              </a:rPr>
              <a:t></a:t>
            </a:r>
            <a:r>
              <a:rPr lang="en-US" dirty="0"/>
              <a:t> local (back, shoulder, flanks, chest):</a:t>
            </a:r>
          </a:p>
          <a:p>
            <a:pPr lvl="1"/>
            <a:r>
              <a:rPr lang="en-US" dirty="0" smtClean="0"/>
              <a:t>Position.</a:t>
            </a:r>
          </a:p>
          <a:p>
            <a:pPr lvl="1"/>
            <a:r>
              <a:rPr lang="en-US" dirty="0" smtClean="0"/>
              <a:t>Major deformity, swelling.</a:t>
            </a:r>
          </a:p>
          <a:p>
            <a:pPr lvl="1"/>
            <a:r>
              <a:rPr lang="en-US" dirty="0" smtClean="0"/>
              <a:t>Extra: support, dressing …</a:t>
            </a:r>
          </a:p>
          <a:p>
            <a:r>
              <a:rPr lang="en-US" dirty="0" smtClean="0"/>
              <a:t>Anatomic local:</a:t>
            </a:r>
          </a:p>
          <a:p>
            <a:pPr lvl="1"/>
            <a:r>
              <a:rPr lang="en-US" dirty="0" smtClean="0"/>
              <a:t>Skin: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swelling, scars, color, hair, dryness …</a:t>
            </a:r>
          </a:p>
          <a:p>
            <a:pPr lvl="1"/>
            <a:r>
              <a:rPr lang="en-US" dirty="0" err="1" smtClean="0"/>
              <a:t>Subcut</a:t>
            </a:r>
            <a:r>
              <a:rPr lang="en-US" dirty="0" smtClean="0"/>
              <a:t>.: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LN, veins, nerves, tendons …</a:t>
            </a:r>
          </a:p>
          <a:p>
            <a:pPr lvl="1"/>
            <a:r>
              <a:rPr lang="en-US" dirty="0" smtClean="0"/>
              <a:t>Muscles: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bulk, wasting, twitches …</a:t>
            </a:r>
          </a:p>
          <a:p>
            <a:pPr lvl="1"/>
            <a:r>
              <a:rPr lang="en-US" dirty="0" smtClean="0"/>
              <a:t>Bones: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landmarks, swelling, deformity.</a:t>
            </a:r>
          </a:p>
          <a:p>
            <a:pPr lvl="1"/>
            <a:r>
              <a:rPr lang="en-US" dirty="0" smtClean="0"/>
              <a:t>Joints: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position, swelling, redness…</a:t>
            </a:r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1016686"/>
            <a:ext cx="5284787" cy="5516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89" y="1985964"/>
            <a:ext cx="4195512" cy="45535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Feel</a:t>
            </a:r>
            <a:endParaRPr lang="en-GB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Tenderness:</a:t>
            </a:r>
          </a:p>
          <a:p>
            <a:pPr lvl="1"/>
            <a:r>
              <a:rPr lang="en-US" dirty="0" smtClean="0"/>
              <a:t>Generalized</a:t>
            </a:r>
          </a:p>
          <a:p>
            <a:pPr lvl="1"/>
            <a:r>
              <a:rPr lang="en-US" dirty="0" smtClean="0"/>
              <a:t>Specific</a:t>
            </a:r>
          </a:p>
          <a:p>
            <a:r>
              <a:rPr lang="en-US" dirty="0" smtClean="0"/>
              <a:t>Temperature: compare distal/proximal, R / L</a:t>
            </a:r>
          </a:p>
          <a:p>
            <a:r>
              <a:rPr lang="en-US" dirty="0" smtClean="0"/>
              <a:t>Anatomic:</a:t>
            </a:r>
          </a:p>
          <a:p>
            <a:pPr lvl="1"/>
            <a:r>
              <a:rPr lang="en-US" dirty="0" smtClean="0"/>
              <a:t>Skin: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dryness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scars</a:t>
            </a:r>
          </a:p>
          <a:p>
            <a:pPr lvl="1"/>
            <a:r>
              <a:rPr lang="en-US" dirty="0" err="1" smtClean="0"/>
              <a:t>Subcut</a:t>
            </a:r>
            <a:r>
              <a:rPr lang="en-US" dirty="0" smtClean="0"/>
              <a:t>.: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nodules</a:t>
            </a:r>
          </a:p>
          <a:p>
            <a:pPr lvl="1"/>
            <a:r>
              <a:rPr lang="en-US" dirty="0" smtClean="0"/>
              <a:t>Muscle: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(Paravertebral): spasm, bulk, tender.</a:t>
            </a:r>
          </a:p>
          <a:p>
            <a:pPr lvl="1"/>
            <a:r>
              <a:rPr lang="en-US" dirty="0" smtClean="0"/>
              <a:t>Bone: landmarks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(spinous processes, iliac crest, coccyx) tenderness, mass</a:t>
            </a:r>
          </a:p>
          <a:p>
            <a:pPr lvl="1"/>
            <a:r>
              <a:rPr lang="en-US" dirty="0" smtClean="0"/>
              <a:t>Joint: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sacro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-iliac,: tenderness</a:t>
            </a:r>
            <a:endParaRPr lang="en-GB" dirty="0" smtClean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Feel</a:t>
            </a:r>
            <a:endParaRPr lang="en-GB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Tenderness:</a:t>
            </a:r>
          </a:p>
          <a:p>
            <a:pPr lvl="1"/>
            <a:r>
              <a:rPr lang="en-US" sz="2200" dirty="0" smtClean="0"/>
              <a:t>Generalized: to start with</a:t>
            </a:r>
          </a:p>
          <a:p>
            <a:pPr lvl="1"/>
            <a:r>
              <a:rPr lang="en-US" sz="2200" dirty="0" smtClean="0"/>
              <a:t>Specific:</a:t>
            </a:r>
          </a:p>
          <a:p>
            <a:pPr lvl="2"/>
            <a:r>
              <a:rPr lang="en-US" sz="2200" dirty="0" smtClean="0"/>
              <a:t>Spinous processes</a:t>
            </a:r>
          </a:p>
          <a:p>
            <a:pPr lvl="2"/>
            <a:r>
              <a:rPr lang="en-US" sz="2200" dirty="0" smtClean="0"/>
              <a:t>Sacroiliac joints</a:t>
            </a:r>
          </a:p>
          <a:p>
            <a:pPr lvl="2"/>
            <a:r>
              <a:rPr lang="en-US" sz="2200" dirty="0" smtClean="0"/>
              <a:t>Paravertebral 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932" y="1043156"/>
            <a:ext cx="3718848" cy="2977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191" y="4082866"/>
            <a:ext cx="3723589" cy="27071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92779" y="6472135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McMaster MSK Examination </a:t>
            </a:r>
            <a:r>
              <a:rPr lang="en-US" sz="900" dirty="0" smtClean="0">
                <a:solidFill>
                  <a:schemeClr val="bg1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From</a:t>
            </a:r>
            <a:r>
              <a:rPr lang="en-US" sz="900" dirty="0">
                <a:solidFill>
                  <a:schemeClr val="bg1"/>
                </a:solidFill>
              </a:rPr>
              <a:t>: Raj </a:t>
            </a:r>
            <a:r>
              <a:rPr lang="en-US" sz="900" dirty="0" err="1">
                <a:solidFill>
                  <a:schemeClr val="bg1"/>
                </a:solidFill>
              </a:rPr>
              <a:t>Camona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4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Feel</a:t>
            </a:r>
            <a:endParaRPr lang="en-GB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Tenderness:</a:t>
            </a:r>
          </a:p>
          <a:p>
            <a:pPr lvl="1"/>
            <a:r>
              <a:rPr lang="en-US" sz="2200" dirty="0" smtClean="0"/>
              <a:t>Generalized: to start with</a:t>
            </a:r>
          </a:p>
          <a:p>
            <a:pPr lvl="1"/>
            <a:r>
              <a:rPr lang="en-US" sz="2200" dirty="0" smtClean="0"/>
              <a:t>Specific:</a:t>
            </a:r>
          </a:p>
          <a:p>
            <a:pPr lvl="2"/>
            <a:r>
              <a:rPr lang="en-US" sz="2200" dirty="0" smtClean="0"/>
              <a:t>Spinous processes</a:t>
            </a:r>
          </a:p>
          <a:p>
            <a:pPr lvl="2"/>
            <a:r>
              <a:rPr lang="en-US" sz="2200" dirty="0" smtClean="0"/>
              <a:t>Sacroiliac joints</a:t>
            </a:r>
          </a:p>
          <a:p>
            <a:pPr lvl="2"/>
            <a:r>
              <a:rPr lang="en-US" sz="2200" dirty="0" smtClean="0"/>
              <a:t>Paravertebral 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85" y="3070584"/>
            <a:ext cx="5200649" cy="29274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29234" y="6034190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Feel</a:t>
            </a:r>
            <a:endParaRPr lang="en-GB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Tenderness:</a:t>
            </a:r>
          </a:p>
          <a:p>
            <a:pPr lvl="1"/>
            <a:r>
              <a:rPr lang="en-US" sz="2200" dirty="0" smtClean="0"/>
              <a:t>Generalized: to start with</a:t>
            </a:r>
          </a:p>
          <a:p>
            <a:pPr lvl="1"/>
            <a:r>
              <a:rPr lang="en-US" sz="2200" dirty="0" smtClean="0"/>
              <a:t>Specific:</a:t>
            </a:r>
          </a:p>
          <a:p>
            <a:pPr lvl="2"/>
            <a:r>
              <a:rPr lang="en-US" sz="2200" dirty="0" smtClean="0"/>
              <a:t>Spinous processes</a:t>
            </a:r>
          </a:p>
          <a:p>
            <a:pPr lvl="2"/>
            <a:r>
              <a:rPr lang="en-US" sz="2200" dirty="0" smtClean="0"/>
              <a:t>Sacroiliac joints</a:t>
            </a:r>
          </a:p>
          <a:p>
            <a:pPr lvl="2"/>
            <a:r>
              <a:rPr lang="en-US" sz="2200" dirty="0" smtClean="0"/>
              <a:t>Paravertebral 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73" y="2257715"/>
            <a:ext cx="4434178" cy="42301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17187" y="6477685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22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Feel</a:t>
            </a:r>
            <a:endParaRPr lang="en-GB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Temperature: compare distal/proximal, R / L</a:t>
            </a:r>
          </a:p>
        </p:txBody>
      </p:sp>
    </p:spTree>
    <p:extLst>
      <p:ext uri="{BB962C8B-B14F-4D97-AF65-F5344CB8AC3E}">
        <p14:creationId xmlns:p14="http://schemas.microsoft.com/office/powerpoint/2010/main" val="8698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Feel</a:t>
            </a:r>
            <a:endParaRPr lang="en-GB" dirty="0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Anatomic:</a:t>
            </a:r>
          </a:p>
          <a:p>
            <a:pPr lvl="1"/>
            <a:r>
              <a:rPr lang="en-US" dirty="0" smtClean="0"/>
              <a:t>Skin: </a:t>
            </a:r>
            <a:r>
              <a:rPr lang="en-US" dirty="0"/>
              <a:t>S</a:t>
            </a:r>
            <a:r>
              <a:rPr lang="en-US" dirty="0" smtClean="0"/>
              <a:t>cars</a:t>
            </a:r>
          </a:p>
          <a:p>
            <a:pPr lvl="1"/>
            <a:r>
              <a:rPr lang="en-US" dirty="0" err="1" smtClean="0"/>
              <a:t>Subcut</a:t>
            </a:r>
            <a:r>
              <a:rPr lang="en-US" dirty="0" smtClean="0"/>
              <a:t>.: </a:t>
            </a:r>
            <a:r>
              <a:rPr lang="en-US" dirty="0"/>
              <a:t>N</a:t>
            </a:r>
            <a:r>
              <a:rPr lang="en-US" dirty="0" smtClean="0"/>
              <a:t>odules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Muscle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(Paravertebral): spasm, bulk, tenderness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Bones (spinous processes, iliac crest)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Joints (Sacroiliac)</a:t>
            </a:r>
          </a:p>
        </p:txBody>
      </p:sp>
    </p:spTree>
    <p:extLst>
      <p:ext uri="{BB962C8B-B14F-4D97-AF65-F5344CB8AC3E}">
        <p14:creationId xmlns:p14="http://schemas.microsoft.com/office/powerpoint/2010/main" val="9453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Arial" charset="0"/>
              </a:rPr>
              <a:t>Any change of shape/deformity during motion</a:t>
            </a:r>
          </a:p>
          <a:p>
            <a:r>
              <a:rPr lang="en-US" dirty="0" smtClean="0">
                <a:cs typeface="Arial" charset="0"/>
              </a:rPr>
              <a:t>Smoothness of motion</a:t>
            </a:r>
          </a:p>
          <a:p>
            <a:r>
              <a:rPr lang="en-US" dirty="0" smtClean="0">
                <a:cs typeface="Arial" charset="0"/>
              </a:rPr>
              <a:t>Extent (</a:t>
            </a:r>
            <a:r>
              <a:rPr lang="en-US" dirty="0" smtClean="0">
                <a:cs typeface="Arial" charset="0"/>
              </a:rPr>
              <a:t>Range)</a:t>
            </a:r>
          </a:p>
          <a:p>
            <a:pPr lvl="1"/>
            <a:r>
              <a:rPr lang="en-US" dirty="0" smtClean="0">
                <a:cs typeface="Arial" charset="0"/>
              </a:rPr>
              <a:t>reach </a:t>
            </a:r>
            <a:r>
              <a:rPr lang="en-US" dirty="0" smtClean="0">
                <a:cs typeface="Arial" charset="0"/>
              </a:rPr>
              <a:t>more than angles!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8600" y="2971800"/>
            <a:ext cx="851058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GB" sz="36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66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on patient.</a:t>
            </a:r>
          </a:p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local (knee, thigh, leg):</a:t>
            </a:r>
          </a:p>
          <a:p>
            <a:pPr lvl="1"/>
            <a:r>
              <a:rPr lang="en-US" dirty="0" smtClean="0"/>
              <a:t>Position.</a:t>
            </a:r>
          </a:p>
          <a:p>
            <a:pPr lvl="1"/>
            <a:r>
              <a:rPr lang="en-US" dirty="0" smtClean="0"/>
              <a:t>Major deformity, swelling.</a:t>
            </a:r>
          </a:p>
          <a:p>
            <a:pPr lvl="1"/>
            <a:r>
              <a:rPr lang="en-US" dirty="0" smtClean="0"/>
              <a:t>Extra: cast, splint, traction, dressing …</a:t>
            </a:r>
          </a:p>
          <a:p>
            <a:r>
              <a:rPr lang="en-US" dirty="0" smtClean="0"/>
              <a:t>Anatomic local:</a:t>
            </a:r>
          </a:p>
          <a:p>
            <a:pPr lvl="1"/>
            <a:r>
              <a:rPr lang="en-US" dirty="0" smtClean="0"/>
              <a:t>Skin: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swelling, scars, color, hair, dryness …</a:t>
            </a:r>
          </a:p>
          <a:p>
            <a:pPr lvl="1"/>
            <a:r>
              <a:rPr lang="en-US" dirty="0" err="1" smtClean="0"/>
              <a:t>Subcut</a:t>
            </a:r>
            <a:r>
              <a:rPr lang="en-US" dirty="0" smtClean="0"/>
              <a:t>.: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LN, veins, nerves, tendons …</a:t>
            </a:r>
          </a:p>
          <a:p>
            <a:pPr lvl="1"/>
            <a:r>
              <a:rPr lang="en-US" dirty="0" smtClean="0"/>
              <a:t>Muscles: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bulk, wasting, twitches …</a:t>
            </a:r>
          </a:p>
          <a:p>
            <a:pPr lvl="1"/>
            <a:r>
              <a:rPr lang="en-US" dirty="0" smtClean="0"/>
              <a:t>Bones: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landmarks, swelling, angulation, deformity.</a:t>
            </a:r>
          </a:p>
          <a:p>
            <a:pPr lvl="1"/>
            <a:r>
              <a:rPr lang="en-US" dirty="0" smtClean="0"/>
              <a:t>Joints: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position, swelling, redness…</a:t>
            </a:r>
            <a:endParaRPr lang="en-GB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23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Arial" charset="0"/>
              </a:rPr>
              <a:t>Any change of shape/deformity during motion</a:t>
            </a:r>
          </a:p>
          <a:p>
            <a:r>
              <a:rPr lang="en-US" dirty="0" smtClean="0">
                <a:cs typeface="Arial" charset="0"/>
              </a:rPr>
              <a:t>Smoothness of motion</a:t>
            </a:r>
          </a:p>
          <a:p>
            <a:r>
              <a:rPr lang="en-US" dirty="0" smtClean="0">
                <a:cs typeface="Arial" charset="0"/>
              </a:rPr>
              <a:t>Extent (</a:t>
            </a:r>
            <a:r>
              <a:rPr lang="en-US" dirty="0" smtClean="0">
                <a:cs typeface="Arial" charset="0"/>
              </a:rPr>
              <a:t>Range)</a:t>
            </a:r>
          </a:p>
          <a:p>
            <a:pPr lvl="1"/>
            <a:r>
              <a:rPr lang="en-US" dirty="0" smtClean="0">
                <a:cs typeface="Arial" charset="0"/>
              </a:rPr>
              <a:t>reach </a:t>
            </a:r>
            <a:r>
              <a:rPr lang="en-US" dirty="0" smtClean="0">
                <a:cs typeface="Arial" charset="0"/>
              </a:rPr>
              <a:t>more than angles!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8600" y="2971800"/>
            <a:ext cx="851058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GB" sz="3600" dirty="0"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9367" r="9053"/>
          <a:stretch/>
        </p:blipFill>
        <p:spPr>
          <a:xfrm>
            <a:off x="6441047" y="2209800"/>
            <a:ext cx="2000854" cy="42899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1200" y="6472842"/>
            <a:ext cx="200086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http://</a:t>
            </a:r>
            <a:r>
              <a:rPr lang="en-US" sz="900" dirty="0" err="1">
                <a:solidFill>
                  <a:srgbClr val="235F84"/>
                </a:solidFill>
              </a:rPr>
              <a:t>www.britscoliosissoc.org.uk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023" r="62112"/>
          <a:stretch/>
        </p:blipFill>
        <p:spPr>
          <a:xfrm>
            <a:off x="4863941" y="2209800"/>
            <a:ext cx="1765459" cy="428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3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Arial" charset="0"/>
              </a:rPr>
              <a:t>Flexion / Extension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8600" y="2971800"/>
            <a:ext cx="851058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GB" sz="3600" dirty="0"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01" y="1916113"/>
            <a:ext cx="2374016" cy="4569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142" y="1916113"/>
            <a:ext cx="2631872" cy="4569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832" y="1916113"/>
            <a:ext cx="2573537" cy="456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7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Arial" charset="0"/>
              </a:rPr>
              <a:t>Flexion / Extension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8600" y="2971800"/>
            <a:ext cx="851058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GB" sz="3600" dirty="0"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21" y="2032460"/>
            <a:ext cx="5700492" cy="445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Arial" charset="0"/>
              </a:rPr>
              <a:t>Flexion / Extension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8600" y="2971800"/>
            <a:ext cx="851058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GB" sz="3600" dirty="0"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795" y="1909675"/>
            <a:ext cx="2132011" cy="4575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16"/>
          <a:stretch/>
        </p:blipFill>
        <p:spPr>
          <a:xfrm flipH="1">
            <a:off x="2126456" y="1909675"/>
            <a:ext cx="2357438" cy="456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Arial" charset="0"/>
              </a:rPr>
              <a:t>Sideway bending (lateral flexion)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8600" y="2971800"/>
            <a:ext cx="851058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GB" sz="3600" dirty="0"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25" y="1916112"/>
            <a:ext cx="1883569" cy="4510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6113"/>
            <a:ext cx="2665920" cy="451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5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Arial" charset="0"/>
              </a:rPr>
              <a:t>Rotation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8600" y="2971800"/>
            <a:ext cx="851058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GB" sz="3600" dirty="0"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61" y="1916113"/>
            <a:ext cx="2663077" cy="4359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7" y="1916111"/>
            <a:ext cx="2377043" cy="4349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759" y="1918576"/>
            <a:ext cx="2453995" cy="43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9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Move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Arial" charset="0"/>
              </a:rPr>
              <a:t>Rotation: help patient understand!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8600" y="2971800"/>
            <a:ext cx="851058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GB" sz="3600" dirty="0"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16113"/>
            <a:ext cx="4219721" cy="43595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3" y="1916113"/>
            <a:ext cx="4019551" cy="43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5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Adam’s </a:t>
            </a:r>
            <a:r>
              <a:rPr lang="en-US" dirty="0"/>
              <a:t>Forward Test</a:t>
            </a:r>
          </a:p>
          <a:p>
            <a:r>
              <a:rPr lang="en-US" dirty="0"/>
              <a:t>Sacroiliac joint</a:t>
            </a:r>
          </a:p>
          <a:p>
            <a:r>
              <a:rPr lang="en-US" dirty="0"/>
              <a:t>SLR test (</a:t>
            </a:r>
            <a:r>
              <a:rPr lang="en-US" dirty="0" err="1"/>
              <a:t>Lasègue</a:t>
            </a:r>
            <a:r>
              <a:rPr lang="en-US" dirty="0"/>
              <a:t> test)</a:t>
            </a:r>
          </a:p>
          <a:p>
            <a:r>
              <a:rPr lang="en-US" dirty="0"/>
              <a:t>Femoral stretch</a:t>
            </a:r>
          </a:p>
          <a:p>
            <a:r>
              <a:rPr lang="en-US" dirty="0"/>
              <a:t>Neurological LL:</a:t>
            </a:r>
          </a:p>
          <a:p>
            <a:pPr lvl="1"/>
            <a:r>
              <a:rPr lang="en-US" dirty="0"/>
              <a:t>Dermatomes, </a:t>
            </a:r>
            <a:r>
              <a:rPr lang="en-US" dirty="0" err="1"/>
              <a:t>Myotomes</a:t>
            </a:r>
            <a:r>
              <a:rPr lang="en-US" dirty="0"/>
              <a:t>, Reflexes</a:t>
            </a:r>
          </a:p>
          <a:p>
            <a:r>
              <a:rPr lang="en-US" dirty="0"/>
              <a:t>Gait – walking</a:t>
            </a:r>
          </a:p>
          <a:p>
            <a:r>
              <a:rPr lang="en-US" dirty="0"/>
              <a:t>Standing / sitting</a:t>
            </a:r>
          </a:p>
          <a:p>
            <a:r>
              <a:rPr lang="en-US" dirty="0"/>
              <a:t>PR </a:t>
            </a:r>
            <a:r>
              <a:rPr lang="en-US" dirty="0" smtClean="0"/>
              <a:t>examination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248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Special tests</a:t>
            </a:r>
            <a:endParaRPr lang="en-GB" dirty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Adam’s </a:t>
            </a:r>
            <a:r>
              <a:rPr lang="en-US" dirty="0"/>
              <a:t>Forward test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116" y="1958416"/>
            <a:ext cx="6762593" cy="45788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69979" y="6499795"/>
            <a:ext cx="200086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http://</a:t>
            </a:r>
            <a:r>
              <a:rPr lang="en-US" sz="900" dirty="0" err="1">
                <a:solidFill>
                  <a:srgbClr val="235F84"/>
                </a:solidFill>
              </a:rPr>
              <a:t>www.britscoliosissoc.org.uk</a:t>
            </a:r>
            <a:endParaRPr lang="en-US" sz="900" dirty="0">
              <a:solidFill>
                <a:srgbClr val="235F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04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933" y="2209800"/>
            <a:ext cx="7247467" cy="4076700"/>
          </a:xfrm>
          <a:prstGeom prst="rect">
            <a:avLst/>
          </a:prstGeom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Sacroiliac joint stress: (Faber Patrick Test)</a:t>
            </a:r>
          </a:p>
          <a:p>
            <a:endParaRPr lang="en-US" dirty="0" smtClean="0"/>
          </a:p>
        </p:txBody>
      </p:sp>
      <p:sp>
        <p:nvSpPr>
          <p:cNvPr id="7" name="Down Arrow 6"/>
          <p:cNvSpPr/>
          <p:nvPr/>
        </p:nvSpPr>
        <p:spPr>
          <a:xfrm rot="786165">
            <a:off x="6802516" y="3694417"/>
            <a:ext cx="297197" cy="889162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riped Right Arrow 4"/>
          <p:cNvSpPr/>
          <p:nvPr/>
        </p:nvSpPr>
        <p:spPr>
          <a:xfrm rot="6027506">
            <a:off x="3597442" y="2969666"/>
            <a:ext cx="1014543" cy="395965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31293" y="6553200"/>
            <a:ext cx="368141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https://</a:t>
            </a:r>
            <a:r>
              <a:rPr lang="en-US" sz="900" dirty="0" err="1">
                <a:solidFill>
                  <a:srgbClr val="235F84"/>
                </a:solidFill>
              </a:rPr>
              <a:t>www.pinterest.com</a:t>
            </a:r>
            <a:r>
              <a:rPr lang="en-US" sz="900" dirty="0">
                <a:solidFill>
                  <a:srgbClr val="235F84"/>
                </a:solidFill>
              </a:rPr>
              <a:t>/pin/516436282246704635/</a:t>
            </a:r>
          </a:p>
        </p:txBody>
      </p:sp>
    </p:spTree>
    <p:extLst>
      <p:ext uri="{BB962C8B-B14F-4D97-AF65-F5344CB8AC3E}">
        <p14:creationId xmlns:p14="http://schemas.microsoft.com/office/powerpoint/2010/main" val="97661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>
          <a:xfrm>
            <a:off x="549275" y="1375758"/>
            <a:ext cx="8042276" cy="3967207"/>
          </a:xfrm>
        </p:spPr>
        <p:txBody>
          <a:bodyPr/>
          <a:lstStyle/>
          <a:p>
            <a:r>
              <a:rPr lang="en-US" dirty="0" smtClean="0"/>
              <a:t>Proper exposure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053" y="1375757"/>
            <a:ext cx="4757128" cy="483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9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SLR test (and </a:t>
            </a:r>
            <a:r>
              <a:rPr lang="en-US" dirty="0" err="1" smtClean="0"/>
              <a:t>Lasègue</a:t>
            </a:r>
            <a:r>
              <a:rPr lang="en-US" dirty="0" smtClean="0"/>
              <a:t> test)</a:t>
            </a:r>
            <a:r>
              <a:rPr lang="en-US" dirty="0"/>
              <a:t>: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958" y="1934026"/>
            <a:ext cx="6238083" cy="455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0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SLR test (and </a:t>
            </a:r>
            <a:r>
              <a:rPr lang="en-US" dirty="0" err="1" smtClean="0"/>
              <a:t>Lasègue</a:t>
            </a:r>
            <a:r>
              <a:rPr lang="en-US" dirty="0" smtClean="0"/>
              <a:t> test)</a:t>
            </a:r>
            <a:r>
              <a:rPr lang="en-US" dirty="0"/>
              <a:t>: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63" y="1916113"/>
            <a:ext cx="6227762" cy="44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9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SLR test (and </a:t>
            </a:r>
            <a:r>
              <a:rPr lang="en-US" dirty="0" err="1" smtClean="0"/>
              <a:t>Lasègue</a:t>
            </a:r>
            <a:r>
              <a:rPr lang="en-US" dirty="0" smtClean="0"/>
              <a:t> test)</a:t>
            </a:r>
            <a:r>
              <a:rPr lang="en-US" dirty="0"/>
              <a:t>: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63" y="1916113"/>
            <a:ext cx="6267817" cy="469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2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SLR test (and </a:t>
            </a:r>
            <a:r>
              <a:rPr lang="en-US" dirty="0" err="1" smtClean="0"/>
              <a:t>Lasègue</a:t>
            </a:r>
            <a:r>
              <a:rPr lang="en-US" dirty="0" smtClean="0"/>
              <a:t> test)</a:t>
            </a:r>
            <a:r>
              <a:rPr lang="en-US" dirty="0"/>
              <a:t>: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64" y="1916112"/>
            <a:ext cx="6227762" cy="458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6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SLR test (and </a:t>
            </a:r>
            <a:r>
              <a:rPr lang="en-US" dirty="0" err="1" smtClean="0"/>
              <a:t>Lasègue</a:t>
            </a:r>
            <a:r>
              <a:rPr lang="en-US" dirty="0" smtClean="0"/>
              <a:t> test)</a:t>
            </a:r>
            <a:r>
              <a:rPr lang="en-US" dirty="0"/>
              <a:t>: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380" r="8247" b="57972"/>
          <a:stretch/>
        </p:blipFill>
        <p:spPr>
          <a:xfrm>
            <a:off x="37765" y="2371060"/>
            <a:ext cx="4523602" cy="3343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95837"/>
          <a:stretch/>
        </p:blipFill>
        <p:spPr>
          <a:xfrm>
            <a:off x="3036068" y="6324426"/>
            <a:ext cx="3886200" cy="240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360" t="45080" r="8562" b="3586"/>
          <a:stretch/>
        </p:blipFill>
        <p:spPr>
          <a:xfrm>
            <a:off x="5071729" y="2093699"/>
            <a:ext cx="4044173" cy="362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62849"/>
          <a:stretch/>
        </p:blipFill>
        <p:spPr>
          <a:xfrm>
            <a:off x="5129204" y="4267200"/>
            <a:ext cx="3656800" cy="1552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30524" b="34738"/>
          <a:stretch/>
        </p:blipFill>
        <p:spPr>
          <a:xfrm>
            <a:off x="2242942" y="3200400"/>
            <a:ext cx="3656799" cy="1451785"/>
          </a:xfrm>
          <a:prstGeom prst="rect">
            <a:avLst/>
          </a:prstGeom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Femoral stretch test: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70509"/>
          <a:stretch/>
        </p:blipFill>
        <p:spPr>
          <a:xfrm>
            <a:off x="342900" y="2212446"/>
            <a:ext cx="3656800" cy="12325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14796" y="6553200"/>
            <a:ext cx="111440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https://</a:t>
            </a:r>
            <a:r>
              <a:rPr lang="en-US" sz="900" dirty="0" err="1">
                <a:solidFill>
                  <a:srgbClr val="235F84"/>
                </a:solidFill>
              </a:rPr>
              <a:t>quizlet.com</a:t>
            </a:r>
            <a:endParaRPr lang="en-US" sz="900" dirty="0">
              <a:solidFill>
                <a:srgbClr val="235F84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62000" y="2212446"/>
            <a:ext cx="304800" cy="302154"/>
          </a:xfrm>
          <a:prstGeom prst="ellipse">
            <a:avLst/>
          </a:prstGeom>
          <a:solidFill>
            <a:schemeClr val="accent5">
              <a:lumMod val="50000"/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667000" y="3505200"/>
            <a:ext cx="304800" cy="302154"/>
          </a:xfrm>
          <a:prstGeom prst="ellipse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486400" y="4829221"/>
            <a:ext cx="304800" cy="302154"/>
          </a:xfrm>
          <a:prstGeom prst="ellipse">
            <a:avLst/>
          </a:prstGeom>
          <a:solidFill>
            <a:schemeClr val="accent6">
              <a:lumMod val="75000"/>
              <a:alpha val="3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4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Femoral stretch test: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63" y="1916114"/>
            <a:ext cx="6279604" cy="45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0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Neurological LL:</a:t>
            </a:r>
          </a:p>
          <a:p>
            <a:pPr lvl="1"/>
            <a:r>
              <a:rPr lang="en-US" dirty="0" smtClean="0"/>
              <a:t>Dermatomes</a:t>
            </a:r>
          </a:p>
          <a:p>
            <a:pPr lvl="1"/>
            <a:r>
              <a:rPr lang="en-US" dirty="0" smtClean="0"/>
              <a:t>Myotomes</a:t>
            </a:r>
          </a:p>
          <a:p>
            <a:pPr lvl="1"/>
            <a:r>
              <a:rPr lang="en-US" dirty="0" smtClean="0"/>
              <a:t>Reflexes</a:t>
            </a:r>
          </a:p>
        </p:txBody>
      </p:sp>
    </p:spTree>
    <p:extLst>
      <p:ext uri="{BB962C8B-B14F-4D97-AF65-F5344CB8AC3E}">
        <p14:creationId xmlns:p14="http://schemas.microsoft.com/office/powerpoint/2010/main" val="191838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Neurological LL:</a:t>
            </a:r>
          </a:p>
          <a:p>
            <a:pPr lvl="1"/>
            <a:r>
              <a:rPr lang="en-US" dirty="0" smtClean="0"/>
              <a:t>Dermatomes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2"/>
          <a:stretch/>
        </p:blipFill>
        <p:spPr bwMode="auto">
          <a:xfrm>
            <a:off x="344325" y="2590800"/>
            <a:ext cx="8376972" cy="389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4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Neurological LL:</a:t>
            </a:r>
          </a:p>
          <a:p>
            <a:pPr lvl="1"/>
            <a:r>
              <a:rPr lang="en-US" dirty="0" smtClean="0"/>
              <a:t>Dermatomes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0"/>
          <a:stretch/>
        </p:blipFill>
        <p:spPr>
          <a:xfrm>
            <a:off x="914400" y="2514600"/>
            <a:ext cx="7239000" cy="379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6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334" t="12442"/>
          <a:stretch/>
        </p:blipFill>
        <p:spPr>
          <a:xfrm>
            <a:off x="5390147" y="1363578"/>
            <a:ext cx="3313698" cy="4800137"/>
          </a:xfrm>
          <a:prstGeom prst="rect">
            <a:avLst/>
          </a:prstGeom>
        </p:spPr>
      </p:pic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US" dirty="0" smtClean="0"/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549276" y="1375758"/>
            <a:ext cx="4387448" cy="4899910"/>
          </a:xfrm>
        </p:spPr>
        <p:txBody>
          <a:bodyPr/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on patient :</a:t>
            </a:r>
          </a:p>
          <a:p>
            <a:pPr lvl="1"/>
            <a:r>
              <a:rPr lang="en-US" dirty="0" smtClean="0"/>
              <a:t>Standing, tilting forwards with hand on L side of lower back</a:t>
            </a:r>
          </a:p>
        </p:txBody>
      </p:sp>
      <p:sp>
        <p:nvSpPr>
          <p:cNvPr id="3" name="Rectangle 2"/>
          <p:cNvSpPr/>
          <p:nvPr/>
        </p:nvSpPr>
        <p:spPr>
          <a:xfrm rot="16200000">
            <a:off x="7764363" y="5263911"/>
            <a:ext cx="160011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http://</a:t>
            </a:r>
            <a:r>
              <a:rPr lang="en-US" sz="900" dirty="0" err="1" smtClean="0">
                <a:solidFill>
                  <a:srgbClr val="235F84"/>
                </a:solidFill>
              </a:rPr>
              <a:t>www.pocketsalute.it</a:t>
            </a:r>
            <a:endParaRPr lang="en-US" sz="900" dirty="0">
              <a:solidFill>
                <a:srgbClr val="235F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Neurological LL:</a:t>
            </a:r>
          </a:p>
          <a:p>
            <a:pPr lvl="1"/>
            <a:r>
              <a:rPr lang="en-US" dirty="0" smtClean="0"/>
              <a:t>Dermatomes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0"/>
          <a:stretch/>
        </p:blipFill>
        <p:spPr>
          <a:xfrm>
            <a:off x="822727" y="2732647"/>
            <a:ext cx="7482679" cy="355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Neurological LL:</a:t>
            </a:r>
          </a:p>
          <a:p>
            <a:pPr lvl="1"/>
            <a:r>
              <a:rPr lang="en-US" dirty="0" smtClean="0"/>
              <a:t>Dermatomes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1"/>
          <a:stretch/>
        </p:blipFill>
        <p:spPr>
          <a:xfrm>
            <a:off x="962247" y="2667000"/>
            <a:ext cx="7162800" cy="368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Neurological LL:</a:t>
            </a:r>
          </a:p>
          <a:p>
            <a:pPr lvl="1"/>
            <a:r>
              <a:rPr lang="en-US" dirty="0" smtClean="0"/>
              <a:t>Myotomes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357949"/>
            <a:ext cx="5257799" cy="391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2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Neurological LL:</a:t>
            </a:r>
          </a:p>
          <a:p>
            <a:pPr lvl="1"/>
            <a:r>
              <a:rPr lang="en-US" dirty="0" smtClean="0"/>
              <a:t>Myotomes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342043"/>
            <a:ext cx="5257800" cy="405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4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Neurological LL:</a:t>
            </a:r>
          </a:p>
          <a:p>
            <a:pPr lvl="1"/>
            <a:r>
              <a:rPr lang="en-US" dirty="0" smtClean="0"/>
              <a:t>Myotomes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2353253"/>
            <a:ext cx="5105400" cy="412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5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Neurological LL:</a:t>
            </a:r>
          </a:p>
          <a:p>
            <a:pPr lvl="1"/>
            <a:r>
              <a:rPr lang="en-US" dirty="0" smtClean="0"/>
              <a:t>Myotomes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037" y="2362200"/>
            <a:ext cx="5082363" cy="408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5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Neurological LL:</a:t>
            </a:r>
          </a:p>
          <a:p>
            <a:pPr lvl="1"/>
            <a:r>
              <a:rPr lang="en-US" dirty="0" smtClean="0"/>
              <a:t>Myotomes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35" y="2333847"/>
            <a:ext cx="6164263" cy="407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6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tests</a:t>
            </a:r>
            <a:endParaRPr lang="en-GB" dirty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Neurological LL:</a:t>
            </a:r>
          </a:p>
          <a:p>
            <a:pPr lvl="1"/>
            <a:r>
              <a:rPr lang="en-US" dirty="0"/>
              <a:t>Myotomes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Series</a:t>
            </a:r>
          </a:p>
          <a:p>
            <a:pPr algn="ctr"/>
            <a:r>
              <a:rPr lang="en-US" sz="900" dirty="0">
                <a:solidFill>
                  <a:srgbClr val="235F84"/>
                </a:solidFill>
              </a:rPr>
              <a:t>From: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67" y="2333847"/>
            <a:ext cx="5562600" cy="41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929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Neurological LL:</a:t>
            </a:r>
          </a:p>
          <a:p>
            <a:pPr lvl="1"/>
            <a:r>
              <a:rPr lang="en-US" dirty="0" smtClean="0"/>
              <a:t>Myotomes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07" y="2362200"/>
            <a:ext cx="6069919" cy="412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9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Neurological LL:</a:t>
            </a:r>
          </a:p>
          <a:p>
            <a:pPr lvl="1"/>
            <a:r>
              <a:rPr lang="en-US" dirty="0" smtClean="0"/>
              <a:t>Reflexes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33" y="2371060"/>
            <a:ext cx="6398867" cy="369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6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US" dirty="0" smtClean="0"/>
          </a:p>
        </p:txBody>
      </p:sp>
      <p:sp>
        <p:nvSpPr>
          <p:cNvPr id="116740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en-US" dirty="0">
                <a:sym typeface="Wingdings" charset="0"/>
              </a:rPr>
              <a:t></a:t>
            </a:r>
            <a:r>
              <a:rPr lang="en-US" dirty="0"/>
              <a:t> local </a:t>
            </a:r>
            <a:r>
              <a:rPr lang="en-US" sz="2400" dirty="0"/>
              <a:t>(back, shoulder, flanks, chest):</a:t>
            </a:r>
          </a:p>
          <a:p>
            <a:pPr lvl="1"/>
            <a:r>
              <a:rPr lang="en-US" dirty="0" smtClean="0"/>
              <a:t>Posterior, Lateral, Anterior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9420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Neurological LL:</a:t>
            </a:r>
          </a:p>
          <a:p>
            <a:pPr lvl="1"/>
            <a:r>
              <a:rPr lang="en-US" dirty="0" smtClean="0"/>
              <a:t>Reflexes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374750"/>
            <a:ext cx="6373813" cy="369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6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Neurological LL:</a:t>
            </a:r>
          </a:p>
          <a:p>
            <a:pPr lvl="1"/>
            <a:r>
              <a:rPr lang="en-US" dirty="0" smtClean="0"/>
              <a:t>Reflexes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79921"/>
            <a:ext cx="6402388" cy="369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9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Neurological LL:</a:t>
            </a:r>
          </a:p>
          <a:p>
            <a:pPr lvl="1"/>
            <a:r>
              <a:rPr lang="en-US" dirty="0" smtClean="0"/>
              <a:t>Reflexes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6792" y="6485453"/>
            <a:ext cx="2114550" cy="38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McMaster MSK </a:t>
            </a:r>
            <a:r>
              <a:rPr lang="en-US" sz="900">
                <a:solidFill>
                  <a:srgbClr val="235F84"/>
                </a:solidFill>
              </a:rPr>
              <a:t>Examination </a:t>
            </a:r>
            <a:r>
              <a:rPr lang="en-US" sz="900" smtClean="0">
                <a:solidFill>
                  <a:srgbClr val="235F84"/>
                </a:solidFill>
              </a:rPr>
              <a:t>Series</a:t>
            </a:r>
          </a:p>
          <a:p>
            <a:pPr algn="ctr"/>
            <a:r>
              <a:rPr lang="en-US" sz="900" dirty="0" smtClean="0">
                <a:solidFill>
                  <a:srgbClr val="235F84"/>
                </a:solidFill>
              </a:rPr>
              <a:t>From</a:t>
            </a:r>
            <a:r>
              <a:rPr lang="en-US" sz="900" dirty="0">
                <a:solidFill>
                  <a:srgbClr val="235F84"/>
                </a:solidFill>
              </a:rPr>
              <a:t>: Raj </a:t>
            </a:r>
            <a:r>
              <a:rPr lang="en-US" sz="900" dirty="0" err="1">
                <a:solidFill>
                  <a:srgbClr val="235F84"/>
                </a:solidFill>
              </a:rPr>
              <a:t>Camona</a:t>
            </a:r>
            <a:endParaRPr lang="en-US" sz="900" dirty="0">
              <a:solidFill>
                <a:srgbClr val="235F8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60" y="2370453"/>
            <a:ext cx="6373813" cy="373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Gait – walking</a:t>
            </a:r>
            <a:endParaRPr lang="en-GB" dirty="0" smtClean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089" y="2296303"/>
            <a:ext cx="5305821" cy="39793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08985" y="6275668"/>
            <a:ext cx="13260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 smtClean="0"/>
              <a:t>www.osceskills.com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9768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tests</a:t>
            </a:r>
            <a:endParaRPr lang="en-GB" dirty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Standing / sitting</a:t>
            </a:r>
          </a:p>
          <a:p>
            <a:pPr lvl="1"/>
            <a:r>
              <a:rPr lang="en-US" dirty="0" smtClean="0"/>
              <a:t>Smoothness of action</a:t>
            </a:r>
            <a:endParaRPr lang="en-GB" dirty="0" smtClean="0"/>
          </a:p>
          <a:p>
            <a:endParaRPr lang="ar-SA" dirty="0"/>
          </a:p>
          <a:p>
            <a:r>
              <a:rPr lang="en-US" dirty="0"/>
              <a:t>PR examination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655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GB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Examination of back &amp; Neurological LL:</a:t>
            </a:r>
            <a:endParaRPr lang="en-GB" dirty="0" smtClean="0"/>
          </a:p>
          <a:p>
            <a:pPr lvl="1"/>
            <a:r>
              <a:rPr lang="en-US" dirty="0" smtClean="0"/>
              <a:t>Look:</a:t>
            </a:r>
          </a:p>
          <a:p>
            <a:pPr lvl="2"/>
            <a:r>
              <a:rPr lang="en-US" dirty="0" smtClean="0"/>
              <a:t>back, side, front</a:t>
            </a:r>
          </a:p>
          <a:p>
            <a:pPr lvl="1"/>
            <a:r>
              <a:rPr lang="en-US" dirty="0" smtClean="0"/>
              <a:t>Feel</a:t>
            </a:r>
          </a:p>
          <a:p>
            <a:pPr lvl="1"/>
            <a:r>
              <a:rPr lang="en-US" dirty="0" smtClean="0"/>
              <a:t>Move:</a:t>
            </a:r>
          </a:p>
          <a:p>
            <a:pPr lvl="2"/>
            <a:r>
              <a:rPr lang="en-US" dirty="0" smtClean="0"/>
              <a:t>Flexion/Extension</a:t>
            </a:r>
            <a:r>
              <a:rPr lang="en-US" dirty="0"/>
              <a:t>,</a:t>
            </a:r>
            <a:r>
              <a:rPr lang="en-US" dirty="0" smtClean="0"/>
              <a:t> Lateral flexion, Rotation</a:t>
            </a:r>
          </a:p>
          <a:p>
            <a:pPr lvl="1"/>
            <a:r>
              <a:rPr lang="en-US" dirty="0" smtClean="0"/>
              <a:t>Special tests</a:t>
            </a:r>
          </a:p>
          <a:p>
            <a:pPr lvl="2"/>
            <a:r>
              <a:rPr lang="en-US" dirty="0" smtClean="0"/>
              <a:t>Adam’s forward test </a:t>
            </a:r>
          </a:p>
          <a:p>
            <a:pPr lvl="2"/>
            <a:r>
              <a:rPr lang="en-US" dirty="0" smtClean="0"/>
              <a:t>Sacroiliac </a:t>
            </a:r>
            <a:r>
              <a:rPr lang="en-US" dirty="0"/>
              <a:t>joint</a:t>
            </a:r>
          </a:p>
          <a:p>
            <a:pPr lvl="2"/>
            <a:r>
              <a:rPr lang="en-US" dirty="0"/>
              <a:t>SLR test (Lasègue test)</a:t>
            </a:r>
          </a:p>
          <a:p>
            <a:pPr lvl="2"/>
            <a:r>
              <a:rPr lang="en-US" dirty="0"/>
              <a:t>Femoral stretch</a:t>
            </a:r>
          </a:p>
          <a:p>
            <a:pPr lvl="2"/>
            <a:r>
              <a:rPr lang="en-US" dirty="0"/>
              <a:t>Neurological LL:</a:t>
            </a:r>
          </a:p>
          <a:p>
            <a:pPr lvl="3"/>
            <a:r>
              <a:rPr lang="en-US" dirty="0" smtClean="0"/>
              <a:t>Dermatomes / </a:t>
            </a:r>
            <a:r>
              <a:rPr lang="en-US" dirty="0" err="1" smtClean="0"/>
              <a:t>Myotomes</a:t>
            </a:r>
            <a:r>
              <a:rPr lang="en-US" dirty="0"/>
              <a:t> </a:t>
            </a:r>
            <a:r>
              <a:rPr lang="en-US" dirty="0" smtClean="0"/>
              <a:t>/ </a:t>
            </a:r>
            <a:r>
              <a:rPr lang="en-US" dirty="0" smtClean="0"/>
              <a:t>Reflexes</a:t>
            </a:r>
            <a:endParaRPr lang="en-US" dirty="0"/>
          </a:p>
          <a:p>
            <a:pPr lvl="2"/>
            <a:r>
              <a:rPr lang="en-US" dirty="0"/>
              <a:t>Gait – walking</a:t>
            </a:r>
          </a:p>
          <a:p>
            <a:pPr lvl="2"/>
            <a:r>
              <a:rPr lang="en-US" dirty="0"/>
              <a:t>Standing / </a:t>
            </a:r>
            <a:r>
              <a:rPr lang="en-US" dirty="0" smtClean="0"/>
              <a:t>sitting</a:t>
            </a:r>
          </a:p>
          <a:p>
            <a:pPr lvl="2"/>
            <a:r>
              <a:rPr lang="en-US" dirty="0" smtClean="0"/>
              <a:t>PR examination</a:t>
            </a:r>
            <a:endParaRPr lang="en-US" dirty="0" smtClean="0"/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8623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on back examination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McMaster MSK Examination Series</a:t>
            </a:r>
          </a:p>
          <a:p>
            <a:pPr lvl="1"/>
            <a:r>
              <a:rPr lang="en-US" dirty="0"/>
              <a:t>From: Raj </a:t>
            </a:r>
            <a:r>
              <a:rPr lang="en-US" dirty="0" err="1"/>
              <a:t>Camona</a:t>
            </a:r>
            <a:endParaRPr lang="en-US" dirty="0"/>
          </a:p>
          <a:p>
            <a:pPr lvl="1"/>
            <a:r>
              <a:rPr lang="en-US" dirty="0">
                <a:hlinkClick r:id="rId2"/>
              </a:rPr>
              <a:t>https://vimeo.com/36295624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Spine Examination – OSCE Guide</a:t>
            </a:r>
          </a:p>
          <a:p>
            <a:pPr lvl="1"/>
            <a:r>
              <a:rPr lang="en-US" dirty="0"/>
              <a:t>By Lewis Potter</a:t>
            </a:r>
            <a:endParaRPr lang="en-US" dirty="0">
              <a:hlinkClick r:id="rId3"/>
            </a:endParaRPr>
          </a:p>
          <a:p>
            <a:pPr lvl="1"/>
            <a:r>
              <a:rPr lang="en-US" dirty="0">
                <a:hlinkClick r:id="rId3"/>
              </a:rPr>
              <a:t>http://geekymedics.com/spine-examination/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8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1787" y="219760"/>
            <a:ext cx="34004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235F84"/>
                </a:solidFill>
              </a:rPr>
              <a:t>http://</a:t>
            </a:r>
            <a:r>
              <a:rPr lang="en-US" sz="1000" dirty="0" err="1">
                <a:solidFill>
                  <a:srgbClr val="235F84"/>
                </a:solidFill>
              </a:rPr>
              <a:t>www.choa.org</a:t>
            </a:r>
            <a:r>
              <a:rPr lang="en-US" sz="1000" dirty="0">
                <a:solidFill>
                  <a:srgbClr val="235F84"/>
                </a:solidFill>
              </a:rPr>
              <a:t>/</a:t>
            </a:r>
            <a:r>
              <a:rPr lang="en-US" sz="1000" dirty="0" err="1">
                <a:solidFill>
                  <a:srgbClr val="235F84"/>
                </a:solidFill>
              </a:rPr>
              <a:t>Childrens</a:t>
            </a:r>
            <a:r>
              <a:rPr lang="en-US" sz="1000" dirty="0">
                <a:solidFill>
                  <a:srgbClr val="235F84"/>
                </a:solidFill>
              </a:rPr>
              <a:t>-Hospital-Services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52524"/>
            <a:ext cx="6881081" cy="630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1787" y="219760"/>
            <a:ext cx="34004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235F84"/>
                </a:solidFill>
              </a:rPr>
              <a:t>http://</a:t>
            </a:r>
            <a:r>
              <a:rPr lang="en-US" sz="1000" dirty="0" err="1">
                <a:solidFill>
                  <a:srgbClr val="235F84"/>
                </a:solidFill>
              </a:rPr>
              <a:t>www.choa.org</a:t>
            </a:r>
            <a:r>
              <a:rPr lang="en-US" sz="1000" dirty="0">
                <a:solidFill>
                  <a:srgbClr val="235F84"/>
                </a:solidFill>
              </a:rPr>
              <a:t>/</a:t>
            </a:r>
            <a:r>
              <a:rPr lang="en-US" sz="1000" dirty="0" err="1">
                <a:solidFill>
                  <a:srgbClr val="235F84"/>
                </a:solidFill>
              </a:rPr>
              <a:t>Childrens</a:t>
            </a:r>
            <a:r>
              <a:rPr lang="en-US" sz="1000" dirty="0">
                <a:solidFill>
                  <a:srgbClr val="235F84"/>
                </a:solidFill>
              </a:rPr>
              <a:t>-Hospital-Services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4" y="490537"/>
            <a:ext cx="6734313" cy="63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1787" y="219760"/>
            <a:ext cx="34004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235F84"/>
                </a:solidFill>
              </a:rPr>
              <a:t>http://</a:t>
            </a:r>
            <a:r>
              <a:rPr lang="en-US" sz="1000" dirty="0" err="1">
                <a:solidFill>
                  <a:srgbClr val="235F84"/>
                </a:solidFill>
              </a:rPr>
              <a:t>www.choa.org</a:t>
            </a:r>
            <a:r>
              <a:rPr lang="en-US" sz="1000" dirty="0">
                <a:solidFill>
                  <a:srgbClr val="235F84"/>
                </a:solidFill>
              </a:rPr>
              <a:t>/</a:t>
            </a:r>
            <a:r>
              <a:rPr lang="en-US" sz="1000" dirty="0" err="1">
                <a:solidFill>
                  <a:srgbClr val="235F84"/>
                </a:solidFill>
              </a:rPr>
              <a:t>Childrens</a:t>
            </a:r>
            <a:r>
              <a:rPr lang="en-US" sz="1000" dirty="0">
                <a:solidFill>
                  <a:srgbClr val="235F84"/>
                </a:solidFill>
              </a:rPr>
              <a:t>-Hospital-Services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33400"/>
            <a:ext cx="7121932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0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local </a:t>
            </a:r>
            <a:r>
              <a:rPr lang="en-US" sz="2400" dirty="0" smtClean="0"/>
              <a:t>(back, shoulder, flanks, chest):</a:t>
            </a:r>
          </a:p>
          <a:p>
            <a:pPr lvl="1"/>
            <a:r>
              <a:rPr lang="en-US" dirty="0" smtClean="0"/>
              <a:t>Position:</a:t>
            </a:r>
          </a:p>
          <a:p>
            <a:pPr lvl="2"/>
            <a:r>
              <a:rPr lang="en-US" dirty="0" smtClean="0"/>
              <a:t> Best in standing</a:t>
            </a:r>
          </a:p>
          <a:p>
            <a:pPr lvl="3"/>
            <a:r>
              <a:rPr lang="en-US" dirty="0"/>
              <a:t>Normal curves</a:t>
            </a:r>
          </a:p>
          <a:p>
            <a:pPr lvl="3"/>
            <a:r>
              <a:rPr lang="en-US" dirty="0" smtClean="0"/>
              <a:t>Alignment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984"/>
          <a:stretch/>
        </p:blipFill>
        <p:spPr>
          <a:xfrm>
            <a:off x="4455090" y="2101516"/>
            <a:ext cx="2064559" cy="43944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5090" y="6552948"/>
            <a:ext cx="183255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https://</a:t>
            </a:r>
            <a:r>
              <a:rPr lang="en-US" sz="900" dirty="0" err="1">
                <a:solidFill>
                  <a:srgbClr val="235F84"/>
                </a:solidFill>
              </a:rPr>
              <a:t>theyogaroomtulsa.com</a:t>
            </a:r>
            <a:endParaRPr lang="en-US" sz="900" dirty="0">
              <a:solidFill>
                <a:srgbClr val="235F84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49978" y="2021304"/>
            <a:ext cx="1832395" cy="4586965"/>
            <a:chOff x="6849978" y="2021304"/>
            <a:chExt cx="1832395" cy="45869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24816" r="35289"/>
            <a:stretch/>
          </p:blipFill>
          <p:spPr>
            <a:xfrm flipH="1">
              <a:off x="6849979" y="2021304"/>
              <a:ext cx="1826880" cy="458696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849979" y="2963119"/>
              <a:ext cx="181641" cy="5729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49978" y="4235089"/>
              <a:ext cx="181641" cy="6783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142791" y="2737414"/>
              <a:ext cx="539582" cy="24075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24816" t="91378" r="55630" b="3323"/>
            <a:stretch/>
          </p:blipFill>
          <p:spPr>
            <a:xfrm>
              <a:off x="7751844" y="6198899"/>
              <a:ext cx="925975" cy="243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55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1787" y="219760"/>
            <a:ext cx="34004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235F84"/>
                </a:solidFill>
              </a:rPr>
              <a:t>http://</a:t>
            </a:r>
            <a:r>
              <a:rPr lang="en-US" sz="1000" dirty="0" err="1">
                <a:solidFill>
                  <a:srgbClr val="235F84"/>
                </a:solidFill>
              </a:rPr>
              <a:t>www.choa.org</a:t>
            </a:r>
            <a:r>
              <a:rPr lang="en-US" sz="1000" dirty="0">
                <a:solidFill>
                  <a:srgbClr val="235F84"/>
                </a:solidFill>
              </a:rPr>
              <a:t>/</a:t>
            </a:r>
            <a:r>
              <a:rPr lang="en-US" sz="1000" dirty="0" err="1">
                <a:solidFill>
                  <a:srgbClr val="235F84"/>
                </a:solidFill>
              </a:rPr>
              <a:t>Childrens</a:t>
            </a:r>
            <a:r>
              <a:rPr lang="en-US" sz="1000" dirty="0">
                <a:solidFill>
                  <a:srgbClr val="235F84"/>
                </a:solidFill>
              </a:rPr>
              <a:t>-Hospital-Services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554922"/>
            <a:ext cx="6795911" cy="630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3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1787" y="219760"/>
            <a:ext cx="34004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235F84"/>
                </a:solidFill>
              </a:rPr>
              <a:t>http://</a:t>
            </a:r>
            <a:r>
              <a:rPr lang="en-US" sz="1000" dirty="0" err="1">
                <a:solidFill>
                  <a:srgbClr val="235F84"/>
                </a:solidFill>
              </a:rPr>
              <a:t>www.choa.org</a:t>
            </a:r>
            <a:r>
              <a:rPr lang="en-US" sz="1000" dirty="0">
                <a:solidFill>
                  <a:srgbClr val="235F84"/>
                </a:solidFill>
              </a:rPr>
              <a:t>/</a:t>
            </a:r>
            <a:r>
              <a:rPr lang="en-US" sz="1000" dirty="0" err="1">
                <a:solidFill>
                  <a:srgbClr val="235F84"/>
                </a:solidFill>
              </a:rPr>
              <a:t>Childrens</a:t>
            </a:r>
            <a:r>
              <a:rPr lang="en-US" sz="1000" dirty="0">
                <a:solidFill>
                  <a:srgbClr val="235F84"/>
                </a:solidFill>
              </a:rPr>
              <a:t>-Hospital-Services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" t="3345" r="-439" b="5612"/>
          <a:stretch/>
        </p:blipFill>
        <p:spPr>
          <a:xfrm>
            <a:off x="2124727" y="589548"/>
            <a:ext cx="4894544" cy="626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1787" y="219760"/>
            <a:ext cx="34004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235F84"/>
                </a:solidFill>
              </a:rPr>
              <a:t>http://</a:t>
            </a:r>
            <a:r>
              <a:rPr lang="en-US" sz="1000" dirty="0" err="1">
                <a:solidFill>
                  <a:srgbClr val="235F84"/>
                </a:solidFill>
              </a:rPr>
              <a:t>www.choa.org</a:t>
            </a:r>
            <a:r>
              <a:rPr lang="en-US" sz="1000" dirty="0">
                <a:solidFill>
                  <a:srgbClr val="235F84"/>
                </a:solidFill>
              </a:rPr>
              <a:t>/</a:t>
            </a:r>
            <a:r>
              <a:rPr lang="en-US" sz="1000" dirty="0" err="1">
                <a:solidFill>
                  <a:srgbClr val="235F84"/>
                </a:solidFill>
              </a:rPr>
              <a:t>Childrens</a:t>
            </a:r>
            <a:r>
              <a:rPr lang="en-US" sz="1000" dirty="0">
                <a:solidFill>
                  <a:srgbClr val="235F84"/>
                </a:solidFill>
              </a:rPr>
              <a:t>-Hospital-Services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33"/>
          <a:stretch/>
        </p:blipFill>
        <p:spPr>
          <a:xfrm>
            <a:off x="711781" y="1143000"/>
            <a:ext cx="77204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7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local </a:t>
            </a:r>
            <a:r>
              <a:rPr lang="en-US" sz="2400" dirty="0" smtClean="0"/>
              <a:t>(back, shoulder, flanks, chest):</a:t>
            </a:r>
          </a:p>
          <a:p>
            <a:pPr lvl="1"/>
            <a:r>
              <a:rPr lang="en-US" dirty="0" smtClean="0"/>
              <a:t>Position:</a:t>
            </a:r>
          </a:p>
          <a:p>
            <a:pPr lvl="2"/>
            <a:r>
              <a:rPr lang="en-US" dirty="0" smtClean="0"/>
              <a:t> Best in standing</a:t>
            </a:r>
          </a:p>
          <a:p>
            <a:pPr lvl="3"/>
            <a:r>
              <a:rPr lang="en-US" dirty="0"/>
              <a:t>Normal curves</a:t>
            </a:r>
          </a:p>
          <a:p>
            <a:pPr lvl="3"/>
            <a:r>
              <a:rPr lang="en-US" dirty="0" smtClean="0"/>
              <a:t>Alignment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064" y="2328862"/>
            <a:ext cx="4960885" cy="30575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59997" y="5386387"/>
            <a:ext cx="133882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http://</a:t>
            </a:r>
            <a:r>
              <a:rPr lang="en-US" sz="900" dirty="0" err="1">
                <a:solidFill>
                  <a:srgbClr val="235F84"/>
                </a:solidFill>
              </a:rPr>
              <a:t>stronglifts.com</a:t>
            </a:r>
            <a:endParaRPr lang="en-US" sz="900" dirty="0">
              <a:solidFill>
                <a:srgbClr val="235F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9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Look</a:t>
            </a:r>
            <a:endParaRPr lang="en-GB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 smtClean="0">
                <a:sym typeface="Wingdings" charset="0"/>
              </a:rPr>
              <a:t></a:t>
            </a:r>
            <a:r>
              <a:rPr lang="en-US" dirty="0" smtClean="0"/>
              <a:t> local </a:t>
            </a:r>
            <a:r>
              <a:rPr lang="en-US" sz="2400" dirty="0" smtClean="0"/>
              <a:t>(back, shoulder, flanks, chest):</a:t>
            </a:r>
          </a:p>
          <a:p>
            <a:pPr lvl="1"/>
            <a:r>
              <a:rPr lang="en-US" dirty="0" smtClean="0"/>
              <a:t>Position:</a:t>
            </a:r>
          </a:p>
          <a:p>
            <a:pPr lvl="2"/>
            <a:r>
              <a:rPr lang="en-US" dirty="0" smtClean="0"/>
              <a:t> Best in standing</a:t>
            </a:r>
          </a:p>
          <a:p>
            <a:pPr lvl="3"/>
            <a:r>
              <a:rPr lang="en-US" dirty="0"/>
              <a:t>Normal curves</a:t>
            </a:r>
          </a:p>
          <a:p>
            <a:pPr lvl="3"/>
            <a:r>
              <a:rPr lang="en-US" dirty="0" smtClean="0"/>
              <a:t>Alignment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66" y="1914524"/>
            <a:ext cx="2907429" cy="4361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65610" y="6275668"/>
            <a:ext cx="11849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235F84"/>
                </a:solidFill>
              </a:rPr>
              <a:t>http://</a:t>
            </a:r>
            <a:r>
              <a:rPr lang="en-US" sz="900" dirty="0" err="1">
                <a:solidFill>
                  <a:srgbClr val="235F84"/>
                </a:solidFill>
              </a:rPr>
              <a:t>www.srs.org</a:t>
            </a:r>
            <a:endParaRPr lang="en-US" sz="900" dirty="0">
              <a:solidFill>
                <a:srgbClr val="235F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5811</TotalTime>
  <Words>1479</Words>
  <Application>Microsoft Office PowerPoint</Application>
  <PresentationFormat>On-screen Show (4:3)</PresentationFormat>
  <Paragraphs>415</Paragraphs>
  <Slides>72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Calibri</vt:lpstr>
      <vt:lpstr>News Gothic MT</vt:lpstr>
      <vt:lpstr>Wingdings</vt:lpstr>
      <vt:lpstr>Wingdings 2</vt:lpstr>
      <vt:lpstr>Breeze</vt:lpstr>
      <vt:lpstr>Examination of the Back and Neurological Lower Limbs</vt:lpstr>
      <vt:lpstr>Orthopedic Examination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Look</vt:lpstr>
      <vt:lpstr>Feel</vt:lpstr>
      <vt:lpstr>Feel</vt:lpstr>
      <vt:lpstr>Feel</vt:lpstr>
      <vt:lpstr>Feel</vt:lpstr>
      <vt:lpstr>Feel</vt:lpstr>
      <vt:lpstr>Feel</vt:lpstr>
      <vt:lpstr>Move</vt:lpstr>
      <vt:lpstr>Move</vt:lpstr>
      <vt:lpstr>Move</vt:lpstr>
      <vt:lpstr>Move</vt:lpstr>
      <vt:lpstr>Move</vt:lpstr>
      <vt:lpstr>Move</vt:lpstr>
      <vt:lpstr>Move</vt:lpstr>
      <vt:lpstr>Move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Special tests</vt:lpstr>
      <vt:lpstr>Summary</vt:lpstr>
      <vt:lpstr>Video on back examination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Dr. Mamoun Kremli</cp:lastModifiedBy>
  <cp:revision>524</cp:revision>
  <dcterms:created xsi:type="dcterms:W3CDTF">2014-01-25T15:53:41Z</dcterms:created>
  <dcterms:modified xsi:type="dcterms:W3CDTF">2016-09-04T06:39:27Z</dcterms:modified>
</cp:coreProperties>
</file>