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4v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0"/>
  </p:notesMasterIdLst>
  <p:sldIdLst>
    <p:sldId id="258" r:id="rId2"/>
    <p:sldId id="260" r:id="rId3"/>
    <p:sldId id="262" r:id="rId4"/>
    <p:sldId id="264" r:id="rId5"/>
    <p:sldId id="265" r:id="rId6"/>
    <p:sldId id="337" r:id="rId7"/>
    <p:sldId id="336" r:id="rId8"/>
    <p:sldId id="266" r:id="rId9"/>
    <p:sldId id="268" r:id="rId10"/>
    <p:sldId id="362" r:id="rId11"/>
    <p:sldId id="270" r:id="rId12"/>
    <p:sldId id="271" r:id="rId13"/>
    <p:sldId id="272" r:id="rId14"/>
    <p:sldId id="275" r:id="rId15"/>
    <p:sldId id="338" r:id="rId16"/>
    <p:sldId id="354" r:id="rId17"/>
    <p:sldId id="339" r:id="rId18"/>
    <p:sldId id="340" r:id="rId19"/>
    <p:sldId id="351" r:id="rId20"/>
    <p:sldId id="352" r:id="rId21"/>
    <p:sldId id="363" r:id="rId22"/>
    <p:sldId id="353" r:id="rId23"/>
    <p:sldId id="356" r:id="rId24"/>
    <p:sldId id="276" r:id="rId25"/>
    <p:sldId id="277" r:id="rId26"/>
    <p:sldId id="279" r:id="rId27"/>
    <p:sldId id="355" r:id="rId28"/>
    <p:sldId id="368" r:id="rId29"/>
    <p:sldId id="370" r:id="rId30"/>
    <p:sldId id="371" r:id="rId31"/>
    <p:sldId id="372" r:id="rId32"/>
    <p:sldId id="341" r:id="rId33"/>
    <p:sldId id="357" r:id="rId34"/>
    <p:sldId id="358" r:id="rId35"/>
    <p:sldId id="360" r:id="rId36"/>
    <p:sldId id="361" r:id="rId37"/>
    <p:sldId id="280" r:id="rId38"/>
    <p:sldId id="373" r:id="rId39"/>
    <p:sldId id="281" r:id="rId40"/>
    <p:sldId id="296" r:id="rId41"/>
    <p:sldId id="364" r:id="rId42"/>
    <p:sldId id="366" r:id="rId43"/>
    <p:sldId id="382" r:id="rId44"/>
    <p:sldId id="388" r:id="rId45"/>
    <p:sldId id="393" r:id="rId46"/>
    <p:sldId id="367" r:id="rId47"/>
    <p:sldId id="378" r:id="rId48"/>
    <p:sldId id="365" r:id="rId49"/>
    <p:sldId id="379" r:id="rId50"/>
    <p:sldId id="380" r:id="rId51"/>
    <p:sldId id="381" r:id="rId52"/>
    <p:sldId id="395" r:id="rId53"/>
    <p:sldId id="396" r:id="rId54"/>
    <p:sldId id="376" r:id="rId55"/>
    <p:sldId id="386" r:id="rId56"/>
    <p:sldId id="390" r:id="rId57"/>
    <p:sldId id="385" r:id="rId58"/>
    <p:sldId id="384" r:id="rId59"/>
    <p:sldId id="389" r:id="rId60"/>
    <p:sldId id="387" r:id="rId61"/>
    <p:sldId id="375" r:id="rId62"/>
    <p:sldId id="383" r:id="rId63"/>
    <p:sldId id="377" r:id="rId64"/>
    <p:sldId id="323" r:id="rId65"/>
    <p:sldId id="309" r:id="rId66"/>
    <p:sldId id="311" r:id="rId67"/>
    <p:sldId id="394" r:id="rId68"/>
    <p:sldId id="374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25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5959"/>
    <a:srgbClr val="235F84"/>
    <a:srgbClr val="397B8C"/>
    <a:srgbClr val="5FD5F3"/>
    <a:srgbClr val="489CB0"/>
    <a:srgbClr val="000000"/>
    <a:srgbClr val="143C4E"/>
    <a:srgbClr val="21617D"/>
    <a:srgbClr val="266891"/>
    <a:srgbClr val="1C4A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/>
    <p:restoredTop sz="92518"/>
  </p:normalViewPr>
  <p:slideViewPr>
    <p:cSldViewPr snapToGrid="0" snapToObjects="1" showGuides="1">
      <p:cViewPr varScale="1">
        <p:scale>
          <a:sx n="71" d="100"/>
          <a:sy n="71" d="100"/>
        </p:scale>
        <p:origin x="84" y="132"/>
      </p:cViewPr>
      <p:guideLst>
        <p:guide orient="horz" pos="152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9FDACE-534B-5D4C-B4AE-1C419E799341}" type="datetimeFigureOut">
              <a:rPr lang="en-US" smtClean="0"/>
              <a:t>5/29/2016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CFC18-86DA-CC43-89A6-6D0FE996F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5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CFC18-86DA-CC43-89A6-6D0FE996FEE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067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Patellofemoral grind test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en-US" altLang="en-US" dirty="0" smtClean="0"/>
              <a:t>Patient supine with knees extended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en-US" altLang="en-US" dirty="0" smtClean="0"/>
              <a:t>Examiner’s thumb on superior patella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en-US" altLang="en-US" dirty="0" smtClean="0"/>
              <a:t>Pt. contracts quadriceps muscle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en-US" altLang="en-US" dirty="0" smtClean="0"/>
              <a:t>Examiner applies downward and inferior pressure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en-US" altLang="en-US" dirty="0" smtClean="0"/>
              <a:t>Positive - pain with movement or unable to complete test</a:t>
            </a:r>
          </a:p>
          <a:p>
            <a:pPr lvl="2" eaLnBrk="1" hangingPunct="1">
              <a:lnSpc>
                <a:spcPct val="90000"/>
              </a:lnSpc>
              <a:buFontTx/>
              <a:buChar char="•"/>
            </a:pPr>
            <a:r>
              <a:rPr lang="en-US" altLang="en-US" dirty="0" smtClean="0"/>
              <a:t>Positive test suggests </a:t>
            </a:r>
            <a:r>
              <a:rPr lang="en-US" altLang="en-US" dirty="0" err="1" smtClean="0"/>
              <a:t>patellofemoral</a:t>
            </a:r>
            <a:r>
              <a:rPr lang="en-US" altLang="en-US" dirty="0" smtClean="0"/>
              <a:t> dysfunction (</a:t>
            </a:r>
            <a:r>
              <a:rPr lang="en-US" altLang="en-US" dirty="0" err="1" smtClean="0"/>
              <a:t>patellofemoral</a:t>
            </a:r>
            <a:r>
              <a:rPr lang="en-US" altLang="en-US" dirty="0" smtClean="0"/>
              <a:t> stress syndrome)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CFC18-86DA-CC43-89A6-6D0FE996FEE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65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 smtClean="0">
                <a:latin typeface="Arial" charset="0"/>
              </a:rPr>
              <a:t>Patellar apprehension test: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en-US" altLang="en-US" dirty="0" smtClean="0">
                <a:latin typeface="Arial" charset="0"/>
              </a:rPr>
              <a:t>Apply firm, laterally-directed force toward medial aspect of patella</a:t>
            </a:r>
          </a:p>
          <a:p>
            <a:pPr lvl="2" eaLnBrk="1" hangingPunct="1">
              <a:lnSpc>
                <a:spcPct val="90000"/>
              </a:lnSpc>
              <a:buFontTx/>
              <a:buChar char="•"/>
            </a:pPr>
            <a:r>
              <a:rPr lang="en-US" altLang="en-US" dirty="0" smtClean="0">
                <a:latin typeface="Arial" charset="0"/>
              </a:rPr>
              <a:t>Positive test is trepidation of the patient (pain or fear that patella will dislocate)</a:t>
            </a:r>
          </a:p>
          <a:p>
            <a:pPr lvl="2" eaLnBrk="1" hangingPunct="1">
              <a:lnSpc>
                <a:spcPct val="90000"/>
              </a:lnSpc>
              <a:buFontTx/>
              <a:buChar char="•"/>
            </a:pPr>
            <a:r>
              <a:rPr lang="en-US" altLang="en-US" dirty="0" smtClean="0">
                <a:latin typeface="Arial" charset="0"/>
              </a:rPr>
              <a:t>Positive test implies a preceding episode of patellar instability (subluxation or dislocation)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CFC18-86DA-CC43-89A6-6D0FE996FEE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453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00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5/29/2016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5/29/2016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5/29/2016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5/29/2016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285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6838"/>
            <a:ext cx="8229600" cy="9493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36675"/>
            <a:ext cx="4038600" cy="5232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6675"/>
            <a:ext cx="4038600" cy="5232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48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4000500"/>
            <a:ext cx="4038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B4AC20-80D7-174B-AC8F-C613B0A28A6A}" type="slidenum">
              <a:rPr lang="x-none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922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5/29/2016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5/29/2016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5/29/2016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41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366838"/>
            <a:ext cx="3840480" cy="514245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366838"/>
            <a:ext cx="3840480" cy="514245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9417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38518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4207234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38518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4207234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5/29/2016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5/29/2016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5/29/2016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83166"/>
            <a:ext cx="8042276" cy="85999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375758"/>
            <a:ext cx="8042276" cy="4899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5/29/2016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6" r:id="rId13"/>
    <p:sldLayoutId id="2147483677" r:id="rId14"/>
    <p:sldLayoutId id="2147483680" r:id="rId15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1"/>
          </a:solidFill>
          <a:latin typeface="Arial"/>
          <a:ea typeface="+mj-ea"/>
          <a:cs typeface="Arial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Arial"/>
        <a:buChar char="•"/>
        <a:defRPr sz="2800" kern="1200">
          <a:solidFill>
            <a:srgbClr val="235F84"/>
          </a:solidFill>
          <a:latin typeface="Arial"/>
          <a:ea typeface="+mn-ea"/>
          <a:cs typeface="Arial"/>
        </a:defRPr>
      </a:lvl1pPr>
      <a:lvl2pPr marL="692150" indent="-34290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1028700" indent="-3429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Arial"/>
        <a:buChar char="•"/>
        <a:defRPr sz="2400" kern="1200">
          <a:solidFill>
            <a:srgbClr val="235F84"/>
          </a:solidFill>
          <a:latin typeface="Arial"/>
          <a:ea typeface="+mn-ea"/>
          <a:cs typeface="Arial"/>
        </a:defRPr>
      </a:lvl3pPr>
      <a:lvl4pPr marL="1311275" indent="-34290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606550" indent="-3429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tif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6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4" Type="http://schemas.openxmlformats.org/officeDocument/2006/relationships/image" Target="../media/image6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891126"/>
            <a:ext cx="6498158" cy="1302017"/>
          </a:xfrm>
        </p:spPr>
        <p:txBody>
          <a:bodyPr/>
          <a:lstStyle/>
          <a:p>
            <a:r>
              <a:rPr lang="en-US" dirty="0" smtClean="0"/>
              <a:t>Examination of the Knee</a:t>
            </a:r>
            <a:endParaRPr lang="en-US" dirty="0"/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22920" y="4541624"/>
            <a:ext cx="6498159" cy="91664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Prof. Mamoun Kremli</a:t>
            </a:r>
          </a:p>
          <a:p>
            <a:r>
              <a:rPr lang="en-US" sz="2400" dirty="0" err="1" smtClean="0"/>
              <a:t>AlMaarefa</a:t>
            </a:r>
            <a:r>
              <a:rPr lang="en-US" sz="2400" dirty="0" smtClean="0"/>
              <a:t> College</a:t>
            </a:r>
            <a:endParaRPr lang="en-GB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228" y="324757"/>
            <a:ext cx="4615543" cy="72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7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Look</a:t>
            </a:r>
            <a:endParaRPr lang="en-GB" dirty="0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General </a:t>
            </a:r>
            <a:r>
              <a:rPr lang="en-US" dirty="0" smtClean="0">
                <a:sym typeface="Wingdings" charset="0"/>
              </a:rPr>
              <a:t></a:t>
            </a:r>
            <a:r>
              <a:rPr lang="en-US" dirty="0" smtClean="0"/>
              <a:t> local (knee-thigh-LL):</a:t>
            </a:r>
          </a:p>
          <a:p>
            <a:pPr lvl="1"/>
            <a:r>
              <a:rPr lang="en-US" dirty="0" smtClean="0"/>
              <a:t>Major deformity- swelling:</a:t>
            </a:r>
          </a:p>
          <a:p>
            <a:pPr lvl="2"/>
            <a:r>
              <a:rPr lang="en-US" dirty="0" smtClean="0"/>
              <a:t> </a:t>
            </a:r>
            <a:r>
              <a:rPr lang="en-US" dirty="0"/>
              <a:t>Varus / </a:t>
            </a:r>
            <a:r>
              <a:rPr lang="en-US" dirty="0" smtClean="0"/>
              <a:t>Valgus</a:t>
            </a:r>
          </a:p>
          <a:p>
            <a:pPr lvl="3"/>
            <a:r>
              <a:rPr lang="en-US" dirty="0" smtClean="0"/>
              <a:t>Best in standing</a:t>
            </a:r>
            <a:endParaRPr lang="en-US" dirty="0"/>
          </a:p>
          <a:p>
            <a:pPr lvl="2"/>
            <a:r>
              <a:rPr lang="en-US" dirty="0" smtClean="0"/>
              <a:t>Swelling</a:t>
            </a:r>
            <a:r>
              <a:rPr lang="en-US" dirty="0"/>
              <a:t> </a:t>
            </a:r>
            <a:r>
              <a:rPr lang="en-US" dirty="0" smtClean="0"/>
              <a:t>/ Masses</a:t>
            </a:r>
          </a:p>
        </p:txBody>
      </p:sp>
      <p:pic>
        <p:nvPicPr>
          <p:cNvPr id="9" name="Picture 2" descr="C:\Documents and Settings\Dr.Abdul Aziz\Desktop\digital camera pictures\DSC0186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9" b="8919"/>
          <a:stretch>
            <a:fillRect/>
          </a:stretch>
        </p:blipFill>
        <p:spPr bwMode="auto">
          <a:xfrm>
            <a:off x="5129938" y="2084102"/>
            <a:ext cx="3719593" cy="4394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3"/>
          <p:cNvCxnSpPr>
            <a:cxnSpLocks noChangeShapeType="1"/>
          </p:cNvCxnSpPr>
          <p:nvPr/>
        </p:nvCxnSpPr>
        <p:spPr bwMode="auto">
          <a:xfrm rot="16200000" flipH="1">
            <a:off x="6913492" y="2938642"/>
            <a:ext cx="1530561" cy="247459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Connector 5"/>
          <p:cNvCxnSpPr>
            <a:cxnSpLocks noChangeShapeType="1"/>
          </p:cNvCxnSpPr>
          <p:nvPr/>
        </p:nvCxnSpPr>
        <p:spPr bwMode="auto">
          <a:xfrm rot="5400000">
            <a:off x="6616897" y="4453348"/>
            <a:ext cx="1826798" cy="544411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Connector 7"/>
          <p:cNvCxnSpPr>
            <a:cxnSpLocks noChangeShapeType="1"/>
          </p:cNvCxnSpPr>
          <p:nvPr/>
        </p:nvCxnSpPr>
        <p:spPr bwMode="auto">
          <a:xfrm rot="5400000">
            <a:off x="5651507" y="2880081"/>
            <a:ext cx="1579933" cy="24746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Connector 9"/>
          <p:cNvCxnSpPr>
            <a:cxnSpLocks noChangeShapeType="1"/>
          </p:cNvCxnSpPr>
          <p:nvPr/>
        </p:nvCxnSpPr>
        <p:spPr bwMode="auto">
          <a:xfrm rot="16200000" flipH="1">
            <a:off x="5725864" y="4388536"/>
            <a:ext cx="1678679" cy="494919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TextBox 3"/>
          <p:cNvSpPr txBox="1"/>
          <p:nvPr/>
        </p:nvSpPr>
        <p:spPr>
          <a:xfrm>
            <a:off x="6370700" y="6460449"/>
            <a:ext cx="14318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err="1" smtClean="0"/>
              <a:t>Dr</a:t>
            </a:r>
            <a:r>
              <a:rPr lang="en-US" sz="900" dirty="0" smtClean="0"/>
              <a:t> </a:t>
            </a:r>
            <a:r>
              <a:rPr lang="en-US" sz="900" dirty="0" err="1" smtClean="0"/>
              <a:t>AbduAziz</a:t>
            </a:r>
            <a:r>
              <a:rPr lang="en-US" sz="900" dirty="0" smtClean="0"/>
              <a:t> </a:t>
            </a:r>
            <a:r>
              <a:rPr lang="en-US" sz="900" dirty="0" err="1" smtClean="0"/>
              <a:t>AlAhaideb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25595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Look</a:t>
            </a:r>
            <a:endParaRPr lang="en-US" dirty="0" smtClean="0"/>
          </a:p>
        </p:txBody>
      </p:sp>
      <p:sp>
        <p:nvSpPr>
          <p:cNvPr id="140293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General </a:t>
            </a:r>
            <a:r>
              <a:rPr lang="en-US" dirty="0" smtClean="0">
                <a:sym typeface="Wingdings" charset="0"/>
              </a:rPr>
              <a:t></a:t>
            </a:r>
            <a:r>
              <a:rPr lang="en-US" dirty="0" smtClean="0"/>
              <a:t> </a:t>
            </a:r>
            <a:r>
              <a:rPr lang="en-US" smtClean="0"/>
              <a:t>local (knee-thigh-LL</a:t>
            </a:r>
            <a:r>
              <a:rPr lang="en-US" dirty="0" smtClean="0"/>
              <a:t>):</a:t>
            </a:r>
          </a:p>
          <a:p>
            <a:pPr lvl="1"/>
            <a:r>
              <a:rPr lang="en-US" dirty="0" smtClean="0"/>
              <a:t>Extra:</a:t>
            </a:r>
          </a:p>
          <a:p>
            <a:pPr lvl="2"/>
            <a:r>
              <a:rPr lang="en-US" dirty="0" smtClean="0"/>
              <a:t>Cast</a:t>
            </a:r>
          </a:p>
          <a:p>
            <a:pPr lvl="2"/>
            <a:r>
              <a:rPr lang="en-US" dirty="0" smtClean="0"/>
              <a:t>Splint</a:t>
            </a:r>
          </a:p>
          <a:p>
            <a:pPr lvl="2"/>
            <a:r>
              <a:rPr lang="en-US" dirty="0" smtClean="0"/>
              <a:t>Dressing</a:t>
            </a:r>
          </a:p>
          <a:p>
            <a:pPr lvl="2"/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5356" b="26231"/>
          <a:stretch/>
        </p:blipFill>
        <p:spPr>
          <a:xfrm>
            <a:off x="3853909" y="2278251"/>
            <a:ext cx="4881967" cy="21387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62818" y="4081243"/>
            <a:ext cx="192873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http://</a:t>
            </a:r>
            <a:r>
              <a:rPr lang="en-US" sz="900" dirty="0" err="1">
                <a:solidFill>
                  <a:schemeClr val="bg1"/>
                </a:solidFill>
              </a:rPr>
              <a:t>mannipples.blogspot.com</a:t>
            </a:r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138" y="3897361"/>
            <a:ext cx="2710909" cy="27109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8458" b="42421"/>
          <a:stretch/>
        </p:blipFill>
        <p:spPr>
          <a:xfrm>
            <a:off x="3853909" y="4517751"/>
            <a:ext cx="4881967" cy="19064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51903" y="6211137"/>
            <a:ext cx="164019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/>
              <a:t>http://</a:t>
            </a:r>
            <a:r>
              <a:rPr lang="en-US" sz="900" dirty="0" err="1"/>
              <a:t>www.medscape.com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68103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04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Look</a:t>
            </a:r>
            <a:endParaRPr lang="en-US" dirty="0" smtClean="0"/>
          </a:p>
        </p:txBody>
      </p:sp>
      <p:sp>
        <p:nvSpPr>
          <p:cNvPr id="136205" name="Rectangle 1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General </a:t>
            </a:r>
            <a:r>
              <a:rPr lang="en-US" dirty="0" smtClean="0">
                <a:sym typeface="Wingdings" charset="0"/>
              </a:rPr>
              <a:t></a:t>
            </a:r>
            <a:r>
              <a:rPr lang="en-US" dirty="0" smtClean="0"/>
              <a:t> local (knee-thigh-LL):</a:t>
            </a:r>
          </a:p>
          <a:p>
            <a:pPr lvl="1"/>
            <a:r>
              <a:rPr lang="en-US" dirty="0" smtClean="0"/>
              <a:t>Extra:</a:t>
            </a:r>
          </a:p>
          <a:p>
            <a:pPr lvl="2"/>
            <a:r>
              <a:rPr lang="en-US" dirty="0" smtClean="0"/>
              <a:t> Skin traction</a:t>
            </a:r>
          </a:p>
          <a:p>
            <a:pPr lvl="2"/>
            <a:r>
              <a:rPr lang="en-US" dirty="0" smtClean="0"/>
              <a:t> Skeletal traction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709895" y="3313579"/>
            <a:ext cx="4401519" cy="2621990"/>
            <a:chOff x="4570413" y="3313579"/>
            <a:chExt cx="4401519" cy="262199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0413" y="3313579"/>
              <a:ext cx="4401519" cy="262199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4570413" y="5689348"/>
              <a:ext cx="173316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dirty="0"/>
                <a:t>http://</a:t>
              </a:r>
              <a:r>
                <a:rPr lang="en-US" sz="1000" dirty="0" err="1"/>
                <a:t>www.healthgenie.in</a:t>
              </a:r>
              <a:endParaRPr lang="en-US" sz="10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58574" y="3487120"/>
            <a:ext cx="4411839" cy="2448450"/>
            <a:chOff x="158574" y="3487120"/>
            <a:chExt cx="4411839" cy="244845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13039" t="11963" b="29687"/>
            <a:stretch/>
          </p:blipFill>
          <p:spPr>
            <a:xfrm>
              <a:off x="158574" y="3487120"/>
              <a:ext cx="4411839" cy="244845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58574" y="5689348"/>
              <a:ext cx="1418978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http://</a:t>
              </a:r>
              <a:r>
                <a:rPr lang="en-US" sz="900" dirty="0" err="1">
                  <a:solidFill>
                    <a:schemeClr val="bg1"/>
                  </a:solidFill>
                </a:rPr>
                <a:t>rdo.psu.ac.th</a:t>
              </a:r>
              <a:r>
                <a:rPr lang="en-US" sz="900" dirty="0">
                  <a:solidFill>
                    <a:schemeClr val="bg1"/>
                  </a:solidFill>
                </a:rPr>
                <a:t>/en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110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Look</a:t>
            </a:r>
            <a:endParaRPr lang="en-US" dirty="0" smtClean="0"/>
          </a:p>
        </p:txBody>
      </p:sp>
      <p:sp>
        <p:nvSpPr>
          <p:cNvPr id="14541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 smtClean="0"/>
              <a:t>General </a:t>
            </a:r>
            <a:r>
              <a:rPr lang="en-US" dirty="0" smtClean="0">
                <a:sym typeface="Wingdings" charset="0"/>
              </a:rPr>
              <a:t></a:t>
            </a:r>
            <a:r>
              <a:rPr lang="en-US" dirty="0" smtClean="0"/>
              <a:t> local (knee-thigh-LL):</a:t>
            </a:r>
          </a:p>
          <a:p>
            <a:pPr lvl="1"/>
            <a:r>
              <a:rPr lang="en-US" dirty="0" smtClean="0"/>
              <a:t>Extra:</a:t>
            </a:r>
          </a:p>
          <a:p>
            <a:pPr lvl="2"/>
            <a:r>
              <a:rPr lang="en-US" dirty="0" smtClean="0"/>
              <a:t>Orthotics</a:t>
            </a:r>
          </a:p>
          <a:p>
            <a:pPr lvl="3"/>
            <a:r>
              <a:rPr lang="en-US" dirty="0" smtClean="0"/>
              <a:t>AFO</a:t>
            </a:r>
          </a:p>
          <a:p>
            <a:pPr lvl="3"/>
            <a:r>
              <a:rPr lang="en-US" dirty="0" smtClean="0"/>
              <a:t>KAFO</a:t>
            </a:r>
          </a:p>
          <a:p>
            <a:pPr lvl="3"/>
            <a:r>
              <a:rPr lang="en-US" dirty="0" smtClean="0"/>
              <a:t>HKAFO</a:t>
            </a:r>
          </a:p>
          <a:p>
            <a:pPr marL="685800" lvl="2" indent="0">
              <a:buNone/>
            </a:pP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6375"/>
          <a:stretch/>
        </p:blipFill>
        <p:spPr>
          <a:xfrm>
            <a:off x="4749174" y="1336675"/>
            <a:ext cx="3548202" cy="444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78289" y="5768401"/>
            <a:ext cx="18667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 err="1" smtClean="0">
                <a:solidFill>
                  <a:srgbClr val="235F84"/>
                </a:solidFill>
              </a:rPr>
              <a:t>www.integratif.com.sg</a:t>
            </a:r>
            <a:r>
              <a:rPr lang="pl-PL" sz="1200" dirty="0">
                <a:solidFill>
                  <a:srgbClr val="235F84"/>
                </a:solidFill>
              </a:rPr>
              <a:t>/</a:t>
            </a:r>
            <a:endParaRPr lang="en-US" sz="1200" dirty="0">
              <a:solidFill>
                <a:srgbClr val="235F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08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Look</a:t>
            </a:r>
            <a:endParaRPr lang="en-GB" dirty="0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Anatomic local:</a:t>
            </a:r>
          </a:p>
          <a:p>
            <a:pPr lvl="1"/>
            <a:r>
              <a:rPr lang="en-US" dirty="0" smtClean="0"/>
              <a:t>Skin: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swelling, scars, color, hair, dryness …</a:t>
            </a:r>
          </a:p>
          <a:p>
            <a:pPr lvl="1"/>
            <a:r>
              <a:rPr lang="en-US" dirty="0" err="1" smtClean="0"/>
              <a:t>Subcut</a:t>
            </a:r>
            <a:r>
              <a:rPr lang="en-US" dirty="0" smtClean="0"/>
              <a:t>.: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LN, veins, nerves, tendons …</a:t>
            </a:r>
          </a:p>
          <a:p>
            <a:pPr lvl="1"/>
            <a:r>
              <a:rPr lang="en-US" dirty="0" smtClean="0"/>
              <a:t>Muscles: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bulk, wasting, twitches …</a:t>
            </a:r>
          </a:p>
          <a:p>
            <a:pPr lvl="1"/>
            <a:r>
              <a:rPr lang="en-US" dirty="0" smtClean="0"/>
              <a:t>Bones: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landmarks, swelling, and deformity.</a:t>
            </a:r>
          </a:p>
          <a:p>
            <a:pPr lvl="1"/>
            <a:r>
              <a:rPr lang="en-US" dirty="0" smtClean="0"/>
              <a:t>Joints: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position, swelling</a:t>
            </a:r>
          </a:p>
          <a:p>
            <a:pPr lvl="1"/>
            <a:endParaRPr lang="en-US" dirty="0" smtClean="0"/>
          </a:p>
          <a:p>
            <a:pPr marL="349250" lvl="1" indent="0" algn="ctr">
              <a:buNone/>
            </a:pPr>
            <a:r>
              <a:rPr lang="en-US" sz="2800" dirty="0" smtClean="0"/>
              <a:t>(Do not forget the posterior aspect) !!!</a:t>
            </a:r>
          </a:p>
          <a:p>
            <a:pPr marL="349250" lvl="1" indent="0" algn="ctr">
              <a:buNone/>
            </a:pPr>
            <a:r>
              <a:rPr lang="en-US" sz="2800" dirty="0" smtClean="0"/>
              <a:t>(All patients have a posterior aspect) !!!</a:t>
            </a:r>
            <a:endParaRPr lang="en-GB" sz="2800" dirty="0" smtClean="0"/>
          </a:p>
        </p:txBody>
      </p:sp>
    </p:spTree>
    <p:extLst>
      <p:ext uri="{BB962C8B-B14F-4D97-AF65-F5344CB8AC3E}">
        <p14:creationId xmlns:p14="http://schemas.microsoft.com/office/powerpoint/2010/main" val="32180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Look</a:t>
            </a:r>
            <a:endParaRPr lang="en-GB" dirty="0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Anatomic local:</a:t>
            </a:r>
          </a:p>
          <a:p>
            <a:pPr lvl="1"/>
            <a:r>
              <a:rPr lang="en-US" dirty="0"/>
              <a:t>Skin</a:t>
            </a:r>
            <a:r>
              <a:rPr lang="en-US" dirty="0" smtClean="0"/>
              <a:t>: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Subcut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.: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Muscles: 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Bones: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Joints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: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6766" y="1180655"/>
            <a:ext cx="4087906" cy="54505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06676" y="6621367"/>
            <a:ext cx="2488085" cy="236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/>
              <a:t>https://</a:t>
            </a:r>
            <a:r>
              <a:rPr lang="en-US" sz="900" dirty="0" err="1"/>
              <a:t>meded.ucsd.edu</a:t>
            </a:r>
            <a:r>
              <a:rPr lang="en-US" sz="900" dirty="0"/>
              <a:t>/</a:t>
            </a:r>
            <a:r>
              <a:rPr lang="en-US" sz="900" dirty="0" err="1"/>
              <a:t>clinicalmed</a:t>
            </a:r>
            <a:r>
              <a:rPr lang="en-US" sz="900" dirty="0"/>
              <a:t>/joints</a:t>
            </a:r>
          </a:p>
        </p:txBody>
      </p:sp>
      <p:sp>
        <p:nvSpPr>
          <p:cNvPr id="2" name="Left Arrow 1"/>
          <p:cNvSpPr/>
          <p:nvPr/>
        </p:nvSpPr>
        <p:spPr>
          <a:xfrm rot="21090125">
            <a:off x="5751241" y="1771154"/>
            <a:ext cx="961880" cy="163387"/>
          </a:xfrm>
          <a:prstGeom prst="leftArrow">
            <a:avLst/>
          </a:prstGeom>
          <a:ln cmpd="sng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 rot="10800000">
            <a:off x="5422504" y="4644540"/>
            <a:ext cx="1194606" cy="153602"/>
          </a:xfrm>
          <a:prstGeom prst="leftArrow">
            <a:avLst/>
          </a:prstGeom>
          <a:ln cmpd="sng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8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Look</a:t>
            </a:r>
            <a:endParaRPr lang="en-GB" dirty="0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Anatomic local:</a:t>
            </a:r>
          </a:p>
          <a:p>
            <a:pPr lvl="1"/>
            <a:r>
              <a:rPr lang="en-US" dirty="0"/>
              <a:t>Skin</a:t>
            </a:r>
            <a:r>
              <a:rPr lang="en-US" dirty="0" smtClean="0"/>
              <a:t>: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Subcut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.: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Muscles: 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Bones: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Joints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: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925" y="1867574"/>
            <a:ext cx="5651678" cy="42387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73749" y="6129504"/>
            <a:ext cx="132603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err="1" smtClean="0"/>
              <a:t>www.osceskills.com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08751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Look</a:t>
            </a:r>
            <a:endParaRPr lang="en-GB" dirty="0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Anatomic local: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Skin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: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dirty="0" err="1" smtClean="0">
                <a:solidFill>
                  <a:schemeClr val="tx1"/>
                </a:solidFill>
              </a:rPr>
              <a:t>Subcut</a:t>
            </a:r>
            <a:r>
              <a:rPr lang="en-US" dirty="0" smtClean="0">
                <a:solidFill>
                  <a:schemeClr val="tx1"/>
                </a:solidFill>
              </a:rPr>
              <a:t>.: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Muscles: 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Bones: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Joints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: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169" y="2420938"/>
            <a:ext cx="5569382" cy="32713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46667" y="5692274"/>
            <a:ext cx="256557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/>
              <a:t>https://</a:t>
            </a:r>
            <a:r>
              <a:rPr lang="en-US" sz="900" dirty="0" err="1"/>
              <a:t>meded.ucsd.edu</a:t>
            </a:r>
            <a:r>
              <a:rPr lang="en-US" sz="900" dirty="0"/>
              <a:t>/</a:t>
            </a:r>
            <a:r>
              <a:rPr lang="en-US" sz="900" dirty="0" err="1"/>
              <a:t>clinicalmed</a:t>
            </a:r>
            <a:r>
              <a:rPr lang="en-US" sz="900" dirty="0"/>
              <a:t>/joints</a:t>
            </a:r>
          </a:p>
        </p:txBody>
      </p:sp>
    </p:spTree>
    <p:extLst>
      <p:ext uri="{BB962C8B-B14F-4D97-AF65-F5344CB8AC3E}">
        <p14:creationId xmlns:p14="http://schemas.microsoft.com/office/powerpoint/2010/main" val="125087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Look</a:t>
            </a:r>
            <a:endParaRPr lang="en-GB" dirty="0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Anatomic local: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Skin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: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dirty="0" err="1" smtClean="0"/>
              <a:t>Subcut</a:t>
            </a:r>
            <a:r>
              <a:rPr lang="en-US" dirty="0" smtClean="0"/>
              <a:t>.: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Muscles: 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Bones: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Joints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: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42" y="2420938"/>
            <a:ext cx="5746209" cy="33289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35657" y="5749871"/>
            <a:ext cx="256557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/>
              <a:t>https://</a:t>
            </a:r>
            <a:r>
              <a:rPr lang="en-US" sz="900" dirty="0" err="1"/>
              <a:t>meded.ucsd.edu</a:t>
            </a:r>
            <a:r>
              <a:rPr lang="en-US" sz="900" dirty="0"/>
              <a:t>/</a:t>
            </a:r>
            <a:r>
              <a:rPr lang="en-US" sz="900" dirty="0" err="1"/>
              <a:t>clinicalmed</a:t>
            </a:r>
            <a:r>
              <a:rPr lang="en-US" sz="900" dirty="0"/>
              <a:t>/joints</a:t>
            </a:r>
          </a:p>
        </p:txBody>
      </p:sp>
    </p:spTree>
    <p:extLst>
      <p:ext uri="{BB962C8B-B14F-4D97-AF65-F5344CB8AC3E}">
        <p14:creationId xmlns:p14="http://schemas.microsoft.com/office/powerpoint/2010/main" val="11342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Look</a:t>
            </a:r>
            <a:endParaRPr lang="en-GB" dirty="0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Anatomic local: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Skin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: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Subcut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.: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dirty="0"/>
              <a:t>Muscles: 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Bones: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Joints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: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561" y="2044371"/>
            <a:ext cx="2938881" cy="42930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69398" y="6377438"/>
            <a:ext cx="231185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/>
              <a:t>https://</a:t>
            </a:r>
            <a:r>
              <a:rPr lang="en-US" sz="900" dirty="0" err="1"/>
              <a:t>kneeobliteration.wordpress.com</a:t>
            </a:r>
            <a:endParaRPr lang="en-US" sz="9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370" y="2044371"/>
            <a:ext cx="3249800" cy="433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93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Orthopedic Examination</a:t>
            </a:r>
            <a:endParaRPr lang="en-GB" dirty="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system to use:</a:t>
            </a:r>
            <a:endParaRPr lang="en-GB" dirty="0" smtClean="0"/>
          </a:p>
          <a:p>
            <a:pPr lvl="1"/>
            <a:r>
              <a:rPr lang="en-US" dirty="0" smtClean="0"/>
              <a:t>Look</a:t>
            </a:r>
          </a:p>
          <a:p>
            <a:pPr lvl="1"/>
            <a:r>
              <a:rPr lang="en-US" dirty="0" smtClean="0"/>
              <a:t>Feel</a:t>
            </a:r>
          </a:p>
          <a:p>
            <a:pPr lvl="1"/>
            <a:r>
              <a:rPr lang="en-US" dirty="0" smtClean="0"/>
              <a:t>Move</a:t>
            </a:r>
          </a:p>
          <a:p>
            <a:pPr lvl="1"/>
            <a:r>
              <a:rPr lang="en-US" dirty="0" smtClean="0"/>
              <a:t>Special tests</a:t>
            </a:r>
          </a:p>
        </p:txBody>
      </p:sp>
    </p:spTree>
    <p:extLst>
      <p:ext uri="{BB962C8B-B14F-4D97-AF65-F5344CB8AC3E}">
        <p14:creationId xmlns:p14="http://schemas.microsoft.com/office/powerpoint/2010/main" val="157759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Look</a:t>
            </a:r>
            <a:endParaRPr lang="en-GB" dirty="0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Anatomic local: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Skin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: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Subcut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.: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Muscles: 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dirty="0" smtClean="0"/>
              <a:t>Bones: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dirty="0"/>
              <a:t>Joints</a:t>
            </a:r>
            <a:r>
              <a:rPr lang="en-US" dirty="0" smtClean="0"/>
              <a:t>: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862" y="2061274"/>
            <a:ext cx="5486917" cy="38280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11005" y="5889356"/>
            <a:ext cx="230063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/>
              <a:t>http://</a:t>
            </a:r>
            <a:r>
              <a:rPr lang="en-US" sz="900" dirty="0" err="1"/>
              <a:t>rpatersonknee.publishpath.com</a:t>
            </a:r>
            <a:r>
              <a:rPr lang="en-US" sz="9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66323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Look</a:t>
            </a:r>
            <a:endParaRPr lang="en-GB" dirty="0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Anatomic local: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Skin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: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Subcut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.: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Muscles: 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Bones: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dirty="0"/>
              <a:t>Joints</a:t>
            </a:r>
            <a:r>
              <a:rPr lang="en-US" dirty="0" smtClean="0"/>
              <a:t>: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6069072" y="6537918"/>
            <a:ext cx="14318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err="1" smtClean="0"/>
              <a:t>Dr</a:t>
            </a:r>
            <a:r>
              <a:rPr lang="en-US" sz="900" dirty="0" smtClean="0"/>
              <a:t> </a:t>
            </a:r>
            <a:r>
              <a:rPr lang="en-US" sz="900" dirty="0" err="1" smtClean="0"/>
              <a:t>AbduAziz</a:t>
            </a:r>
            <a:r>
              <a:rPr lang="en-US" sz="900" dirty="0" smtClean="0"/>
              <a:t> </a:t>
            </a:r>
            <a:r>
              <a:rPr lang="en-US" sz="900" dirty="0" err="1" smtClean="0"/>
              <a:t>AlAhaideb</a:t>
            </a:r>
            <a:endParaRPr lang="en-US" sz="900" dirty="0"/>
          </a:p>
        </p:txBody>
      </p:sp>
      <p:pic>
        <p:nvPicPr>
          <p:cNvPr id="5" name="Picture 2" descr="C:\Documents and Settings\Dr.Abdul Aziz\My Documents\My Pictures\5-28-2008\DSC0193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399" y="1047142"/>
            <a:ext cx="3613151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Documents and Settings\Dr.Abdul Aziz\My Documents\My Pictures\5-28-2008\DSC0194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398" y="3806818"/>
            <a:ext cx="3613151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753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Look</a:t>
            </a:r>
            <a:endParaRPr lang="en-GB" dirty="0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Anatomic local: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Skin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: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Subcut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.: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Muscles: 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Bones: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dirty="0"/>
              <a:t>Joints</a:t>
            </a:r>
            <a:r>
              <a:rPr lang="en-US" dirty="0" smtClean="0"/>
              <a:t>: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165" y="2053550"/>
            <a:ext cx="5026178" cy="376963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84254" y="5916021"/>
            <a:ext cx="2286000" cy="239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/>
              <a:t>http://</a:t>
            </a:r>
            <a:r>
              <a:rPr lang="en-US" sz="900" dirty="0" err="1" smtClean="0"/>
              <a:t>www.justanswer.com</a:t>
            </a:r>
            <a:r>
              <a:rPr lang="en-US" sz="900" dirty="0" smtClean="0"/>
              <a:t>/health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87185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Look</a:t>
            </a:r>
            <a:endParaRPr lang="en-GB" dirty="0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Anatomic local:</a:t>
            </a:r>
          </a:p>
          <a:p>
            <a:pPr lvl="1"/>
            <a:r>
              <a:rPr lang="en-US" dirty="0" smtClean="0"/>
              <a:t>Posterior aspect !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3304710" y="6275668"/>
            <a:ext cx="25345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https://</a:t>
            </a:r>
            <a:r>
              <a:rPr lang="en-US" sz="900" dirty="0" err="1"/>
              <a:t>meded.ucsd.edu</a:t>
            </a:r>
            <a:r>
              <a:rPr lang="en-US" sz="900" dirty="0"/>
              <a:t>/</a:t>
            </a:r>
            <a:r>
              <a:rPr lang="en-US" sz="900" dirty="0" err="1"/>
              <a:t>clinicalmed</a:t>
            </a:r>
            <a:r>
              <a:rPr lang="en-US" sz="900" dirty="0"/>
              <a:t>/joints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167" y="2420938"/>
            <a:ext cx="5139640" cy="385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36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</a:t>
            </a:r>
            <a:endParaRPr lang="en-GB" dirty="0" smtClean="0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General </a:t>
            </a:r>
            <a:r>
              <a:rPr lang="en-US" dirty="0" smtClean="0">
                <a:sym typeface="Wingdings" charset="0"/>
              </a:rPr>
              <a:t></a:t>
            </a:r>
            <a:r>
              <a:rPr lang="en-US" dirty="0" smtClean="0"/>
              <a:t> on patient.</a:t>
            </a:r>
          </a:p>
          <a:p>
            <a:r>
              <a:rPr lang="en-US" dirty="0" smtClean="0"/>
              <a:t>General </a:t>
            </a:r>
            <a:r>
              <a:rPr lang="en-US" dirty="0" smtClean="0">
                <a:sym typeface="Wingdings" charset="0"/>
              </a:rPr>
              <a:t></a:t>
            </a:r>
            <a:r>
              <a:rPr lang="en-US" dirty="0" smtClean="0"/>
              <a:t> local (hip, thigh, leg):</a:t>
            </a:r>
          </a:p>
          <a:p>
            <a:pPr lvl="1"/>
            <a:r>
              <a:rPr lang="en-US" dirty="0" smtClean="0"/>
              <a:t>Position.</a:t>
            </a:r>
          </a:p>
          <a:p>
            <a:pPr lvl="1"/>
            <a:r>
              <a:rPr lang="en-US" dirty="0" smtClean="0"/>
              <a:t>Major deformity, swelling.</a:t>
            </a:r>
          </a:p>
          <a:p>
            <a:pPr lvl="1"/>
            <a:r>
              <a:rPr lang="en-US" dirty="0" smtClean="0"/>
              <a:t>Extra: cast, splint, traction, dressing …</a:t>
            </a:r>
          </a:p>
          <a:p>
            <a:r>
              <a:rPr lang="en-US" dirty="0" smtClean="0"/>
              <a:t>Anatomic local:</a:t>
            </a:r>
          </a:p>
          <a:p>
            <a:pPr lvl="1"/>
            <a:r>
              <a:rPr lang="en-US" dirty="0" smtClean="0"/>
              <a:t>Skin: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swelling, scars, color, hair, dryness …</a:t>
            </a:r>
          </a:p>
          <a:p>
            <a:pPr lvl="1"/>
            <a:r>
              <a:rPr lang="en-US" dirty="0" err="1" smtClean="0"/>
              <a:t>Subcut</a:t>
            </a:r>
            <a:r>
              <a:rPr lang="en-US" dirty="0" smtClean="0"/>
              <a:t>.: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LN, veins, nerves, tendons …</a:t>
            </a:r>
          </a:p>
          <a:p>
            <a:pPr lvl="1"/>
            <a:r>
              <a:rPr lang="en-US" dirty="0" smtClean="0"/>
              <a:t>Muscles: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bulk, wasting, twitches …</a:t>
            </a:r>
          </a:p>
          <a:p>
            <a:pPr lvl="1"/>
            <a:r>
              <a:rPr lang="en-US" dirty="0" smtClean="0"/>
              <a:t>Bones: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landmarks, swelling, deformity.</a:t>
            </a:r>
          </a:p>
          <a:p>
            <a:pPr lvl="1"/>
            <a:r>
              <a:rPr lang="en-US" dirty="0" smtClean="0"/>
              <a:t>Joints: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position, swelling, redness…</a:t>
            </a:r>
            <a:endParaRPr lang="en-GB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8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</a:t>
            </a:r>
            <a:endParaRPr lang="en-GB" dirty="0" smtClean="0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Important Considerations:</a:t>
            </a:r>
          </a:p>
          <a:p>
            <a:pPr lvl="1"/>
            <a:r>
              <a:rPr lang="en-US" dirty="0" smtClean="0"/>
              <a:t>Amount of exposure</a:t>
            </a:r>
          </a:p>
          <a:p>
            <a:pPr lvl="1"/>
            <a:r>
              <a:rPr lang="en-US" dirty="0" smtClean="0"/>
              <a:t>Duration of exposure</a:t>
            </a:r>
          </a:p>
          <a:p>
            <a:pPr lvl="1"/>
            <a:r>
              <a:rPr lang="en-US" dirty="0" smtClean="0"/>
              <a:t>Persons present during exposure</a:t>
            </a:r>
          </a:p>
          <a:p>
            <a:pPr lvl="1"/>
            <a:r>
              <a:rPr lang="en-US" dirty="0" smtClean="0"/>
              <a:t>Place of exposure</a:t>
            </a:r>
          </a:p>
          <a:p>
            <a:pPr lvl="1"/>
            <a:r>
              <a:rPr lang="en-US" dirty="0" smtClean="0"/>
              <a:t>Attitude and behavior during exposure</a:t>
            </a:r>
          </a:p>
          <a:p>
            <a:pPr lvl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10580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Feel</a:t>
            </a:r>
            <a:endParaRPr lang="en-GB" dirty="0" smtClean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Tenderness:</a:t>
            </a:r>
          </a:p>
          <a:p>
            <a:pPr lvl="1"/>
            <a:r>
              <a:rPr lang="en-US" dirty="0" smtClean="0"/>
              <a:t>Generalized</a:t>
            </a:r>
          </a:p>
          <a:p>
            <a:pPr lvl="1"/>
            <a:r>
              <a:rPr lang="en-US" dirty="0" smtClean="0"/>
              <a:t>Specific</a:t>
            </a:r>
          </a:p>
          <a:p>
            <a:r>
              <a:rPr lang="en-US" dirty="0" smtClean="0"/>
              <a:t>Temperature: compare distal/proximal, R / L</a:t>
            </a:r>
          </a:p>
          <a:p>
            <a:r>
              <a:rPr lang="en-US" dirty="0" smtClean="0"/>
              <a:t>Anatomic:</a:t>
            </a:r>
          </a:p>
          <a:p>
            <a:pPr lvl="1"/>
            <a:r>
              <a:rPr lang="en-US" dirty="0" smtClean="0"/>
              <a:t>Skin: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dryness, hyper/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hyposthesia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, scars</a:t>
            </a:r>
          </a:p>
          <a:p>
            <a:pPr lvl="1"/>
            <a:r>
              <a:rPr lang="en-US" dirty="0" err="1" smtClean="0"/>
              <a:t>Subcut</a:t>
            </a:r>
            <a:r>
              <a:rPr lang="en-US" dirty="0" smtClean="0"/>
              <a:t>.: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LN, nerves, vessels, tendons, nodules</a:t>
            </a:r>
          </a:p>
          <a:p>
            <a:pPr lvl="1"/>
            <a:r>
              <a:rPr lang="en-US" dirty="0" smtClean="0"/>
              <a:t>Muscle: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(Quadriceps): tone, bulk, twitches, gaps, tender.</a:t>
            </a:r>
          </a:p>
          <a:p>
            <a:pPr lvl="1"/>
            <a:r>
              <a:rPr lang="en-US" dirty="0" smtClean="0"/>
              <a:t>Bone: landmarks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(Patella,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Tib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. Tuberos., head of Fibula) tenderness, mass, crepitus</a:t>
            </a:r>
          </a:p>
          <a:p>
            <a:pPr lvl="1"/>
            <a:r>
              <a:rPr lang="en-US" dirty="0" smtClean="0"/>
              <a:t>Joint: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swelling, effusion, crepitation, synovial thickening, joint line tenderness</a:t>
            </a:r>
            <a:endParaRPr lang="en-GB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3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Feel</a:t>
            </a:r>
            <a:endParaRPr lang="en-GB" dirty="0" smtClean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600" dirty="0" smtClean="0"/>
              <a:t>Tenderness:</a:t>
            </a:r>
          </a:p>
          <a:p>
            <a:pPr lvl="1"/>
            <a:r>
              <a:rPr lang="en-US" sz="2200" dirty="0" smtClean="0"/>
              <a:t>Generalized: to start with</a:t>
            </a:r>
          </a:p>
          <a:p>
            <a:pPr lvl="1"/>
            <a:r>
              <a:rPr lang="en-US" sz="2200" dirty="0" smtClean="0"/>
              <a:t>Specific:</a:t>
            </a:r>
          </a:p>
          <a:p>
            <a:pPr lvl="2"/>
            <a:r>
              <a:rPr lang="en-US" sz="2200" dirty="0" smtClean="0"/>
              <a:t>Quadriceps M</a:t>
            </a:r>
          </a:p>
          <a:p>
            <a:pPr lvl="2"/>
            <a:r>
              <a:rPr lang="en-US" sz="2200" dirty="0" smtClean="0"/>
              <a:t>Patella</a:t>
            </a:r>
          </a:p>
          <a:p>
            <a:pPr lvl="2"/>
            <a:r>
              <a:rPr lang="en-US" sz="2200" dirty="0" smtClean="0"/>
              <a:t>Patellar tendon</a:t>
            </a:r>
          </a:p>
          <a:p>
            <a:pPr lvl="2"/>
            <a:r>
              <a:rPr lang="en-US" sz="2200" dirty="0" err="1" smtClean="0"/>
              <a:t>Tibial</a:t>
            </a:r>
            <a:r>
              <a:rPr lang="en-US" sz="2200" dirty="0" smtClean="0"/>
              <a:t> tuberosity</a:t>
            </a:r>
          </a:p>
          <a:p>
            <a:pPr lvl="2"/>
            <a:r>
              <a:rPr lang="en-US" sz="2200" dirty="0" smtClean="0"/>
              <a:t>Joint lines: med./lat.</a:t>
            </a:r>
          </a:p>
          <a:p>
            <a:pPr lvl="2"/>
            <a:r>
              <a:rPr lang="en-US" sz="2200" dirty="0" smtClean="0"/>
              <a:t>Collateral </a:t>
            </a:r>
            <a:r>
              <a:rPr lang="en-US" sz="2200" dirty="0" err="1" smtClean="0"/>
              <a:t>ligs</a:t>
            </a:r>
            <a:r>
              <a:rPr lang="en-US" sz="2200" dirty="0" smtClean="0"/>
              <a:t>.</a:t>
            </a:r>
          </a:p>
          <a:p>
            <a:pPr lvl="2"/>
            <a:r>
              <a:rPr lang="en-US" sz="2200" dirty="0" smtClean="0"/>
              <a:t>Head of Fibula</a:t>
            </a:r>
          </a:p>
          <a:p>
            <a:pPr lvl="2"/>
            <a:r>
              <a:rPr lang="en-US" sz="2200" dirty="0" smtClean="0"/>
              <a:t>Popliteal fossa</a:t>
            </a:r>
          </a:p>
          <a:p>
            <a:pPr lvl="2"/>
            <a:r>
              <a:rPr lang="en-US" sz="2200" dirty="0"/>
              <a:t>H</a:t>
            </a:r>
            <a:r>
              <a:rPr lang="en-US" sz="2200" dirty="0" smtClean="0"/>
              <a:t>amstrings</a:t>
            </a:r>
          </a:p>
        </p:txBody>
      </p:sp>
      <p:sp>
        <p:nvSpPr>
          <p:cNvPr id="6" name="Rectangle 5"/>
          <p:cNvSpPr/>
          <p:nvPr/>
        </p:nvSpPr>
        <p:spPr>
          <a:xfrm>
            <a:off x="5237740" y="6544187"/>
            <a:ext cx="255007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/>
              <a:t>https://</a:t>
            </a:r>
            <a:r>
              <a:rPr lang="en-US" sz="900" dirty="0" err="1"/>
              <a:t>meded.ucsd.edu</a:t>
            </a:r>
            <a:r>
              <a:rPr lang="en-US" sz="900" dirty="0"/>
              <a:t>/</a:t>
            </a:r>
            <a:r>
              <a:rPr lang="en-US" sz="900" dirty="0" err="1"/>
              <a:t>clinicalmed</a:t>
            </a:r>
            <a:r>
              <a:rPr lang="en-US" sz="900" dirty="0"/>
              <a:t>/joints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529" y="3536432"/>
            <a:ext cx="4642503" cy="30376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907" y="1202998"/>
            <a:ext cx="3331746" cy="221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4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Knee – Medial</a:t>
            </a:r>
            <a:endParaRPr lang="en-GB" dirty="0" smtClean="0"/>
          </a:p>
        </p:txBody>
      </p:sp>
      <p:pic>
        <p:nvPicPr>
          <p:cNvPr id="21" name="Picture 3" descr="Medial knee in flexio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1676400"/>
            <a:ext cx="6618288" cy="4411663"/>
          </a:xfrm>
          <a:prstGeom prst="rect">
            <a:avLst/>
          </a:prstGeom>
          <a:noFill/>
        </p:spPr>
      </p:pic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7924800" y="2743200"/>
            <a:ext cx="10858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i="0"/>
              <a:t>Medial </a:t>
            </a:r>
          </a:p>
          <a:p>
            <a:pPr eaLnBrk="1" hangingPunct="1"/>
            <a:r>
              <a:rPr lang="en-US" altLang="en-US" b="1" i="0"/>
              <a:t>Femoral</a:t>
            </a:r>
          </a:p>
          <a:p>
            <a:pPr eaLnBrk="1" hangingPunct="1"/>
            <a:r>
              <a:rPr lang="en-US" altLang="en-US" b="1" i="0"/>
              <a:t>Condyle</a:t>
            </a:r>
          </a:p>
        </p:txBody>
      </p:sp>
      <p:sp>
        <p:nvSpPr>
          <p:cNvPr id="23" name="Line 5"/>
          <p:cNvSpPr>
            <a:spLocks noChangeShapeType="1"/>
          </p:cNvSpPr>
          <p:nvPr/>
        </p:nvSpPr>
        <p:spPr bwMode="auto">
          <a:xfrm flipH="1">
            <a:off x="4495800" y="3200400"/>
            <a:ext cx="3429000" cy="3048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7924800" y="2057400"/>
            <a:ext cx="920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i="0"/>
              <a:t>Patella</a:t>
            </a:r>
          </a:p>
        </p:txBody>
      </p:sp>
      <p:sp>
        <p:nvSpPr>
          <p:cNvPr id="25" name="Line 7"/>
          <p:cNvSpPr>
            <a:spLocks noChangeShapeType="1"/>
          </p:cNvSpPr>
          <p:nvPr/>
        </p:nvSpPr>
        <p:spPr bwMode="auto">
          <a:xfrm flipH="1">
            <a:off x="4419600" y="2209800"/>
            <a:ext cx="3581400" cy="609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Freeform 8"/>
          <p:cNvSpPr>
            <a:spLocks/>
          </p:cNvSpPr>
          <p:nvPr/>
        </p:nvSpPr>
        <p:spPr bwMode="auto">
          <a:xfrm rot="1266050">
            <a:off x="3657600" y="3352800"/>
            <a:ext cx="381000" cy="457200"/>
          </a:xfrm>
          <a:custGeom>
            <a:avLst/>
            <a:gdLst>
              <a:gd name="T0" fmla="*/ 10 w 394"/>
              <a:gd name="T1" fmla="*/ 18 h 354"/>
              <a:gd name="T2" fmla="*/ 58 w 394"/>
              <a:gd name="T3" fmla="*/ 102 h 354"/>
              <a:gd name="T4" fmla="*/ 142 w 394"/>
              <a:gd name="T5" fmla="*/ 234 h 354"/>
              <a:gd name="T6" fmla="*/ 310 w 394"/>
              <a:gd name="T7" fmla="*/ 330 h 354"/>
              <a:gd name="T8" fmla="*/ 394 w 394"/>
              <a:gd name="T9" fmla="*/ 354 h 3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94"/>
              <a:gd name="T16" fmla="*/ 0 h 354"/>
              <a:gd name="T17" fmla="*/ 394 w 394"/>
              <a:gd name="T18" fmla="*/ 354 h 35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94" h="354">
                <a:moveTo>
                  <a:pt x="10" y="18"/>
                </a:moveTo>
                <a:cubicBezTo>
                  <a:pt x="38" y="101"/>
                  <a:pt x="0" y="0"/>
                  <a:pt x="58" y="102"/>
                </a:cubicBezTo>
                <a:cubicBezTo>
                  <a:pt x="89" y="157"/>
                  <a:pt x="85" y="196"/>
                  <a:pt x="142" y="234"/>
                </a:cubicBezTo>
                <a:cubicBezTo>
                  <a:pt x="184" y="297"/>
                  <a:pt x="240" y="307"/>
                  <a:pt x="310" y="330"/>
                </a:cubicBezTo>
                <a:cubicBezTo>
                  <a:pt x="337" y="339"/>
                  <a:pt x="365" y="354"/>
                  <a:pt x="394" y="354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304800" y="3048000"/>
            <a:ext cx="730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i="0"/>
              <a:t>Joint</a:t>
            </a:r>
          </a:p>
          <a:p>
            <a:pPr eaLnBrk="1" hangingPunct="1"/>
            <a:r>
              <a:rPr lang="en-US" altLang="en-US" b="1" i="0"/>
              <a:t>Line</a:t>
            </a:r>
          </a:p>
        </p:txBody>
      </p:sp>
      <p:sp>
        <p:nvSpPr>
          <p:cNvPr id="28" name="Line 10"/>
          <p:cNvSpPr>
            <a:spLocks noChangeShapeType="1"/>
          </p:cNvSpPr>
          <p:nvPr/>
        </p:nvSpPr>
        <p:spPr bwMode="auto">
          <a:xfrm>
            <a:off x="1066800" y="3429000"/>
            <a:ext cx="259080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Text Box 11"/>
          <p:cNvSpPr txBox="1">
            <a:spLocks noChangeArrowheads="1"/>
          </p:cNvSpPr>
          <p:nvPr/>
        </p:nvSpPr>
        <p:spPr bwMode="auto">
          <a:xfrm>
            <a:off x="228600" y="3810000"/>
            <a:ext cx="10858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i="0"/>
              <a:t>Medial</a:t>
            </a:r>
          </a:p>
          <a:p>
            <a:pPr eaLnBrk="1" hangingPunct="1"/>
            <a:r>
              <a:rPr lang="en-US" altLang="en-US" b="1" i="0"/>
              <a:t>Tibial </a:t>
            </a:r>
          </a:p>
          <a:p>
            <a:pPr eaLnBrk="1" hangingPunct="1"/>
            <a:r>
              <a:rPr lang="en-US" altLang="en-US" b="1" i="0"/>
              <a:t>Condyle</a:t>
            </a:r>
          </a:p>
        </p:txBody>
      </p:sp>
      <p:sp>
        <p:nvSpPr>
          <p:cNvPr id="30" name="Line 12"/>
          <p:cNvSpPr>
            <a:spLocks noChangeShapeType="1"/>
          </p:cNvSpPr>
          <p:nvPr/>
        </p:nvSpPr>
        <p:spPr bwMode="auto">
          <a:xfrm flipV="1">
            <a:off x="1066800" y="4114800"/>
            <a:ext cx="2133600" cy="1524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-76200" y="2133600"/>
            <a:ext cx="1371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i="0"/>
              <a:t>Tibial</a:t>
            </a:r>
          </a:p>
          <a:p>
            <a:pPr eaLnBrk="1" hangingPunct="1"/>
            <a:r>
              <a:rPr lang="en-US" altLang="en-US" b="1" i="0"/>
              <a:t>Tuberosity</a:t>
            </a:r>
          </a:p>
        </p:txBody>
      </p:sp>
      <p:sp>
        <p:nvSpPr>
          <p:cNvPr id="32" name="Line 14"/>
          <p:cNvSpPr>
            <a:spLocks noChangeShapeType="1"/>
          </p:cNvSpPr>
          <p:nvPr/>
        </p:nvSpPr>
        <p:spPr bwMode="auto">
          <a:xfrm>
            <a:off x="1066800" y="2514600"/>
            <a:ext cx="2133600" cy="9144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3" name="Picture 1040" descr=" 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301" y="5588520"/>
            <a:ext cx="1090693" cy="47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927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Knee – Medial</a:t>
            </a:r>
            <a:endParaRPr lang="en-GB" dirty="0" smtClean="0"/>
          </a:p>
        </p:txBody>
      </p:sp>
      <p:pic>
        <p:nvPicPr>
          <p:cNvPr id="21" name="Picture 3" descr="Medial knee in flexio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1676400"/>
            <a:ext cx="6618288" cy="4411663"/>
          </a:xfrm>
          <a:prstGeom prst="rect">
            <a:avLst/>
          </a:prstGeom>
          <a:noFill/>
        </p:spPr>
      </p:pic>
      <p:sp>
        <p:nvSpPr>
          <p:cNvPr id="16" name="Line 8"/>
          <p:cNvSpPr>
            <a:spLocks noChangeShapeType="1"/>
          </p:cNvSpPr>
          <p:nvPr/>
        </p:nvSpPr>
        <p:spPr bwMode="auto">
          <a:xfrm flipV="1">
            <a:off x="3383796" y="3383796"/>
            <a:ext cx="1143000" cy="533400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9"/>
          <p:cNvSpPr>
            <a:spLocks noChangeShapeType="1"/>
          </p:cNvSpPr>
          <p:nvPr/>
        </p:nvSpPr>
        <p:spPr bwMode="auto">
          <a:xfrm flipV="1">
            <a:off x="3429000" y="3505200"/>
            <a:ext cx="1143000" cy="533400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2438400" y="2133600"/>
            <a:ext cx="3879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i="0" dirty="0"/>
              <a:t>Medial Collateral Ligament (MCL)*</a:t>
            </a:r>
          </a:p>
        </p:txBody>
      </p:sp>
      <p:sp>
        <p:nvSpPr>
          <p:cNvPr id="19" name="Line 11"/>
          <p:cNvSpPr>
            <a:spLocks noChangeShapeType="1"/>
          </p:cNvSpPr>
          <p:nvPr/>
        </p:nvSpPr>
        <p:spPr bwMode="auto">
          <a:xfrm>
            <a:off x="4108126" y="2500313"/>
            <a:ext cx="173282" cy="8524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0" name="Picture 1040" descr=" 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301" y="5588520"/>
            <a:ext cx="1090693" cy="47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Line 8"/>
          <p:cNvSpPr>
            <a:spLocks noChangeShapeType="1"/>
          </p:cNvSpPr>
          <p:nvPr/>
        </p:nvSpPr>
        <p:spPr bwMode="auto">
          <a:xfrm flipV="1">
            <a:off x="3288226" y="3272723"/>
            <a:ext cx="1143000" cy="533400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Freeform 8"/>
          <p:cNvSpPr>
            <a:spLocks/>
          </p:cNvSpPr>
          <p:nvPr/>
        </p:nvSpPr>
        <p:spPr bwMode="auto">
          <a:xfrm rot="1266050">
            <a:off x="3657600" y="3352800"/>
            <a:ext cx="381000" cy="457200"/>
          </a:xfrm>
          <a:custGeom>
            <a:avLst/>
            <a:gdLst>
              <a:gd name="T0" fmla="*/ 10 w 394"/>
              <a:gd name="T1" fmla="*/ 18 h 354"/>
              <a:gd name="T2" fmla="*/ 58 w 394"/>
              <a:gd name="T3" fmla="*/ 102 h 354"/>
              <a:gd name="T4" fmla="*/ 142 w 394"/>
              <a:gd name="T5" fmla="*/ 234 h 354"/>
              <a:gd name="T6" fmla="*/ 310 w 394"/>
              <a:gd name="T7" fmla="*/ 330 h 354"/>
              <a:gd name="T8" fmla="*/ 394 w 394"/>
              <a:gd name="T9" fmla="*/ 354 h 3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94"/>
              <a:gd name="T16" fmla="*/ 0 h 354"/>
              <a:gd name="T17" fmla="*/ 394 w 394"/>
              <a:gd name="T18" fmla="*/ 354 h 35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94" h="354">
                <a:moveTo>
                  <a:pt x="10" y="18"/>
                </a:moveTo>
                <a:cubicBezTo>
                  <a:pt x="38" y="101"/>
                  <a:pt x="0" y="0"/>
                  <a:pt x="58" y="102"/>
                </a:cubicBezTo>
                <a:cubicBezTo>
                  <a:pt x="89" y="157"/>
                  <a:pt x="85" y="196"/>
                  <a:pt x="142" y="234"/>
                </a:cubicBezTo>
                <a:cubicBezTo>
                  <a:pt x="184" y="297"/>
                  <a:pt x="240" y="307"/>
                  <a:pt x="310" y="330"/>
                </a:cubicBezTo>
                <a:cubicBezTo>
                  <a:pt x="337" y="339"/>
                  <a:pt x="365" y="354"/>
                  <a:pt x="394" y="354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63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Look</a:t>
            </a:r>
            <a:endParaRPr lang="en-GB" dirty="0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General </a:t>
            </a:r>
            <a:r>
              <a:rPr lang="en-US" dirty="0" smtClean="0">
                <a:sym typeface="Wingdings" charset="0"/>
              </a:rPr>
              <a:t></a:t>
            </a:r>
            <a:r>
              <a:rPr lang="en-US" dirty="0" smtClean="0"/>
              <a:t> on patient.</a:t>
            </a:r>
          </a:p>
          <a:p>
            <a:r>
              <a:rPr lang="en-US" dirty="0" smtClean="0"/>
              <a:t>General </a:t>
            </a:r>
            <a:r>
              <a:rPr lang="en-US" dirty="0" smtClean="0">
                <a:sym typeface="Wingdings" charset="0"/>
              </a:rPr>
              <a:t></a:t>
            </a:r>
            <a:r>
              <a:rPr lang="en-US" dirty="0" smtClean="0"/>
              <a:t> local (knee, thigh, leg):</a:t>
            </a:r>
          </a:p>
          <a:p>
            <a:pPr lvl="1"/>
            <a:r>
              <a:rPr lang="en-US" dirty="0" smtClean="0"/>
              <a:t>Position.</a:t>
            </a:r>
          </a:p>
          <a:p>
            <a:pPr lvl="1"/>
            <a:r>
              <a:rPr lang="en-US" dirty="0" smtClean="0"/>
              <a:t>Major deformity, swelling.</a:t>
            </a:r>
          </a:p>
          <a:p>
            <a:pPr lvl="1"/>
            <a:r>
              <a:rPr lang="en-US" dirty="0" smtClean="0"/>
              <a:t>Extra: cast, splint, traction, dressing …</a:t>
            </a:r>
          </a:p>
          <a:p>
            <a:r>
              <a:rPr lang="en-US" dirty="0" smtClean="0"/>
              <a:t>Anatomic local:</a:t>
            </a:r>
          </a:p>
          <a:p>
            <a:pPr lvl="1"/>
            <a:r>
              <a:rPr lang="en-US" dirty="0" smtClean="0"/>
              <a:t>Skin: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swelling, scars, color, hair, dryness …</a:t>
            </a:r>
          </a:p>
          <a:p>
            <a:pPr lvl="1"/>
            <a:r>
              <a:rPr lang="en-US" dirty="0" err="1" smtClean="0"/>
              <a:t>Subcut</a:t>
            </a:r>
            <a:r>
              <a:rPr lang="en-US" dirty="0" smtClean="0"/>
              <a:t>.: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LN, veins, nerves, tendons …</a:t>
            </a:r>
          </a:p>
          <a:p>
            <a:pPr lvl="1"/>
            <a:r>
              <a:rPr lang="en-US" dirty="0" smtClean="0"/>
              <a:t>Muscles: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bulk, wasting, twitches …</a:t>
            </a:r>
          </a:p>
          <a:p>
            <a:pPr lvl="1"/>
            <a:r>
              <a:rPr lang="en-US" dirty="0" smtClean="0"/>
              <a:t>Bones: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landmarks, swelling, angulation, deformity.</a:t>
            </a:r>
          </a:p>
          <a:p>
            <a:pPr lvl="1"/>
            <a:r>
              <a:rPr lang="en-US" dirty="0" smtClean="0"/>
              <a:t>Joints: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position, swelling, redness…</a:t>
            </a:r>
            <a:endParaRPr lang="en-GB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23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Knee - Lateral</a:t>
            </a:r>
            <a:endParaRPr lang="en-US" dirty="0"/>
          </a:p>
        </p:txBody>
      </p:sp>
      <p:pic>
        <p:nvPicPr>
          <p:cNvPr id="4" name="Content Placeholder 3" descr="Lateral knee in flexio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2063" y="1703765"/>
            <a:ext cx="6618287" cy="4411662"/>
          </a:xfrm>
          <a:noFill/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924800" y="2057400"/>
            <a:ext cx="882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i="0"/>
              <a:t>Patella</a:t>
            </a: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 flipH="1">
            <a:off x="5257800" y="2362200"/>
            <a:ext cx="3124200" cy="609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04800" y="4343400"/>
            <a:ext cx="8064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i="0"/>
              <a:t>Head </a:t>
            </a:r>
          </a:p>
          <a:p>
            <a:pPr eaLnBrk="1" hangingPunct="1"/>
            <a:r>
              <a:rPr lang="en-US" altLang="en-US" i="0"/>
              <a:t>Of</a:t>
            </a:r>
          </a:p>
          <a:p>
            <a:pPr eaLnBrk="1" hangingPunct="1"/>
            <a:r>
              <a:rPr lang="en-US" altLang="en-US" i="0"/>
              <a:t>Fibula</a:t>
            </a: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V="1">
            <a:off x="1066800" y="4495800"/>
            <a:ext cx="3886200" cy="3048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924800" y="3733800"/>
            <a:ext cx="1371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i="0"/>
              <a:t>Tibial</a:t>
            </a:r>
          </a:p>
          <a:p>
            <a:pPr eaLnBrk="1" hangingPunct="1"/>
            <a:r>
              <a:rPr lang="en-US" altLang="en-US" i="0"/>
              <a:t>Tuberosity</a:t>
            </a: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H="1" flipV="1">
            <a:off x="5943600" y="3733800"/>
            <a:ext cx="2057400" cy="3048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0" y="2209800"/>
            <a:ext cx="1352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i="0"/>
              <a:t>Quadriceps</a:t>
            </a:r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1066800" y="2590800"/>
            <a:ext cx="1600200" cy="990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" name="Picture 1040" descr=" 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301" y="5588520"/>
            <a:ext cx="1090693" cy="47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599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Knee - Lateral</a:t>
            </a:r>
            <a:endParaRPr lang="en-US" dirty="0"/>
          </a:p>
        </p:txBody>
      </p:sp>
      <p:pic>
        <p:nvPicPr>
          <p:cNvPr id="4" name="Content Placeholder 3" descr="Lateral knee in flexio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2063" y="1703765"/>
            <a:ext cx="6618287" cy="4411662"/>
          </a:xfrm>
          <a:noFill/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0" y="2209800"/>
            <a:ext cx="1352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i="0"/>
              <a:t>Quadriceps</a:t>
            </a:r>
          </a:p>
        </p:txBody>
      </p:sp>
      <p:pic>
        <p:nvPicPr>
          <p:cNvPr id="13" name="Picture 1040" descr=" 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301" y="5588520"/>
            <a:ext cx="1090693" cy="47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6064250" y="3155950"/>
            <a:ext cx="1543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i="0"/>
              <a:t>Lateral joint </a:t>
            </a:r>
          </a:p>
          <a:p>
            <a:pPr eaLnBrk="1" hangingPunct="1"/>
            <a:r>
              <a:rPr lang="en-US" altLang="en-US" b="1" i="0" dirty="0"/>
              <a:t>line</a:t>
            </a:r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 flipH="1">
            <a:off x="5105400" y="3537174"/>
            <a:ext cx="856508" cy="27282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11"/>
          <p:cNvSpPr>
            <a:spLocks noChangeShapeType="1"/>
          </p:cNvSpPr>
          <p:nvPr/>
        </p:nvSpPr>
        <p:spPr bwMode="auto">
          <a:xfrm rot="3149171" flipV="1">
            <a:off x="3962400" y="3886200"/>
            <a:ext cx="1143000" cy="533400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2"/>
          <p:cNvSpPr>
            <a:spLocks noChangeShapeType="1"/>
          </p:cNvSpPr>
          <p:nvPr/>
        </p:nvSpPr>
        <p:spPr bwMode="auto">
          <a:xfrm rot="3197996" flipV="1">
            <a:off x="4038600" y="3733800"/>
            <a:ext cx="1143000" cy="533400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1905000" y="2590800"/>
            <a:ext cx="2101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i="0"/>
              <a:t>Lateral Collateral </a:t>
            </a:r>
          </a:p>
          <a:p>
            <a:pPr eaLnBrk="1" hangingPunct="1"/>
            <a:r>
              <a:rPr lang="en-US" altLang="en-US" b="1" i="0"/>
              <a:t>Ligament (LCL)**</a:t>
            </a:r>
          </a:p>
        </p:txBody>
      </p:sp>
      <p:sp>
        <p:nvSpPr>
          <p:cNvPr id="20" name="Line 15"/>
          <p:cNvSpPr>
            <a:spLocks noChangeShapeType="1"/>
          </p:cNvSpPr>
          <p:nvPr/>
        </p:nvSpPr>
        <p:spPr bwMode="auto">
          <a:xfrm>
            <a:off x="3048000" y="3200400"/>
            <a:ext cx="8382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2"/>
          <p:cNvSpPr>
            <a:spLocks noChangeShapeType="1"/>
          </p:cNvSpPr>
          <p:nvPr/>
        </p:nvSpPr>
        <p:spPr bwMode="auto">
          <a:xfrm flipH="1">
            <a:off x="4542918" y="3413502"/>
            <a:ext cx="652889" cy="81753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68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Feel</a:t>
            </a:r>
            <a:endParaRPr lang="en-GB" dirty="0" smtClean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Temperature: compare distal/proximal, R / 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749" y="2259789"/>
            <a:ext cx="5354506" cy="401587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42987" y="6275668"/>
            <a:ext cx="132603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err="1" smtClean="0"/>
              <a:t>www.osceskills.com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8698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Feel</a:t>
            </a:r>
            <a:endParaRPr lang="en-GB" dirty="0" smtClean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Anatomic:</a:t>
            </a:r>
          </a:p>
          <a:p>
            <a:pPr lvl="1"/>
            <a:r>
              <a:rPr lang="en-US" dirty="0" smtClean="0"/>
              <a:t>Skin: dryness, hyper/</a:t>
            </a:r>
            <a:r>
              <a:rPr lang="en-US" dirty="0" err="1" smtClean="0"/>
              <a:t>hyposthesia</a:t>
            </a:r>
            <a:r>
              <a:rPr lang="en-US" dirty="0" smtClean="0"/>
              <a:t>, scars</a:t>
            </a:r>
          </a:p>
          <a:p>
            <a:pPr lvl="1"/>
            <a:r>
              <a:rPr lang="en-US" dirty="0" err="1" smtClean="0"/>
              <a:t>Subcut</a:t>
            </a:r>
            <a:r>
              <a:rPr lang="en-US" dirty="0" smtClean="0"/>
              <a:t>.: LN, nerves, vessels, tendons, nodules</a:t>
            </a:r>
          </a:p>
          <a:p>
            <a:pPr lvl="1"/>
            <a:r>
              <a:rPr lang="en-US" dirty="0"/>
              <a:t>Muscle (Quadriceps): tone, bulk, twitches, gaps, </a:t>
            </a:r>
            <a:r>
              <a:rPr lang="en-US" dirty="0" smtClean="0"/>
              <a:t>tenderness – (measure girth if needed)</a:t>
            </a:r>
            <a:endParaRPr lang="en-US" dirty="0"/>
          </a:p>
          <a:p>
            <a:pPr lvl="1"/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654" y="3664815"/>
            <a:ext cx="3706832" cy="27801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6025" y="3664815"/>
            <a:ext cx="3669553" cy="275216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40529" y="6399508"/>
            <a:ext cx="216049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/>
              <a:t>http://</a:t>
            </a:r>
            <a:r>
              <a:rPr lang="en-US" sz="900" dirty="0" err="1" smtClean="0"/>
              <a:t>www.suggestkeyword.com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94534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Feel</a:t>
            </a:r>
            <a:endParaRPr lang="en-GB" dirty="0" smtClean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Anatomic:</a:t>
            </a:r>
          </a:p>
          <a:p>
            <a:pPr lvl="1"/>
            <a:r>
              <a:rPr lang="en-US" dirty="0" smtClean="0"/>
              <a:t>Bone: landmarks (Patella, </a:t>
            </a:r>
            <a:r>
              <a:rPr lang="en-US" dirty="0" err="1" smtClean="0"/>
              <a:t>Tib</a:t>
            </a:r>
            <a:r>
              <a:rPr lang="en-US" dirty="0" smtClean="0"/>
              <a:t>. Tuberos., head of Fibula) tenderness, mass, crepitus</a:t>
            </a:r>
          </a:p>
        </p:txBody>
      </p:sp>
      <p:sp>
        <p:nvSpPr>
          <p:cNvPr id="6" name="Rectangle 5"/>
          <p:cNvSpPr/>
          <p:nvPr/>
        </p:nvSpPr>
        <p:spPr>
          <a:xfrm>
            <a:off x="3907398" y="5473722"/>
            <a:ext cx="132603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err="1" smtClean="0"/>
              <a:t>www.osceskills.com</a:t>
            </a:r>
            <a:endParaRPr lang="en-US" sz="9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6" y="3363491"/>
            <a:ext cx="2690159" cy="20007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452" y="3363492"/>
            <a:ext cx="2679617" cy="20007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19" y="3363491"/>
            <a:ext cx="2735950" cy="204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0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Feel</a:t>
            </a:r>
            <a:endParaRPr lang="en-GB" dirty="0" smtClean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Anatomic:</a:t>
            </a:r>
          </a:p>
          <a:p>
            <a:pPr lvl="1"/>
            <a:r>
              <a:rPr lang="en-US" dirty="0" smtClean="0"/>
              <a:t>Joint lines: anterior, medial, lateral</a:t>
            </a:r>
            <a:endParaRPr lang="en-GB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030" y="2428213"/>
            <a:ext cx="5129940" cy="38474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80570" y="6275668"/>
            <a:ext cx="178286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/>
              <a:t>http://</a:t>
            </a:r>
            <a:r>
              <a:rPr lang="en-US" sz="900" dirty="0" err="1"/>
              <a:t>www.kneeclinic.com.au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96666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Feel</a:t>
            </a:r>
            <a:endParaRPr lang="en-GB" dirty="0" smtClean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Anatomic:</a:t>
            </a:r>
          </a:p>
          <a:p>
            <a:pPr lvl="1"/>
            <a:r>
              <a:rPr lang="en-US" dirty="0" smtClean="0"/>
              <a:t>Joint: swelling, effusion, crepitation, synovial thickening, joint line tenderness</a:t>
            </a:r>
            <a:endParaRPr lang="en-GB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83" y="2912151"/>
            <a:ext cx="4165356" cy="30475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379" y="2952768"/>
            <a:ext cx="4048671" cy="296758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34547" y="6007265"/>
            <a:ext cx="250358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/>
              <a:t>https://</a:t>
            </a:r>
            <a:r>
              <a:rPr lang="en-US" sz="900" dirty="0" err="1"/>
              <a:t>meded.ucsd.edu</a:t>
            </a:r>
            <a:r>
              <a:rPr lang="en-US" sz="900" dirty="0"/>
              <a:t>/</a:t>
            </a:r>
            <a:r>
              <a:rPr lang="en-US" sz="900" dirty="0" err="1"/>
              <a:t>clinicalmed</a:t>
            </a:r>
            <a:r>
              <a:rPr lang="en-US" sz="900" dirty="0"/>
              <a:t>/joints</a:t>
            </a:r>
          </a:p>
        </p:txBody>
      </p:sp>
    </p:spTree>
    <p:extLst>
      <p:ext uri="{BB962C8B-B14F-4D97-AF65-F5344CB8AC3E}">
        <p14:creationId xmlns:p14="http://schemas.microsoft.com/office/powerpoint/2010/main" val="71227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Move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Arial" charset="0"/>
              </a:rPr>
              <a:t>Active     Vs.    Passive</a:t>
            </a:r>
          </a:p>
          <a:p>
            <a:pPr lvl="1"/>
            <a:r>
              <a:rPr lang="en-US" dirty="0" smtClean="0">
                <a:cs typeface="Arial" charset="0"/>
              </a:rPr>
              <a:t>Better to start with active</a:t>
            </a:r>
          </a:p>
          <a:p>
            <a:r>
              <a:rPr lang="en-US" dirty="0" smtClean="0">
                <a:cs typeface="Arial" charset="0"/>
              </a:rPr>
              <a:t>Need to assess the range of motion</a:t>
            </a:r>
          </a:p>
          <a:p>
            <a:pPr lvl="2"/>
            <a:r>
              <a:rPr lang="en-US" dirty="0" smtClean="0">
                <a:cs typeface="Arial" charset="0"/>
              </a:rPr>
              <a:t>painless / painful</a:t>
            </a:r>
          </a:p>
          <a:p>
            <a:pPr lvl="1"/>
            <a:r>
              <a:rPr lang="en-US" altLang="en-US" dirty="0" smtClean="0"/>
              <a:t>Extension: </a:t>
            </a:r>
            <a:r>
              <a:rPr lang="en-US" altLang="en-US" dirty="0"/>
              <a:t>0</a:t>
            </a:r>
            <a:r>
              <a:rPr lang="en-US" altLang="en-US" dirty="0">
                <a:ea typeface="Arial" charset="0"/>
                <a:cs typeface="Arial" charset="0"/>
              </a:rPr>
              <a:t>º</a:t>
            </a:r>
            <a:r>
              <a:rPr lang="en-US" altLang="en-US" dirty="0" smtClean="0"/>
              <a:t>				Flexion: </a:t>
            </a:r>
            <a:r>
              <a:rPr lang="en-US" altLang="en-US" dirty="0" smtClean="0">
                <a:ea typeface="Arial" charset="0"/>
                <a:cs typeface="Arial" charset="0"/>
              </a:rPr>
              <a:t>140º</a:t>
            </a:r>
            <a:endParaRPr lang="en-US" altLang="en-US" dirty="0">
              <a:ea typeface="Arial" charset="0"/>
              <a:cs typeface="Arial" charset="0"/>
            </a:endParaRPr>
          </a:p>
          <a:p>
            <a:pPr lvl="1"/>
            <a:endParaRPr lang="en-US" altLang="en-US" dirty="0" smtClean="0"/>
          </a:p>
          <a:p>
            <a:pPr marL="812800" indent="-812800">
              <a:lnSpc>
                <a:spcPct val="80000"/>
              </a:lnSpc>
              <a:buNone/>
            </a:pPr>
            <a:r>
              <a:rPr lang="en-US" altLang="en-US" dirty="0" smtClean="0"/>
              <a:t>		 </a:t>
            </a:r>
            <a:r>
              <a:rPr lang="en-US" altLang="en-US" dirty="0" smtClean="0">
                <a:ea typeface="Arial" charset="0"/>
                <a:cs typeface="Arial" charset="0"/>
              </a:rPr>
              <a:t>				</a:t>
            </a:r>
            <a:endParaRPr lang="en-US" altLang="en-US" dirty="0"/>
          </a:p>
          <a:p>
            <a:pPr>
              <a:lnSpc>
                <a:spcPct val="80000"/>
              </a:lnSpc>
            </a:pPr>
            <a:r>
              <a:rPr lang="en-US" altLang="en-US" dirty="0" smtClean="0"/>
              <a:t>Describe loss of degrees of extension</a:t>
            </a:r>
          </a:p>
          <a:p>
            <a:pPr lvl="1">
              <a:lnSpc>
                <a:spcPct val="80000"/>
              </a:lnSpc>
            </a:pPr>
            <a:r>
              <a:rPr lang="en-US" altLang="en-US" sz="2500" u="sng" dirty="0" smtClean="0"/>
              <a:t>Example: </a:t>
            </a:r>
            <a:r>
              <a:rPr lang="en-US" altLang="en-US" sz="2500" dirty="0" smtClean="0"/>
              <a:t> “lacks 5 degrees of extension”</a:t>
            </a:r>
          </a:p>
          <a:p>
            <a:endParaRPr lang="en-US" dirty="0" smtClean="0">
              <a:cs typeface="Arial" charset="0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28600" y="2971800"/>
            <a:ext cx="8510588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en-GB" sz="3600" dirty="0"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481" y="3860772"/>
            <a:ext cx="1090557" cy="994984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3157540" y="3544950"/>
            <a:ext cx="2910157" cy="312675"/>
          </a:xfrm>
          <a:prstGeom prst="rightArrow">
            <a:avLst/>
          </a:prstGeom>
          <a:gradFill>
            <a:gsLst>
              <a:gs pos="1000">
                <a:schemeClr val="accent1">
                  <a:shade val="100000"/>
                  <a:satMod val="120000"/>
                </a:schemeClr>
              </a:gs>
              <a:gs pos="18000">
                <a:schemeClr val="accent1">
                  <a:tint val="80000"/>
                  <a:shade val="100000"/>
                  <a:satMod val="150000"/>
                </a:schemeClr>
              </a:gs>
              <a:gs pos="91000">
                <a:schemeClr val="accent1">
                  <a:tint val="50000"/>
                  <a:shade val="100000"/>
                  <a:satMod val="1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3882971"/>
            <a:ext cx="1804156" cy="99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7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Locking:</a:t>
            </a:r>
          </a:p>
          <a:p>
            <a:pPr lvl="1"/>
            <a:r>
              <a:rPr lang="en-US" altLang="en-US" dirty="0"/>
              <a:t>P</a:t>
            </a:r>
            <a:r>
              <a:rPr lang="en-US" altLang="en-US" dirty="0" smtClean="0"/>
              <a:t>atient unable to fully extend or flex knee due to a mechanical blockage in the knee (i.e., loose body, bucket-handle meniscus tear)</a:t>
            </a:r>
            <a:endParaRPr lang="en-US" alt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9095" y="3142461"/>
            <a:ext cx="3465809" cy="346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2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Move</a:t>
            </a:r>
            <a:endParaRPr lang="en-GB" dirty="0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Normal range:</a:t>
            </a:r>
          </a:p>
          <a:p>
            <a:pPr lvl="1"/>
            <a:r>
              <a:rPr lang="en-US" dirty="0" smtClean="0"/>
              <a:t>Flexion / Extension</a:t>
            </a:r>
          </a:p>
          <a:p>
            <a:r>
              <a:rPr lang="en-US" dirty="0" smtClean="0"/>
              <a:t>Abnormal range:</a:t>
            </a:r>
          </a:p>
          <a:p>
            <a:pPr lvl="1"/>
            <a:r>
              <a:rPr lang="en-GB" dirty="0"/>
              <a:t>A</a:t>
            </a:r>
            <a:r>
              <a:rPr lang="en-GB" dirty="0" smtClean="0"/>
              <a:t>nything less</a:t>
            </a:r>
          </a:p>
          <a:p>
            <a:pPr lvl="1"/>
            <a:r>
              <a:rPr lang="en-GB" dirty="0" smtClean="0"/>
              <a:t>Increased</a:t>
            </a:r>
          </a:p>
          <a:p>
            <a:pPr lvl="2"/>
            <a:r>
              <a:rPr lang="en-GB" dirty="0" smtClean="0"/>
              <a:t>Within normal direction:</a:t>
            </a:r>
          </a:p>
          <a:p>
            <a:pPr lvl="3"/>
            <a:r>
              <a:rPr lang="en-GB" dirty="0" smtClean="0"/>
              <a:t>hyper-extension</a:t>
            </a:r>
          </a:p>
          <a:p>
            <a:pPr lvl="2"/>
            <a:r>
              <a:rPr lang="en-GB" dirty="0" smtClean="0"/>
              <a:t>Abnormal direction:</a:t>
            </a:r>
          </a:p>
          <a:p>
            <a:pPr lvl="3"/>
            <a:r>
              <a:rPr lang="en-GB" dirty="0" smtClean="0"/>
              <a:t>unstable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9939" y="1431587"/>
            <a:ext cx="3633061" cy="48440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05258" y="6275668"/>
            <a:ext cx="268242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/>
              <a:t>http://</a:t>
            </a:r>
            <a:r>
              <a:rPr lang="en-US" sz="900" dirty="0" err="1"/>
              <a:t>benefitscroungingscum.blogspot.com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12424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Look</a:t>
            </a:r>
            <a:endParaRPr lang="en-GB" dirty="0" smtClean="0"/>
          </a:p>
        </p:txBody>
      </p:sp>
      <p:sp>
        <p:nvSpPr>
          <p:cNvPr id="150531" name="Rectangle 3"/>
          <p:cNvSpPr>
            <a:spLocks noGrp="1" noChangeArrowheads="1"/>
          </p:cNvSpPr>
          <p:nvPr>
            <p:ph idx="1"/>
          </p:nvPr>
        </p:nvSpPr>
        <p:spPr>
          <a:xfrm>
            <a:off x="549275" y="1375758"/>
            <a:ext cx="8042276" cy="3967207"/>
          </a:xfrm>
        </p:spPr>
        <p:txBody>
          <a:bodyPr/>
          <a:lstStyle/>
          <a:p>
            <a:r>
              <a:rPr lang="en-US" dirty="0" smtClean="0"/>
              <a:t>Proper exposure</a:t>
            </a:r>
          </a:p>
          <a:p>
            <a:pPr lvl="1"/>
            <a:r>
              <a:rPr lang="en-US" dirty="0" smtClean="0"/>
              <a:t>The patient should be in either a gown or shorts.</a:t>
            </a:r>
          </a:p>
          <a:p>
            <a:pPr lvl="1"/>
            <a:r>
              <a:rPr lang="en-US" dirty="0" smtClean="0"/>
              <a:t>Rolled up pant legs do not provide good exposure!</a:t>
            </a:r>
            <a:endParaRPr lang="en-GB" dirty="0" smtClean="0"/>
          </a:p>
          <a:p>
            <a:pPr lvl="4"/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4967" r="26667" b="12680"/>
          <a:stretch/>
        </p:blipFill>
        <p:spPr>
          <a:xfrm>
            <a:off x="2349126" y="2924509"/>
            <a:ext cx="4445747" cy="374441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19634" y="6438090"/>
            <a:ext cx="198941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err="1" smtClean="0"/>
              <a:t>www.osceskills.com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43989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tests</a:t>
            </a:r>
            <a:endParaRPr lang="en-GB" dirty="0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Patella-related</a:t>
            </a:r>
          </a:p>
          <a:p>
            <a:r>
              <a:rPr lang="en-US" dirty="0" smtClean="0"/>
              <a:t>Effusion</a:t>
            </a:r>
          </a:p>
          <a:p>
            <a:r>
              <a:rPr lang="en-US" dirty="0" smtClean="0"/>
              <a:t>Ligaments</a:t>
            </a:r>
          </a:p>
          <a:p>
            <a:pPr lvl="1"/>
            <a:r>
              <a:rPr lang="en-US" dirty="0" smtClean="0"/>
              <a:t>Collaterals</a:t>
            </a:r>
          </a:p>
          <a:p>
            <a:pPr lvl="1"/>
            <a:r>
              <a:rPr lang="en-US" dirty="0" smtClean="0"/>
              <a:t>Cruciate</a:t>
            </a:r>
          </a:p>
          <a:p>
            <a:r>
              <a:rPr lang="en-US" dirty="0" smtClean="0"/>
              <a:t>Menisci</a:t>
            </a:r>
          </a:p>
          <a:p>
            <a:r>
              <a:rPr lang="en-US" dirty="0" smtClean="0"/>
              <a:t>Gait – walking</a:t>
            </a:r>
            <a:endParaRPr lang="en-GB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0248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tests</a:t>
            </a:r>
            <a:endParaRPr lang="en-GB" dirty="0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Patella-related:</a:t>
            </a:r>
          </a:p>
          <a:p>
            <a:pPr lvl="1"/>
            <a:r>
              <a:rPr lang="en-US" dirty="0" smtClean="0"/>
              <a:t>Patellar tracking: while knee flexes</a:t>
            </a:r>
          </a:p>
        </p:txBody>
      </p:sp>
      <p:pic>
        <p:nvPicPr>
          <p:cNvPr id="4" name="Picture 2" descr="C:\Documents and Settings\Dr.Abdul Aziz\My Documents\My Pictures\5-28-2008\DSC01939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5"/>
          <a:stretch/>
        </p:blipFill>
        <p:spPr bwMode="auto">
          <a:xfrm>
            <a:off x="322022" y="2646331"/>
            <a:ext cx="4033001" cy="3350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Documents and Settings\Dr.Abdul Aziz\My Documents\My Pictures\5-28-2008\DSC01941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70"/>
          <a:stretch/>
        </p:blipFill>
        <p:spPr bwMode="auto">
          <a:xfrm>
            <a:off x="4850964" y="2657954"/>
            <a:ext cx="3967567" cy="3338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87093" y="5996548"/>
            <a:ext cx="14318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err="1" smtClean="0"/>
              <a:t>Dr</a:t>
            </a:r>
            <a:r>
              <a:rPr lang="en-US" sz="900" dirty="0" smtClean="0"/>
              <a:t> </a:t>
            </a:r>
            <a:r>
              <a:rPr lang="en-US" sz="900" dirty="0" err="1" smtClean="0"/>
              <a:t>AbduAziz</a:t>
            </a:r>
            <a:r>
              <a:rPr lang="en-US" sz="900" dirty="0" smtClean="0"/>
              <a:t> </a:t>
            </a:r>
            <a:r>
              <a:rPr lang="en-US" sz="900" dirty="0" err="1" smtClean="0"/>
              <a:t>AlAhaideb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52548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tests</a:t>
            </a:r>
            <a:endParaRPr lang="en-GB" dirty="0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Patella-related:</a:t>
            </a:r>
          </a:p>
          <a:p>
            <a:pPr lvl="1"/>
            <a:r>
              <a:rPr lang="en-US" dirty="0" smtClean="0"/>
              <a:t>Patellofemoral grind test </a:t>
            </a:r>
            <a:r>
              <a:rPr lang="en-US" sz="2000" dirty="0" smtClean="0"/>
              <a:t>(chondromalacia, osteoarthritis)</a:t>
            </a:r>
            <a:endParaRPr lang="en-US" sz="2000" dirty="0"/>
          </a:p>
          <a:p>
            <a:pPr lvl="2"/>
            <a:r>
              <a:rPr lang="en-US" dirty="0" smtClean="0"/>
              <a:t>Compress patella down while quadriceps tightens</a:t>
            </a:r>
          </a:p>
          <a:p>
            <a:pPr lvl="3"/>
            <a:r>
              <a:rPr lang="en-US" dirty="0" smtClean="0"/>
              <a:t>Positive when painful</a:t>
            </a:r>
          </a:p>
        </p:txBody>
      </p:sp>
      <p:sp>
        <p:nvSpPr>
          <p:cNvPr id="7" name="Rectangle 6"/>
          <p:cNvSpPr/>
          <p:nvPr/>
        </p:nvSpPr>
        <p:spPr>
          <a:xfrm>
            <a:off x="2999397" y="6608270"/>
            <a:ext cx="255007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/>
              <a:t>https://</a:t>
            </a:r>
            <a:r>
              <a:rPr lang="en-US" sz="900" dirty="0" err="1"/>
              <a:t>meded.ucsd.edu</a:t>
            </a:r>
            <a:r>
              <a:rPr lang="en-US" sz="900" dirty="0"/>
              <a:t>/</a:t>
            </a:r>
            <a:r>
              <a:rPr lang="en-US" sz="900" dirty="0" err="1"/>
              <a:t>clinicalmed</a:t>
            </a:r>
            <a:r>
              <a:rPr lang="en-US" sz="900" dirty="0"/>
              <a:t>/joints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391" y="3325212"/>
            <a:ext cx="5639218" cy="328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tests</a:t>
            </a:r>
            <a:endParaRPr lang="en-GB" dirty="0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Patella-related:</a:t>
            </a:r>
          </a:p>
          <a:p>
            <a:pPr lvl="1"/>
            <a:r>
              <a:rPr lang="en-US" dirty="0" smtClean="0"/>
              <a:t>Patello-femoral (chondromalacia, osteoarthritis)</a:t>
            </a:r>
            <a:endParaRPr lang="en-US" dirty="0"/>
          </a:p>
          <a:p>
            <a:pPr lvl="2"/>
            <a:r>
              <a:rPr lang="en-US" dirty="0"/>
              <a:t>R</a:t>
            </a:r>
            <a:r>
              <a:rPr lang="en-US" dirty="0" smtClean="0"/>
              <a:t>esist patellar motion while quadriceps tightens</a:t>
            </a:r>
          </a:p>
          <a:p>
            <a:pPr lvl="3"/>
            <a:r>
              <a:rPr lang="en-US" dirty="0" smtClean="0"/>
              <a:t>Positive when painful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0" y="2845442"/>
            <a:ext cx="6210300" cy="3987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67222" y="6602410"/>
            <a:ext cx="278473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bg1"/>
                </a:solidFill>
              </a:rPr>
              <a:t>University of Michigan, Dept. of Family Medicine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4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tests</a:t>
            </a:r>
            <a:endParaRPr lang="en-GB" dirty="0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Patella-related:</a:t>
            </a:r>
          </a:p>
          <a:p>
            <a:pPr lvl="1"/>
            <a:r>
              <a:rPr lang="en-US" dirty="0" smtClean="0"/>
              <a:t>Patello-femoral (chondromalacia, osteoarthritis)</a:t>
            </a:r>
            <a:endParaRPr lang="en-US" dirty="0"/>
          </a:p>
          <a:p>
            <a:pPr lvl="2"/>
            <a:r>
              <a:rPr lang="en-US" dirty="0"/>
              <a:t>R</a:t>
            </a:r>
            <a:r>
              <a:rPr lang="en-US" dirty="0" smtClean="0"/>
              <a:t>esist patellar motion while quadriceps tightens</a:t>
            </a:r>
          </a:p>
          <a:p>
            <a:pPr lvl="3"/>
            <a:r>
              <a:rPr lang="en-US" dirty="0" smtClean="0"/>
              <a:t>Positive when painful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804547"/>
            <a:ext cx="6235700" cy="4025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67222" y="6602410"/>
            <a:ext cx="278473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bg1"/>
                </a:solidFill>
              </a:rPr>
              <a:t>University of Michigan, Dept. of Family Medicine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93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tests</a:t>
            </a:r>
            <a:endParaRPr lang="en-GB" dirty="0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Patella-related:</a:t>
            </a:r>
          </a:p>
          <a:p>
            <a:pPr lvl="1"/>
            <a:r>
              <a:rPr lang="en-US" dirty="0" smtClean="0"/>
              <a:t>Patellar apprehension test</a:t>
            </a:r>
          </a:p>
        </p:txBody>
      </p:sp>
      <p:pic>
        <p:nvPicPr>
          <p:cNvPr id="7" name="Picture 1029" descr="patfempatellarapprehension2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474" y="2780654"/>
            <a:ext cx="3831957" cy="2741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31" descr="patfempatellarapprehension2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75" y="2780654"/>
            <a:ext cx="3831957" cy="2741519"/>
          </a:xfrm>
          <a:prstGeom prst="rect">
            <a:avLst/>
          </a:prstGeom>
          <a:noFill/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031570" y="5534100"/>
            <a:ext cx="1447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0" dirty="0">
                <a:solidFill>
                  <a:srgbClr val="595959"/>
                </a:solidFill>
              </a:rPr>
              <a:t>Starting position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858252" y="5607196"/>
            <a:ext cx="1676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0" dirty="0">
                <a:solidFill>
                  <a:srgbClr val="595959"/>
                </a:solidFill>
              </a:rPr>
              <a:t>Push patella laterally</a:t>
            </a:r>
          </a:p>
        </p:txBody>
      </p:sp>
      <p:sp>
        <p:nvSpPr>
          <p:cNvPr id="3" name="Rectangle 2"/>
          <p:cNvSpPr/>
          <p:nvPr/>
        </p:nvSpPr>
        <p:spPr>
          <a:xfrm>
            <a:off x="1693190" y="6409907"/>
            <a:ext cx="5757620" cy="203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800" dirty="0"/>
              <a:t>http://</a:t>
            </a:r>
            <a:r>
              <a:rPr lang="en-US" altLang="en-US" sz="800" dirty="0" err="1"/>
              <a:t>www.sportsdoc.umn.edu</a:t>
            </a:r>
            <a:r>
              <a:rPr lang="en-US" altLang="en-US" sz="800" dirty="0"/>
              <a:t>/</a:t>
            </a:r>
            <a:r>
              <a:rPr lang="en-US" altLang="en-US" sz="800" dirty="0" err="1"/>
              <a:t>Clinical_Folder</a:t>
            </a:r>
            <a:r>
              <a:rPr lang="en-US" altLang="en-US" sz="800" dirty="0"/>
              <a:t>/</a:t>
            </a:r>
            <a:r>
              <a:rPr lang="en-US" altLang="en-US" sz="800" dirty="0" err="1"/>
              <a:t>Knee_Folder</a:t>
            </a:r>
            <a:r>
              <a:rPr lang="en-US" altLang="en-US" sz="800" dirty="0"/>
              <a:t>/</a:t>
            </a:r>
            <a:r>
              <a:rPr lang="en-US" altLang="en-US" sz="800" dirty="0" err="1"/>
              <a:t>Knee_Exam</a:t>
            </a:r>
            <a:r>
              <a:rPr lang="en-US" altLang="en-US" sz="800" dirty="0"/>
              <a:t>/lateral%20patellar%20apprehension.htm)</a:t>
            </a:r>
            <a:endParaRPr lang="en-US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63562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tests</a:t>
            </a:r>
            <a:endParaRPr lang="en-GB" dirty="0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Patella-related: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Patellar tracking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Patellar grinding</a:t>
            </a:r>
          </a:p>
          <a:p>
            <a:pPr lvl="1"/>
            <a:r>
              <a:rPr lang="en-US" dirty="0" smtClean="0"/>
              <a:t>Apprehension test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924" y="3703010"/>
            <a:ext cx="3404488" cy="24209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78623" y="6123979"/>
            <a:ext cx="126509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/>
              <a:t>http://</a:t>
            </a:r>
            <a:r>
              <a:rPr lang="en-US" sz="900" dirty="0" err="1"/>
              <a:t>skat.ihmc.us</a:t>
            </a:r>
            <a:r>
              <a:rPr lang="en-US" sz="900" dirty="0"/>
              <a:t>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0256" y="3905765"/>
            <a:ext cx="3974177" cy="27557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91214" y="6616886"/>
            <a:ext cx="271420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http://</a:t>
            </a:r>
            <a:r>
              <a:rPr lang="en-US" sz="1100" dirty="0" err="1"/>
              <a:t>gelenk-klinik.de</a:t>
            </a:r>
            <a:r>
              <a:rPr lang="en-US" sz="1100" dirty="0"/>
              <a:t>/</a:t>
            </a:r>
            <a:r>
              <a:rPr lang="en-US" sz="1100" dirty="0" err="1"/>
              <a:t>orthopaedische</a:t>
            </a:r>
            <a:endParaRPr lang="en-US" sz="11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6133" y="1043156"/>
            <a:ext cx="3897474" cy="270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8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tests</a:t>
            </a:r>
            <a:endParaRPr lang="en-GB" dirty="0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Effusion:</a:t>
            </a:r>
          </a:p>
          <a:p>
            <a:pPr lvl="1"/>
            <a:r>
              <a:rPr lang="en-US" dirty="0" smtClean="0"/>
              <a:t>Large effusion is easy to see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20" y="3099661"/>
            <a:ext cx="4370467" cy="32479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03723" y="6383430"/>
            <a:ext cx="171225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http://</a:t>
            </a:r>
            <a:r>
              <a:rPr lang="en-US" sz="900" dirty="0" err="1" smtClean="0"/>
              <a:t>howshealth.com</a:t>
            </a:r>
            <a:endParaRPr lang="en-US" sz="900" dirty="0"/>
          </a:p>
        </p:txBody>
      </p:sp>
      <p:sp>
        <p:nvSpPr>
          <p:cNvPr id="8" name="Rectangle 7"/>
          <p:cNvSpPr/>
          <p:nvPr/>
        </p:nvSpPr>
        <p:spPr>
          <a:xfrm>
            <a:off x="5673541" y="6383430"/>
            <a:ext cx="250358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/>
              <a:t>https://</a:t>
            </a:r>
            <a:r>
              <a:rPr lang="en-US" sz="900" dirty="0" err="1"/>
              <a:t>meded.ucsd.edu</a:t>
            </a:r>
            <a:r>
              <a:rPr lang="en-US" sz="900" dirty="0"/>
              <a:t>/</a:t>
            </a:r>
            <a:r>
              <a:rPr lang="en-US" sz="900" dirty="0" err="1"/>
              <a:t>clinicalmed</a:t>
            </a:r>
            <a:r>
              <a:rPr lang="en-US" sz="900" dirty="0"/>
              <a:t>/joints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52" y="3099661"/>
            <a:ext cx="4342562" cy="326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44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tests</a:t>
            </a:r>
            <a:endParaRPr lang="en-GB" dirty="0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Effusion:</a:t>
            </a:r>
          </a:p>
          <a:p>
            <a:pPr lvl="1"/>
            <a:r>
              <a:rPr lang="en-US" dirty="0" smtClean="0"/>
              <a:t>Large effusion is easy to see</a:t>
            </a:r>
          </a:p>
          <a:p>
            <a:pPr lvl="1"/>
            <a:r>
              <a:rPr lang="en-US" dirty="0" smtClean="0"/>
              <a:t>Look at normal depression medial to patella</a:t>
            </a:r>
          </a:p>
          <a:p>
            <a:pPr lvl="2"/>
            <a:r>
              <a:rPr lang="en-US" dirty="0" smtClean="0"/>
              <a:t>If present, “milking” test may demonstrate minimal effusion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9018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tests</a:t>
            </a:r>
            <a:endParaRPr lang="en-GB" dirty="0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Effusion:</a:t>
            </a:r>
          </a:p>
          <a:p>
            <a:pPr lvl="1"/>
            <a:r>
              <a:rPr lang="en-US" dirty="0" smtClean="0"/>
              <a:t>Large effusion is easy to see</a:t>
            </a:r>
          </a:p>
          <a:p>
            <a:pPr lvl="1"/>
            <a:r>
              <a:rPr lang="en-US" dirty="0" smtClean="0"/>
              <a:t>Look at normal depression medial to patella</a:t>
            </a:r>
          </a:p>
          <a:p>
            <a:pPr lvl="2"/>
            <a:r>
              <a:rPr lang="en-US" dirty="0" smtClean="0"/>
              <a:t>If obliterated, fluid can be pushed away, but reappears as hand is removed: mild effusion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4893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Look</a:t>
            </a:r>
            <a:endParaRPr lang="en-US" dirty="0" smtClean="0"/>
          </a:p>
        </p:txBody>
      </p:sp>
      <p:sp>
        <p:nvSpPr>
          <p:cNvPr id="132099" name="Rectangle 3"/>
          <p:cNvSpPr>
            <a:spLocks noGrp="1" noChangeArrowheads="1"/>
          </p:cNvSpPr>
          <p:nvPr>
            <p:ph idx="1"/>
          </p:nvPr>
        </p:nvSpPr>
        <p:spPr>
          <a:xfrm>
            <a:off x="549275" y="1375758"/>
            <a:ext cx="5247091" cy="4899910"/>
          </a:xfrm>
        </p:spPr>
        <p:txBody>
          <a:bodyPr/>
          <a:lstStyle/>
          <a:p>
            <a:r>
              <a:rPr lang="en-US" dirty="0" smtClean="0"/>
              <a:t>General </a:t>
            </a:r>
            <a:r>
              <a:rPr lang="en-US" dirty="0" smtClean="0">
                <a:sym typeface="Wingdings" charset="0"/>
              </a:rPr>
              <a:t></a:t>
            </a:r>
            <a:r>
              <a:rPr lang="en-US" dirty="0" smtClean="0"/>
              <a:t> on patient :</a:t>
            </a:r>
          </a:p>
          <a:p>
            <a:pPr lvl="1"/>
            <a:r>
              <a:rPr lang="en-US" dirty="0" smtClean="0"/>
              <a:t>Sitting comfortably on edge of </a:t>
            </a:r>
            <a:r>
              <a:rPr lang="en-US" dirty="0" smtClean="0"/>
              <a:t>couch</a:t>
            </a:r>
            <a:r>
              <a:rPr lang="en-US" dirty="0" smtClean="0"/>
              <a:t>, with knees flexed 90</a:t>
            </a:r>
            <a:r>
              <a:rPr lang="en-US" baseline="30000" dirty="0"/>
              <a:t>o</a:t>
            </a:r>
            <a:endParaRPr lang="en-US" dirty="0" smtClean="0"/>
          </a:p>
        </p:txBody>
      </p:sp>
      <p:grpSp>
        <p:nvGrpSpPr>
          <p:cNvPr id="7" name="Group 6"/>
          <p:cNvGrpSpPr/>
          <p:nvPr/>
        </p:nvGrpSpPr>
        <p:grpSpPr>
          <a:xfrm>
            <a:off x="5796366" y="1043156"/>
            <a:ext cx="3006671" cy="4993752"/>
            <a:chOff x="5700806" y="604433"/>
            <a:chExt cx="3340100" cy="596464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00806" y="604433"/>
              <a:ext cx="3340100" cy="596464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185981" y="6275649"/>
              <a:ext cx="1776448" cy="230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</a:rPr>
                <a:t>http://</a:t>
              </a:r>
              <a:r>
                <a:rPr lang="en-US" sz="900" dirty="0" err="1">
                  <a:solidFill>
                    <a:schemeClr val="bg1"/>
                  </a:solidFill>
                </a:rPr>
                <a:t>utahshoulderknee.com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04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tests</a:t>
            </a:r>
            <a:endParaRPr lang="en-GB" dirty="0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Effusion:</a:t>
            </a:r>
          </a:p>
          <a:p>
            <a:pPr lvl="1"/>
            <a:r>
              <a:rPr lang="en-US" dirty="0" smtClean="0"/>
              <a:t>Large effusion is easy to see</a:t>
            </a:r>
          </a:p>
          <a:p>
            <a:pPr lvl="1"/>
            <a:r>
              <a:rPr lang="en-US" dirty="0" smtClean="0"/>
              <a:t>Look at normal depression medial to patella</a:t>
            </a:r>
          </a:p>
          <a:p>
            <a:pPr lvl="2"/>
            <a:r>
              <a:rPr lang="en-US" dirty="0" smtClean="0"/>
              <a:t>If obliterated, and fluid can not be pushed away by hand: moderate effusion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727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tests</a:t>
            </a:r>
            <a:endParaRPr lang="en-GB" dirty="0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Effusion:</a:t>
            </a:r>
          </a:p>
          <a:p>
            <a:pPr lvl="1"/>
            <a:r>
              <a:rPr lang="en-US" dirty="0" smtClean="0"/>
              <a:t>Large effusion is easy to see</a:t>
            </a:r>
          </a:p>
          <a:p>
            <a:pPr lvl="1"/>
            <a:r>
              <a:rPr lang="en-US" dirty="0" smtClean="0"/>
              <a:t>Look at normal depression medial to patella</a:t>
            </a:r>
          </a:p>
          <a:p>
            <a:pPr lvl="2"/>
            <a:r>
              <a:rPr lang="en-US" dirty="0" smtClean="0"/>
              <a:t>If positive patellar tap (Balloting): moderate/severe effusion</a:t>
            </a:r>
          </a:p>
          <a:p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3756675" y="6437057"/>
            <a:ext cx="250358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/>
              <a:t>https://</a:t>
            </a:r>
            <a:r>
              <a:rPr lang="en-US" sz="900" dirty="0" err="1"/>
              <a:t>meded.ucsd.edu</a:t>
            </a:r>
            <a:r>
              <a:rPr lang="en-US" sz="900" dirty="0"/>
              <a:t>/</a:t>
            </a:r>
            <a:r>
              <a:rPr lang="en-US" sz="900" dirty="0" err="1"/>
              <a:t>clinicalmed</a:t>
            </a:r>
            <a:r>
              <a:rPr lang="en-US" sz="900" dirty="0"/>
              <a:t>/joints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668" y="3328559"/>
            <a:ext cx="4199598" cy="310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3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5329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2463" y="1376363"/>
            <a:ext cx="2755900" cy="4899025"/>
          </a:xfrm>
        </p:spPr>
      </p:pic>
    </p:spTree>
    <p:extLst>
      <p:ext uri="{BB962C8B-B14F-4D97-AF65-F5344CB8AC3E}">
        <p14:creationId xmlns:p14="http://schemas.microsoft.com/office/powerpoint/2010/main" val="34209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5330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2463" y="1376363"/>
            <a:ext cx="2755900" cy="4899025"/>
          </a:xfrm>
        </p:spPr>
      </p:pic>
    </p:spTree>
    <p:extLst>
      <p:ext uri="{BB962C8B-B14F-4D97-AF65-F5344CB8AC3E}">
        <p14:creationId xmlns:p14="http://schemas.microsoft.com/office/powerpoint/2010/main" val="105697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Special tests</a:t>
            </a:r>
            <a:endParaRPr lang="en-GB" dirty="0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Ligaments</a:t>
            </a:r>
          </a:p>
          <a:p>
            <a:pPr lvl="1"/>
            <a:r>
              <a:rPr lang="en-US" dirty="0" smtClean="0"/>
              <a:t>Collateral ligaments: Medial / Lateral</a:t>
            </a:r>
          </a:p>
          <a:p>
            <a:pPr lvl="1"/>
            <a:r>
              <a:rPr lang="en-US" dirty="0" smtClean="0"/>
              <a:t>Cruciate ligaments: Anterior / Posterior</a:t>
            </a:r>
          </a:p>
          <a:p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3232499" y="6487588"/>
            <a:ext cx="256557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/>
              <a:t>https://</a:t>
            </a:r>
            <a:r>
              <a:rPr lang="en-US" sz="900" dirty="0" err="1"/>
              <a:t>meded.ucsd.edu</a:t>
            </a:r>
            <a:r>
              <a:rPr lang="en-US" sz="900" dirty="0"/>
              <a:t>/</a:t>
            </a:r>
            <a:r>
              <a:rPr lang="en-US" sz="900" dirty="0" err="1"/>
              <a:t>clinicalmed</a:t>
            </a:r>
            <a:r>
              <a:rPr lang="en-US" sz="900" dirty="0"/>
              <a:t>/joints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77" y="2859476"/>
            <a:ext cx="6087709" cy="362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0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Special tests</a:t>
            </a:r>
            <a:endParaRPr lang="en-GB" dirty="0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idx="1"/>
          </p:nvPr>
        </p:nvSpPr>
        <p:spPr>
          <a:xfrm>
            <a:off x="549275" y="1375758"/>
            <a:ext cx="8042276" cy="2122559"/>
          </a:xfrm>
        </p:spPr>
        <p:txBody>
          <a:bodyPr/>
          <a:lstStyle/>
          <a:p>
            <a:pPr marL="222250"/>
            <a:r>
              <a:rPr lang="en-US" dirty="0" smtClean="0"/>
              <a:t>Collateral Ligaments</a:t>
            </a:r>
          </a:p>
          <a:p>
            <a:pPr marL="457200" lvl="1"/>
            <a:r>
              <a:rPr lang="en-US" dirty="0" smtClean="0"/>
              <a:t>Stress test, with knee slightly flexed</a:t>
            </a:r>
          </a:p>
          <a:p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3232499" y="6596076"/>
            <a:ext cx="256557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/>
              <a:t>https://</a:t>
            </a:r>
            <a:r>
              <a:rPr lang="en-US" sz="900" dirty="0" err="1"/>
              <a:t>meded.ucsd.edu</a:t>
            </a:r>
            <a:r>
              <a:rPr lang="en-US" sz="900" dirty="0"/>
              <a:t>/</a:t>
            </a:r>
            <a:r>
              <a:rPr lang="en-US" sz="900" dirty="0" err="1"/>
              <a:t>clinicalmed</a:t>
            </a:r>
            <a:r>
              <a:rPr lang="en-US" sz="900" dirty="0"/>
              <a:t>/joints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93" y="4543589"/>
            <a:ext cx="3508879" cy="20663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94" y="2402241"/>
            <a:ext cx="3508879" cy="20681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990" y="4589093"/>
            <a:ext cx="3638980" cy="20276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991" y="2402240"/>
            <a:ext cx="3638979" cy="2024055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 rot="2101375">
            <a:off x="2681934" y="4729551"/>
            <a:ext cx="266449" cy="205354"/>
          </a:xfrm>
          <a:prstGeom prst="rightArrow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2101375">
            <a:off x="5261280" y="5492608"/>
            <a:ext cx="626240" cy="225353"/>
          </a:xfrm>
          <a:prstGeom prst="rightArrow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2101375" flipH="1" flipV="1">
            <a:off x="7350008" y="5355932"/>
            <a:ext cx="274997" cy="198074"/>
          </a:xfrm>
          <a:prstGeom prst="rightArrow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2101375" flipH="1" flipV="1">
            <a:off x="2010089" y="6271327"/>
            <a:ext cx="626703" cy="233767"/>
          </a:xfrm>
          <a:prstGeom prst="rightArrow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8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Special tests</a:t>
            </a:r>
            <a:endParaRPr lang="en-GB" dirty="0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222250"/>
            <a:r>
              <a:rPr lang="en-US" dirty="0"/>
              <a:t>Collateral Ligaments</a:t>
            </a:r>
          </a:p>
          <a:p>
            <a:pPr marL="457200" lvl="1"/>
            <a:r>
              <a:rPr lang="en-US" dirty="0"/>
              <a:t>Stress test, with knee slightly flexed</a:t>
            </a:r>
          </a:p>
          <a:p>
            <a:endParaRPr lang="en-US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3908985" y="6129465"/>
            <a:ext cx="132603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err="1" smtClean="0"/>
              <a:t>www.osceskills.com</a:t>
            </a:r>
            <a:endParaRPr lang="en-US" sz="9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49" y="2839392"/>
            <a:ext cx="4235889" cy="31894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825" y="2870388"/>
            <a:ext cx="4255137" cy="3158452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 rot="2101375">
            <a:off x="2293564" y="3681305"/>
            <a:ext cx="266546" cy="240607"/>
          </a:xfrm>
          <a:prstGeom prst="rightArrow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2101375">
            <a:off x="5484939" y="4321435"/>
            <a:ext cx="626240" cy="225353"/>
          </a:xfrm>
          <a:prstGeom prst="rightArrow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2101375" flipH="1" flipV="1">
            <a:off x="7654510" y="4063064"/>
            <a:ext cx="279750" cy="232759"/>
          </a:xfrm>
          <a:prstGeom prst="rightArrow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2101375" flipH="1" flipV="1">
            <a:off x="1638135" y="5217435"/>
            <a:ext cx="626703" cy="233767"/>
          </a:xfrm>
          <a:prstGeom prst="rightArrow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41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Special tests</a:t>
            </a:r>
            <a:endParaRPr lang="en-GB" dirty="0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Ligaments</a:t>
            </a:r>
          </a:p>
          <a:p>
            <a:pPr lvl="1"/>
            <a:r>
              <a:rPr lang="en-US" dirty="0" smtClean="0"/>
              <a:t>Collaterals: “alternative technique”</a:t>
            </a:r>
          </a:p>
          <a:p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3232499" y="6487588"/>
            <a:ext cx="256557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/>
              <a:t>https://</a:t>
            </a:r>
            <a:r>
              <a:rPr lang="en-US" sz="900" dirty="0" err="1"/>
              <a:t>meded.ucsd.edu</a:t>
            </a:r>
            <a:r>
              <a:rPr lang="en-US" sz="900" dirty="0"/>
              <a:t>/</a:t>
            </a:r>
            <a:r>
              <a:rPr lang="en-US" sz="900" dirty="0" err="1"/>
              <a:t>clinicalmed</a:t>
            </a:r>
            <a:r>
              <a:rPr lang="en-US" sz="900" dirty="0"/>
              <a:t>/joints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665" y="2420938"/>
            <a:ext cx="5604775" cy="4066650"/>
          </a:xfrm>
          <a:prstGeom prst="rect">
            <a:avLst/>
          </a:prstGeom>
        </p:spPr>
      </p:pic>
      <p:sp>
        <p:nvSpPr>
          <p:cNvPr id="2" name="Left-Right Arrow 1"/>
          <p:cNvSpPr/>
          <p:nvPr/>
        </p:nvSpPr>
        <p:spPr>
          <a:xfrm rot="17481191">
            <a:off x="5027872" y="4448013"/>
            <a:ext cx="928188" cy="294468"/>
          </a:xfrm>
          <a:prstGeom prst="leftRightArrow">
            <a:avLst/>
          </a:prstGeom>
          <a:solidFill>
            <a:schemeClr val="tx2">
              <a:lumMod val="10000"/>
              <a:lumOff val="90000"/>
              <a:alpha val="6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15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tests</a:t>
            </a:r>
            <a:endParaRPr lang="en-GB" dirty="0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Cruciate ligaments</a:t>
            </a:r>
          </a:p>
          <a:p>
            <a:pPr lvl="1"/>
            <a:r>
              <a:rPr lang="en-US" dirty="0" smtClean="0"/>
              <a:t>Anterior / Posterior Drawer Test</a:t>
            </a:r>
          </a:p>
        </p:txBody>
      </p:sp>
      <p:sp>
        <p:nvSpPr>
          <p:cNvPr id="6" name="Rectangle 5"/>
          <p:cNvSpPr/>
          <p:nvPr/>
        </p:nvSpPr>
        <p:spPr>
          <a:xfrm>
            <a:off x="3304709" y="6598121"/>
            <a:ext cx="256557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/>
              <a:t>https://</a:t>
            </a:r>
            <a:r>
              <a:rPr lang="en-US" sz="900" dirty="0" err="1"/>
              <a:t>meded.ucsd.edu</a:t>
            </a:r>
            <a:r>
              <a:rPr lang="en-US" sz="900" dirty="0"/>
              <a:t>/</a:t>
            </a:r>
            <a:r>
              <a:rPr lang="en-US" sz="900" dirty="0" err="1"/>
              <a:t>clinicalmed</a:t>
            </a:r>
            <a:r>
              <a:rPr lang="en-US" sz="900" dirty="0"/>
              <a:t>/joints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/>
          <a:stretch/>
        </p:blipFill>
        <p:spPr>
          <a:xfrm>
            <a:off x="549274" y="2994372"/>
            <a:ext cx="4498207" cy="28794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030" y="2366808"/>
            <a:ext cx="3172553" cy="20983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030" y="4520950"/>
            <a:ext cx="3172554" cy="2050595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 rot="1988782">
            <a:off x="6854491" y="5668192"/>
            <a:ext cx="626240" cy="225353"/>
          </a:xfrm>
          <a:prstGeom prst="rightArrow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424044" flipH="1" flipV="1">
            <a:off x="5880625" y="3039103"/>
            <a:ext cx="626703" cy="233767"/>
          </a:xfrm>
          <a:prstGeom prst="rightArrow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40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tests</a:t>
            </a:r>
            <a:endParaRPr lang="en-GB" dirty="0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Cruciate ligaments</a:t>
            </a:r>
          </a:p>
          <a:p>
            <a:pPr lvl="1"/>
            <a:r>
              <a:rPr lang="en-US" dirty="0" smtClean="0"/>
              <a:t>Anterior / Posterior Drawer Test</a:t>
            </a:r>
          </a:p>
          <a:p>
            <a:pPr lvl="1"/>
            <a:r>
              <a:rPr lang="en-US" dirty="0" err="1" smtClean="0"/>
              <a:t>Lachman’s</a:t>
            </a:r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3304709" y="6613617"/>
            <a:ext cx="256557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/>
              <a:t>https://</a:t>
            </a:r>
            <a:r>
              <a:rPr lang="en-US" sz="900" dirty="0" err="1"/>
              <a:t>meded.ucsd.edu</a:t>
            </a:r>
            <a:r>
              <a:rPr lang="en-US" sz="900" dirty="0"/>
              <a:t>/</a:t>
            </a:r>
            <a:r>
              <a:rPr lang="en-US" sz="900" dirty="0" err="1"/>
              <a:t>clinicalmed</a:t>
            </a:r>
            <a:r>
              <a:rPr lang="en-US" sz="900" dirty="0"/>
              <a:t>/joints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229" y="2947876"/>
            <a:ext cx="5781294" cy="3660393"/>
          </a:xfrm>
          <a:prstGeom prst="rect">
            <a:avLst/>
          </a:prstGeom>
        </p:spPr>
      </p:pic>
      <p:sp>
        <p:nvSpPr>
          <p:cNvPr id="4" name="Down Arrow 3"/>
          <p:cNvSpPr/>
          <p:nvPr/>
        </p:nvSpPr>
        <p:spPr>
          <a:xfrm rot="20328753">
            <a:off x="4762380" y="3648754"/>
            <a:ext cx="362170" cy="319347"/>
          </a:xfrm>
          <a:prstGeom prst="downArrow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 rot="19330676" flipV="1">
            <a:off x="3479861" y="4174276"/>
            <a:ext cx="421038" cy="715502"/>
          </a:xfrm>
          <a:prstGeom prst="downArrow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9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Look</a:t>
            </a:r>
            <a:endParaRPr lang="en-US" dirty="0" smtClean="0"/>
          </a:p>
        </p:txBody>
      </p:sp>
      <p:sp>
        <p:nvSpPr>
          <p:cNvPr id="132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General </a:t>
            </a:r>
            <a:r>
              <a:rPr lang="en-US" dirty="0" smtClean="0">
                <a:sym typeface="Wingdings" charset="0"/>
              </a:rPr>
              <a:t></a:t>
            </a:r>
            <a:r>
              <a:rPr lang="en-US" dirty="0" smtClean="0"/>
              <a:t> on patient :</a:t>
            </a:r>
          </a:p>
          <a:p>
            <a:pPr lvl="1"/>
            <a:r>
              <a:rPr lang="en-US" dirty="0" smtClean="0"/>
              <a:t>Sitting, in pain, with both hand around his R flexed knee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782309" y="2994371"/>
            <a:ext cx="5548393" cy="3502382"/>
            <a:chOff x="-347844" y="3781399"/>
            <a:chExt cx="4294094" cy="290780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347844" y="3781399"/>
              <a:ext cx="4294094" cy="2860527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-347844" y="6458372"/>
              <a:ext cx="2382383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/>
                <a:t>http://www.123rf.com/photo_25506370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063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tests</a:t>
            </a:r>
            <a:endParaRPr lang="en-GB" dirty="0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Cruciate ligaments</a:t>
            </a:r>
          </a:p>
          <a:p>
            <a:pPr lvl="1"/>
            <a:r>
              <a:rPr lang="en-US" dirty="0" smtClean="0"/>
              <a:t>Sagging sign: Posterior cruciate torn</a:t>
            </a:r>
          </a:p>
        </p:txBody>
      </p:sp>
      <p:pic>
        <p:nvPicPr>
          <p:cNvPr id="4" name="Picture 4" descr="DSC0010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822" y="2451934"/>
            <a:ext cx="5501006" cy="412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85508" y="6578916"/>
            <a:ext cx="14318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err="1" smtClean="0"/>
              <a:t>Dr</a:t>
            </a:r>
            <a:r>
              <a:rPr lang="en-US" sz="900" dirty="0" smtClean="0"/>
              <a:t> </a:t>
            </a:r>
            <a:r>
              <a:rPr lang="en-US" sz="900" dirty="0" err="1" smtClean="0"/>
              <a:t>AbduAziz</a:t>
            </a:r>
            <a:r>
              <a:rPr lang="en-US" sz="900" dirty="0" smtClean="0"/>
              <a:t> </a:t>
            </a:r>
            <a:r>
              <a:rPr lang="en-US" sz="900" dirty="0" err="1" smtClean="0"/>
              <a:t>AlAhaideb</a:t>
            </a:r>
            <a:endParaRPr lang="en-US" sz="900" dirty="0"/>
          </a:p>
        </p:txBody>
      </p:sp>
      <p:sp>
        <p:nvSpPr>
          <p:cNvPr id="10" name="Freeform 9"/>
          <p:cNvSpPr/>
          <p:nvPr/>
        </p:nvSpPr>
        <p:spPr>
          <a:xfrm>
            <a:off x="4793876" y="3502959"/>
            <a:ext cx="766483" cy="1311088"/>
          </a:xfrm>
          <a:custGeom>
            <a:avLst/>
            <a:gdLst>
              <a:gd name="connsiteX0" fmla="*/ 0 w 766483"/>
              <a:gd name="connsiteY0" fmla="*/ 0 h 1311088"/>
              <a:gd name="connsiteX1" fmla="*/ 33618 w 766483"/>
              <a:gd name="connsiteY1" fmla="*/ 26894 h 1311088"/>
              <a:gd name="connsiteX2" fmla="*/ 80683 w 766483"/>
              <a:gd name="connsiteY2" fmla="*/ 80682 h 1311088"/>
              <a:gd name="connsiteX3" fmla="*/ 100853 w 766483"/>
              <a:gd name="connsiteY3" fmla="*/ 121023 h 1311088"/>
              <a:gd name="connsiteX4" fmla="*/ 121024 w 766483"/>
              <a:gd name="connsiteY4" fmla="*/ 134470 h 1311088"/>
              <a:gd name="connsiteX5" fmla="*/ 141195 w 766483"/>
              <a:gd name="connsiteY5" fmla="*/ 174812 h 1311088"/>
              <a:gd name="connsiteX6" fmla="*/ 147918 w 766483"/>
              <a:gd name="connsiteY6" fmla="*/ 194982 h 1311088"/>
              <a:gd name="connsiteX7" fmla="*/ 174812 w 766483"/>
              <a:gd name="connsiteY7" fmla="*/ 235323 h 1311088"/>
              <a:gd name="connsiteX8" fmla="*/ 188259 w 766483"/>
              <a:gd name="connsiteY8" fmla="*/ 275665 h 1311088"/>
              <a:gd name="connsiteX9" fmla="*/ 194983 w 766483"/>
              <a:gd name="connsiteY9" fmla="*/ 295835 h 1311088"/>
              <a:gd name="connsiteX10" fmla="*/ 201706 w 766483"/>
              <a:gd name="connsiteY10" fmla="*/ 316006 h 1311088"/>
              <a:gd name="connsiteX11" fmla="*/ 228600 w 766483"/>
              <a:gd name="connsiteY11" fmla="*/ 356347 h 1311088"/>
              <a:gd name="connsiteX12" fmla="*/ 242048 w 766483"/>
              <a:gd name="connsiteY12" fmla="*/ 403412 h 1311088"/>
              <a:gd name="connsiteX13" fmla="*/ 255495 w 766483"/>
              <a:gd name="connsiteY13" fmla="*/ 423582 h 1311088"/>
              <a:gd name="connsiteX14" fmla="*/ 289112 w 766483"/>
              <a:gd name="connsiteY14" fmla="*/ 484094 h 1311088"/>
              <a:gd name="connsiteX15" fmla="*/ 302559 w 766483"/>
              <a:gd name="connsiteY15" fmla="*/ 504265 h 1311088"/>
              <a:gd name="connsiteX16" fmla="*/ 309283 w 766483"/>
              <a:gd name="connsiteY16" fmla="*/ 524435 h 1311088"/>
              <a:gd name="connsiteX17" fmla="*/ 336177 w 766483"/>
              <a:gd name="connsiteY17" fmla="*/ 564776 h 1311088"/>
              <a:gd name="connsiteX18" fmla="*/ 349624 w 766483"/>
              <a:gd name="connsiteY18" fmla="*/ 584947 h 1311088"/>
              <a:gd name="connsiteX19" fmla="*/ 356348 w 766483"/>
              <a:gd name="connsiteY19" fmla="*/ 611841 h 1311088"/>
              <a:gd name="connsiteX20" fmla="*/ 363071 w 766483"/>
              <a:gd name="connsiteY20" fmla="*/ 632012 h 1311088"/>
              <a:gd name="connsiteX21" fmla="*/ 376518 w 766483"/>
              <a:gd name="connsiteY21" fmla="*/ 699247 h 1311088"/>
              <a:gd name="connsiteX22" fmla="*/ 389965 w 766483"/>
              <a:gd name="connsiteY22" fmla="*/ 739588 h 1311088"/>
              <a:gd name="connsiteX23" fmla="*/ 410136 w 766483"/>
              <a:gd name="connsiteY23" fmla="*/ 800100 h 1311088"/>
              <a:gd name="connsiteX24" fmla="*/ 430306 w 766483"/>
              <a:gd name="connsiteY24" fmla="*/ 860612 h 1311088"/>
              <a:gd name="connsiteX25" fmla="*/ 437030 w 766483"/>
              <a:gd name="connsiteY25" fmla="*/ 880782 h 1311088"/>
              <a:gd name="connsiteX26" fmla="*/ 504265 w 766483"/>
              <a:gd name="connsiteY26" fmla="*/ 981635 h 1311088"/>
              <a:gd name="connsiteX27" fmla="*/ 544606 w 766483"/>
              <a:gd name="connsiteY27" fmla="*/ 1042147 h 1311088"/>
              <a:gd name="connsiteX28" fmla="*/ 558053 w 766483"/>
              <a:gd name="connsiteY28" fmla="*/ 1062317 h 1311088"/>
              <a:gd name="connsiteX29" fmla="*/ 571500 w 766483"/>
              <a:gd name="connsiteY29" fmla="*/ 1075765 h 1311088"/>
              <a:gd name="connsiteX30" fmla="*/ 605118 w 766483"/>
              <a:gd name="connsiteY30" fmla="*/ 1109382 h 1311088"/>
              <a:gd name="connsiteX31" fmla="*/ 618565 w 766483"/>
              <a:gd name="connsiteY31" fmla="*/ 1129553 h 1311088"/>
              <a:gd name="connsiteX32" fmla="*/ 638736 w 766483"/>
              <a:gd name="connsiteY32" fmla="*/ 1143000 h 1311088"/>
              <a:gd name="connsiteX33" fmla="*/ 645459 w 766483"/>
              <a:gd name="connsiteY33" fmla="*/ 1163170 h 1311088"/>
              <a:gd name="connsiteX34" fmla="*/ 672353 w 766483"/>
              <a:gd name="connsiteY34" fmla="*/ 1203512 h 1311088"/>
              <a:gd name="connsiteX35" fmla="*/ 685800 w 766483"/>
              <a:gd name="connsiteY35" fmla="*/ 1223682 h 1311088"/>
              <a:gd name="connsiteX36" fmla="*/ 699248 w 766483"/>
              <a:gd name="connsiteY36" fmla="*/ 1237129 h 1311088"/>
              <a:gd name="connsiteX37" fmla="*/ 712695 w 766483"/>
              <a:gd name="connsiteY37" fmla="*/ 1257300 h 1311088"/>
              <a:gd name="connsiteX38" fmla="*/ 766483 w 766483"/>
              <a:gd name="connsiteY38" fmla="*/ 1304365 h 1311088"/>
              <a:gd name="connsiteX39" fmla="*/ 766483 w 766483"/>
              <a:gd name="connsiteY39" fmla="*/ 1311088 h 1311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66483" h="1311088">
                <a:moveTo>
                  <a:pt x="0" y="0"/>
                </a:moveTo>
                <a:cubicBezTo>
                  <a:pt x="11206" y="8965"/>
                  <a:pt x="24018" y="16227"/>
                  <a:pt x="33618" y="26894"/>
                </a:cubicBezTo>
                <a:cubicBezTo>
                  <a:pt x="92449" y="92261"/>
                  <a:pt x="33337" y="49119"/>
                  <a:pt x="80683" y="80682"/>
                </a:cubicBezTo>
                <a:cubicBezTo>
                  <a:pt x="86151" y="97088"/>
                  <a:pt x="87818" y="107989"/>
                  <a:pt x="100853" y="121023"/>
                </a:cubicBezTo>
                <a:cubicBezTo>
                  <a:pt x="106567" y="126737"/>
                  <a:pt x="114300" y="129988"/>
                  <a:pt x="121024" y="134470"/>
                </a:cubicBezTo>
                <a:cubicBezTo>
                  <a:pt x="137926" y="185174"/>
                  <a:pt x="115126" y="122672"/>
                  <a:pt x="141195" y="174812"/>
                </a:cubicBezTo>
                <a:cubicBezTo>
                  <a:pt x="144364" y="181151"/>
                  <a:pt x="144476" y="188787"/>
                  <a:pt x="147918" y="194982"/>
                </a:cubicBezTo>
                <a:cubicBezTo>
                  <a:pt x="155767" y="209110"/>
                  <a:pt x="169701" y="219991"/>
                  <a:pt x="174812" y="235323"/>
                </a:cubicBezTo>
                <a:lnTo>
                  <a:pt x="188259" y="275665"/>
                </a:lnTo>
                <a:lnTo>
                  <a:pt x="194983" y="295835"/>
                </a:lnTo>
                <a:cubicBezTo>
                  <a:pt x="197224" y="302559"/>
                  <a:pt x="197775" y="310109"/>
                  <a:pt x="201706" y="316006"/>
                </a:cubicBezTo>
                <a:lnTo>
                  <a:pt x="228600" y="356347"/>
                </a:lnTo>
                <a:cubicBezTo>
                  <a:pt x="230754" y="364964"/>
                  <a:pt x="237225" y="393766"/>
                  <a:pt x="242048" y="403412"/>
                </a:cubicBezTo>
                <a:cubicBezTo>
                  <a:pt x="245662" y="410639"/>
                  <a:pt x="251013" y="416859"/>
                  <a:pt x="255495" y="423582"/>
                </a:cubicBezTo>
                <a:cubicBezTo>
                  <a:pt x="267328" y="459085"/>
                  <a:pt x="258286" y="437855"/>
                  <a:pt x="289112" y="484094"/>
                </a:cubicBezTo>
                <a:cubicBezTo>
                  <a:pt x="293594" y="490818"/>
                  <a:pt x="300003" y="496599"/>
                  <a:pt x="302559" y="504265"/>
                </a:cubicBezTo>
                <a:cubicBezTo>
                  <a:pt x="304800" y="510988"/>
                  <a:pt x="305841" y="518240"/>
                  <a:pt x="309283" y="524435"/>
                </a:cubicBezTo>
                <a:cubicBezTo>
                  <a:pt x="317132" y="538562"/>
                  <a:pt x="327212" y="551329"/>
                  <a:pt x="336177" y="564776"/>
                </a:cubicBezTo>
                <a:lnTo>
                  <a:pt x="349624" y="584947"/>
                </a:lnTo>
                <a:cubicBezTo>
                  <a:pt x="351865" y="593912"/>
                  <a:pt x="353809" y="602956"/>
                  <a:pt x="356348" y="611841"/>
                </a:cubicBezTo>
                <a:cubicBezTo>
                  <a:pt x="358295" y="618656"/>
                  <a:pt x="361534" y="625093"/>
                  <a:pt x="363071" y="632012"/>
                </a:cubicBezTo>
                <a:cubicBezTo>
                  <a:pt x="373452" y="678726"/>
                  <a:pt x="365040" y="660986"/>
                  <a:pt x="376518" y="699247"/>
                </a:cubicBezTo>
                <a:cubicBezTo>
                  <a:pt x="380591" y="712824"/>
                  <a:pt x="385483" y="726141"/>
                  <a:pt x="389965" y="739588"/>
                </a:cubicBezTo>
                <a:lnTo>
                  <a:pt x="410136" y="800100"/>
                </a:lnTo>
                <a:lnTo>
                  <a:pt x="430306" y="860612"/>
                </a:lnTo>
                <a:cubicBezTo>
                  <a:pt x="432547" y="867335"/>
                  <a:pt x="433099" y="874885"/>
                  <a:pt x="437030" y="880782"/>
                </a:cubicBezTo>
                <a:lnTo>
                  <a:pt x="504265" y="981635"/>
                </a:lnTo>
                <a:lnTo>
                  <a:pt x="544606" y="1042147"/>
                </a:lnTo>
                <a:cubicBezTo>
                  <a:pt x="549088" y="1048870"/>
                  <a:pt x="552339" y="1056603"/>
                  <a:pt x="558053" y="1062317"/>
                </a:cubicBezTo>
                <a:cubicBezTo>
                  <a:pt x="562535" y="1066800"/>
                  <a:pt x="567540" y="1070815"/>
                  <a:pt x="571500" y="1075765"/>
                </a:cubicBezTo>
                <a:cubicBezTo>
                  <a:pt x="597112" y="1107779"/>
                  <a:pt x="570543" y="1086332"/>
                  <a:pt x="605118" y="1109382"/>
                </a:cubicBezTo>
                <a:cubicBezTo>
                  <a:pt x="609600" y="1116106"/>
                  <a:pt x="612851" y="1123839"/>
                  <a:pt x="618565" y="1129553"/>
                </a:cubicBezTo>
                <a:cubicBezTo>
                  <a:pt x="624279" y="1135267"/>
                  <a:pt x="633688" y="1136690"/>
                  <a:pt x="638736" y="1143000"/>
                </a:cubicBezTo>
                <a:cubicBezTo>
                  <a:pt x="643163" y="1148534"/>
                  <a:pt x="642017" y="1156975"/>
                  <a:pt x="645459" y="1163170"/>
                </a:cubicBezTo>
                <a:cubicBezTo>
                  <a:pt x="653308" y="1177298"/>
                  <a:pt x="663388" y="1190065"/>
                  <a:pt x="672353" y="1203512"/>
                </a:cubicBezTo>
                <a:cubicBezTo>
                  <a:pt x="676835" y="1210235"/>
                  <a:pt x="680086" y="1217968"/>
                  <a:pt x="685800" y="1223682"/>
                </a:cubicBezTo>
                <a:cubicBezTo>
                  <a:pt x="690283" y="1228164"/>
                  <a:pt x="695288" y="1232179"/>
                  <a:pt x="699248" y="1237129"/>
                </a:cubicBezTo>
                <a:cubicBezTo>
                  <a:pt x="704296" y="1243439"/>
                  <a:pt x="706981" y="1251586"/>
                  <a:pt x="712695" y="1257300"/>
                </a:cubicBezTo>
                <a:cubicBezTo>
                  <a:pt x="725996" y="1270602"/>
                  <a:pt x="766483" y="1282559"/>
                  <a:pt x="766483" y="1304365"/>
                </a:cubicBezTo>
                <a:lnTo>
                  <a:pt x="766483" y="1311088"/>
                </a:ln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4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tests</a:t>
            </a:r>
            <a:endParaRPr lang="en-GB" dirty="0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Menisci:</a:t>
            </a:r>
          </a:p>
          <a:p>
            <a:pPr lvl="1"/>
            <a:r>
              <a:rPr lang="en-US" dirty="0" smtClean="0"/>
              <a:t>McMurray’s test for medial &amp; lateral meniscus</a:t>
            </a:r>
          </a:p>
          <a:p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3318621" y="6492854"/>
            <a:ext cx="250358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/>
              <a:t>https://</a:t>
            </a:r>
            <a:r>
              <a:rPr lang="en-US" sz="900" dirty="0" err="1"/>
              <a:t>meded.ucsd.edu</a:t>
            </a:r>
            <a:r>
              <a:rPr lang="en-US" sz="900" dirty="0"/>
              <a:t>/</a:t>
            </a:r>
            <a:r>
              <a:rPr lang="en-US" sz="900" dirty="0" err="1"/>
              <a:t>clinicalmed</a:t>
            </a:r>
            <a:r>
              <a:rPr lang="en-US" sz="900" dirty="0"/>
              <a:t>/joints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36" y="3054776"/>
            <a:ext cx="4212382" cy="30670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686" y="3054775"/>
            <a:ext cx="4186340" cy="3067056"/>
          </a:xfrm>
          <a:prstGeom prst="rect">
            <a:avLst/>
          </a:prstGeom>
        </p:spPr>
      </p:pic>
      <p:sp>
        <p:nvSpPr>
          <p:cNvPr id="8" name="Circular Arrow 7"/>
          <p:cNvSpPr/>
          <p:nvPr/>
        </p:nvSpPr>
        <p:spPr>
          <a:xfrm rot="1661096" flipV="1">
            <a:off x="1518128" y="4871474"/>
            <a:ext cx="1058140" cy="1142272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799997"/>
              <a:gd name="adj5" fmla="val 12500"/>
            </a:avLst>
          </a:prstGeom>
          <a:solidFill>
            <a:schemeClr val="tx2">
              <a:lumMod val="10000"/>
              <a:lumOff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ircular Arrow 8"/>
          <p:cNvSpPr/>
          <p:nvPr/>
        </p:nvSpPr>
        <p:spPr>
          <a:xfrm rot="1222761">
            <a:off x="5615376" y="4232147"/>
            <a:ext cx="1058140" cy="1059377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799997"/>
              <a:gd name="adj5" fmla="val 12500"/>
            </a:avLst>
          </a:prstGeom>
          <a:solidFill>
            <a:schemeClr val="tx2">
              <a:lumMod val="10000"/>
              <a:lumOff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2227200" y="3509511"/>
            <a:ext cx="644803" cy="571549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215071" y="3109207"/>
            <a:ext cx="644803" cy="571549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94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tests</a:t>
            </a:r>
            <a:endParaRPr lang="en-GB" dirty="0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Menisci:</a:t>
            </a:r>
          </a:p>
          <a:p>
            <a:pPr lvl="1"/>
            <a:r>
              <a:rPr lang="en-US" dirty="0" smtClean="0"/>
              <a:t>McMurray’s test for medial &amp; lateral meniscus</a:t>
            </a:r>
          </a:p>
          <a:p>
            <a:pPr lvl="1"/>
            <a:r>
              <a:rPr lang="en-US" dirty="0" smtClean="0"/>
              <a:t>Appley grinding test</a:t>
            </a:r>
          </a:p>
          <a:p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480" y="2934550"/>
            <a:ext cx="4818854" cy="353423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18621" y="6492854"/>
            <a:ext cx="250358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/>
              <a:t>https://</a:t>
            </a:r>
            <a:r>
              <a:rPr lang="en-US" sz="900" dirty="0" err="1"/>
              <a:t>meded.ucsd.edu</a:t>
            </a:r>
            <a:r>
              <a:rPr lang="en-US" sz="900" dirty="0"/>
              <a:t>/</a:t>
            </a:r>
            <a:r>
              <a:rPr lang="en-US" sz="900" dirty="0" err="1"/>
              <a:t>clinicalmed</a:t>
            </a:r>
            <a:r>
              <a:rPr lang="en-US" sz="900" dirty="0"/>
              <a:t>/joints</a:t>
            </a:r>
          </a:p>
        </p:txBody>
      </p:sp>
      <p:sp>
        <p:nvSpPr>
          <p:cNvPr id="3" name="Circular Arrow 2"/>
          <p:cNvSpPr/>
          <p:nvPr/>
        </p:nvSpPr>
        <p:spPr>
          <a:xfrm flipV="1">
            <a:off x="4000689" y="3143092"/>
            <a:ext cx="1058140" cy="1142272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799997"/>
              <a:gd name="adj5" fmla="val 12500"/>
            </a:avLst>
          </a:prstGeom>
          <a:solidFill>
            <a:schemeClr val="tx2">
              <a:lumMod val="10000"/>
              <a:lumOff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4000689" y="4435044"/>
            <a:ext cx="230348" cy="1363851"/>
          </a:xfrm>
          <a:prstGeom prst="downArrow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6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tests</a:t>
            </a:r>
            <a:endParaRPr lang="en-GB" dirty="0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Gait – walking</a:t>
            </a:r>
            <a:endParaRPr lang="en-GB" dirty="0" smtClean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089" y="2296303"/>
            <a:ext cx="5305821" cy="39793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08985" y="6275668"/>
            <a:ext cx="132603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err="1" smtClean="0"/>
              <a:t>www.osceskills.com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59768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Special Tests: Gait</a:t>
            </a:r>
            <a:endParaRPr lang="en-GB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235F84"/>
                </a:solidFill>
              </a:rPr>
              <a:t>Stance phase (60%)</a:t>
            </a:r>
          </a:p>
        </p:txBody>
      </p:sp>
      <p:sp>
        <p:nvSpPr>
          <p:cNvPr id="26629" name="Rectangle 5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/>
              <a:t>Heel strike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Foot flat - mid-stance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Push off</a:t>
            </a:r>
          </a:p>
          <a:p>
            <a:endParaRPr lang="en-US" dirty="0" smtClean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235F84"/>
                </a:solidFill>
              </a:rPr>
              <a:t>Swing phase (40%)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Acceleration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Mid-swing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Deceleration</a:t>
            </a:r>
          </a:p>
        </p:txBody>
      </p:sp>
      <p:sp>
        <p:nvSpPr>
          <p:cNvPr id="15" name="Text Placeholder 4"/>
          <p:cNvSpPr txBox="1">
            <a:spLocks/>
          </p:cNvSpPr>
          <p:nvPr/>
        </p:nvSpPr>
        <p:spPr bwMode="auto">
          <a:xfrm>
            <a:off x="2133600" y="1044378"/>
            <a:ext cx="4725988" cy="639762"/>
          </a:xfrm>
          <a:prstGeom prst="rect">
            <a:avLst/>
          </a:prstGeom>
          <a:solidFill>
            <a:schemeClr val="accent1">
              <a:lumMod val="40000"/>
              <a:lumOff val="60000"/>
              <a:alpha val="16000"/>
            </a:schemeClr>
          </a:solidFill>
          <a:ln>
            <a:solidFill>
              <a:srgbClr val="235F84"/>
            </a:solidFill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b"/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charset="0"/>
              <a:buNone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0"/>
              <a:buNone/>
              <a:defRPr sz="2000" b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9144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charset="0"/>
              <a:buNone/>
              <a:defRPr sz="1800" b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3716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None/>
              <a:defRPr sz="1600" b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18288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None/>
              <a:defRPr sz="1600" b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None/>
              <a:defRPr sz="1600" b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None/>
              <a:defRPr sz="1600" b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None/>
              <a:defRPr sz="1600" b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None/>
              <a:defRPr sz="1600" b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9pPr>
          </a:lstStyle>
          <a:p>
            <a:pPr algn="ctr">
              <a:defRPr/>
            </a:pPr>
            <a:r>
              <a:rPr lang="en-US" sz="2800" dirty="0" smtClean="0">
                <a:solidFill>
                  <a:srgbClr val="235F84"/>
                </a:solidFill>
                <a:latin typeface="Arial"/>
                <a:cs typeface="Arial"/>
              </a:rPr>
              <a:t>The Normal Gait Cycle</a:t>
            </a:r>
          </a:p>
        </p:txBody>
      </p:sp>
      <p:pic>
        <p:nvPicPr>
          <p:cNvPr id="19" name="Content Placeholder 10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472" r="236"/>
          <a:stretch/>
        </p:blipFill>
        <p:spPr bwMode="auto">
          <a:xfrm>
            <a:off x="977900" y="3810000"/>
            <a:ext cx="7175500" cy="2743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90800" y="6519495"/>
            <a:ext cx="4343400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235F84"/>
                </a:solidFill>
              </a:rPr>
              <a:t>http://www.root2being.com/foot-</a:t>
            </a:r>
            <a:r>
              <a:rPr lang="en-US" sz="1400" dirty="0" err="1">
                <a:solidFill>
                  <a:srgbClr val="235F84"/>
                </a:solidFill>
              </a:rPr>
              <a:t>function.html</a:t>
            </a:r>
            <a:endParaRPr lang="en-US" sz="1400" dirty="0">
              <a:solidFill>
                <a:srgbClr val="235F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78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Tests: Gait</a:t>
            </a:r>
            <a:endParaRPr lang="en-GB" dirty="0" smtClean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7273067"/>
              </p:ext>
            </p:extLst>
          </p:nvPr>
        </p:nvGraphicFramePr>
        <p:xfrm>
          <a:off x="854111" y="1799639"/>
          <a:ext cx="7405635" cy="4176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91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164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3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Gait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>
                    <a:solidFill>
                      <a:srgbClr val="235F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Explanation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>
                    <a:solidFill>
                      <a:srgbClr val="235F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37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Normal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Normal stance and swing phases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37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Antalgic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Painful to weight-bear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</a:t>
                      </a:r>
                    </a:p>
                    <a:p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short stance phase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3027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Lurch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Shortening – painless limping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normal stance period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37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Circumduction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Stiff hip – motion of pelvis compensates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3027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Step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Foot drop – more hip &amp; knee flexion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needed to free toes from ground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37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Tip-toe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Heel off the ground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109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2746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Knee Examination</a:t>
            </a:r>
            <a:endParaRPr lang="en-GB" dirty="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Look</a:t>
            </a:r>
          </a:p>
          <a:p>
            <a:pPr lvl="1"/>
            <a:r>
              <a:rPr lang="en-US" dirty="0"/>
              <a:t>General </a:t>
            </a:r>
            <a:r>
              <a:rPr lang="en-US" dirty="0">
                <a:sym typeface="Wingdings" charset="0"/>
              </a:rPr>
              <a:t></a:t>
            </a:r>
            <a:r>
              <a:rPr lang="en-US" dirty="0"/>
              <a:t> on </a:t>
            </a:r>
            <a:r>
              <a:rPr lang="en-US" dirty="0" smtClean="0"/>
              <a:t>patient</a:t>
            </a:r>
            <a:endParaRPr lang="en-US" dirty="0"/>
          </a:p>
          <a:p>
            <a:pPr lvl="1"/>
            <a:r>
              <a:rPr lang="en-US" dirty="0"/>
              <a:t>General </a:t>
            </a:r>
            <a:r>
              <a:rPr lang="en-US" dirty="0">
                <a:sym typeface="Wingdings" charset="0"/>
              </a:rPr>
              <a:t></a:t>
            </a:r>
            <a:r>
              <a:rPr lang="en-US" dirty="0"/>
              <a:t> local (knee, thigh, leg):</a:t>
            </a:r>
          </a:p>
          <a:p>
            <a:pPr lvl="2"/>
            <a:r>
              <a:rPr lang="en-US" dirty="0" smtClean="0"/>
              <a:t>Position, Major </a:t>
            </a:r>
            <a:r>
              <a:rPr lang="en-US" dirty="0"/>
              <a:t>deformity, </a:t>
            </a:r>
            <a:r>
              <a:rPr lang="en-US" dirty="0" smtClean="0"/>
              <a:t>swelling, Extra</a:t>
            </a:r>
            <a:endParaRPr lang="en-US" dirty="0"/>
          </a:p>
          <a:p>
            <a:pPr lvl="1"/>
            <a:r>
              <a:rPr lang="en-US" dirty="0"/>
              <a:t>Anatomic </a:t>
            </a:r>
            <a:r>
              <a:rPr lang="en-US" dirty="0" smtClean="0"/>
              <a:t>local</a:t>
            </a:r>
          </a:p>
          <a:p>
            <a:r>
              <a:rPr lang="en-US" dirty="0" smtClean="0"/>
              <a:t>Feel</a:t>
            </a:r>
          </a:p>
          <a:p>
            <a:pPr lvl="1"/>
            <a:r>
              <a:rPr lang="en-US" dirty="0" smtClean="0"/>
              <a:t>Tenderness, Temperature, Anatomical</a:t>
            </a:r>
          </a:p>
          <a:p>
            <a:r>
              <a:rPr lang="en-US" dirty="0" smtClean="0"/>
              <a:t>Move</a:t>
            </a:r>
          </a:p>
          <a:p>
            <a:pPr lvl="1"/>
            <a:r>
              <a:rPr lang="en-US" dirty="0" smtClean="0"/>
              <a:t>Active, Passive</a:t>
            </a:r>
          </a:p>
          <a:p>
            <a:r>
              <a:rPr lang="en-US" dirty="0" smtClean="0"/>
              <a:t>Special tests</a:t>
            </a:r>
          </a:p>
        </p:txBody>
      </p:sp>
    </p:spTree>
    <p:extLst>
      <p:ext uri="{BB962C8B-B14F-4D97-AF65-F5344CB8AC3E}">
        <p14:creationId xmlns:p14="http://schemas.microsoft.com/office/powerpoint/2010/main" val="52741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tests</a:t>
            </a:r>
            <a:endParaRPr lang="en-GB" dirty="0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Patella-related</a:t>
            </a:r>
          </a:p>
          <a:p>
            <a:r>
              <a:rPr lang="en-US" dirty="0" smtClean="0"/>
              <a:t>Effusion</a:t>
            </a:r>
          </a:p>
          <a:p>
            <a:r>
              <a:rPr lang="en-US" dirty="0" smtClean="0"/>
              <a:t>Ligaments</a:t>
            </a:r>
          </a:p>
          <a:p>
            <a:pPr lvl="1"/>
            <a:r>
              <a:rPr lang="en-US" dirty="0" smtClean="0"/>
              <a:t>Collaterals</a:t>
            </a:r>
          </a:p>
          <a:p>
            <a:pPr lvl="1"/>
            <a:r>
              <a:rPr lang="en-US" dirty="0" smtClean="0"/>
              <a:t>Cruciate</a:t>
            </a:r>
          </a:p>
          <a:p>
            <a:r>
              <a:rPr lang="en-US" dirty="0" smtClean="0"/>
              <a:t>Menisci</a:t>
            </a:r>
          </a:p>
          <a:p>
            <a:r>
              <a:rPr lang="en-US" dirty="0" smtClean="0"/>
              <a:t>Gait – walking</a:t>
            </a:r>
            <a:endParaRPr lang="en-GB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1749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Look</a:t>
            </a:r>
            <a:endParaRPr lang="en-US" dirty="0" smtClean="0"/>
          </a:p>
        </p:txBody>
      </p:sp>
      <p:sp>
        <p:nvSpPr>
          <p:cNvPr id="132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General </a:t>
            </a:r>
            <a:r>
              <a:rPr lang="en-US" dirty="0" smtClean="0">
                <a:sym typeface="Wingdings" charset="0"/>
              </a:rPr>
              <a:t></a:t>
            </a:r>
            <a:r>
              <a:rPr lang="en-US" dirty="0" smtClean="0"/>
              <a:t> on patient :</a:t>
            </a:r>
          </a:p>
          <a:p>
            <a:pPr lvl="1"/>
            <a:r>
              <a:rPr lang="en-US" dirty="0" smtClean="0"/>
              <a:t>Sitting on a wheel chair, with L knee extended on a board</a:t>
            </a:r>
          </a:p>
          <a:p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983" y="2606921"/>
            <a:ext cx="4010281" cy="400134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25896" y="6326553"/>
            <a:ext cx="208903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http://</a:t>
            </a:r>
            <a:r>
              <a:rPr lang="en-US" sz="900" dirty="0" err="1">
                <a:solidFill>
                  <a:schemeClr val="bg1"/>
                </a:solidFill>
              </a:rPr>
              <a:t>homecareequipment.com.au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5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Look</a:t>
            </a:r>
            <a:endParaRPr lang="en-US" dirty="0" smtClean="0"/>
          </a:p>
        </p:txBody>
      </p:sp>
      <p:sp>
        <p:nvSpPr>
          <p:cNvPr id="116740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General </a:t>
            </a:r>
            <a:r>
              <a:rPr lang="en-US" dirty="0" smtClean="0">
                <a:sym typeface="Wingdings" charset="0"/>
              </a:rPr>
              <a:t></a:t>
            </a:r>
            <a:r>
              <a:rPr lang="en-US" dirty="0" smtClean="0"/>
              <a:t> local (knee-thigh-LL):</a:t>
            </a:r>
          </a:p>
          <a:p>
            <a:pPr lvl="1"/>
            <a:r>
              <a:rPr lang="en-US" dirty="0" smtClean="0"/>
              <a:t>Position</a:t>
            </a:r>
          </a:p>
          <a:p>
            <a:pPr lvl="2"/>
            <a:r>
              <a:rPr lang="en-US" dirty="0" smtClean="0"/>
              <a:t>Flexion / Extension</a:t>
            </a:r>
          </a:p>
          <a:p>
            <a:endParaRPr lang="en-US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1742959" y="3037668"/>
            <a:ext cx="5658081" cy="3655843"/>
            <a:chOff x="1742959" y="3037668"/>
            <a:chExt cx="5658081" cy="365584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959" y="3037668"/>
              <a:ext cx="5658081" cy="3451222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3173581" y="6462679"/>
              <a:ext cx="2796837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00" dirty="0"/>
                <a:t>https://</a:t>
              </a:r>
              <a:r>
                <a:rPr lang="en-US" sz="900" dirty="0" err="1"/>
                <a:t>meded.ucsd.edu</a:t>
              </a:r>
              <a:r>
                <a:rPr lang="en-US" sz="900" dirty="0"/>
                <a:t>/</a:t>
              </a:r>
              <a:r>
                <a:rPr lang="en-US" sz="900" dirty="0" err="1"/>
                <a:t>clinicalmed</a:t>
              </a:r>
              <a:r>
                <a:rPr lang="en-US" sz="900" dirty="0"/>
                <a:t>/joints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420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Look</a:t>
            </a:r>
            <a:endParaRPr lang="en-GB" dirty="0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General </a:t>
            </a:r>
            <a:r>
              <a:rPr lang="en-US" dirty="0" smtClean="0">
                <a:sym typeface="Wingdings" charset="0"/>
              </a:rPr>
              <a:t></a:t>
            </a:r>
            <a:r>
              <a:rPr lang="en-US" dirty="0" smtClean="0"/>
              <a:t> local (knee-thigh-LL):</a:t>
            </a:r>
          </a:p>
          <a:p>
            <a:pPr lvl="1"/>
            <a:r>
              <a:rPr lang="en-US" dirty="0" smtClean="0"/>
              <a:t>Major deformity- swelling:</a:t>
            </a:r>
          </a:p>
          <a:p>
            <a:pPr lvl="2"/>
            <a:r>
              <a:rPr lang="en-US" dirty="0" smtClean="0"/>
              <a:t> </a:t>
            </a:r>
            <a:r>
              <a:rPr lang="en-US" dirty="0"/>
              <a:t>Varus / </a:t>
            </a:r>
            <a:r>
              <a:rPr lang="en-US" dirty="0" smtClean="0"/>
              <a:t>Valgus</a:t>
            </a:r>
          </a:p>
          <a:p>
            <a:pPr lvl="3"/>
            <a:r>
              <a:rPr lang="en-US" dirty="0" smtClean="0"/>
              <a:t>Best in standing</a:t>
            </a:r>
            <a:endParaRPr lang="en-US" dirty="0"/>
          </a:p>
          <a:p>
            <a:pPr lvl="2"/>
            <a:r>
              <a:rPr lang="en-US" dirty="0" smtClean="0"/>
              <a:t>Swelling</a:t>
            </a:r>
            <a:r>
              <a:rPr lang="en-US" dirty="0"/>
              <a:t> </a:t>
            </a:r>
            <a:r>
              <a:rPr lang="en-US" dirty="0" smtClean="0"/>
              <a:t>/ Masses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139372" y="1998229"/>
            <a:ext cx="3452179" cy="4804135"/>
            <a:chOff x="5139372" y="1998229"/>
            <a:chExt cx="3452179" cy="4804135"/>
          </a:xfrm>
        </p:grpSpPr>
        <p:sp>
          <p:nvSpPr>
            <p:cNvPr id="5" name="Rectangle 4"/>
            <p:cNvSpPr/>
            <p:nvPr/>
          </p:nvSpPr>
          <p:spPr>
            <a:xfrm>
              <a:off x="5626100" y="6571532"/>
              <a:ext cx="2478722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00" dirty="0"/>
                <a:t>https://</a:t>
              </a:r>
              <a:r>
                <a:rPr lang="en-US" sz="900" dirty="0" err="1"/>
                <a:t>meded.ucsd.edu</a:t>
              </a:r>
              <a:r>
                <a:rPr lang="en-US" sz="900" dirty="0"/>
                <a:t>/</a:t>
              </a:r>
              <a:r>
                <a:rPr lang="en-US" sz="900" dirty="0" err="1"/>
                <a:t>clinicalmed</a:t>
              </a:r>
              <a:r>
                <a:rPr lang="en-US" sz="900" dirty="0"/>
                <a:t>/joints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39372" y="1998229"/>
              <a:ext cx="3452179" cy="4602906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34" y="3766088"/>
            <a:ext cx="4412524" cy="283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1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5566</TotalTime>
  <Words>1617</Words>
  <Application>Microsoft Office PowerPoint</Application>
  <PresentationFormat>On-screen Show (4:3)</PresentationFormat>
  <Paragraphs>447</Paragraphs>
  <Slides>68</Slides>
  <Notes>3</Notes>
  <HiddenSlides>1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4" baseType="lpstr">
      <vt:lpstr>Arial</vt:lpstr>
      <vt:lpstr>Calibri</vt:lpstr>
      <vt:lpstr>News Gothic MT</vt:lpstr>
      <vt:lpstr>Wingdings</vt:lpstr>
      <vt:lpstr>Wingdings 2</vt:lpstr>
      <vt:lpstr>Breeze</vt:lpstr>
      <vt:lpstr>Examination of the Knee</vt:lpstr>
      <vt:lpstr>Orthopedic Examination</vt:lpstr>
      <vt:lpstr>Look</vt:lpstr>
      <vt:lpstr>Look</vt:lpstr>
      <vt:lpstr>Look</vt:lpstr>
      <vt:lpstr>Look</vt:lpstr>
      <vt:lpstr>Look</vt:lpstr>
      <vt:lpstr>Look</vt:lpstr>
      <vt:lpstr>Look</vt:lpstr>
      <vt:lpstr>Look</vt:lpstr>
      <vt:lpstr>Look</vt:lpstr>
      <vt:lpstr>Look</vt:lpstr>
      <vt:lpstr>Look</vt:lpstr>
      <vt:lpstr>Look</vt:lpstr>
      <vt:lpstr>Look</vt:lpstr>
      <vt:lpstr>Look</vt:lpstr>
      <vt:lpstr>Look</vt:lpstr>
      <vt:lpstr>Look</vt:lpstr>
      <vt:lpstr>Look</vt:lpstr>
      <vt:lpstr>Look</vt:lpstr>
      <vt:lpstr>Look</vt:lpstr>
      <vt:lpstr>Look</vt:lpstr>
      <vt:lpstr>Look</vt:lpstr>
      <vt:lpstr>Look</vt:lpstr>
      <vt:lpstr>Look</vt:lpstr>
      <vt:lpstr>Feel</vt:lpstr>
      <vt:lpstr>Feel</vt:lpstr>
      <vt:lpstr>Knee – Medial</vt:lpstr>
      <vt:lpstr>Knee – Medial</vt:lpstr>
      <vt:lpstr>Knee - Lateral</vt:lpstr>
      <vt:lpstr>Knee - Lateral</vt:lpstr>
      <vt:lpstr>Feel</vt:lpstr>
      <vt:lpstr>Feel</vt:lpstr>
      <vt:lpstr>Feel</vt:lpstr>
      <vt:lpstr>Feel</vt:lpstr>
      <vt:lpstr>Feel</vt:lpstr>
      <vt:lpstr>Move</vt:lpstr>
      <vt:lpstr>Move</vt:lpstr>
      <vt:lpstr>Move</vt:lpstr>
      <vt:lpstr>Special tests</vt:lpstr>
      <vt:lpstr>Special tests</vt:lpstr>
      <vt:lpstr>Special tests</vt:lpstr>
      <vt:lpstr>Special tests</vt:lpstr>
      <vt:lpstr>Special tests</vt:lpstr>
      <vt:lpstr>Special tests</vt:lpstr>
      <vt:lpstr>Special tests</vt:lpstr>
      <vt:lpstr>Special tests</vt:lpstr>
      <vt:lpstr>Special tests</vt:lpstr>
      <vt:lpstr>Special tests</vt:lpstr>
      <vt:lpstr>Special tests</vt:lpstr>
      <vt:lpstr>Special tests</vt:lpstr>
      <vt:lpstr>PowerPoint Presentation</vt:lpstr>
      <vt:lpstr>PowerPoint Presentation</vt:lpstr>
      <vt:lpstr>Special tests</vt:lpstr>
      <vt:lpstr>Special tests</vt:lpstr>
      <vt:lpstr>Special tests</vt:lpstr>
      <vt:lpstr>Special tests</vt:lpstr>
      <vt:lpstr>Special tests</vt:lpstr>
      <vt:lpstr>Special tests</vt:lpstr>
      <vt:lpstr>Special tests</vt:lpstr>
      <vt:lpstr>Special tests</vt:lpstr>
      <vt:lpstr>Special tests</vt:lpstr>
      <vt:lpstr>Special tests</vt:lpstr>
      <vt:lpstr>Special Tests: Gait</vt:lpstr>
      <vt:lpstr>Special Tests: Gait</vt:lpstr>
      <vt:lpstr>Summary</vt:lpstr>
      <vt:lpstr>Knee Examination</vt:lpstr>
      <vt:lpstr>Special tests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</dc:creator>
  <cp:lastModifiedBy>Dr. Mamoun Kremli</cp:lastModifiedBy>
  <cp:revision>486</cp:revision>
  <dcterms:created xsi:type="dcterms:W3CDTF">2014-01-25T15:53:41Z</dcterms:created>
  <dcterms:modified xsi:type="dcterms:W3CDTF">2016-05-29T06:54:01Z</dcterms:modified>
</cp:coreProperties>
</file>