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235F84"/>
    <a:srgbClr val="397B8C"/>
    <a:srgbClr val="5FD5F3"/>
    <a:srgbClr val="489CB0"/>
    <a:srgbClr val="000000"/>
    <a:srgbClr val="143C4E"/>
    <a:srgbClr val="21617D"/>
    <a:srgbClr val="266891"/>
    <a:srgbClr val="1C4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6"/>
    <p:restoredTop sz="92519"/>
  </p:normalViewPr>
  <p:slideViewPr>
    <p:cSldViewPr snapToGrid="0" snapToObjects="1" showGuides="1">
      <p:cViewPr varScale="1">
        <p:scale>
          <a:sx n="78" d="100"/>
          <a:sy n="78" d="100"/>
        </p:scale>
        <p:origin x="256" y="176"/>
      </p:cViewPr>
      <p:guideLst>
        <p:guide orient="horz" pos="152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9/15/16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D161-5CBD-BE4A-8712-E4EAEC3620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9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4AC20-80D7-174B-AC8F-C613B0A28A6A}" type="slidenum">
              <a:rPr lang="x-none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22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FFA40-F8B6-844E-AEB7-CFDC49067A1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7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1375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375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6A7FF488-9A64-B64B-93DE-75746E26FA43}" type="slidenum">
              <a:rPr lang="ar-SA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3470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33FD5-6C31-BD4B-9BC7-DAD9762BD28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1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1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941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  <p:sldLayoutId id="2147483680" r:id="rId14"/>
    <p:sldLayoutId id="2147483681" r:id="rId15"/>
    <p:sldLayoutId id="2147483682" r:id="rId16"/>
    <p:sldLayoutId id="2147483683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92150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2870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311275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60655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file:///C:\Documents%20and%20Settings\mamoun%20kremli\My%20Documents\My%20Pictures\pictures%20for%20shoulder%20examination\CIMG8288.AVI" TargetMode="External"/><Relationship Id="rId2" Type="http://schemas.openxmlformats.org/officeDocument/2006/relationships/video" Target="file:///C:\Documents%20and%20Settings\mamoun%20kremli\My%20Documents\My%20Pictures\pictures%20for%20shoulder%20examination\CIMG8288.AV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29.png"/><Relationship Id="rId1" Type="http://schemas.microsoft.com/office/2007/relationships/media" Target="file:///C:\Documents%20and%20Settings\mamoun%20kremli\My%20Documents\My%20Pictures\pictures%20for%20shoulder%20examination\CIMG8289.AVI" TargetMode="External"/><Relationship Id="rId2" Type="http://schemas.openxmlformats.org/officeDocument/2006/relationships/video" Target="file:///C:\Documents%20and%20Settings\mamoun%20kremli\My%20Documents\My%20Pictures\pictures%20for%20shoulder%20examination\CIMG8289.AVI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hyperlink" Target="https://www.google.com.sa/url?sa=i&amp;rct=j&amp;q=&amp;esrc=s&amp;source=images&amp;cd=&amp;cad=rja&amp;uact=8&amp;ved=&amp;url=http://empodcasts.com/author/the-skeptics-guide-to-emergency-medicine/page/7/&amp;psig=AFQjCNHsJ6yMTi2pHy1k3RRrOy8x12t7Pg&amp;ust=1443347401529649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1" Type="http://schemas.microsoft.com/office/2007/relationships/media" Target="file:///C:\Documents%20and%20Settings\mamoun%20kremli\My%20Documents\My%20Pictures\pictures%20for%20shoulder%20examination\CIMG8290.AVI" TargetMode="External"/><Relationship Id="rId2" Type="http://schemas.openxmlformats.org/officeDocument/2006/relationships/video" Target="file:///C:\Documents%20and%20Settings\mamoun%20kremli\My%20Documents\My%20Pictures\pictures%20for%20shoulder%20examination\CIMG8290.AVI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1" Type="http://schemas.microsoft.com/office/2007/relationships/media" Target="file:///C:\Documents%20and%20Settings\mamoun%20kremli\My%20Documents\My%20Pictures\pictures%20for%20shoulder%20examination\CIMG8291.AVI" TargetMode="External"/><Relationship Id="rId2" Type="http://schemas.openxmlformats.org/officeDocument/2006/relationships/video" Target="file:///C:\Documents%20and%20Settings\mamoun%20kremli\My%20Documents\My%20Pictures\pictures%20for%20shoulder%20examination\CIMG8291.AVI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1" Type="http://schemas.microsoft.com/office/2007/relationships/media" Target="file:///C:\Documents%20and%20Settings\mamoun%20kremli\My%20Documents\My%20Pictures\pictures%20for%20shoulder%20examination\CIMG8295.AVI" TargetMode="External"/><Relationship Id="rId2" Type="http://schemas.openxmlformats.org/officeDocument/2006/relationships/video" Target="file:///C:\Documents%20and%20Settings\mamoun%20kremli\My%20Documents\My%20Pictures\pictures%20for%20shoulder%20examination\CIMG8295.AVI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6.png"/><Relationship Id="rId1" Type="http://schemas.microsoft.com/office/2007/relationships/media" Target="file:///C:\Documents%20and%20Settings\mamoun%20kremli\My%20Documents\My%20Pictures\pictures%20for%20shoulder%20examination\CIMG8296.AVI" TargetMode="External"/><Relationship Id="rId2" Type="http://schemas.openxmlformats.org/officeDocument/2006/relationships/video" Target="file:///C:\Documents%20and%20Settings\mamoun%20kremli\My%20Documents\My%20Pictures\pictures%20for%20shoulder%20examination\CIMG8296.AVI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1" Type="http://schemas.microsoft.com/office/2007/relationships/media" Target="file:///C:\Documents%20and%20Settings\mamoun%20kremli\My%20Documents\My%20Pictures\pictures%20for%20shoulder%20examination\CIMG8293.AVI" TargetMode="External"/><Relationship Id="rId2" Type="http://schemas.openxmlformats.org/officeDocument/2006/relationships/video" Target="file:///C:\Documents%20and%20Settings\mamoun%20kremli\My%20Documents\My%20Pictures\pictures%20for%20shoulder%20examination\CIMG8293.AVI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Examination of the</a:t>
            </a:r>
            <a:r>
              <a:rPr lang="en-GB" dirty="0"/>
              <a:t/>
            </a:r>
            <a:br>
              <a:rPr lang="en-GB" dirty="0"/>
            </a:br>
            <a:r>
              <a:rPr lang="en-US" dirty="0" smtClean="0"/>
              <a:t>Shoulder</a:t>
            </a:r>
            <a:endParaRPr lang="en-GB" dirty="0" smtClean="0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22921" y="3478630"/>
            <a:ext cx="6498159" cy="916641"/>
          </a:xfrm>
        </p:spPr>
        <p:txBody>
          <a:bodyPr/>
          <a:lstStyle/>
          <a:p>
            <a:r>
              <a:rPr lang="en-US" dirty="0" smtClean="0"/>
              <a:t>Prof. Mamoun Kremli</a:t>
            </a:r>
          </a:p>
          <a:p>
            <a:r>
              <a:rPr lang="en-US" dirty="0" smtClean="0"/>
              <a:t>AlMaarefa Medical College</a:t>
            </a:r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8" y="152400"/>
            <a:ext cx="4615543" cy="7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/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Anatomic local</a:t>
            </a:r>
          </a:p>
          <a:p>
            <a:pPr lvl="1"/>
            <a:r>
              <a:rPr lang="en-US" smtClean="0"/>
              <a:t>Skin : swelling, scars, colour, hair, dryness …</a:t>
            </a:r>
          </a:p>
          <a:p>
            <a:pPr lvl="1"/>
            <a:r>
              <a:rPr lang="en-US" smtClean="0"/>
              <a:t>Subcut. : LN, veins, nerves, tendons ….</a:t>
            </a:r>
          </a:p>
          <a:p>
            <a:pPr lvl="1"/>
            <a:r>
              <a:rPr lang="en-US" smtClean="0"/>
              <a:t>Muscles : bulk, wasting, twitches ….</a:t>
            </a:r>
          </a:p>
          <a:p>
            <a:pPr lvl="1"/>
            <a:r>
              <a:rPr lang="en-US" smtClean="0"/>
              <a:t>Bones : landmarks, swelling, angulation and deformity</a:t>
            </a:r>
          </a:p>
          <a:p>
            <a:pPr lvl="2"/>
            <a:r>
              <a:rPr lang="en-US" smtClean="0"/>
              <a:t>(sterno-clavicular, acromio-clavicular, greater tuberosity, scapula)</a:t>
            </a:r>
          </a:p>
          <a:p>
            <a:pPr lvl="1"/>
            <a:r>
              <a:rPr lang="en-US" smtClean="0"/>
              <a:t>Joints : position</a:t>
            </a:r>
          </a:p>
          <a:p>
            <a:pPr lvl="1"/>
            <a:r>
              <a:rPr lang="en-US" smtClean="0"/>
              <a:t>(Don’t forget Posterior / Lateral / Superior !)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05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islocated shoulde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98" y="1510179"/>
            <a:ext cx="3168650" cy="406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280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/>
          </a:p>
        </p:txBody>
      </p:sp>
      <p:sp>
        <p:nvSpPr>
          <p:cNvPr id="1280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49275" y="1375758"/>
            <a:ext cx="5329011" cy="4899910"/>
          </a:xfrm>
        </p:spPr>
        <p:txBody>
          <a:bodyPr/>
          <a:lstStyle/>
          <a:p>
            <a:r>
              <a:rPr lang="en-US" dirty="0" smtClean="0"/>
              <a:t>Anatomic local</a:t>
            </a:r>
          </a:p>
          <a:p>
            <a:pPr lvl="1"/>
            <a:r>
              <a:rPr lang="en-US" dirty="0" smtClean="0"/>
              <a:t>Muscles : bulk, wasting, twitches </a:t>
            </a:r>
          </a:p>
          <a:p>
            <a:pPr lvl="1"/>
            <a:r>
              <a:rPr lang="en-US" altLang="zh-CN" dirty="0" smtClean="0"/>
              <a:t>With the patient sitting, look for atrophy in three sites:</a:t>
            </a:r>
          </a:p>
          <a:p>
            <a:pPr lvl="2"/>
            <a:r>
              <a:rPr lang="en-US" altLang="zh-CN" dirty="0" smtClean="0"/>
              <a:t>The supraspinatus fossa</a:t>
            </a:r>
          </a:p>
          <a:p>
            <a:pPr lvl="2"/>
            <a:r>
              <a:rPr lang="en-US" altLang="zh-CN" dirty="0" smtClean="0"/>
              <a:t>The infraspinatus fossa</a:t>
            </a:r>
          </a:p>
          <a:p>
            <a:pPr lvl="2"/>
            <a:r>
              <a:rPr lang="en-US" altLang="zh-CN" dirty="0" smtClean="0"/>
              <a:t>The deltoid</a:t>
            </a:r>
          </a:p>
          <a:p>
            <a:pPr lvl="1"/>
            <a:r>
              <a:rPr lang="en-US" altLang="zh-CN" dirty="0" smtClean="0"/>
              <a:t>This demonstrates weakness due either to a rotator cuff tear, or a neurological deficit. </a:t>
            </a:r>
          </a:p>
          <a:p>
            <a:pPr lvl="1"/>
            <a:endParaRPr lang="en-US" dirty="0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H="1">
            <a:off x="8033658" y="2771480"/>
            <a:ext cx="381000" cy="45720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7522026" y="3581400"/>
            <a:ext cx="381000" cy="38100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>
            <a:off x="8354782" y="3293996"/>
            <a:ext cx="609600" cy="20032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7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uiExpand="1" build="p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/>
          </a:p>
        </p:txBody>
      </p:sp>
      <p:sp>
        <p:nvSpPr>
          <p:cNvPr id="12902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Anatomic local</a:t>
            </a:r>
          </a:p>
          <a:p>
            <a:pPr lvl="1"/>
            <a:r>
              <a:rPr lang="en-US" smtClean="0"/>
              <a:t>Bones / Joints:</a:t>
            </a:r>
          </a:p>
          <a:p>
            <a:pPr lvl="1"/>
            <a:r>
              <a:rPr lang="en-US" smtClean="0"/>
              <a:t>landmarks,swelling,</a:t>
            </a:r>
          </a:p>
          <a:p>
            <a:pPr lvl="1"/>
            <a:r>
              <a:rPr lang="en-US" smtClean="0"/>
              <a:t>angulation and deformity.</a:t>
            </a:r>
          </a:p>
          <a:p>
            <a:pPr lvl="2"/>
            <a:r>
              <a:rPr lang="en-US" smtClean="0"/>
              <a:t>Sterno-clavicular joint.</a:t>
            </a:r>
          </a:p>
          <a:p>
            <a:pPr lvl="2"/>
            <a:r>
              <a:rPr lang="en-US" smtClean="0"/>
              <a:t>Clavicle.</a:t>
            </a:r>
          </a:p>
          <a:p>
            <a:pPr lvl="2"/>
            <a:r>
              <a:rPr lang="en-US" smtClean="0"/>
              <a:t>Acromio-clavicular joint.</a:t>
            </a:r>
          </a:p>
          <a:p>
            <a:pPr lvl="2"/>
            <a:r>
              <a:rPr lang="en-US" smtClean="0"/>
              <a:t>Greater tuberosity.</a:t>
            </a:r>
          </a:p>
          <a:p>
            <a:pPr lvl="2"/>
            <a:r>
              <a:rPr lang="en-US" smtClean="0"/>
              <a:t>Scapula and scapular spine</a:t>
            </a:r>
          </a:p>
          <a:p>
            <a:pPr lvl="1"/>
            <a:endParaRPr lang="en-US" dirty="0"/>
          </a:p>
        </p:txBody>
      </p:sp>
      <p:pic>
        <p:nvPicPr>
          <p:cNvPr id="10" name="Picture 5" descr="high scapul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7986" y="609600"/>
            <a:ext cx="3122613" cy="35624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6" descr="high scapul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729957"/>
            <a:ext cx="2865563" cy="31280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30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/>
          </a:p>
        </p:txBody>
      </p:sp>
      <p:sp>
        <p:nvSpPr>
          <p:cNvPr id="870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Important Considerations:</a:t>
            </a:r>
          </a:p>
          <a:p>
            <a:pPr lvl="1"/>
            <a:r>
              <a:rPr lang="en-US" dirty="0" smtClean="0"/>
              <a:t>Amount of exposure</a:t>
            </a:r>
          </a:p>
          <a:p>
            <a:pPr lvl="1"/>
            <a:r>
              <a:rPr lang="en-US" dirty="0" smtClean="0"/>
              <a:t>Duration of exposure</a:t>
            </a:r>
          </a:p>
          <a:p>
            <a:pPr lvl="1"/>
            <a:r>
              <a:rPr lang="en-US" dirty="0" smtClean="0"/>
              <a:t>Persons present during exposure</a:t>
            </a:r>
          </a:p>
          <a:p>
            <a:pPr lvl="1"/>
            <a:r>
              <a:rPr lang="en-US" dirty="0" smtClean="0"/>
              <a:t>Place of exposure</a:t>
            </a:r>
          </a:p>
          <a:p>
            <a:pPr lvl="1"/>
            <a:r>
              <a:rPr lang="en-US" dirty="0" smtClean="0"/>
              <a:t>Attitude and behavior during exposure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1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Feel</a:t>
            </a:r>
            <a:endParaRPr lang="en-GB" dirty="0"/>
          </a:p>
        </p:txBody>
      </p:sp>
      <p:sp>
        <p:nvSpPr>
          <p:cNvPr id="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What do we look at?</a:t>
            </a:r>
          </a:p>
          <a:p>
            <a:r>
              <a:rPr lang="en-US" smtClean="0"/>
              <a:t>What do we look for?</a:t>
            </a:r>
          </a:p>
          <a:p>
            <a:endParaRPr lang="en-US" smtClean="0"/>
          </a:p>
          <a:p>
            <a:r>
              <a:rPr lang="en-US" smtClean="0"/>
              <a:t>Do we need a sub-system?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6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Feel</a:t>
            </a:r>
            <a:endParaRPr lang="en-GB" dirty="0"/>
          </a:p>
        </p:txBody>
      </p:sp>
      <p:sp>
        <p:nvSpPr>
          <p:cNvPr id="8499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Tenderness:</a:t>
            </a:r>
          </a:p>
          <a:p>
            <a:pPr lvl="1"/>
            <a:r>
              <a:rPr lang="en-US" smtClean="0"/>
              <a:t>Generalized / specific</a:t>
            </a:r>
          </a:p>
          <a:p>
            <a:r>
              <a:rPr lang="en-US" smtClean="0"/>
              <a:t>Temperature:</a:t>
            </a:r>
          </a:p>
          <a:p>
            <a:pPr lvl="1"/>
            <a:r>
              <a:rPr lang="en-US" smtClean="0"/>
              <a:t>compare distal/proximal, compare Rt/Lt</a:t>
            </a:r>
          </a:p>
          <a:p>
            <a:r>
              <a:rPr lang="en-US" smtClean="0"/>
              <a:t>Anatomic:</a:t>
            </a:r>
          </a:p>
          <a:p>
            <a:pPr lvl="1"/>
            <a:r>
              <a:rPr lang="en-US" smtClean="0"/>
              <a:t>Skin : dryness, hyper/hypothesia, scars</a:t>
            </a:r>
          </a:p>
          <a:p>
            <a:pPr lvl="1"/>
            <a:r>
              <a:rPr lang="en-US" smtClean="0"/>
              <a:t>Subcut. : LN, nerves, vessels, tendons, nodules</a:t>
            </a:r>
          </a:p>
          <a:p>
            <a:pPr lvl="1"/>
            <a:r>
              <a:rPr lang="en-US" smtClean="0"/>
              <a:t>Muscle : tone, bulk, twitches, gaps, tenderness</a:t>
            </a:r>
          </a:p>
          <a:p>
            <a:pPr lvl="1"/>
            <a:r>
              <a:rPr lang="en-US" smtClean="0"/>
              <a:t>Bone : tenderness, mass, crepitus, landmarks:</a:t>
            </a:r>
          </a:p>
          <a:p>
            <a:pPr lvl="1"/>
            <a:r>
              <a:rPr lang="en-US" smtClean="0"/>
              <a:t>( Sternoclavicular, Acromioclavicular, Coracoid Process, Greater Tuberosity, scapular spine, and scapula ).</a:t>
            </a:r>
          </a:p>
          <a:p>
            <a:pPr lvl="1"/>
            <a:r>
              <a:rPr lang="en-US" smtClean="0"/>
              <a:t>Joint : swelling, effusion, crepitation, synovial thickening, joint line tenderness.</a:t>
            </a:r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34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Feel</a:t>
            </a:r>
            <a:endParaRPr lang="en-GB" dirty="0"/>
          </a:p>
        </p:txBody>
      </p:sp>
      <p:sp>
        <p:nvSpPr>
          <p:cNvPr id="114691" name="Rectangle 3"/>
          <p:cNvSpPr>
            <a:spLocks noGrp="1" noRot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err="1" smtClean="0"/>
              <a:t>Acromio</a:t>
            </a:r>
            <a:r>
              <a:rPr lang="en-US" sz="2800" dirty="0" smtClean="0"/>
              <a:t>-clavicular Jt.</a:t>
            </a:r>
            <a:endParaRPr lang="en-GB" sz="2800" dirty="0"/>
          </a:p>
        </p:txBody>
      </p:sp>
      <p:sp>
        <p:nvSpPr>
          <p:cNvPr id="114696" name="Rectangle 8"/>
          <p:cNvSpPr>
            <a:spLocks noGrp="1" noRot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Bicipital groove</a:t>
            </a:r>
            <a:endParaRPr lang="en-GB" sz="2800" dirty="0"/>
          </a:p>
        </p:txBody>
      </p:sp>
      <p:pic>
        <p:nvPicPr>
          <p:cNvPr id="10" name="Picture 9" descr="CIMG82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66251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IMG82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66251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6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GB" dirty="0"/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Shoulder joint motion is associated with Scapulo-thoracic motion</a:t>
            </a:r>
          </a:p>
          <a:p>
            <a:endParaRPr lang="en-US" smtClean="0"/>
          </a:p>
          <a:p>
            <a:r>
              <a:rPr lang="en-US" smtClean="0"/>
              <a:t>Practically we deal with BOTH as one joint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91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GB" dirty="0"/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Active / Passive</a:t>
            </a:r>
          </a:p>
          <a:p>
            <a:endParaRPr lang="en-US" smtClean="0"/>
          </a:p>
          <a:p>
            <a:r>
              <a:rPr lang="en-US" smtClean="0"/>
              <a:t>Start with active range of motion</a:t>
            </a:r>
          </a:p>
          <a:p>
            <a:endParaRPr lang="en-US" smtClean="0"/>
          </a:p>
          <a:p>
            <a:r>
              <a:rPr lang="en-US" smtClean="0"/>
              <a:t>Supplement with passive if active not full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91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GB" dirty="0"/>
          </a:p>
        </p:txBody>
      </p:sp>
      <p:sp>
        <p:nvSpPr>
          <p:cNvPr id="13926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zh-CN" dirty="0" smtClean="0"/>
              <a:t>Movement Directions (normal range)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Abduction (150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) </a:t>
            </a:r>
          </a:p>
          <a:p>
            <a:pPr lvl="1"/>
            <a:r>
              <a:rPr lang="en-US" altLang="zh-CN" dirty="0" smtClean="0"/>
              <a:t>Forward flexion (180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) </a:t>
            </a:r>
          </a:p>
          <a:p>
            <a:pPr lvl="1"/>
            <a:r>
              <a:rPr lang="en-US" altLang="zh-CN" dirty="0" smtClean="0"/>
              <a:t>Extension (45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) </a:t>
            </a:r>
          </a:p>
          <a:p>
            <a:pPr lvl="1"/>
            <a:r>
              <a:rPr lang="en-US" altLang="zh-CN" dirty="0" smtClean="0"/>
              <a:t>External Rotation (90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), elbow at 90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 </a:t>
            </a:r>
          </a:p>
          <a:p>
            <a:pPr lvl="2"/>
            <a:r>
              <a:rPr lang="en-US" altLang="zh-CN" dirty="0" smtClean="0"/>
              <a:t>With arm comfortably at side </a:t>
            </a:r>
          </a:p>
          <a:p>
            <a:pPr lvl="2"/>
            <a:r>
              <a:rPr lang="en-US" altLang="zh-CN" dirty="0" smtClean="0"/>
              <a:t>With arm at 90o abduction </a:t>
            </a:r>
          </a:p>
          <a:p>
            <a:pPr lvl="1"/>
            <a:r>
              <a:rPr lang="en-US" altLang="zh-CN" dirty="0" smtClean="0"/>
              <a:t>Internal rotation (90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50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Orthopedic Examination</a:t>
            </a:r>
            <a:endParaRPr lang="en-GB" dirty="0"/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Which system to use?</a:t>
            </a:r>
          </a:p>
          <a:p>
            <a:pPr lvl="1"/>
            <a:r>
              <a:rPr lang="en-US" smtClean="0"/>
              <a:t>Look</a:t>
            </a:r>
          </a:p>
          <a:p>
            <a:pPr lvl="1"/>
            <a:r>
              <a:rPr lang="en-US" smtClean="0"/>
              <a:t>Feel</a:t>
            </a:r>
          </a:p>
          <a:p>
            <a:pPr lvl="1"/>
            <a:r>
              <a:rPr lang="en-US" smtClean="0"/>
              <a:t>Move</a:t>
            </a:r>
          </a:p>
          <a:p>
            <a:pPr lvl="1"/>
            <a:r>
              <a:rPr lang="en-US" smtClean="0"/>
              <a:t>Special tests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175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Move: Flexion / Extension</a:t>
            </a:r>
            <a:endParaRPr lang="en-GB" dirty="0"/>
          </a:p>
        </p:txBody>
      </p:sp>
      <p:pic>
        <p:nvPicPr>
          <p:cNvPr id="23" name="Picture 14" descr="CIMG82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8087" y="2133599"/>
            <a:ext cx="2668713" cy="24840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" name="Picture 11" descr="CIMG824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1"/>
          <a:stretch/>
        </p:blipFill>
        <p:spPr>
          <a:xfrm>
            <a:off x="3141270" y="2133599"/>
            <a:ext cx="2761056" cy="225398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" name="Picture 19" descr="CIMG824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2"/>
          <a:stretch/>
        </p:blipFill>
        <p:spPr>
          <a:xfrm>
            <a:off x="3124200" y="4429142"/>
            <a:ext cx="2753668" cy="22764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" name="Picture 20" descr="CIMG82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599"/>
            <a:ext cx="2713038" cy="248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65378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Move: Flexion / Extension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832" name="CIMG8288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643" y="2082638"/>
            <a:ext cx="5235035" cy="392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84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58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3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583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Move: Abduction / Adduction</a:t>
            </a:r>
            <a:endParaRPr lang="en-GB" dirty="0"/>
          </a:p>
        </p:txBody>
      </p:sp>
      <p:pic>
        <p:nvPicPr>
          <p:cNvPr id="16" name="Picture 12" descr="CIMG8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2728913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7" name="Picture 14" descr="CIMG8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057400"/>
            <a:ext cx="2728913" cy="2135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15" descr="CIMG82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3375" y="4253140"/>
            <a:ext cx="2968625" cy="229076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16" descr="CIMG82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82" y="4253140"/>
            <a:ext cx="3054352" cy="22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 descr="CIMG82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057400"/>
            <a:ext cx="2727325" cy="2135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37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Move: Abduction / Adduction</a:t>
            </a:r>
            <a:endParaRPr lang="en-GB" dirty="0"/>
          </a:p>
        </p:txBody>
      </p:sp>
      <p:sp>
        <p:nvSpPr>
          <p:cNvPr id="100355" name="Rectangle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smtClean="0"/>
              <a:t>Look at :</a:t>
            </a:r>
          </a:p>
          <a:p>
            <a:pPr lvl="1"/>
            <a:r>
              <a:rPr lang="en-GB" smtClean="0"/>
              <a:t>Range of motion</a:t>
            </a:r>
          </a:p>
          <a:p>
            <a:pPr lvl="1"/>
            <a:r>
              <a:rPr lang="en-GB" smtClean="0"/>
              <a:t>Smoothness of motion</a:t>
            </a:r>
          </a:p>
          <a:p>
            <a:pPr lvl="1"/>
            <a:r>
              <a:rPr lang="en-GB" smtClean="0"/>
              <a:t>Painful motion</a:t>
            </a:r>
            <a:endParaRPr lang="en-GB" dirty="0"/>
          </a:p>
        </p:txBody>
      </p:sp>
      <p:pic>
        <p:nvPicPr>
          <p:cNvPr id="100372" name="CIMG8289.AVI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302328"/>
            <a:ext cx="4122057" cy="3091543"/>
          </a:xfrm>
        </p:spPr>
      </p:pic>
    </p:spTree>
    <p:extLst>
      <p:ext uri="{BB962C8B-B14F-4D97-AF65-F5344CB8AC3E}">
        <p14:creationId xmlns:p14="http://schemas.microsoft.com/office/powerpoint/2010/main" val="53401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0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0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7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037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Move: Abduction / Adduction</a:t>
            </a:r>
            <a:endParaRPr lang="en-GB" dirty="0"/>
          </a:p>
        </p:txBody>
      </p:sp>
      <p:sp>
        <p:nvSpPr>
          <p:cNvPr id="2867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Shoulder abduction involves the </a:t>
            </a:r>
            <a:r>
              <a:rPr lang="en-US" altLang="zh-CN" dirty="0" err="1" smtClean="0"/>
              <a:t>gleno</a:t>
            </a:r>
            <a:r>
              <a:rPr lang="en-US" altLang="zh-CN" dirty="0" smtClean="0"/>
              <a:t>-humeral joint and the </a:t>
            </a:r>
            <a:r>
              <a:rPr lang="en-US" altLang="zh-CN" dirty="0" err="1" smtClean="0"/>
              <a:t>scapulo</a:t>
            </a:r>
            <a:r>
              <a:rPr lang="en-US" altLang="zh-CN" dirty="0" smtClean="0"/>
              <a:t>-thoracic articulation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The first 20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 - 30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 of abduction should not require </a:t>
            </a:r>
            <a:r>
              <a:rPr lang="en-US" altLang="zh-CN" dirty="0" err="1" smtClean="0"/>
              <a:t>scapulo</a:t>
            </a:r>
            <a:r>
              <a:rPr lang="en-US" altLang="zh-CN" dirty="0" smtClean="0"/>
              <a:t>-thoracic motion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7279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Move: Abduction / Painful Arc</a:t>
            </a:r>
            <a:endParaRPr lang="en-GB" dirty="0"/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active abduction:</a:t>
            </a:r>
          </a:p>
          <a:p>
            <a:pPr lvl="1"/>
            <a:r>
              <a:rPr lang="en-US" altLang="zh-CN" dirty="0" smtClean="0"/>
              <a:t>Initiation, range, rhythm</a:t>
            </a:r>
          </a:p>
          <a:p>
            <a:pPr lvl="1"/>
            <a:endParaRPr lang="en-US" altLang="zh-CN" dirty="0" smtClean="0"/>
          </a:p>
          <a:p>
            <a:pPr lvl="1"/>
            <a:r>
              <a:rPr lang="en-US" altLang="zh-CN" dirty="0" smtClean="0"/>
              <a:t>Note the arc of painful movement</a:t>
            </a:r>
            <a:endParaRPr lang="en-US" dirty="0" smtClean="0"/>
          </a:p>
          <a:p>
            <a:pPr lvl="2"/>
            <a:r>
              <a:rPr lang="en-GB" dirty="0" smtClean="0"/>
              <a:t>Initiation of abduction: Supraspinatus</a:t>
            </a:r>
          </a:p>
          <a:p>
            <a:pPr lvl="2"/>
            <a:r>
              <a:rPr lang="en-GB" dirty="0" smtClean="0"/>
              <a:t>Middle abduction (30</a:t>
            </a:r>
            <a:r>
              <a:rPr lang="en-GB" baseline="30000" dirty="0" smtClean="0"/>
              <a:t>o</a:t>
            </a:r>
            <a:r>
              <a:rPr lang="en-GB" dirty="0" smtClean="0"/>
              <a:t>–90</a:t>
            </a:r>
            <a:r>
              <a:rPr lang="en-GB" baseline="30000" dirty="0" smtClean="0"/>
              <a:t>o</a:t>
            </a:r>
            <a:r>
              <a:rPr lang="en-GB" dirty="0" smtClean="0"/>
              <a:t>): Rotator cuff</a:t>
            </a:r>
          </a:p>
          <a:p>
            <a:pPr lvl="2"/>
            <a:r>
              <a:rPr lang="en-GB" dirty="0" smtClean="0"/>
              <a:t>Extreme abduction (&gt;90</a:t>
            </a:r>
            <a:r>
              <a:rPr lang="en-GB" baseline="30000" dirty="0" smtClean="0"/>
              <a:t>o</a:t>
            </a:r>
            <a:r>
              <a:rPr lang="en-GB" dirty="0" smtClean="0"/>
              <a:t>): </a:t>
            </a:r>
            <a:r>
              <a:rPr lang="en-GB" dirty="0" err="1" smtClean="0"/>
              <a:t>Acromio</a:t>
            </a:r>
            <a:r>
              <a:rPr lang="en-GB" dirty="0" smtClean="0"/>
              <a:t>-clavicular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779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Move: Abduction / Painful Arc</a:t>
            </a:r>
            <a:endParaRPr lang="en-GB" dirty="0"/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active abduction:</a:t>
            </a:r>
          </a:p>
          <a:p>
            <a:pPr lvl="1"/>
            <a:r>
              <a:rPr lang="en-US" altLang="zh-CN" smtClean="0"/>
              <a:t>Note the arc of painful movement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523999"/>
            <a:ext cx="3886200" cy="48028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62950" y="6326878"/>
            <a:ext cx="10567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empodcasts.com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738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Move: Internal / External Rotation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8" descr="Figure 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7355" y="2165350"/>
            <a:ext cx="6817445" cy="415925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68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6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Move Internal / External Rotation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Apley’s Scratch Test</a:t>
            </a:r>
          </a:p>
          <a:p>
            <a:r>
              <a:rPr lang="en-US" smtClean="0"/>
              <a:t>Abduction and External Rotation</a:t>
            </a:r>
            <a:endParaRPr lang="en-GB" smtClean="0"/>
          </a:p>
          <a:p>
            <a:endParaRPr lang="en-US" smtClean="0"/>
          </a:p>
          <a:p>
            <a:endParaRPr lang="en-US" dirty="0"/>
          </a:p>
        </p:txBody>
      </p:sp>
      <p:pic>
        <p:nvPicPr>
          <p:cNvPr id="11" name="Picture 30" descr="Figure 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511" y="3124200"/>
            <a:ext cx="2708627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2" name="Picture 37" descr="CIMG82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2805" y="3122326"/>
            <a:ext cx="2974545" cy="33546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61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6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Move Internal / External Rotation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mtClean="0"/>
              <a:t>Apley’s Scratch Test</a:t>
            </a:r>
          </a:p>
          <a:p>
            <a:r>
              <a:rPr lang="en-US" smtClean="0"/>
              <a:t>Adduction and Internal Rotation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       Limited                                  Normal</a:t>
            </a:r>
            <a:endParaRPr lang="en-GB" smtClean="0"/>
          </a:p>
          <a:p>
            <a:endParaRPr lang="en-US" smtClean="0"/>
          </a:p>
          <a:p>
            <a:endParaRPr lang="en-US" dirty="0"/>
          </a:p>
        </p:txBody>
      </p:sp>
      <p:pic>
        <p:nvPicPr>
          <p:cNvPr id="6" name="Picture 8" descr="CIMG8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261937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7" name="Picture 4" descr="Figure 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2895600"/>
            <a:ext cx="2471738" cy="304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9" descr="sexam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2895600"/>
            <a:ext cx="2468563" cy="2971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4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/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General on patient</a:t>
            </a:r>
          </a:p>
          <a:p>
            <a:r>
              <a:rPr lang="en-US" smtClean="0"/>
              <a:t>General local – shoulder, arm, upper limb</a:t>
            </a:r>
          </a:p>
          <a:p>
            <a:pPr lvl="1"/>
            <a:r>
              <a:rPr lang="en-US" smtClean="0"/>
              <a:t>Position</a:t>
            </a:r>
          </a:p>
          <a:p>
            <a:pPr lvl="1"/>
            <a:r>
              <a:rPr lang="en-US" smtClean="0"/>
              <a:t>Major deformity- swelling</a:t>
            </a:r>
          </a:p>
          <a:p>
            <a:pPr lvl="1"/>
            <a:r>
              <a:rPr lang="en-US" smtClean="0"/>
              <a:t>Extra – cast, splint, traction, dressing …</a:t>
            </a:r>
          </a:p>
          <a:p>
            <a:r>
              <a:rPr lang="en-US" smtClean="0"/>
              <a:t>Anatomic local</a:t>
            </a:r>
          </a:p>
          <a:p>
            <a:pPr lvl="1"/>
            <a:r>
              <a:rPr lang="en-US" smtClean="0"/>
              <a:t>Skin : swelling, scars, colour, hair, dryness …</a:t>
            </a:r>
          </a:p>
          <a:p>
            <a:pPr lvl="1"/>
            <a:r>
              <a:rPr lang="en-US" smtClean="0"/>
              <a:t>Subcut. : LN, veins, nerves, tendons ….</a:t>
            </a:r>
          </a:p>
          <a:p>
            <a:pPr lvl="1"/>
            <a:r>
              <a:rPr lang="en-US" smtClean="0"/>
              <a:t>Muscles : bulk, wasting, twitches ….</a:t>
            </a:r>
          </a:p>
          <a:p>
            <a:pPr lvl="1"/>
            <a:r>
              <a:rPr lang="en-US" smtClean="0"/>
              <a:t>Bones : landmarks, swelling, angulation and deformity.</a:t>
            </a:r>
          </a:p>
          <a:p>
            <a:pPr lvl="1"/>
            <a:r>
              <a:rPr lang="en-US" smtClean="0"/>
              <a:t>Joints : position, swelling, redness..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5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6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Move Internal / External Rotation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neutral position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Keep elbow at patient’s side</a:t>
            </a:r>
          </a:p>
          <a:p>
            <a:endParaRPr lang="en-GB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15" descr="CIMG8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42455"/>
            <a:ext cx="2864353" cy="231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0" name="Picture 16" descr="CIMG82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242454"/>
            <a:ext cx="2895600" cy="23331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17" descr="CIMG82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2242454"/>
            <a:ext cx="2895600" cy="23331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32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Move Internal / External Rotation</a:t>
            </a:r>
            <a:endParaRPr lang="en-US" sz="4000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neutral position</a:t>
            </a:r>
            <a:endParaRPr lang="en-US" dirty="0" smtClean="0"/>
          </a:p>
        </p:txBody>
      </p:sp>
      <p:pic>
        <p:nvPicPr>
          <p:cNvPr id="206856" name="CIMG8290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3947" y="2022005"/>
            <a:ext cx="4740894" cy="3554348"/>
          </a:xfrm>
        </p:spPr>
      </p:pic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4222296" y="5908955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/>
              <a:t>Keep elbow at patient’s side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678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8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68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5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685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6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Move Internal / External Rotation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abduction</a:t>
            </a:r>
            <a:endParaRPr lang="en-GB" smtClean="0"/>
          </a:p>
          <a:p>
            <a:endParaRPr lang="en-US" smtClean="0"/>
          </a:p>
          <a:p>
            <a:endParaRPr lang="en-US" dirty="0"/>
          </a:p>
        </p:txBody>
      </p:sp>
      <p:pic>
        <p:nvPicPr>
          <p:cNvPr id="7" name="Picture 11" descr="CIMG82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08" y="2743200"/>
            <a:ext cx="292947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8" name="Picture 12" descr="CIMG8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0077" y="2743200"/>
            <a:ext cx="2927723" cy="2362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3" descr="CIMG82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743200"/>
            <a:ext cx="2932991" cy="2362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91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Move Internal / External Rotation</a:t>
            </a:r>
            <a:endParaRPr lang="en-US" sz="4000" dirty="0"/>
          </a:p>
        </p:txBody>
      </p:sp>
      <p:sp>
        <p:nvSpPr>
          <p:cNvPr id="207878" name="Rectangle 6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mtClean="0"/>
              <a:t>In Abduction</a:t>
            </a:r>
            <a:endParaRPr lang="en-GB"/>
          </a:p>
        </p:txBody>
      </p:sp>
      <p:pic>
        <p:nvPicPr>
          <p:cNvPr id="13" name="CIMG8291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21" y="1782033"/>
            <a:ext cx="5448930" cy="40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0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Tests</a:t>
            </a:r>
            <a:endParaRPr lang="en-GB" dirty="0"/>
          </a:p>
        </p:txBody>
      </p:sp>
      <p:sp>
        <p:nvSpPr>
          <p:cNvPr id="17203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Apprehension test</a:t>
            </a:r>
          </a:p>
          <a:p>
            <a:r>
              <a:rPr lang="en-US" smtClean="0"/>
              <a:t>Impingement tests</a:t>
            </a:r>
          </a:p>
          <a:p>
            <a:r>
              <a:rPr lang="en-US" smtClean="0"/>
              <a:t>Muscle power tests</a:t>
            </a:r>
          </a:p>
          <a:p>
            <a:r>
              <a:rPr lang="en-US" smtClean="0"/>
              <a:t>Axillary nerve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Apprehension test</a:t>
            </a:r>
            <a:endParaRPr lang="en-GB" dirty="0"/>
          </a:p>
        </p:txBody>
      </p:sp>
      <p:sp>
        <p:nvSpPr>
          <p:cNvPr id="14029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zh-CN" smtClean="0"/>
              <a:t>Technique</a:t>
            </a:r>
            <a:r>
              <a:rPr lang="en-US" altLang="zh-CN" smtClean="0"/>
              <a:t> </a:t>
            </a:r>
          </a:p>
          <a:p>
            <a:pPr lvl="1"/>
            <a:r>
              <a:rPr lang="en-US" altLang="zh-CN" smtClean="0"/>
              <a:t>Patient's Start Position: </a:t>
            </a:r>
          </a:p>
          <a:p>
            <a:pPr lvl="2"/>
            <a:r>
              <a:rPr lang="en-US" altLang="zh-CN" smtClean="0"/>
              <a:t>Elbow flexed 90o</a:t>
            </a:r>
          </a:p>
          <a:p>
            <a:pPr lvl="2"/>
            <a:r>
              <a:rPr lang="en-US" altLang="zh-CN" smtClean="0"/>
              <a:t>Shoulder abducted 90o</a:t>
            </a:r>
          </a:p>
          <a:p>
            <a:pPr lvl="1"/>
            <a:r>
              <a:rPr lang="en-US" altLang="zh-CN" smtClean="0"/>
              <a:t>Apprehension Maneuver:</a:t>
            </a:r>
          </a:p>
          <a:p>
            <a:pPr lvl="2"/>
            <a:r>
              <a:rPr lang="en-US" altLang="zh-CN" smtClean="0"/>
              <a:t>Examiner holds patient's wrist </a:t>
            </a:r>
          </a:p>
          <a:p>
            <a:pPr lvl="2"/>
            <a:r>
              <a:rPr lang="en-US" altLang="zh-CN" smtClean="0"/>
              <a:t>Apply forward pressure from behind shoulder </a:t>
            </a:r>
          </a:p>
          <a:p>
            <a:pPr lvl="2"/>
            <a:r>
              <a:rPr lang="en-US" altLang="zh-CN" smtClean="0"/>
              <a:t>Externally rotate shoulder </a:t>
            </a:r>
          </a:p>
          <a:p>
            <a:pPr lvl="2"/>
            <a:r>
              <a:rPr lang="en-US" altLang="zh-CN" smtClean="0"/>
              <a:t>Positive if causes apprehension</a:t>
            </a:r>
            <a:endParaRPr lang="en-GB" dirty="0"/>
          </a:p>
        </p:txBody>
      </p:sp>
      <p:pic>
        <p:nvPicPr>
          <p:cNvPr id="10" name="Picture 9" descr="CIMG82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8062" y="1676400"/>
            <a:ext cx="2903538" cy="2135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6" descr="CIMG82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8062" y="3963988"/>
            <a:ext cx="2903538" cy="2135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74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Apprehension test</a:t>
            </a:r>
            <a:endParaRPr lang="en-GB" dirty="0"/>
          </a:p>
        </p:txBody>
      </p:sp>
      <p:pic>
        <p:nvPicPr>
          <p:cNvPr id="208902" name="CIMG8295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8" b="11728"/>
          <a:stretch>
            <a:fillRect/>
          </a:stretch>
        </p:blipFill>
        <p:spPr>
          <a:xfrm>
            <a:off x="1304396" y="1376363"/>
            <a:ext cx="6532033" cy="4899025"/>
          </a:xfrm>
        </p:spPr>
      </p:pic>
    </p:spTree>
    <p:extLst>
      <p:ext uri="{BB962C8B-B14F-4D97-AF65-F5344CB8AC3E}">
        <p14:creationId xmlns:p14="http://schemas.microsoft.com/office/powerpoint/2010/main" val="123499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89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8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90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890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Neer's</a:t>
            </a:r>
            <a:r>
              <a:rPr lang="en-US" dirty="0" smtClean="0"/>
              <a:t> Impingement Test</a:t>
            </a:r>
            <a:endParaRPr lang="en-GB" dirty="0"/>
          </a:p>
        </p:txBody>
      </p:sp>
      <p:sp>
        <p:nvSpPr>
          <p:cNvPr id="7065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Tests for impingement of the rotator cuff tendons under the coracoacromial arch</a:t>
            </a:r>
          </a:p>
          <a:p>
            <a:endParaRPr lang="en-US" altLang="zh-CN" smtClean="0"/>
          </a:p>
          <a:p>
            <a:pPr lvl="1"/>
            <a:r>
              <a:rPr lang="en-US" altLang="zh-CN" smtClean="0"/>
              <a:t>Internally rotate the arm with</a:t>
            </a:r>
          </a:p>
          <a:p>
            <a:pPr lvl="1"/>
            <a:r>
              <a:rPr lang="en-US" altLang="zh-CN" smtClean="0"/>
              <a:t>the thumb facing downward</a:t>
            </a:r>
          </a:p>
          <a:p>
            <a:pPr lvl="1"/>
            <a:r>
              <a:rPr lang="en-US" altLang="zh-CN" smtClean="0"/>
              <a:t>Abduct and forward flex</a:t>
            </a:r>
          </a:p>
          <a:p>
            <a:pPr lvl="1"/>
            <a:r>
              <a:rPr lang="en-US" altLang="zh-CN" smtClean="0"/>
              <a:t>the arm</a:t>
            </a:r>
          </a:p>
          <a:p>
            <a:pPr lvl="1"/>
            <a:r>
              <a:rPr lang="en-US" altLang="zh-CN" smtClean="0"/>
              <a:t>If impingement is present,</a:t>
            </a:r>
          </a:p>
          <a:p>
            <a:pPr lvl="1"/>
            <a:r>
              <a:rPr lang="en-US" altLang="zh-CN" smtClean="0"/>
              <a:t>the patient will experience</a:t>
            </a:r>
          </a:p>
          <a:p>
            <a:pPr lvl="1"/>
            <a:r>
              <a:rPr lang="en-US" altLang="zh-CN" smtClean="0"/>
              <a:t>pain as the arm is abducted</a:t>
            </a:r>
            <a:endParaRPr lang="en-US" dirty="0"/>
          </a:p>
        </p:txBody>
      </p:sp>
      <p:pic>
        <p:nvPicPr>
          <p:cNvPr id="10" name="Picture 20" descr="Fig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2197100"/>
            <a:ext cx="3276600" cy="27289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13" descr="sexam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905000"/>
            <a:ext cx="2354263" cy="4495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30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Neer's</a:t>
            </a:r>
            <a:r>
              <a:rPr lang="en-US" dirty="0" smtClean="0"/>
              <a:t> Impingement Test</a:t>
            </a:r>
            <a:endParaRPr lang="en-GB" dirty="0"/>
          </a:p>
        </p:txBody>
      </p:sp>
      <p:pic>
        <p:nvPicPr>
          <p:cNvPr id="7" name="Picture 14" descr="CIMG828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8"/>
          <a:stretch/>
        </p:blipFill>
        <p:spPr>
          <a:xfrm>
            <a:off x="419430" y="2057400"/>
            <a:ext cx="4076370" cy="3429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16" descr="CIMG828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3" b="6250"/>
          <a:stretch/>
        </p:blipFill>
        <p:spPr bwMode="auto">
          <a:xfrm>
            <a:off x="4686629" y="2057400"/>
            <a:ext cx="407637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79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Hawkins' </a:t>
            </a:r>
            <a:r>
              <a:rPr lang="en-US" dirty="0" smtClean="0"/>
              <a:t>Impingement Test</a:t>
            </a:r>
            <a:endParaRPr lang="en-GB" dirty="0"/>
          </a:p>
        </p:txBody>
      </p:sp>
      <p:sp>
        <p:nvSpPr>
          <p:cNvPr id="174086" name="Rectangle 6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Tests for subacromial impingement or rotator cuff tendinitis.</a:t>
            </a:r>
          </a:p>
          <a:p>
            <a:endParaRPr lang="en-US" altLang="zh-CN" smtClean="0"/>
          </a:p>
          <a:p>
            <a:r>
              <a:rPr lang="en-US" altLang="zh-CN" smtClean="0"/>
              <a:t>The arm is forward elevated to 90 degrees, then forcibly internally rotated.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/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49275" y="1375758"/>
            <a:ext cx="5443311" cy="4899910"/>
          </a:xfrm>
        </p:spPr>
        <p:txBody>
          <a:bodyPr/>
          <a:lstStyle/>
          <a:p>
            <a:r>
              <a:rPr lang="en-US" dirty="0" smtClean="0"/>
              <a:t>General on patient :</a:t>
            </a:r>
          </a:p>
          <a:p>
            <a:pPr lvl="1"/>
            <a:r>
              <a:rPr lang="en-US" dirty="0" smtClean="0"/>
              <a:t>Lying comfortably in bed, not in pain.</a:t>
            </a:r>
          </a:p>
          <a:p>
            <a:pPr lvl="1"/>
            <a:r>
              <a:rPr lang="en-US" dirty="0" smtClean="0"/>
              <a:t>Lying in bed in pain keeping the R upper limb on his chest.</a:t>
            </a:r>
          </a:p>
          <a:p>
            <a:pPr lvl="1"/>
            <a:r>
              <a:rPr lang="en-US" dirty="0" smtClean="0"/>
              <a:t>Standing with the R shoulder adducted and internally rotated and elbow extended.</a:t>
            </a:r>
          </a:p>
          <a:p>
            <a:pPr lvl="1"/>
            <a:r>
              <a:rPr lang="en-US" dirty="0" smtClean="0"/>
              <a:t>Sitting uncomfortably in a chair with R forearm in an arm sling.</a:t>
            </a:r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9" name="Content Placeholder 7" descr="CIMG82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r="8345"/>
          <a:stretch>
            <a:fillRect/>
          </a:stretch>
        </p:blipFill>
        <p:spPr>
          <a:xfrm>
            <a:off x="5796638" y="1729353"/>
            <a:ext cx="3069776" cy="36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Yergason</a:t>
            </a:r>
            <a:r>
              <a:rPr lang="en-US" dirty="0" smtClean="0"/>
              <a:t> Test </a:t>
            </a:r>
            <a:r>
              <a:rPr lang="en-US" dirty="0"/>
              <a:t>(</a:t>
            </a:r>
            <a:r>
              <a:rPr lang="en-US" dirty="0" smtClean="0"/>
              <a:t>Biceps tendon)</a:t>
            </a:r>
            <a:endParaRPr lang="en-US" dirty="0"/>
          </a:p>
        </p:txBody>
      </p:sp>
      <p:sp>
        <p:nvSpPr>
          <p:cNvPr id="101387" name="Rectangle 11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Test for biceps tendon instability or tendinitis</a:t>
            </a:r>
          </a:p>
          <a:p>
            <a:endParaRPr lang="en-US" altLang="zh-CN" smtClean="0"/>
          </a:p>
          <a:p>
            <a:pPr lvl="1"/>
            <a:r>
              <a:rPr lang="en-US" altLang="zh-CN" smtClean="0"/>
              <a:t> The patient's elbow is flexed to 90o</a:t>
            </a:r>
          </a:p>
          <a:p>
            <a:pPr lvl="1"/>
            <a:r>
              <a:rPr lang="en-US" altLang="zh-CN" smtClean="0"/>
              <a:t>The examiner resists the patient's active attempts to supinate the arm and flex the elbow</a:t>
            </a:r>
            <a:endParaRPr lang="en-GB" dirty="0"/>
          </a:p>
        </p:txBody>
      </p:sp>
      <p:sp>
        <p:nvSpPr>
          <p:cNvPr id="101384" name="Rectangle 8"/>
          <p:cNvSpPr>
            <a:spLocks noRot="1" noChangeArrowheads="1"/>
          </p:cNvSpPr>
          <p:nvPr/>
        </p:nvSpPr>
        <p:spPr bwMode="auto">
          <a:xfrm>
            <a:off x="304800" y="228600"/>
            <a:ext cx="8534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0"/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" name="Picture 13" descr="Fig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944688"/>
            <a:ext cx="2590800" cy="2019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8" descr="biceps brachi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4038600"/>
            <a:ext cx="2574925" cy="2665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15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Tests</a:t>
            </a:r>
            <a:endParaRPr lang="en-GB" dirty="0"/>
          </a:p>
        </p:txBody>
      </p:sp>
      <p:sp>
        <p:nvSpPr>
          <p:cNvPr id="2355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Muscle power tests:</a:t>
            </a:r>
          </a:p>
          <a:p>
            <a:pPr lvl="1"/>
            <a:r>
              <a:rPr lang="en-US" smtClean="0"/>
              <a:t>Abductors / Adductors</a:t>
            </a:r>
          </a:p>
          <a:p>
            <a:pPr lvl="1"/>
            <a:r>
              <a:rPr lang="en-US" smtClean="0"/>
              <a:t>Internal / External Rotators</a:t>
            </a:r>
          </a:p>
          <a:p>
            <a:pPr lvl="1"/>
            <a:r>
              <a:rPr lang="en-US" smtClean="0"/>
              <a:t>Serratus Anterior (winging)</a:t>
            </a:r>
          </a:p>
          <a:p>
            <a:pPr lvl="1"/>
            <a:r>
              <a:rPr lang="en-US" smtClean="0"/>
              <a:t>Biceps Brachii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3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 power</a:t>
            </a:r>
            <a:endParaRPr lang="en-GB" dirty="0"/>
          </a:p>
        </p:txBody>
      </p:sp>
      <p:sp>
        <p:nvSpPr>
          <p:cNvPr id="7885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External / Internal Rotators Strength Test</a:t>
            </a:r>
            <a:endParaRPr lang="en-US" dirty="0"/>
          </a:p>
        </p:txBody>
      </p:sp>
      <p:pic>
        <p:nvPicPr>
          <p:cNvPr id="7" name="Picture 6" descr="sexam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14600"/>
            <a:ext cx="3810000" cy="2857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8" descr="sexam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7178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Tests: Muscle power</a:t>
            </a:r>
            <a:endParaRPr lang="en-GB" dirty="0"/>
          </a:p>
        </p:txBody>
      </p:sp>
      <p:sp>
        <p:nvSpPr>
          <p:cNvPr id="20992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External / Internal Rotators Strength Test</a:t>
            </a:r>
            <a:endParaRPr lang="en-US"/>
          </a:p>
        </p:txBody>
      </p:sp>
      <p:pic>
        <p:nvPicPr>
          <p:cNvPr id="10" name="CIMG8296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9815" y="2220686"/>
            <a:ext cx="4862285" cy="36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Tests: Muscle power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Supraspinatus Test</a:t>
            </a:r>
          </a:p>
          <a:p>
            <a:pPr lvl="1"/>
            <a:r>
              <a:rPr lang="en-US" smtClean="0"/>
              <a:t>Assess power and for look for pain on resisted action</a:t>
            </a:r>
            <a:endParaRPr lang="en-GB" smtClean="0"/>
          </a:p>
          <a:p>
            <a:endParaRPr lang="en-US" dirty="0"/>
          </a:p>
        </p:txBody>
      </p:sp>
      <p:pic>
        <p:nvPicPr>
          <p:cNvPr id="22" name="Picture 8" descr="CIMG82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00" y="2989262"/>
            <a:ext cx="3532188" cy="26495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10" descr="CIMG82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943225"/>
            <a:ext cx="36703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4" name="Line 15"/>
          <p:cNvSpPr>
            <a:spLocks noChangeShapeType="1"/>
          </p:cNvSpPr>
          <p:nvPr/>
        </p:nvSpPr>
        <p:spPr bwMode="auto">
          <a:xfrm flipH="1" flipV="1">
            <a:off x="6692900" y="4132262"/>
            <a:ext cx="76200" cy="76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 flipH="1" flipV="1">
            <a:off x="6769100" y="4056062"/>
            <a:ext cx="76200" cy="76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 flipH="1" flipV="1">
            <a:off x="6616700" y="4208462"/>
            <a:ext cx="76200" cy="76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 flipH="1" flipV="1">
            <a:off x="6692900" y="4056062"/>
            <a:ext cx="76200" cy="76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2"/>
          <p:cNvSpPr>
            <a:spLocks noChangeShapeType="1"/>
          </p:cNvSpPr>
          <p:nvPr/>
        </p:nvSpPr>
        <p:spPr bwMode="auto">
          <a:xfrm flipH="1" flipV="1">
            <a:off x="6616700" y="4132262"/>
            <a:ext cx="76200" cy="76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6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Tests: Muscle power</a:t>
            </a:r>
            <a:endParaRPr lang="en-GB" dirty="0"/>
          </a:p>
        </p:txBody>
      </p:sp>
      <p:sp>
        <p:nvSpPr>
          <p:cNvPr id="3379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mtClean="0"/>
              <a:t>Serratus Anterior - </a:t>
            </a:r>
            <a:r>
              <a:rPr lang="en-GB" smtClean="0"/>
              <a:t>Scapular Winging</a:t>
            </a:r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pPr lvl="1"/>
            <a:r>
              <a:rPr lang="en-US" smtClean="0"/>
              <a:t>Nerve to Serratus Anterior – The Long Thoracic Nerve</a:t>
            </a:r>
            <a:endParaRPr lang="en-GB" smtClean="0"/>
          </a:p>
          <a:p>
            <a:endParaRPr lang="en-GB" dirty="0"/>
          </a:p>
        </p:txBody>
      </p:sp>
      <p:pic>
        <p:nvPicPr>
          <p:cNvPr id="15" name="Picture 12" descr="CIMG8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590800"/>
            <a:ext cx="3810000" cy="2857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14" descr="CIMG8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7175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7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Tests: Muscle power</a:t>
            </a:r>
            <a:endParaRPr lang="en-GB" dirty="0"/>
          </a:p>
        </p:txBody>
      </p:sp>
      <p:sp>
        <p:nvSpPr>
          <p:cNvPr id="3379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mtClean="0"/>
              <a:t>Serratus Anterior - </a:t>
            </a:r>
            <a:r>
              <a:rPr lang="en-GB" smtClean="0"/>
              <a:t>Scapular Winging</a:t>
            </a:r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pPr lvl="1"/>
            <a:r>
              <a:rPr lang="en-US" smtClean="0"/>
              <a:t>Nerve to Serratus Anterior – The Long Thoracic Nerve</a:t>
            </a:r>
            <a:endParaRPr lang="en-GB" smtClean="0"/>
          </a:p>
          <a:p>
            <a:endParaRPr lang="en-GB" dirty="0"/>
          </a:p>
        </p:txBody>
      </p:sp>
      <p:pic>
        <p:nvPicPr>
          <p:cNvPr id="16" name="Picture 14" descr="CIMG8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7175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IMG8293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2590800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Tests: Biceps Tendon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 descr="biceps brachii  long tendon ruptu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438400"/>
            <a:ext cx="3200400" cy="2497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9" descr="sexam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438400"/>
            <a:ext cx="3276600" cy="2457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876800" y="5257800"/>
            <a:ext cx="2935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algn="ctr" rtl="0">
              <a:spcBef>
                <a:spcPct val="20000"/>
              </a:spcBef>
              <a:buFont typeface="Wingdings" charset="0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Ruptured long head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GB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914400" y="5105400"/>
            <a:ext cx="3276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0"/>
            <a:r>
              <a:rPr lang="en-US" sz="2000"/>
              <a:t>Look for tenderness / pain on resisted action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95781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Axillary nerve assessment</a:t>
            </a:r>
            <a:endParaRPr lang="en-GB" dirty="0"/>
          </a:p>
        </p:txBody>
      </p:sp>
      <p:sp>
        <p:nvSpPr>
          <p:cNvPr id="19661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Motor : active abduction (Deltoid)</a:t>
            </a:r>
          </a:p>
          <a:p>
            <a:r>
              <a:rPr lang="en-US" smtClean="0"/>
              <a:t>Sensory : upper lateral aspect of arm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3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Shoulder examination follows the usual</a:t>
            </a:r>
          </a:p>
          <a:p>
            <a:pPr lvl="1"/>
            <a:r>
              <a:rPr lang="en-US" smtClean="0"/>
              <a:t>Look, Feel, Move, Special tests</a:t>
            </a:r>
          </a:p>
          <a:p>
            <a:r>
              <a:rPr lang="en-US" smtClean="0"/>
              <a:t>Active motion is more important</a:t>
            </a:r>
          </a:p>
          <a:p>
            <a:pPr lvl="1"/>
            <a:r>
              <a:rPr lang="en-US" smtClean="0"/>
              <a:t>Gleno-humeral and scapulo-thoracic together</a:t>
            </a:r>
          </a:p>
          <a:p>
            <a:r>
              <a:rPr lang="en-US" smtClean="0"/>
              <a:t>Special tests:</a:t>
            </a:r>
          </a:p>
          <a:p>
            <a:pPr lvl="1"/>
            <a:r>
              <a:rPr lang="en-US" smtClean="0"/>
              <a:t>Apprehension test</a:t>
            </a:r>
          </a:p>
          <a:p>
            <a:pPr lvl="1"/>
            <a:r>
              <a:rPr lang="en-US" smtClean="0"/>
              <a:t>Impingement tests</a:t>
            </a:r>
          </a:p>
          <a:p>
            <a:pPr lvl="1"/>
            <a:r>
              <a:rPr lang="en-US" smtClean="0"/>
              <a:t>Muscle power tests</a:t>
            </a:r>
          </a:p>
          <a:p>
            <a:pPr lvl="1"/>
            <a:r>
              <a:rPr lang="en-US" smtClean="0"/>
              <a:t>Axillary nerve assessment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27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Anterior</a:t>
            </a:r>
          </a:p>
          <a:p>
            <a:r>
              <a:rPr lang="en-US" smtClean="0"/>
              <a:t>Posterior</a:t>
            </a:r>
          </a:p>
          <a:p>
            <a:r>
              <a:rPr lang="en-US" smtClean="0"/>
              <a:t>Lateral</a:t>
            </a:r>
          </a:p>
          <a:p>
            <a:r>
              <a:rPr lang="en-US" smtClean="0"/>
              <a:t>Above</a:t>
            </a:r>
          </a:p>
          <a:p>
            <a:r>
              <a:rPr lang="en-US" smtClean="0"/>
              <a:t>Axilla</a:t>
            </a:r>
            <a:endParaRPr lang="en-US" dirty="0"/>
          </a:p>
        </p:txBody>
      </p:sp>
      <p:pic>
        <p:nvPicPr>
          <p:cNvPr id="8" name="Picture 4" descr="CIMG82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20454"/>
            <a:ext cx="2819400" cy="263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9" name="Picture 9" descr="CIMG82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25447"/>
            <a:ext cx="3108937" cy="260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0" name="Picture 10" descr="CIMG82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270" y="1320454"/>
            <a:ext cx="3153819" cy="264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1" name="Picture 11" descr="CIMG82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69" y="4025447"/>
            <a:ext cx="2926559" cy="260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52" y="4808770"/>
            <a:ext cx="2381248" cy="178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/>
          </a:p>
        </p:txBody>
      </p:sp>
      <p:sp>
        <p:nvSpPr>
          <p:cNvPr id="103432" name="Rectangle 8"/>
          <p:cNvSpPr>
            <a:spLocks noGrp="1" noRot="1" noChangeArrowheads="1"/>
          </p:cNvSpPr>
          <p:nvPr>
            <p:ph sz="half" idx="4294967295"/>
          </p:nvPr>
        </p:nvSpPr>
        <p:spPr>
          <a:xfrm>
            <a:off x="0" y="1676400"/>
            <a:ext cx="4194175" cy="4422775"/>
          </a:xfrm>
          <a:noFill/>
          <a:ln/>
        </p:spPr>
        <p:txBody>
          <a:bodyPr/>
          <a:lstStyle/>
          <a:p>
            <a:pPr>
              <a:buFont typeface="Wingdings" charset="0"/>
              <a:buNone/>
            </a:pPr>
            <a:endParaRPr lang="en-US" sz="2800"/>
          </a:p>
          <a:p>
            <a:pPr>
              <a:buFont typeface="Wingdings" charset="0"/>
              <a:buNone/>
            </a:pPr>
            <a:endParaRPr lang="en-GB" sz="2800"/>
          </a:p>
        </p:txBody>
      </p:sp>
      <p:pic>
        <p:nvPicPr>
          <p:cNvPr id="8" name="Picture 9" descr="shold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828800"/>
            <a:ext cx="3886200" cy="3498850"/>
          </a:xfrm>
          <a:prstGeom prst="rect">
            <a:avLst/>
          </a:prstGeom>
          <a:ln/>
        </p:spPr>
      </p:pic>
      <p:pic>
        <p:nvPicPr>
          <p:cNvPr id="9" name="Picture 10" descr="sholde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813" y="1828800"/>
            <a:ext cx="4294187" cy="3492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5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2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/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General local</a:t>
            </a:r>
          </a:p>
          <a:p>
            <a:r>
              <a:rPr lang="en-US" smtClean="0"/>
              <a:t>   Shoulder – Arm – Upper Limb</a:t>
            </a:r>
          </a:p>
          <a:p>
            <a:pPr lvl="1"/>
            <a:r>
              <a:rPr lang="en-US" smtClean="0"/>
              <a:t>Position</a:t>
            </a:r>
          </a:p>
          <a:p>
            <a:pPr lvl="2"/>
            <a:r>
              <a:rPr lang="en-US" smtClean="0"/>
              <a:t> Abduction</a:t>
            </a:r>
          </a:p>
          <a:p>
            <a:pPr lvl="2"/>
            <a:r>
              <a:rPr lang="en-US" smtClean="0"/>
              <a:t> Adduction</a:t>
            </a:r>
          </a:p>
          <a:p>
            <a:pPr lvl="2"/>
            <a:r>
              <a:rPr lang="en-US" smtClean="0"/>
              <a:t> Flexion</a:t>
            </a:r>
          </a:p>
          <a:p>
            <a:pPr lvl="2"/>
            <a:r>
              <a:rPr lang="en-US" smtClean="0"/>
              <a:t> Rotation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9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/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General local</a:t>
            </a:r>
          </a:p>
          <a:p>
            <a:r>
              <a:rPr lang="en-US" smtClean="0"/>
              <a:t>  Shoulder - Arm – Upper Limb</a:t>
            </a:r>
          </a:p>
          <a:p>
            <a:pPr lvl="1"/>
            <a:r>
              <a:rPr lang="en-US" smtClean="0"/>
              <a:t>Major deformity- swelling</a:t>
            </a:r>
          </a:p>
          <a:p>
            <a:pPr lvl="2"/>
            <a:r>
              <a:rPr lang="en-US" smtClean="0"/>
              <a:t> Contour</a:t>
            </a:r>
          </a:p>
          <a:p>
            <a:pPr lvl="2"/>
            <a:r>
              <a:rPr lang="en-US" smtClean="0"/>
              <a:t> Masses</a:t>
            </a:r>
          </a:p>
          <a:p>
            <a:pPr lvl="2"/>
            <a:r>
              <a:rPr lang="en-US" smtClean="0"/>
              <a:t>Asymmetry</a:t>
            </a:r>
            <a:endParaRPr lang="en-GB"/>
          </a:p>
        </p:txBody>
      </p:sp>
      <p:pic>
        <p:nvPicPr>
          <p:cNvPr id="9" name="Picture 16" descr="dislocated should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b="1880"/>
          <a:stretch>
            <a:fillRect/>
          </a:stretch>
        </p:blipFill>
        <p:spPr>
          <a:xfrm>
            <a:off x="5919673" y="1789022"/>
            <a:ext cx="3038475" cy="361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7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/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General local</a:t>
            </a:r>
          </a:p>
          <a:p>
            <a:r>
              <a:rPr lang="en-US" smtClean="0"/>
              <a:t>   Shoulder - Arm –Upper Limb</a:t>
            </a:r>
          </a:p>
          <a:p>
            <a:pPr lvl="1"/>
            <a:r>
              <a:rPr lang="en-US" smtClean="0"/>
              <a:t>Extra</a:t>
            </a:r>
          </a:p>
          <a:p>
            <a:pPr lvl="2"/>
            <a:r>
              <a:rPr lang="en-US" smtClean="0"/>
              <a:t>Cast</a:t>
            </a:r>
          </a:p>
          <a:p>
            <a:pPr lvl="2"/>
            <a:r>
              <a:rPr lang="en-US" smtClean="0"/>
              <a:t>Splint</a:t>
            </a:r>
          </a:p>
          <a:p>
            <a:pPr lvl="2"/>
            <a:r>
              <a:rPr lang="en-US" smtClean="0"/>
              <a:t>Traction</a:t>
            </a:r>
          </a:p>
          <a:p>
            <a:pPr lvl="2"/>
            <a:r>
              <a:rPr lang="en-US" smtClean="0"/>
              <a:t>Dressing …</a:t>
            </a:r>
          </a:p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0000" r="10000"/>
          <a:stretch/>
        </p:blipFill>
        <p:spPr>
          <a:xfrm>
            <a:off x="5983879" y="2732316"/>
            <a:ext cx="2621280" cy="327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578" y="2732316"/>
            <a:ext cx="233664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5586</TotalTime>
  <Words>1072</Words>
  <Application>Microsoft Macintosh PowerPoint</Application>
  <PresentationFormat>On-screen Show (4:3)</PresentationFormat>
  <Paragraphs>267</Paragraphs>
  <Slides>49</Slides>
  <Notes>1</Notes>
  <HiddenSlides>2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Calibri</vt:lpstr>
      <vt:lpstr>News Gothic MT</vt:lpstr>
      <vt:lpstr>Wingdings 2</vt:lpstr>
      <vt:lpstr>Arial</vt:lpstr>
      <vt:lpstr>Arial</vt:lpstr>
      <vt:lpstr>Wingdings</vt:lpstr>
      <vt:lpstr>Breeze</vt:lpstr>
      <vt:lpstr>Examination of the Shoulder</vt:lpstr>
      <vt:lpstr>Orthopedic Examination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Feel</vt:lpstr>
      <vt:lpstr>Feel</vt:lpstr>
      <vt:lpstr>Feel</vt:lpstr>
      <vt:lpstr>Move</vt:lpstr>
      <vt:lpstr>Move</vt:lpstr>
      <vt:lpstr>Move</vt:lpstr>
      <vt:lpstr>Move: Flexion / Extension</vt:lpstr>
      <vt:lpstr>Move: Flexion / Extension</vt:lpstr>
      <vt:lpstr>Move: Abduction / Adduction</vt:lpstr>
      <vt:lpstr>Move: Abduction / Adduction</vt:lpstr>
      <vt:lpstr>Move: Abduction / Adduction</vt:lpstr>
      <vt:lpstr>Move: Abduction / Painful Arc</vt:lpstr>
      <vt:lpstr>Move: Abduction / Painful Arc</vt:lpstr>
      <vt:lpstr>Move: Internal / External Rotation</vt:lpstr>
      <vt:lpstr>Move Internal / External Rotation</vt:lpstr>
      <vt:lpstr>Move Internal / External Rotation</vt:lpstr>
      <vt:lpstr>Move Internal / External Rotation</vt:lpstr>
      <vt:lpstr>Move Internal / External Rotation</vt:lpstr>
      <vt:lpstr>Move Internal / External Rotation</vt:lpstr>
      <vt:lpstr>Move Internal / External Rotation</vt:lpstr>
      <vt:lpstr>Special Tests</vt:lpstr>
      <vt:lpstr>Apprehension test</vt:lpstr>
      <vt:lpstr>Apprehension test</vt:lpstr>
      <vt:lpstr>Neer's Impingement Test</vt:lpstr>
      <vt:lpstr>Neer's Impingement Test</vt:lpstr>
      <vt:lpstr>Hawkins' Impingement Test</vt:lpstr>
      <vt:lpstr>Yergason Test (Biceps tendon)</vt:lpstr>
      <vt:lpstr>Special Tests</vt:lpstr>
      <vt:lpstr>Muscle power</vt:lpstr>
      <vt:lpstr>Special Tests: Muscle power</vt:lpstr>
      <vt:lpstr>Special Tests: Muscle power</vt:lpstr>
      <vt:lpstr>Special Tests: Muscle power</vt:lpstr>
      <vt:lpstr>Special Tests: Muscle power</vt:lpstr>
      <vt:lpstr>Special Tests: Biceps Tendon</vt:lpstr>
      <vt:lpstr>Axillary nerve assessment</vt:lpstr>
      <vt:lpstr>Summary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mamoun kremli</cp:lastModifiedBy>
  <cp:revision>489</cp:revision>
  <dcterms:created xsi:type="dcterms:W3CDTF">2014-01-25T15:53:41Z</dcterms:created>
  <dcterms:modified xsi:type="dcterms:W3CDTF">2016-09-15T07:07:59Z</dcterms:modified>
</cp:coreProperties>
</file>