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9" r:id="rId2"/>
    <p:sldId id="303" r:id="rId3"/>
    <p:sldId id="352" r:id="rId4"/>
    <p:sldId id="468" r:id="rId5"/>
    <p:sldId id="349" r:id="rId6"/>
    <p:sldId id="354" r:id="rId7"/>
    <p:sldId id="470" r:id="rId8"/>
    <p:sldId id="356" r:id="rId9"/>
    <p:sldId id="476" r:id="rId10"/>
    <p:sldId id="472" r:id="rId11"/>
    <p:sldId id="47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3" userDrawn="1">
          <p15:clr>
            <a:srgbClr val="A4A3A4"/>
          </p15:clr>
        </p15:guide>
        <p15:guide id="2" pos="529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9CB0"/>
    <a:srgbClr val="397B8C"/>
    <a:srgbClr val="5FD5F3"/>
    <a:srgbClr val="000000"/>
    <a:srgbClr val="143C4E"/>
    <a:srgbClr val="21617D"/>
    <a:srgbClr val="266891"/>
    <a:srgbClr val="1C4A66"/>
    <a:srgbClr val="6BA7BE"/>
    <a:srgbClr val="235F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2" autoAdjust="0"/>
  </p:normalViewPr>
  <p:slideViewPr>
    <p:cSldViewPr snapToGrid="0" snapToObjects="1" showGuides="1">
      <p:cViewPr varScale="1">
        <p:scale>
          <a:sx n="71" d="100"/>
          <a:sy n="71" d="100"/>
        </p:scale>
        <p:origin x="1278" y="60"/>
      </p:cViewPr>
      <p:guideLst>
        <p:guide orient="horz" pos="1593"/>
        <p:guide pos="529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FDACE-534B-5D4C-B4AE-1C419E799341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CFC18-86DA-CC43-89A6-6D0FE996FE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356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00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285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83166"/>
            <a:ext cx="8042276" cy="85999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375758"/>
            <a:ext cx="8042276" cy="4899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Arial"/>
          <a:ea typeface="+mj-ea"/>
          <a:cs typeface="Arial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Arial"/>
        <a:buChar char="•"/>
        <a:defRPr sz="2800" kern="1200">
          <a:solidFill>
            <a:srgbClr val="235F84"/>
          </a:solidFill>
          <a:latin typeface="Arial"/>
          <a:ea typeface="+mn-ea"/>
          <a:cs typeface="Arial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Arial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Arial"/>
        <a:buChar char="•"/>
        <a:defRPr sz="2400" kern="1200">
          <a:solidFill>
            <a:srgbClr val="235F84"/>
          </a:solidFill>
          <a:latin typeface="Arial"/>
          <a:ea typeface="+mn-ea"/>
          <a:cs typeface="Arial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Arial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Arial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0" y="1856094"/>
            <a:ext cx="6498158" cy="1517301"/>
          </a:xfrm>
        </p:spPr>
        <p:txBody>
          <a:bodyPr/>
          <a:lstStyle/>
          <a:p>
            <a:r>
              <a:rPr lang="en-US" dirty="0"/>
              <a:t>History Taking</a:t>
            </a:r>
            <a:br>
              <a:rPr lang="en-US" dirty="0"/>
            </a:br>
            <a:r>
              <a:rPr lang="en-US" dirty="0"/>
              <a:t>in MSK Trauma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3337" y="4603637"/>
            <a:ext cx="6567741" cy="1620182"/>
          </a:xfrm>
        </p:spPr>
        <p:txBody>
          <a:bodyPr>
            <a:normAutofit/>
          </a:bodyPr>
          <a:lstStyle/>
          <a:p>
            <a:r>
              <a:rPr lang="en-US" sz="2400" dirty="0"/>
              <a:t>Prof. </a:t>
            </a:r>
            <a:r>
              <a:rPr lang="en-US" sz="2400" dirty="0" err="1"/>
              <a:t>Mamoun</a:t>
            </a:r>
            <a:r>
              <a:rPr lang="en-US" sz="2400" dirty="0"/>
              <a:t> </a:t>
            </a:r>
            <a:r>
              <a:rPr lang="en-US" sz="2400" dirty="0" err="1"/>
              <a:t>Kremli</a:t>
            </a:r>
            <a:endParaRPr lang="en-US" sz="2400" dirty="0"/>
          </a:p>
          <a:p>
            <a:r>
              <a:rPr lang="en-US" sz="2400" dirty="0" err="1" smtClean="0"/>
              <a:t>Dr.Tarif</a:t>
            </a:r>
            <a:r>
              <a:rPr lang="en-US" sz="2400" dirty="0" smtClean="0"/>
              <a:t>  Al </a:t>
            </a:r>
            <a:r>
              <a:rPr lang="en-US" sz="2400" dirty="0" err="1" smtClean="0"/>
              <a:t>Akhras</a:t>
            </a:r>
            <a:endParaRPr lang="en-US" sz="2400" dirty="0"/>
          </a:p>
        </p:txBody>
      </p:sp>
      <p:pic>
        <p:nvPicPr>
          <p:cNvPr id="4" name="Picture 5"/>
          <p:cNvPicPr>
            <a:picLocks noChangeArrowheads="1"/>
          </p:cNvPicPr>
          <p:nvPr/>
        </p:nvPicPr>
        <p:blipFill>
          <a:blip r:embed="rId2" cstate="email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65" y="2528888"/>
            <a:ext cx="990872" cy="276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rrowheads="1"/>
          </p:cNvPicPr>
          <p:nvPr/>
        </p:nvPicPr>
        <p:blipFill>
          <a:blip r:embed="rId2" cstate="email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552" y="2528888"/>
            <a:ext cx="990872" cy="276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0B282E-1EB8-414A-8BC9-A7060D5D2A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9492" r="1054" b="14751"/>
          <a:stretch/>
        </p:blipFill>
        <p:spPr>
          <a:xfrm>
            <a:off x="3189996" y="267029"/>
            <a:ext cx="2671012" cy="65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507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Trauma Case History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25-tear-old injured his knee while playing football</a:t>
            </a:r>
          </a:p>
          <a:p>
            <a:pPr lvl="1"/>
            <a:r>
              <a:rPr lang="en-US" dirty="0" smtClean="0"/>
              <a:t>Mechanism </a:t>
            </a:r>
            <a:r>
              <a:rPr lang="en-US" dirty="0"/>
              <a:t>of injury</a:t>
            </a:r>
          </a:p>
          <a:p>
            <a:pPr lvl="1"/>
            <a:r>
              <a:rPr lang="en-US" dirty="0"/>
              <a:t>Swelling:</a:t>
            </a:r>
          </a:p>
          <a:p>
            <a:pPr lvl="2"/>
            <a:r>
              <a:rPr lang="en-US" dirty="0"/>
              <a:t>Immediate: hemarthrosis: Cruciate / fracture</a:t>
            </a:r>
          </a:p>
          <a:p>
            <a:pPr lvl="2"/>
            <a:r>
              <a:rPr lang="en-US" dirty="0"/>
              <a:t>Later: effusion: meniscal injury</a:t>
            </a:r>
          </a:p>
          <a:p>
            <a:pPr lvl="1"/>
            <a:r>
              <a:rPr lang="en-US" dirty="0"/>
              <a:t>History of locking / giving way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025804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Trauma Case History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32-year-old female was brought to the emergency room after a motor vehicle </a:t>
            </a:r>
            <a:r>
              <a:rPr lang="en-US" dirty="0" smtClean="0"/>
              <a:t>accident</a:t>
            </a:r>
          </a:p>
          <a:p>
            <a:r>
              <a:rPr lang="en-US" dirty="0"/>
              <a:t> A 45-year-old man was seen in the emergency room after falling from a scaffold in a building </a:t>
            </a:r>
            <a:r>
              <a:rPr lang="en-US" dirty="0" smtClean="0"/>
              <a:t>site</a:t>
            </a:r>
          </a:p>
          <a:p>
            <a:r>
              <a:rPr lang="en-US" dirty="0" smtClean="0"/>
              <a:t>A </a:t>
            </a:r>
            <a:r>
              <a:rPr lang="en-US" dirty="0"/>
              <a:t>65-year-old lady presented to the emergency room with pain in right hip after falling at home</a:t>
            </a:r>
            <a:endParaRPr lang="ar-SA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10137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taking</a:t>
            </a:r>
            <a:endParaRPr lang="x-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Patient's story / or companion’s</a:t>
            </a:r>
          </a:p>
          <a:p>
            <a:r>
              <a:rPr lang="en-US" dirty="0"/>
              <a:t>Doctor/student reconstructs the history</a:t>
            </a:r>
          </a:p>
          <a:p>
            <a:pPr lvl="1"/>
            <a:r>
              <a:rPr lang="en-US" dirty="0"/>
              <a:t>Open ended questions</a:t>
            </a:r>
          </a:p>
          <a:p>
            <a:pPr lvl="2"/>
            <a:r>
              <a:rPr lang="en-US" dirty="0"/>
              <a:t>How did it happen?</a:t>
            </a:r>
          </a:p>
          <a:p>
            <a:pPr lvl="1"/>
            <a:r>
              <a:rPr lang="en-US" dirty="0"/>
              <a:t>Leading questions</a:t>
            </a:r>
          </a:p>
          <a:p>
            <a:pPr lvl="2"/>
            <a:r>
              <a:rPr lang="en-US" dirty="0"/>
              <a:t>Were you able to stand/walk after the injury?</a:t>
            </a:r>
          </a:p>
          <a:p>
            <a:pPr lvl="2"/>
            <a:r>
              <a:rPr lang="en-US" dirty="0"/>
              <a:t>What increases the pain?</a:t>
            </a:r>
          </a:p>
          <a:p>
            <a:pPr lvl="2"/>
            <a:r>
              <a:rPr lang="en-US" dirty="0"/>
              <a:t>Did you vomit?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412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Follow History theme</a:t>
            </a:r>
          </a:p>
          <a:p>
            <a:pPr lvl="1"/>
            <a:r>
              <a:rPr lang="en-US" dirty="0" smtClean="0"/>
              <a:t>Patient Demographic</a:t>
            </a:r>
          </a:p>
          <a:p>
            <a:pPr lvl="1"/>
            <a:r>
              <a:rPr lang="en-US" dirty="0" smtClean="0"/>
              <a:t>Chief </a:t>
            </a:r>
            <a:r>
              <a:rPr lang="en-US" dirty="0"/>
              <a:t>Complaint</a:t>
            </a:r>
          </a:p>
          <a:p>
            <a:pPr lvl="1"/>
            <a:r>
              <a:rPr lang="en-US" dirty="0"/>
              <a:t>History of Presenting Complaint</a:t>
            </a:r>
          </a:p>
          <a:p>
            <a:pPr lvl="1"/>
            <a:r>
              <a:rPr lang="en-US" dirty="0"/>
              <a:t>Past medical/surgical history</a:t>
            </a:r>
          </a:p>
          <a:p>
            <a:pPr lvl="1"/>
            <a:r>
              <a:rPr lang="en-US" dirty="0" smtClean="0"/>
              <a:t>Medication/allergy </a:t>
            </a:r>
            <a:r>
              <a:rPr lang="en-US" dirty="0"/>
              <a:t>history</a:t>
            </a:r>
          </a:p>
          <a:p>
            <a:pPr lvl="1"/>
            <a:r>
              <a:rPr lang="en-US" dirty="0"/>
              <a:t>Family history</a:t>
            </a:r>
          </a:p>
          <a:p>
            <a:pPr lvl="1"/>
            <a:r>
              <a:rPr lang="en-US" dirty="0" smtClean="0"/>
              <a:t>Social history</a:t>
            </a:r>
            <a:endParaRPr lang="en-US" dirty="0"/>
          </a:p>
          <a:p>
            <a:pPr lvl="1"/>
            <a:r>
              <a:rPr lang="en-US" dirty="0"/>
              <a:t>Diet</a:t>
            </a:r>
          </a:p>
          <a:p>
            <a:pPr lvl="1"/>
            <a:r>
              <a:rPr lang="en-US" dirty="0"/>
              <a:t>Activity</a:t>
            </a:r>
          </a:p>
          <a:p>
            <a:pPr lvl="1"/>
            <a:r>
              <a:rPr lang="en-US" dirty="0"/>
              <a:t>Systemic review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20494329">
            <a:off x="6054112" y="1944370"/>
            <a:ext cx="2539304" cy="400110"/>
          </a:xfrm>
          <a:prstGeom prst="rect">
            <a:avLst/>
          </a:prstGeom>
          <a:solidFill>
            <a:schemeClr val="accent1">
              <a:alpha val="17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Relate to function</a:t>
            </a:r>
          </a:p>
        </p:txBody>
      </p:sp>
    </p:spTree>
    <p:extLst>
      <p:ext uri="{BB962C8B-B14F-4D97-AF65-F5344CB8AC3E}">
        <p14:creationId xmlns:p14="http://schemas.microsoft.com/office/powerpoint/2010/main" val="192034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Trauma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600" dirty="0"/>
              <a:t>Detailed of injury: </a:t>
            </a:r>
          </a:p>
          <a:p>
            <a:pPr lvl="1"/>
            <a:r>
              <a:rPr lang="en-US" sz="2100" dirty="0"/>
              <a:t>Mechanism of injury. High </a:t>
            </a:r>
            <a:r>
              <a:rPr lang="en-US" sz="2100" dirty="0" smtClean="0"/>
              <a:t>Vs</a:t>
            </a:r>
            <a:r>
              <a:rPr lang="en-US" sz="2100" dirty="0"/>
              <a:t>. Low </a:t>
            </a:r>
            <a:r>
              <a:rPr lang="en-US" sz="2100" dirty="0" smtClean="0"/>
              <a:t>velocity Open </a:t>
            </a:r>
            <a:r>
              <a:rPr lang="en-US" sz="2100" dirty="0"/>
              <a:t>Vs. Closed </a:t>
            </a:r>
          </a:p>
          <a:p>
            <a:pPr lvl="1"/>
            <a:r>
              <a:rPr lang="en-US" sz="2200" dirty="0" smtClean="0"/>
              <a:t>Date</a:t>
            </a:r>
            <a:r>
              <a:rPr lang="en-US" sz="2200" dirty="0"/>
              <a:t>, time, type, force, method of impact, direction, </a:t>
            </a:r>
            <a:endParaRPr lang="en-US" sz="2200" dirty="0" smtClean="0"/>
          </a:p>
          <a:p>
            <a:pPr lvl="1"/>
            <a:r>
              <a:rPr lang="en-US" sz="2200" dirty="0" smtClean="0"/>
              <a:t>Consciousness level. </a:t>
            </a:r>
          </a:p>
          <a:p>
            <a:pPr lvl="1"/>
            <a:r>
              <a:rPr lang="en-US" sz="2200" dirty="0" smtClean="0"/>
              <a:t>Other </a:t>
            </a:r>
            <a:r>
              <a:rPr lang="en-US" sz="2200" dirty="0"/>
              <a:t>injuries. </a:t>
            </a:r>
            <a:r>
              <a:rPr lang="en-US" sz="1800" dirty="0" smtClean="0"/>
              <a:t>Life/ </a:t>
            </a:r>
            <a:r>
              <a:rPr lang="en-US" sz="1800" dirty="0"/>
              <a:t>Limb threatening</a:t>
            </a:r>
            <a:endParaRPr lang="en-US" sz="2200" dirty="0" smtClean="0"/>
          </a:p>
          <a:p>
            <a:pPr lvl="1"/>
            <a:r>
              <a:rPr lang="en-US" sz="2200" dirty="0" smtClean="0"/>
              <a:t>Other </a:t>
            </a:r>
            <a:r>
              <a:rPr lang="en-US" sz="2200" dirty="0"/>
              <a:t>medical problems</a:t>
            </a:r>
          </a:p>
          <a:p>
            <a:r>
              <a:rPr lang="en-US" sz="2600" dirty="0"/>
              <a:t>Details of facture: </a:t>
            </a:r>
          </a:p>
          <a:p>
            <a:pPr lvl="1"/>
            <a:r>
              <a:rPr lang="en-US" sz="2200" dirty="0"/>
              <a:t>pain. Swelling, Deformity, movement of injured part </a:t>
            </a:r>
          </a:p>
          <a:p>
            <a:pPr lvl="1"/>
            <a:r>
              <a:rPr lang="en-US" sz="2200" dirty="0" smtClean="0"/>
              <a:t>wounds</a:t>
            </a:r>
            <a:r>
              <a:rPr lang="en-US" sz="2200" dirty="0"/>
              <a:t>/ bleeding. </a:t>
            </a:r>
            <a:endParaRPr lang="en-US" sz="2200" dirty="0" smtClean="0"/>
          </a:p>
          <a:p>
            <a:pPr lvl="1"/>
            <a:r>
              <a:rPr lang="en-US" sz="2200" dirty="0" smtClean="0"/>
              <a:t>Anti-Tetanus </a:t>
            </a:r>
            <a:r>
              <a:rPr lang="en-US" sz="2200" dirty="0"/>
              <a:t>status (if skin breached) </a:t>
            </a:r>
            <a:endParaRPr lang="en-US" sz="2200" dirty="0" smtClean="0"/>
          </a:p>
          <a:p>
            <a:pPr lvl="1"/>
            <a:r>
              <a:rPr lang="en-US" dirty="0" smtClean="0"/>
              <a:t>Other </a:t>
            </a:r>
            <a:r>
              <a:rPr lang="en-US" dirty="0"/>
              <a:t>major injuries</a:t>
            </a:r>
          </a:p>
          <a:p>
            <a:r>
              <a:rPr lang="en-US" dirty="0" smtClean="0"/>
              <a:t>Relate </a:t>
            </a:r>
            <a:r>
              <a:rPr lang="en-US" dirty="0"/>
              <a:t>to function</a:t>
            </a:r>
          </a:p>
          <a:p>
            <a:r>
              <a:rPr lang="en-US" dirty="0" smtClean="0"/>
              <a:t>Details </a:t>
            </a:r>
            <a:r>
              <a:rPr lang="en-US" dirty="0"/>
              <a:t>of initial </a:t>
            </a:r>
            <a:r>
              <a:rPr lang="en-US" dirty="0" smtClean="0"/>
              <a:t>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99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Trauma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For all cases, ask about</a:t>
            </a:r>
          </a:p>
          <a:p>
            <a:pPr lvl="1"/>
            <a:r>
              <a:rPr lang="en-US" dirty="0"/>
              <a:t>Progression</a:t>
            </a:r>
          </a:p>
          <a:p>
            <a:pPr lvl="1"/>
            <a:r>
              <a:rPr lang="en-US" dirty="0"/>
              <a:t>Previous investigations</a:t>
            </a:r>
          </a:p>
          <a:p>
            <a:pPr lvl="1"/>
            <a:r>
              <a:rPr lang="en-US" dirty="0"/>
              <a:t>Previous treatment</a:t>
            </a:r>
          </a:p>
          <a:p>
            <a:r>
              <a:rPr lang="en-US" dirty="0" smtClean="0"/>
              <a:t>Careful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Fractures are not always at the site of impact</a:t>
            </a:r>
          </a:p>
          <a:p>
            <a:pPr lvl="1"/>
            <a:r>
              <a:rPr lang="en-US" dirty="0"/>
              <a:t>Some fractures do not need severe force</a:t>
            </a:r>
          </a:p>
          <a:p>
            <a:r>
              <a:rPr lang="en-US" dirty="0" smtClean="0"/>
              <a:t>From </a:t>
            </a:r>
            <a:r>
              <a:rPr lang="en-US" dirty="0"/>
              <a:t>Trauma history</a:t>
            </a:r>
            <a:r>
              <a:rPr lang="en-US" dirty="0" smtClean="0"/>
              <a:t>, you </a:t>
            </a:r>
            <a:r>
              <a:rPr lang="en-US" dirty="0"/>
              <a:t>should be able to differentiate</a:t>
            </a:r>
          </a:p>
          <a:p>
            <a:pPr lvl="1"/>
            <a:r>
              <a:rPr lang="en-US" dirty="0"/>
              <a:t>Low energy from High energy trauma</a:t>
            </a:r>
          </a:p>
        </p:txBody>
      </p:sp>
    </p:spTree>
    <p:extLst>
      <p:ext uri="{BB962C8B-B14F-4D97-AF65-F5344CB8AC3E}">
        <p14:creationId xmlns:p14="http://schemas.microsoft.com/office/powerpoint/2010/main" val="778468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Trauma History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Low Energy:</a:t>
            </a:r>
          </a:p>
          <a:p>
            <a:pPr lvl="1"/>
            <a:r>
              <a:rPr lang="en-US" dirty="0"/>
              <a:t>When, </a:t>
            </a:r>
            <a:r>
              <a:rPr lang="en-US" dirty="0" smtClean="0"/>
              <a:t>Where, How?</a:t>
            </a:r>
            <a:endParaRPr lang="en-US" dirty="0"/>
          </a:p>
          <a:p>
            <a:pPr lvl="1"/>
            <a:r>
              <a:rPr lang="en-US" dirty="0"/>
              <a:t>AMPLE </a:t>
            </a:r>
            <a:r>
              <a:rPr lang="en-US" dirty="0" smtClean="0"/>
              <a:t>History(acute):</a:t>
            </a:r>
            <a:endParaRPr lang="en-US" dirty="0"/>
          </a:p>
          <a:p>
            <a:pPr lvl="2"/>
            <a:r>
              <a:rPr lang="en-US" dirty="0"/>
              <a:t>Allergy, </a:t>
            </a:r>
          </a:p>
          <a:p>
            <a:pPr lvl="2"/>
            <a:r>
              <a:rPr lang="en-US" dirty="0"/>
              <a:t>Medication, </a:t>
            </a:r>
          </a:p>
          <a:p>
            <a:pPr lvl="2"/>
            <a:r>
              <a:rPr lang="en-US" dirty="0"/>
              <a:t>Past Medical &amp; Surgical History, </a:t>
            </a:r>
          </a:p>
          <a:p>
            <a:pPr lvl="2"/>
            <a:r>
              <a:rPr lang="en-US" dirty="0"/>
              <a:t>Last Meal, </a:t>
            </a:r>
          </a:p>
          <a:p>
            <a:pPr lvl="2"/>
            <a:r>
              <a:rPr lang="en-US" dirty="0" smtClean="0"/>
              <a:t>Event</a:t>
            </a:r>
            <a:r>
              <a:rPr lang="en-US" dirty="0"/>
              <a:t>(How</a:t>
            </a:r>
            <a:r>
              <a:rPr lang="ar-SA" dirty="0"/>
              <a:t>?</a:t>
            </a:r>
            <a:r>
              <a:rPr lang="en-US" dirty="0"/>
              <a:t> Or Mechanism of injury)</a:t>
            </a:r>
          </a:p>
          <a:p>
            <a:pPr lvl="2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1" y="994438"/>
            <a:ext cx="1659616" cy="16596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088" y="1125288"/>
            <a:ext cx="1148034" cy="11480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853B426-9509-4147-B40C-84A6BB6FE4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0122" y="2654052"/>
            <a:ext cx="2436455" cy="2891017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350238F-615C-AD4F-81EF-3E5172306855}"/>
              </a:ext>
            </a:extLst>
          </p:cNvPr>
          <p:cNvSpPr/>
          <p:nvPr/>
        </p:nvSpPr>
        <p:spPr>
          <a:xfrm rot="20357782">
            <a:off x="1841625" y="5506514"/>
            <a:ext cx="3645925" cy="73059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All covered by our history, except: Last meal</a:t>
            </a:r>
          </a:p>
        </p:txBody>
      </p:sp>
    </p:spTree>
    <p:extLst>
      <p:ext uri="{BB962C8B-B14F-4D97-AF65-F5344CB8AC3E}">
        <p14:creationId xmlns:p14="http://schemas.microsoft.com/office/powerpoint/2010/main" val="143684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Trauma History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9377" y="1442896"/>
            <a:ext cx="6367999" cy="4899910"/>
          </a:xfrm>
        </p:spPr>
        <p:txBody>
          <a:bodyPr>
            <a:normAutofit fontScale="92500"/>
          </a:bodyPr>
          <a:lstStyle/>
          <a:p>
            <a:r>
              <a:rPr lang="en-US" dirty="0"/>
              <a:t>High Energy:</a:t>
            </a:r>
          </a:p>
          <a:p>
            <a:pPr lvl="1"/>
            <a:r>
              <a:rPr lang="en-US" altLang="en-US" dirty="0" smtClean="0"/>
              <a:t>Road Traffic Accident (RTA) </a:t>
            </a:r>
          </a:p>
          <a:p>
            <a:pPr lvl="2"/>
            <a:r>
              <a:rPr lang="en-US" altLang="en-US" dirty="0" smtClean="0"/>
              <a:t>Low </a:t>
            </a:r>
            <a:r>
              <a:rPr lang="en-US" altLang="en-US" dirty="0"/>
              <a:t>energy Qs</a:t>
            </a:r>
            <a:r>
              <a:rPr lang="en-US" altLang="en-US" dirty="0" smtClean="0"/>
              <a:t>,</a:t>
            </a:r>
            <a:endParaRPr lang="en-US" altLang="en-US" dirty="0"/>
          </a:p>
          <a:p>
            <a:pPr lvl="2"/>
            <a:r>
              <a:rPr lang="en-US" altLang="en-US" dirty="0"/>
              <a:t>Driver / Passenger / Pedestrian</a:t>
            </a:r>
          </a:p>
          <a:p>
            <a:pPr lvl="2"/>
            <a:r>
              <a:rPr lang="en-US" altLang="en-US" dirty="0"/>
              <a:t>Seat belted / non-belted</a:t>
            </a:r>
          </a:p>
          <a:p>
            <a:pPr lvl="2"/>
            <a:r>
              <a:rPr lang="en-US" altLang="en-US" dirty="0">
                <a:solidFill>
                  <a:srgbClr val="397B8C"/>
                </a:solidFill>
              </a:rPr>
              <a:t>Speed and location of impact</a:t>
            </a:r>
          </a:p>
          <a:p>
            <a:pPr lvl="2"/>
            <a:r>
              <a:rPr lang="en-US" altLang="en-US" dirty="0">
                <a:solidFill>
                  <a:srgbClr val="397B8C"/>
                </a:solidFill>
              </a:rPr>
              <a:t>Position of the patient and the limb at impact</a:t>
            </a:r>
          </a:p>
          <a:p>
            <a:pPr lvl="2"/>
            <a:r>
              <a:rPr lang="en-US" altLang="en-US" dirty="0">
                <a:solidFill>
                  <a:srgbClr val="397B8C"/>
                </a:solidFill>
              </a:rPr>
              <a:t>Severity of crash</a:t>
            </a:r>
          </a:p>
          <a:p>
            <a:pPr marL="1311275" lvl="3" indent="-342900"/>
            <a:r>
              <a:rPr lang="en-US" altLang="en-US" dirty="0">
                <a:solidFill>
                  <a:srgbClr val="397B8C"/>
                </a:solidFill>
              </a:rPr>
              <a:t>Need to use the “Jaws of Life</a:t>
            </a:r>
            <a:r>
              <a:rPr lang="en-US" altLang="en-US" dirty="0" smtClean="0">
                <a:solidFill>
                  <a:srgbClr val="397B8C"/>
                </a:solidFill>
              </a:rPr>
              <a:t>”</a:t>
            </a:r>
          </a:p>
          <a:p>
            <a:pPr lvl="2"/>
            <a:r>
              <a:rPr lang="en-US" altLang="en-US" dirty="0" smtClean="0"/>
              <a:t>Type:</a:t>
            </a:r>
            <a:endParaRPr lang="en-US" altLang="en-US" dirty="0"/>
          </a:p>
          <a:p>
            <a:pPr lvl="3"/>
            <a:r>
              <a:rPr lang="en-US" altLang="en-US" dirty="0"/>
              <a:t>Head-on </a:t>
            </a:r>
            <a:r>
              <a:rPr lang="en-US" altLang="en-US" dirty="0" smtClean="0"/>
              <a:t>collision. Side impact. Car turn-over</a:t>
            </a:r>
            <a:endParaRPr lang="en-US" alt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0EED9DD-6893-A646-B3BC-46B18B6FF2CB}"/>
              </a:ext>
            </a:extLst>
          </p:cNvPr>
          <p:cNvGrpSpPr/>
          <p:nvPr/>
        </p:nvGrpSpPr>
        <p:grpSpPr>
          <a:xfrm>
            <a:off x="6898744" y="1900527"/>
            <a:ext cx="2306216" cy="1492395"/>
            <a:chOff x="6009782" y="4976628"/>
            <a:chExt cx="2306216" cy="149239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590692D-2C3A-F34C-8ABD-F4B10CD8F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70742" y="4976628"/>
              <a:ext cx="2245256" cy="1492395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9080CE7-298A-204A-801E-112CBF72A615}"/>
                </a:ext>
              </a:extLst>
            </p:cNvPr>
            <p:cNvSpPr/>
            <p:nvPr/>
          </p:nvSpPr>
          <p:spPr>
            <a:xfrm>
              <a:off x="6009782" y="6305827"/>
              <a:ext cx="671434" cy="1538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" dirty="0" err="1">
                  <a:solidFill>
                    <a:schemeClr val="bg1"/>
                  </a:solidFill>
                </a:rPr>
                <a:t>ionconnects.com</a:t>
              </a:r>
              <a:endParaRPr lang="en-US" sz="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972295" y="0"/>
            <a:ext cx="2200801" cy="1900527"/>
            <a:chOff x="6057901" y="1520916"/>
            <a:chExt cx="2783520" cy="2015943"/>
          </a:xfrm>
        </p:grpSpPr>
        <p:pic>
          <p:nvPicPr>
            <p:cNvPr id="10" name="Picture 20" descr="Related image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7901" y="1520916"/>
              <a:ext cx="2783520" cy="20159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6057901" y="3306027"/>
              <a:ext cx="2114681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900" dirty="0">
                  <a:solidFill>
                    <a:srgbClr val="489CB0"/>
                  </a:solidFill>
                </a:rPr>
                <a:t>http://trendingnow-2016.blogspot.com</a:t>
              </a:r>
              <a:endParaRPr lang="ar-SA" sz="900" dirty="0">
                <a:solidFill>
                  <a:srgbClr val="489CB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998233" y="3392922"/>
            <a:ext cx="2157884" cy="1531428"/>
            <a:chOff x="6262999" y="3722327"/>
            <a:chExt cx="2157884" cy="153142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DD3F70C-58D0-0347-B2F7-7F23AFFA80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807" t="7811" r="3553" b="6043"/>
            <a:stretch/>
          </p:blipFill>
          <p:spPr>
            <a:xfrm>
              <a:off x="6287233" y="3722327"/>
              <a:ext cx="2133650" cy="150430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B30932D-CF4A-3D4C-8603-0781960E7444}"/>
                </a:ext>
              </a:extLst>
            </p:cNvPr>
            <p:cNvSpPr/>
            <p:nvPr/>
          </p:nvSpPr>
          <p:spPr>
            <a:xfrm>
              <a:off x="6262999" y="5022923"/>
              <a:ext cx="1146468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900" dirty="0">
                  <a:solidFill>
                    <a:srgbClr val="489CB0"/>
                  </a:solidFill>
                </a:rPr>
                <a:t>https://</a:t>
              </a:r>
              <a:r>
                <a:rPr lang="en-US" sz="900" dirty="0" err="1">
                  <a:solidFill>
                    <a:srgbClr val="489CB0"/>
                  </a:solidFill>
                </a:rPr>
                <a:t>imgflip.com</a:t>
              </a:r>
              <a:r>
                <a:rPr lang="en-US" sz="900" dirty="0">
                  <a:solidFill>
                    <a:srgbClr val="489CB0"/>
                  </a:solidFill>
                </a:rPr>
                <a:t>/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880517" y="1043156"/>
            <a:ext cx="2129243" cy="1231817"/>
            <a:chOff x="6266612" y="1038548"/>
            <a:chExt cx="2129243" cy="123181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D449C48-1EF6-7444-97CA-33A29A3FAA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8137" t="14180" r="8494" b="22324"/>
            <a:stretch/>
          </p:blipFill>
          <p:spPr>
            <a:xfrm>
              <a:off x="6266612" y="1038548"/>
              <a:ext cx="2129243" cy="1216280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A77C52D-62DE-EB47-AFAF-343D0C11DE3C}"/>
                </a:ext>
              </a:extLst>
            </p:cNvPr>
            <p:cNvSpPr/>
            <p:nvPr/>
          </p:nvSpPr>
          <p:spPr>
            <a:xfrm>
              <a:off x="6648995" y="2054921"/>
              <a:ext cx="136447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800" dirty="0">
                  <a:solidFill>
                    <a:srgbClr val="489CB0"/>
                  </a:solidFill>
                </a:rPr>
                <a:t>https://</a:t>
              </a:r>
              <a:r>
                <a:rPr lang="en-US" sz="800" dirty="0" err="1">
                  <a:solidFill>
                    <a:srgbClr val="489CB0"/>
                  </a:solidFill>
                </a:rPr>
                <a:t>www.reaction.cam</a:t>
              </a:r>
              <a:r>
                <a:rPr lang="en-US" sz="800" dirty="0">
                  <a:solidFill>
                    <a:srgbClr val="489CB0"/>
                  </a:solidFill>
                </a:rPr>
                <a:t>/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6627376" y="6665773"/>
            <a:ext cx="2375858" cy="192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dirty="0">
                <a:solidFill>
                  <a:srgbClr val="489CB0"/>
                </a:solidFill>
              </a:rPr>
              <a:t>https://www.sandiegopersonalinjuryattorneys.com</a:t>
            </a:r>
            <a:endParaRPr lang="ar-SA" sz="700" dirty="0">
              <a:solidFill>
                <a:srgbClr val="489CB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116716" y="4924350"/>
            <a:ext cx="2039401" cy="1449852"/>
            <a:chOff x="4491976" y="5144138"/>
            <a:chExt cx="2039401" cy="144985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6"/>
            <a:srcRect l="16214" t="21786" r="39445" b="23087"/>
            <a:stretch/>
          </p:blipFill>
          <p:spPr>
            <a:xfrm>
              <a:off x="4491976" y="5144138"/>
              <a:ext cx="2039401" cy="1426225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4491976" y="6378546"/>
              <a:ext cx="135325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800" dirty="0">
                  <a:solidFill>
                    <a:srgbClr val="489CB0"/>
                  </a:solidFill>
                </a:rPr>
                <a:t>https://www.fox30jax.com</a:t>
              </a:r>
              <a:endParaRPr lang="ar-SA" sz="800" dirty="0">
                <a:solidFill>
                  <a:srgbClr val="489CB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8234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Trauma History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9275" y="1375758"/>
            <a:ext cx="4999470" cy="4899910"/>
          </a:xfrm>
        </p:spPr>
        <p:txBody>
          <a:bodyPr/>
          <a:lstStyle/>
          <a:p>
            <a:r>
              <a:rPr lang="en-US" dirty="0"/>
              <a:t>High Energy:</a:t>
            </a:r>
          </a:p>
          <a:p>
            <a:pPr lvl="1"/>
            <a:r>
              <a:rPr lang="en-US" altLang="en-US" dirty="0"/>
              <a:t>Fall from Height</a:t>
            </a:r>
          </a:p>
          <a:p>
            <a:pPr lvl="2"/>
            <a:r>
              <a:rPr lang="en-US" altLang="en-US" dirty="0"/>
              <a:t>Low injury </a:t>
            </a:r>
            <a:r>
              <a:rPr lang="en-US" altLang="en-US" dirty="0" smtClean="0"/>
              <a:t>Qs</a:t>
            </a:r>
            <a:endParaRPr lang="en-US" altLang="en-US" dirty="0"/>
          </a:p>
          <a:p>
            <a:pPr lvl="2"/>
            <a:r>
              <a:rPr lang="en-US" altLang="en-US" dirty="0"/>
              <a:t>How many levels</a:t>
            </a:r>
          </a:p>
          <a:p>
            <a:pPr lvl="2"/>
            <a:r>
              <a:rPr lang="en-US" altLang="en-US" dirty="0"/>
              <a:t>Position of the patient and the limb at impact</a:t>
            </a:r>
          </a:p>
          <a:p>
            <a:pPr lvl="2"/>
            <a:r>
              <a:rPr lang="en-US" altLang="en-US" dirty="0"/>
              <a:t>Missed injuries</a:t>
            </a:r>
          </a:p>
          <a:p>
            <a:pPr lvl="3"/>
            <a:r>
              <a:rPr lang="en-US" altLang="en-US" dirty="0"/>
              <a:t>combination injuries</a:t>
            </a:r>
          </a:p>
          <a:p>
            <a:pPr lvl="2"/>
            <a:endParaRPr lang="en-US" altLang="en-US" dirty="0"/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120245" y="1375759"/>
            <a:ext cx="2288743" cy="1367442"/>
            <a:chOff x="5797695" y="1375758"/>
            <a:chExt cx="2611293" cy="1468853"/>
          </a:xfrm>
        </p:grpSpPr>
        <p:pic>
          <p:nvPicPr>
            <p:cNvPr id="3074" name="Picture 2" descr="Related image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7695" y="1375758"/>
              <a:ext cx="2611293" cy="1468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5797695" y="2629167"/>
              <a:ext cx="1489510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800" dirty="0">
                  <a:solidFill>
                    <a:srgbClr val="489CB0"/>
                  </a:solidFill>
                </a:rPr>
                <a:t>https://www.dailymotion.com</a:t>
              </a:r>
              <a:endParaRPr lang="ar-SA" sz="800" dirty="0">
                <a:solidFill>
                  <a:srgbClr val="489CB0"/>
                </a:solidFill>
              </a:endParaRPr>
            </a:p>
          </p:txBody>
        </p:sp>
      </p:grpSp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294" y="4827494"/>
            <a:ext cx="1207126" cy="177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lated imag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245" y="2862368"/>
            <a:ext cx="2283458" cy="163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5151892" y="4620941"/>
            <a:ext cx="3251811" cy="1989338"/>
            <a:chOff x="5380237" y="4900055"/>
            <a:chExt cx="3023466" cy="1710224"/>
          </a:xfrm>
        </p:grpSpPr>
        <p:pic>
          <p:nvPicPr>
            <p:cNvPr id="3080" name="Picture 8" descr="Image result for jump from balcony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0237" y="4900055"/>
              <a:ext cx="3023466" cy="1701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5442754" y="6394835"/>
              <a:ext cx="122661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800" dirty="0">
                  <a:solidFill>
                    <a:srgbClr val="489CB0"/>
                  </a:solidFill>
                </a:rPr>
                <a:t>https://videos-mdr.com</a:t>
              </a:r>
              <a:endParaRPr lang="ar-SA" sz="800" dirty="0">
                <a:solidFill>
                  <a:srgbClr val="489CB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7773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D9634-E408-7B4A-90FA-3EC03BD93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? Pathological fractures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4CFBF-6501-1F4A-B40B-B69D5F069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Minor trauma (e.g. slipped at home) indicates a pathological fracture</a:t>
            </a:r>
          </a:p>
          <a:p>
            <a:pPr lvl="1"/>
            <a:r>
              <a:rPr lang="en-US" dirty="0"/>
              <a:t>In elderly:</a:t>
            </a:r>
          </a:p>
          <a:p>
            <a:pPr lvl="2"/>
            <a:r>
              <a:rPr lang="en-US" dirty="0"/>
              <a:t>Osteoporosis: Diet, sun exposure, risk factors of osteoporosis</a:t>
            </a:r>
          </a:p>
          <a:p>
            <a:pPr lvl="2"/>
            <a:r>
              <a:rPr lang="en-US" dirty="0"/>
              <a:t>Secondary metastasis: history of known malignancy, systematic review carefully looking for unknown primary</a:t>
            </a:r>
          </a:p>
          <a:p>
            <a:pPr lvl="1"/>
            <a:r>
              <a:rPr lang="en-US" dirty="0"/>
              <a:t>In younger: look </a:t>
            </a:r>
            <a:r>
              <a:rPr lang="en-US" dirty="0" smtClean="0"/>
              <a:t>for </a:t>
            </a:r>
            <a:r>
              <a:rPr lang="en-US" dirty="0"/>
              <a:t>cause of weak bone</a:t>
            </a:r>
          </a:p>
          <a:p>
            <a:pPr lvl="2"/>
            <a:r>
              <a:rPr lang="en-US" dirty="0"/>
              <a:t>Osteomalacia, hyperparathyroid, </a:t>
            </a:r>
            <a:r>
              <a:rPr lang="en-US" dirty="0" smtClean="0"/>
              <a:t>bone </a:t>
            </a:r>
            <a:r>
              <a:rPr lang="en-US" dirty="0"/>
              <a:t>disease</a:t>
            </a:r>
          </a:p>
          <a:p>
            <a:pPr marL="336550" lvl="1" indent="0">
              <a:buNone/>
            </a:pPr>
            <a:r>
              <a:rPr lang="en-US" dirty="0"/>
              <a:t>In very young: local pathology: cyst, </a:t>
            </a:r>
            <a:r>
              <a:rPr lang="en-US" dirty="0" smtClean="0"/>
              <a:t>infection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9470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12431</TotalTime>
  <Words>518</Words>
  <Application>Microsoft Office PowerPoint</Application>
  <PresentationFormat>On-screen Show (4:3)</PresentationFormat>
  <Paragraphs>106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News Gothic MT</vt:lpstr>
      <vt:lpstr>Wingdings 2</vt:lpstr>
      <vt:lpstr>Breeze</vt:lpstr>
      <vt:lpstr>History Taking in MSK Trauma</vt:lpstr>
      <vt:lpstr>History taking</vt:lpstr>
      <vt:lpstr>History Structure</vt:lpstr>
      <vt:lpstr>Trauma History</vt:lpstr>
      <vt:lpstr>Trauma History</vt:lpstr>
      <vt:lpstr>Trauma History</vt:lpstr>
      <vt:lpstr>Trauma History</vt:lpstr>
      <vt:lpstr>Trauma History</vt:lpstr>
      <vt:lpstr>? Pathological fractures</vt:lpstr>
      <vt:lpstr>Trauma Case History</vt:lpstr>
      <vt:lpstr>Trauma Case History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</dc:creator>
  <cp:lastModifiedBy>tarif alakhras</cp:lastModifiedBy>
  <cp:revision>545</cp:revision>
  <dcterms:created xsi:type="dcterms:W3CDTF">2014-01-25T15:53:41Z</dcterms:created>
  <dcterms:modified xsi:type="dcterms:W3CDTF">2019-10-14T19:39:28Z</dcterms:modified>
</cp:coreProperties>
</file>