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96"/>
  </p:notesMasterIdLst>
  <p:sldIdLst>
    <p:sldId id="258" r:id="rId2"/>
    <p:sldId id="262" r:id="rId3"/>
    <p:sldId id="343" r:id="rId4"/>
    <p:sldId id="344" r:id="rId5"/>
    <p:sldId id="345" r:id="rId6"/>
    <p:sldId id="389" r:id="rId7"/>
    <p:sldId id="264" r:id="rId8"/>
    <p:sldId id="388" r:id="rId9"/>
    <p:sldId id="259" r:id="rId10"/>
    <p:sldId id="331" r:id="rId11"/>
    <p:sldId id="332" r:id="rId12"/>
    <p:sldId id="347" r:id="rId13"/>
    <p:sldId id="351" r:id="rId14"/>
    <p:sldId id="348" r:id="rId15"/>
    <p:sldId id="260" r:id="rId16"/>
    <p:sldId id="333" r:id="rId17"/>
    <p:sldId id="322" r:id="rId18"/>
    <p:sldId id="324" r:id="rId19"/>
    <p:sldId id="323" r:id="rId20"/>
    <p:sldId id="334" r:id="rId21"/>
    <p:sldId id="336" r:id="rId22"/>
    <p:sldId id="335" r:id="rId23"/>
    <p:sldId id="337" r:id="rId24"/>
    <p:sldId id="338" r:id="rId25"/>
    <p:sldId id="339" r:id="rId26"/>
    <p:sldId id="265" r:id="rId27"/>
    <p:sldId id="349" r:id="rId28"/>
    <p:sldId id="350" r:id="rId29"/>
    <p:sldId id="325" r:id="rId30"/>
    <p:sldId id="346" r:id="rId31"/>
    <p:sldId id="327" r:id="rId32"/>
    <p:sldId id="328" r:id="rId33"/>
    <p:sldId id="329" r:id="rId34"/>
    <p:sldId id="330" r:id="rId35"/>
    <p:sldId id="261" r:id="rId36"/>
    <p:sldId id="340" r:id="rId37"/>
    <p:sldId id="342" r:id="rId38"/>
    <p:sldId id="341" r:id="rId39"/>
    <p:sldId id="287" r:id="rId40"/>
    <p:sldId id="288" r:id="rId41"/>
    <p:sldId id="438" r:id="rId42"/>
    <p:sldId id="445" r:id="rId43"/>
    <p:sldId id="450" r:id="rId44"/>
    <p:sldId id="451" r:id="rId45"/>
    <p:sldId id="311" r:id="rId46"/>
    <p:sldId id="441" r:id="rId47"/>
    <p:sldId id="440" r:id="rId48"/>
    <p:sldId id="442" r:id="rId49"/>
    <p:sldId id="455" r:id="rId50"/>
    <p:sldId id="454" r:id="rId51"/>
    <p:sldId id="361" r:id="rId52"/>
    <p:sldId id="444" r:id="rId53"/>
    <p:sldId id="439" r:id="rId54"/>
    <p:sldId id="447" r:id="rId55"/>
    <p:sldId id="432" r:id="rId56"/>
    <p:sldId id="433" r:id="rId57"/>
    <p:sldId id="431" r:id="rId58"/>
    <p:sldId id="443" r:id="rId59"/>
    <p:sldId id="435" r:id="rId60"/>
    <p:sldId id="446" r:id="rId61"/>
    <p:sldId id="436" r:id="rId62"/>
    <p:sldId id="448" r:id="rId63"/>
    <p:sldId id="437" r:id="rId64"/>
    <p:sldId id="449" r:id="rId65"/>
    <p:sldId id="390" r:id="rId66"/>
    <p:sldId id="315" r:id="rId67"/>
    <p:sldId id="365" r:id="rId68"/>
    <p:sldId id="317" r:id="rId69"/>
    <p:sldId id="318" r:id="rId70"/>
    <p:sldId id="319" r:id="rId71"/>
    <p:sldId id="391" r:id="rId72"/>
    <p:sldId id="321" r:id="rId73"/>
    <p:sldId id="392" r:id="rId74"/>
    <p:sldId id="393" r:id="rId75"/>
    <p:sldId id="362" r:id="rId76"/>
    <p:sldId id="363" r:id="rId77"/>
    <p:sldId id="300" r:id="rId78"/>
    <p:sldId id="452" r:id="rId79"/>
    <p:sldId id="453" r:id="rId80"/>
    <p:sldId id="456" r:id="rId81"/>
    <p:sldId id="457" r:id="rId82"/>
    <p:sldId id="458" r:id="rId83"/>
    <p:sldId id="459" r:id="rId84"/>
    <p:sldId id="460" r:id="rId85"/>
    <p:sldId id="461" r:id="rId86"/>
    <p:sldId id="462" r:id="rId87"/>
    <p:sldId id="463" r:id="rId88"/>
    <p:sldId id="464" r:id="rId89"/>
    <p:sldId id="465" r:id="rId90"/>
    <p:sldId id="434" r:id="rId91"/>
    <p:sldId id="320" r:id="rId92"/>
    <p:sldId id="466" r:id="rId93"/>
    <p:sldId id="467" r:id="rId94"/>
    <p:sldId id="356"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19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D5F3"/>
    <a:srgbClr val="397B8C"/>
    <a:srgbClr val="52AEC6"/>
    <a:srgbClr val="43B7FF"/>
    <a:srgbClr val="489CB0"/>
    <a:srgbClr val="000000"/>
    <a:srgbClr val="143C4E"/>
    <a:srgbClr val="21617D"/>
    <a:srgbClr val="266891"/>
    <a:srgbClr val="1C4A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49"/>
    <p:restoredTop sz="92883"/>
  </p:normalViewPr>
  <p:slideViewPr>
    <p:cSldViewPr snapToGrid="0" snapToObjects="1" showGuides="1">
      <p:cViewPr varScale="1">
        <p:scale>
          <a:sx n="69" d="100"/>
          <a:sy n="69" d="100"/>
        </p:scale>
        <p:origin x="1668" y="72"/>
      </p:cViewPr>
      <p:guideLst>
        <p:guide orient="horz" pos="1275"/>
        <p:guide pos="1995"/>
      </p:guideLst>
    </p:cSldViewPr>
  </p:slideViewPr>
  <p:notesTextViewPr>
    <p:cViewPr>
      <p:scale>
        <a:sx n="100" d="100"/>
        <a:sy n="100" d="100"/>
      </p:scale>
      <p:origin x="0" y="0"/>
    </p:cViewPr>
  </p:notesTextViewPr>
  <p:sorterViewPr>
    <p:cViewPr varScale="1">
      <p:scale>
        <a:sx n="100" d="100"/>
        <a:sy n="100" d="100"/>
      </p:scale>
      <p:origin x="0" y="9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9FDACE-534B-5D4C-B4AE-1C419E799341}" type="datetimeFigureOut">
              <a:rPr lang="en-US" smtClean="0"/>
              <a:t>1/16/2020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ECFC18-86DA-CC43-89A6-6D0FE996FEE7}" type="slidenum">
              <a:rPr lang="en-US" smtClean="0"/>
              <a:t>‹#›</a:t>
            </a:fld>
            <a:endParaRPr lang="en-US"/>
          </a:p>
        </p:txBody>
      </p:sp>
    </p:spTree>
    <p:extLst>
      <p:ext uri="{BB962C8B-B14F-4D97-AF65-F5344CB8AC3E}">
        <p14:creationId xmlns:p14="http://schemas.microsoft.com/office/powerpoint/2010/main" val="31373561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000" kern="1200">
                <a:solidFill>
                  <a:schemeClr val="accent1"/>
                </a:solidFill>
                <a:latin typeface="Arial"/>
                <a:ea typeface="+mj-ea"/>
                <a:cs typeface="Arial"/>
              </a:defRPr>
            </a:lvl1pPr>
          </a:lstStyle>
          <a:p>
            <a:r>
              <a:rPr lang="en-US" dirty="0"/>
              <a:t>Click to edit Master title style</a:t>
            </a:r>
            <a:endParaRPr dirty="0"/>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2828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endParaRPr dirty="0"/>
          </a:p>
        </p:txBody>
      </p:sp>
      <p:sp>
        <p:nvSpPr>
          <p:cNvPr id="3" name="Content Placeholder 2"/>
          <p:cNvSpPr>
            <a:spLocks noGrp="1"/>
          </p:cNvSpPr>
          <p:nvPr>
            <p:ph idx="1"/>
          </p:nvPr>
        </p:nvSpPr>
        <p:spPr/>
        <p:txBody>
          <a:bodyPr/>
          <a:lstStyle>
            <a:lvl1pPr marL="225425" indent="-225425">
              <a:buFont typeface="Arial"/>
              <a:buChar char="•"/>
              <a:tabLst/>
              <a:defRPr sz="2400"/>
            </a:lvl1pPr>
            <a:lvl2pPr marL="450850" indent="-184150">
              <a:buFont typeface="Arial"/>
              <a:buChar char="•"/>
              <a:tabLst/>
              <a:defRPr sz="2000"/>
            </a:lvl2pPr>
            <a:lvl3pPr marL="762000" indent="-184150">
              <a:buFont typeface="Arial"/>
              <a:buChar char="•"/>
              <a:tabLst/>
              <a:defRPr sz="2000"/>
            </a:lvl3pPr>
            <a:lvl4pPr marL="1425575" indent="-457200">
              <a:buFont typeface="Arial"/>
              <a:buChar char="•"/>
              <a:defRPr/>
            </a:lvl4pPr>
            <a:lvl5pPr marL="1720850" indent="-457200">
              <a:buFont typeface="Arial"/>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941762"/>
          </a:xfrm>
        </p:spPr>
        <p:txBody>
          <a:bodyPr/>
          <a:lstStyle/>
          <a:p>
            <a:r>
              <a:rPr lang="en-US"/>
              <a:t>Click to edit Master title style</a:t>
            </a:r>
            <a:endParaRPr/>
          </a:p>
        </p:txBody>
      </p:sp>
      <p:sp>
        <p:nvSpPr>
          <p:cNvPr id="3" name="Content Placeholder 2"/>
          <p:cNvSpPr>
            <a:spLocks noGrp="1"/>
          </p:cNvSpPr>
          <p:nvPr>
            <p:ph sz="half" idx="1"/>
          </p:nvPr>
        </p:nvSpPr>
        <p:spPr>
          <a:xfrm>
            <a:off x="549275" y="1366838"/>
            <a:ext cx="3840480" cy="514245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366838"/>
            <a:ext cx="3840480" cy="514245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941762"/>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385184"/>
            <a:ext cx="3840480" cy="750887"/>
          </a:xfrm>
        </p:spPr>
        <p:txBody>
          <a:bodyPr anchor="b">
            <a:noAutofit/>
          </a:bodyPr>
          <a:lstStyle>
            <a:lvl1pPr marL="0" indent="0" algn="ctr">
              <a:spcBef>
                <a:spcPts val="0"/>
              </a:spcBef>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p:cNvSpPr>
            <a:spLocks noGrp="1"/>
          </p:cNvSpPr>
          <p:nvPr>
            <p:ph sz="half" idx="2"/>
          </p:nvPr>
        </p:nvSpPr>
        <p:spPr>
          <a:xfrm>
            <a:off x="549274" y="2347415"/>
            <a:ext cx="3840480" cy="4207234"/>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385184"/>
            <a:ext cx="3840480" cy="750887"/>
          </a:xfrm>
        </p:spPr>
        <p:txBody>
          <a:bodyPr anchor="b">
            <a:noAutofit/>
          </a:bodyPr>
          <a:lstStyle>
            <a:lvl1pPr marL="0" indent="0" algn="ctr">
              <a:spcBef>
                <a:spcPts val="0"/>
              </a:spcBef>
              <a:buNone/>
              <a:defRPr sz="24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p:cNvSpPr>
            <a:spLocks noGrp="1"/>
          </p:cNvSpPr>
          <p:nvPr>
            <p:ph sz="quarter" idx="4"/>
          </p:nvPr>
        </p:nvSpPr>
        <p:spPr>
          <a:xfrm>
            <a:off x="4751070" y="2347415"/>
            <a:ext cx="3840480" cy="4207234"/>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83166"/>
            <a:ext cx="8042276" cy="859990"/>
          </a:xfrm>
          <a:prstGeom prst="rect">
            <a:avLst/>
          </a:prstGeom>
        </p:spPr>
        <p:txBody>
          <a:bodyPr vert="horz" lIns="91440" tIns="45720" rIns="91440" bIns="45720" rtlCol="0" anchor="b" anchorCtr="0">
            <a:noAutofit/>
          </a:bodyPr>
          <a:lstStyle/>
          <a:p>
            <a:r>
              <a:rPr lang="en-US" dirty="0"/>
              <a:t>Click to edit Master title style</a:t>
            </a:r>
            <a:endParaRPr dirty="0"/>
          </a:p>
        </p:txBody>
      </p:sp>
      <p:sp>
        <p:nvSpPr>
          <p:cNvPr id="3" name="Text Placeholder 2"/>
          <p:cNvSpPr>
            <a:spLocks noGrp="1"/>
          </p:cNvSpPr>
          <p:nvPr>
            <p:ph type="body" idx="1"/>
          </p:nvPr>
        </p:nvSpPr>
        <p:spPr>
          <a:xfrm>
            <a:off x="549275" y="1375758"/>
            <a:ext cx="8042276" cy="48999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1/16/2020</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6" r:id="rId13"/>
  </p:sldLayoutIdLst>
  <p:txStyles>
    <p:titleStyle>
      <a:lvl1pPr algn="ctr" defTabSz="914400" rtl="0" eaLnBrk="1" latinLnBrk="0" hangingPunct="1">
        <a:spcBef>
          <a:spcPct val="0"/>
        </a:spcBef>
        <a:buNone/>
        <a:defRPr sz="4400" kern="1200">
          <a:solidFill>
            <a:schemeClr val="accent1"/>
          </a:solidFill>
          <a:latin typeface="Arial"/>
          <a:ea typeface="+mj-ea"/>
          <a:cs typeface="Arial"/>
        </a:defRPr>
      </a:lvl1pPr>
    </p:titleStyle>
    <p:bodyStyle>
      <a:lvl1pPr marL="514350" indent="-514350" algn="l" defTabSz="914400" rtl="0" eaLnBrk="1" latinLnBrk="0" hangingPunct="1">
        <a:spcBef>
          <a:spcPts val="2000"/>
        </a:spcBef>
        <a:buClr>
          <a:schemeClr val="accent1">
            <a:lumMod val="60000"/>
            <a:lumOff val="40000"/>
          </a:schemeClr>
        </a:buClr>
        <a:buSzPct val="110000"/>
        <a:buFont typeface="Arial"/>
        <a:buChar char="•"/>
        <a:defRPr sz="2800" kern="1200">
          <a:solidFill>
            <a:srgbClr val="235F84"/>
          </a:solidFill>
          <a:latin typeface="Arial"/>
          <a:ea typeface="+mn-ea"/>
          <a:cs typeface="Arial"/>
        </a:defRPr>
      </a:lvl1pPr>
      <a:lvl2pPr marL="806450" indent="-457200" algn="l" defTabSz="914400" rtl="0" eaLnBrk="1" latinLnBrk="0" hangingPunct="1">
        <a:spcBef>
          <a:spcPts val="600"/>
        </a:spcBef>
        <a:buClr>
          <a:schemeClr val="accent1">
            <a:lumMod val="75000"/>
          </a:schemeClr>
        </a:buClr>
        <a:buSzPct val="110000"/>
        <a:buFont typeface="Arial"/>
        <a:buChar char="•"/>
        <a:defRPr sz="2400" kern="1200">
          <a:solidFill>
            <a:schemeClr val="tx1">
              <a:lumMod val="65000"/>
              <a:lumOff val="35000"/>
            </a:schemeClr>
          </a:solidFill>
          <a:latin typeface="Arial"/>
          <a:ea typeface="+mn-ea"/>
          <a:cs typeface="Arial"/>
        </a:defRPr>
      </a:lvl2pPr>
      <a:lvl3pPr marL="1143000" indent="-457200" algn="l" defTabSz="914400" rtl="0" eaLnBrk="1" latinLnBrk="0" hangingPunct="1">
        <a:spcBef>
          <a:spcPts val="600"/>
        </a:spcBef>
        <a:buClr>
          <a:schemeClr val="accent1">
            <a:lumMod val="60000"/>
            <a:lumOff val="40000"/>
          </a:schemeClr>
        </a:buClr>
        <a:buSzPct val="110000"/>
        <a:buFont typeface="Arial"/>
        <a:buChar char="•"/>
        <a:defRPr sz="2400" kern="1200">
          <a:solidFill>
            <a:srgbClr val="235F84"/>
          </a:solidFill>
          <a:latin typeface="Arial"/>
          <a:ea typeface="+mn-ea"/>
          <a:cs typeface="Arial"/>
        </a:defRPr>
      </a:lvl3pPr>
      <a:lvl4pPr marL="1425575" indent="-457200" algn="l" defTabSz="914400" rtl="0" eaLnBrk="1" latinLnBrk="0" hangingPunct="1">
        <a:spcBef>
          <a:spcPts val="600"/>
        </a:spcBef>
        <a:buClr>
          <a:schemeClr val="accent1">
            <a:lumMod val="75000"/>
          </a:schemeClr>
        </a:buClr>
        <a:buSzPct val="110000"/>
        <a:buFont typeface="Arial"/>
        <a:buChar char="•"/>
        <a:defRPr sz="2000" kern="1200">
          <a:solidFill>
            <a:schemeClr val="tx1">
              <a:lumMod val="65000"/>
              <a:lumOff val="35000"/>
            </a:schemeClr>
          </a:solidFill>
          <a:latin typeface="Arial"/>
          <a:ea typeface="+mn-ea"/>
          <a:cs typeface="Arial"/>
        </a:defRPr>
      </a:lvl4pPr>
      <a:lvl5pPr marL="1720850" indent="-457200" algn="l" defTabSz="914400" rtl="0" eaLnBrk="1" latinLnBrk="0" hangingPunct="1">
        <a:spcBef>
          <a:spcPts val="600"/>
        </a:spcBef>
        <a:buClr>
          <a:schemeClr val="accent1">
            <a:lumMod val="60000"/>
            <a:lumOff val="40000"/>
          </a:schemeClr>
        </a:buClr>
        <a:buSzPct val="110000"/>
        <a:buFont typeface="Arial"/>
        <a:buChar char="•"/>
        <a:defRPr sz="2000" kern="1200">
          <a:solidFill>
            <a:schemeClr val="tx1">
              <a:lumMod val="65000"/>
              <a:lumOff val="35000"/>
            </a:schemeClr>
          </a:solidFill>
          <a:latin typeface="Arial"/>
          <a:ea typeface="+mn-ea"/>
          <a:cs typeface="Arial"/>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ogle.com.sa/url?sa=i&amp;rct=j&amp;q=&amp;esrc=s&amp;source=images&amp;cd=&amp;cad=rja&amp;uact=8&amp;ved=0CAYQjB1qFQoTCKiB-sSH_McCFYLZGgodqyED1g&amp;url=http://radiopaedia.org/cases/pelvic-xray-normal-different-ages&amp;psig=AFQjCNExK2wCAp10Ow6yhcjkuDV7I0pH4w&amp;ust=1442510236698676" TargetMode="External"/><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hyperlink" Target="https://www.google.com.sa/url?sa=i&amp;rct=j&amp;q=&amp;esrc=s&amp;source=images&amp;cd=&amp;cad=rja&amp;uact=8&amp;ved=0CAYQjB1qFQoTCLfJkOyH_McCFQO8GgodfwUBjQ&amp;url=http://www.dreamstime.com/stock-photos-xray-lumbar-spine-image4902983&amp;psig=AFQjCNGocOebyUVf7lKKUn1bkyQuEuLnUA&amp;ust=1442510313382428" TargetMode="Externa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sa/url?sa=i&amp;rct=j&amp;q=&amp;esrc=s&amp;source=images&amp;cd=&amp;cad=rja&amp;uact=8&amp;ved=0CAYQjB1qFQoTCOvMvsCL_McCFUI2GgodE2gB1Q&amp;url=http://www.vwmin.org/organizations-ap-state-portal.html&amp;psig=AFQjCNEpvUVHfk4vi6F2beq5kUopfzfgQA&amp;ust=1442511300628625" TargetMode="External"/><Relationship Id="rId2" Type="http://schemas.openxmlformats.org/officeDocument/2006/relationships/image" Target="../media/image10.tiff"/><Relationship Id="rId1" Type="http://schemas.openxmlformats.org/officeDocument/2006/relationships/slideLayout" Target="../slideLayouts/slideLayout2.xml"/><Relationship Id="rId5" Type="http://schemas.openxmlformats.org/officeDocument/2006/relationships/hyperlink" Target="https://www.google.com.sa/url?sa=i&amp;rct=j&amp;q=&amp;esrc=s&amp;source=images&amp;cd=&amp;cad=rja&amp;uact=8&amp;ved=0CAYQjB1qFQoTCLmql_SL_McCFUy6Ggodn24LXQ&amp;url=http://radiopaedia.org/cases/scaphoid-fracture-1&amp;psig=AFQjCNHuijurvnTiUowZd-7tyEfaYzXuwA&amp;ust=1442511389505037" TargetMode="External"/><Relationship Id="rId4" Type="http://schemas.openxmlformats.org/officeDocument/2006/relationships/image" Target="../media/image11.tif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m.sa/url?sa=i&amp;rct=j&amp;q=&amp;esrc=s&amp;source=images&amp;cd=&amp;cad=rja&amp;uact=8&amp;ved=0CAYQjB1qFQoTCNvntZuS_McCFQaJGgod6oUJQw&amp;url=http://www.123rf.com/photo_2904550_x-ray-of-the-knee-femur-and-tibia.html&amp;psig=AFQjCNHIAVhQC2zUIhKx7Cktbi1sIx2RGw&amp;ust=1442513006003987" TargetMode="External"/><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google.com.sa/url?sa=i&amp;rct=j&amp;q=&amp;esrc=s&amp;source=images&amp;cd=&amp;cad=rja&amp;uact=8&amp;ved=0CAYQjB1qFQoTCK3ftL-R_McCFcZAGgodSDwDow&amp;url=http://imglop.com/epiphyseal-line-x-ray.asp&amp;psig=AFQjCNGsJl5JI1GyxUjxhbwJ-TBlyFecpQ&amp;ust=1442512875829618" TargetMode="External"/><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ogle.com.sa/url?sa=i&amp;rct=j&amp;q=&amp;esrc=s&amp;source=images&amp;cd=&amp;cad=rja&amp;uact=8&amp;ved=0CAYQjB1qFQoTCJmgopSI_McCFURZGgodygALrw&amp;url=http://www.emoryhealthcare.org/pediatric-orthopedics/conditions/spinal-deformity.html&amp;psig=AFQjCNHEPRxDq6VOmA8osFXlkz3US4fFDA&amp;ust=1442510391542996" TargetMode="External"/><Relationship Id="rId2" Type="http://schemas.openxmlformats.org/officeDocument/2006/relationships/image" Target="../media/image44.tiff"/><Relationship Id="rId1" Type="http://schemas.openxmlformats.org/officeDocument/2006/relationships/slideLayout" Target="../slideLayouts/slideLayout7.xml"/><Relationship Id="rId5" Type="http://schemas.openxmlformats.org/officeDocument/2006/relationships/hyperlink" Target="https://www.google.com.sa/url?sa=i&amp;rct=j&amp;q=&amp;esrc=s&amp;source=images&amp;cd=&amp;cad=rja&amp;uact=8&amp;ved=0CAYQjB1qFQoTCMiA7NOI_McCFQE_GgodiNIMlg&amp;url=http://radiopaedia.org/images/96&amp;psig=AFQjCNEgndOoSnOj2sUMc33-_L_lQNTFBQ&amp;ust=1442510522600032" TargetMode="Externa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tiff"/><Relationship Id="rId1" Type="http://schemas.openxmlformats.org/officeDocument/2006/relationships/slideLayout" Target="../slideLayouts/slideLayout2.xml"/><Relationship Id="rId4" Type="http://schemas.openxmlformats.org/officeDocument/2006/relationships/image" Target="../media/image115.tiff"/></Relationships>
</file>

<file path=ppt/slides/_rels/slide89.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startradiology.com/" TargetMode="External"/><Relationship Id="rId2" Type="http://schemas.openxmlformats.org/officeDocument/2006/relationships/hyperlink" Target="http://radiologymasterclass.co.uk/" TargetMode="External"/><Relationship Id="rId1" Type="http://schemas.openxmlformats.org/officeDocument/2006/relationships/slideLayout" Target="../slideLayouts/slideLayout2.xml"/><Relationship Id="rId4" Type="http://schemas.openxmlformats.org/officeDocument/2006/relationships/hyperlink" Target="https://radiopaedia.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subTitle" idx="1"/>
          </p:nvPr>
        </p:nvSpPr>
        <p:spPr>
          <a:xfrm>
            <a:off x="2468036" y="4665134"/>
            <a:ext cx="4114800" cy="918248"/>
          </a:xfrm>
        </p:spPr>
        <p:txBody>
          <a:bodyPr>
            <a:noAutofit/>
          </a:bodyPr>
          <a:lstStyle/>
          <a:p>
            <a:pPr eaLnBrk="1" hangingPunct="1">
              <a:defRPr/>
            </a:pPr>
            <a:r>
              <a:rPr lang="en-US" sz="2400" dirty="0">
                <a:solidFill>
                  <a:schemeClr val="bg1">
                    <a:lumMod val="65000"/>
                  </a:schemeClr>
                </a:solidFill>
              </a:rPr>
              <a:t>Prof. Mamoun Kremli</a:t>
            </a:r>
          </a:p>
          <a:p>
            <a:pPr eaLnBrk="1" hangingPunct="1">
              <a:defRPr/>
            </a:pPr>
            <a:r>
              <a:rPr lang="en-US" sz="2400" dirty="0" smtClean="0">
                <a:solidFill>
                  <a:srgbClr val="235F84"/>
                </a:solidFill>
              </a:rPr>
              <a:t>Dr. Tarif Alakhras</a:t>
            </a:r>
            <a:endParaRPr lang="en-GB" sz="2400" dirty="0">
              <a:solidFill>
                <a:srgbClr val="235F84"/>
              </a:solidFill>
            </a:endParaRPr>
          </a:p>
        </p:txBody>
      </p:sp>
      <p:sp>
        <p:nvSpPr>
          <p:cNvPr id="2" name="Title 1"/>
          <p:cNvSpPr>
            <a:spLocks noGrp="1"/>
          </p:cNvSpPr>
          <p:nvPr>
            <p:ph type="ctrTitle"/>
          </p:nvPr>
        </p:nvSpPr>
        <p:spPr/>
        <p:txBody>
          <a:bodyPr/>
          <a:lstStyle/>
          <a:p>
            <a:r>
              <a:rPr lang="en-US" dirty="0"/>
              <a:t>How to Read Musculoskeletal X-Rays</a:t>
            </a:r>
            <a:endParaRPr lang="en-US" sz="4000" dirty="0"/>
          </a:p>
        </p:txBody>
      </p:sp>
      <p:pic>
        <p:nvPicPr>
          <p:cNvPr id="5" name="Picture 4">
            <a:extLst>
              <a:ext uri="{FF2B5EF4-FFF2-40B4-BE49-F238E27FC236}">
                <a16:creationId xmlns:a16="http://schemas.microsoft.com/office/drawing/2014/main" id="{BBA27DE8-4195-6A45-8D51-B2514493845C}"/>
              </a:ext>
            </a:extLst>
          </p:cNvPr>
          <p:cNvPicPr>
            <a:picLocks noChangeAspect="1"/>
          </p:cNvPicPr>
          <p:nvPr/>
        </p:nvPicPr>
        <p:blipFill rotWithShape="1">
          <a:blip r:embed="rId2"/>
          <a:srcRect l="-1" t="9492" r="1054" b="14751"/>
          <a:stretch/>
        </p:blipFill>
        <p:spPr>
          <a:xfrm>
            <a:off x="3236494" y="375952"/>
            <a:ext cx="2671012" cy="659628"/>
          </a:xfrm>
          <a:prstGeom prst="rect">
            <a:avLst/>
          </a:prstGeom>
        </p:spPr>
      </p:pic>
    </p:spTree>
    <p:extLst>
      <p:ext uri="{BB962C8B-B14F-4D97-AF65-F5344CB8AC3E}">
        <p14:creationId xmlns:p14="http://schemas.microsoft.com/office/powerpoint/2010/main" val="2104375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Information</a:t>
            </a:r>
          </a:p>
        </p:txBody>
      </p:sp>
      <p:sp>
        <p:nvSpPr>
          <p:cNvPr id="3" name="Content Placeholder 2"/>
          <p:cNvSpPr>
            <a:spLocks noGrp="1"/>
          </p:cNvSpPr>
          <p:nvPr>
            <p:ph idx="1"/>
          </p:nvPr>
        </p:nvSpPr>
        <p:spPr/>
        <p:txBody>
          <a:bodyPr>
            <a:normAutofit/>
          </a:bodyPr>
          <a:lstStyle/>
          <a:p>
            <a:r>
              <a:rPr lang="en-US" dirty="0"/>
              <a:t>Identify patient’s information</a:t>
            </a:r>
          </a:p>
          <a:p>
            <a:pPr lvl="1"/>
            <a:r>
              <a:rPr lang="en-US" dirty="0"/>
              <a:t>Name, sex, age, file number, date of X-ray</a:t>
            </a:r>
          </a:p>
          <a:p>
            <a:r>
              <a:rPr lang="en-US" dirty="0"/>
              <a:t>Anatomical area</a:t>
            </a:r>
          </a:p>
          <a:p>
            <a:pPr lvl="1"/>
            <a:r>
              <a:rPr lang="en-US" dirty="0"/>
              <a:t>What parts are seen on the film</a:t>
            </a:r>
          </a:p>
          <a:p>
            <a:r>
              <a:rPr lang="en-US" dirty="0"/>
              <a:t>View(s)</a:t>
            </a:r>
          </a:p>
          <a:p>
            <a:pPr lvl="1"/>
            <a:r>
              <a:rPr lang="en-US" dirty="0"/>
              <a:t>AP, Lat., Oblique, Special, ….</a:t>
            </a:r>
          </a:p>
          <a:p>
            <a:r>
              <a:rPr lang="en-US" dirty="0"/>
              <a:t>X-ray quality</a:t>
            </a:r>
          </a:p>
          <a:p>
            <a:r>
              <a:rPr lang="en-US" dirty="0"/>
              <a:t>Extra:</a:t>
            </a:r>
          </a:p>
          <a:p>
            <a:pPr lvl="1"/>
            <a:r>
              <a:rPr lang="en-US" dirty="0"/>
              <a:t>In full cast. cast slab, splint, traction pin, implants….</a:t>
            </a:r>
          </a:p>
        </p:txBody>
      </p:sp>
      <p:pic>
        <p:nvPicPr>
          <p:cNvPr id="4" name="Picture 3"/>
          <p:cNvPicPr>
            <a:picLocks noChangeAspect="1"/>
          </p:cNvPicPr>
          <p:nvPr/>
        </p:nvPicPr>
        <p:blipFill>
          <a:blip r:embed="rId2"/>
          <a:stretch>
            <a:fillRect/>
          </a:stretch>
        </p:blipFill>
        <p:spPr>
          <a:xfrm>
            <a:off x="921805" y="3424237"/>
            <a:ext cx="2991553" cy="2991553"/>
          </a:xfrm>
          <a:prstGeom prst="rect">
            <a:avLst/>
          </a:prstGeom>
        </p:spPr>
      </p:pic>
      <p:sp>
        <p:nvSpPr>
          <p:cNvPr id="5" name="Rectangle 4"/>
          <p:cNvSpPr/>
          <p:nvPr/>
        </p:nvSpPr>
        <p:spPr>
          <a:xfrm>
            <a:off x="1924497" y="6377438"/>
            <a:ext cx="986167" cy="230832"/>
          </a:xfrm>
          <a:prstGeom prst="rect">
            <a:avLst/>
          </a:prstGeom>
        </p:spPr>
        <p:txBody>
          <a:bodyPr wrap="none">
            <a:spAutoFit/>
          </a:bodyPr>
          <a:lstStyle/>
          <a:p>
            <a:pPr algn="ctr"/>
            <a:r>
              <a:rPr lang="en-US" sz="900" dirty="0">
                <a:solidFill>
                  <a:srgbClr val="7D7D7D"/>
                </a:solidFill>
                <a:latin typeface="arial" charset="0"/>
                <a:hlinkClick r:id="rId3"/>
              </a:rPr>
              <a:t>radiopaedia.org</a:t>
            </a:r>
            <a:endParaRPr lang="en-US" sz="900" dirty="0"/>
          </a:p>
        </p:txBody>
      </p:sp>
      <p:pic>
        <p:nvPicPr>
          <p:cNvPr id="6" name="Picture 5"/>
          <p:cNvPicPr>
            <a:picLocks noChangeAspect="1"/>
          </p:cNvPicPr>
          <p:nvPr/>
        </p:nvPicPr>
        <p:blipFill>
          <a:blip r:embed="rId4"/>
          <a:stretch>
            <a:fillRect/>
          </a:stretch>
        </p:blipFill>
        <p:spPr>
          <a:xfrm>
            <a:off x="3941921" y="3421636"/>
            <a:ext cx="2621547" cy="2994153"/>
          </a:xfrm>
          <a:prstGeom prst="rect">
            <a:avLst/>
          </a:prstGeom>
        </p:spPr>
      </p:pic>
      <p:sp>
        <p:nvSpPr>
          <p:cNvPr id="7" name="Rectangle 6"/>
          <p:cNvSpPr/>
          <p:nvPr/>
        </p:nvSpPr>
        <p:spPr>
          <a:xfrm>
            <a:off x="4453868" y="6377438"/>
            <a:ext cx="1319592" cy="230832"/>
          </a:xfrm>
          <a:prstGeom prst="rect">
            <a:avLst/>
          </a:prstGeom>
        </p:spPr>
        <p:txBody>
          <a:bodyPr wrap="none">
            <a:spAutoFit/>
          </a:bodyPr>
          <a:lstStyle/>
          <a:p>
            <a:pPr algn="ctr"/>
            <a:r>
              <a:rPr lang="en-US" sz="900" dirty="0">
                <a:solidFill>
                  <a:srgbClr val="7D7D7D"/>
                </a:solidFill>
                <a:latin typeface="arial" charset="0"/>
                <a:hlinkClick r:id="rId5"/>
              </a:rPr>
              <a:t>www.dreamstime.com</a:t>
            </a:r>
            <a:endParaRPr lang="en-US" sz="900" dirty="0"/>
          </a:p>
        </p:txBody>
      </p:sp>
    </p:spTree>
    <p:extLst>
      <p:ext uri="{BB962C8B-B14F-4D97-AF65-F5344CB8AC3E}">
        <p14:creationId xmlns:p14="http://schemas.microsoft.com/office/powerpoint/2010/main" val="2438402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Information</a:t>
            </a:r>
          </a:p>
        </p:txBody>
      </p:sp>
      <p:sp>
        <p:nvSpPr>
          <p:cNvPr id="3" name="Content Placeholder 2"/>
          <p:cNvSpPr>
            <a:spLocks noGrp="1"/>
          </p:cNvSpPr>
          <p:nvPr>
            <p:ph idx="1"/>
          </p:nvPr>
        </p:nvSpPr>
        <p:spPr/>
        <p:txBody>
          <a:bodyPr>
            <a:normAutofit/>
          </a:bodyPr>
          <a:lstStyle/>
          <a:p>
            <a:r>
              <a:rPr lang="en-US" dirty="0"/>
              <a:t>Identify patient’s information</a:t>
            </a:r>
          </a:p>
          <a:p>
            <a:pPr lvl="1"/>
            <a:r>
              <a:rPr lang="en-US" dirty="0"/>
              <a:t>Name, sex, age, file number, date of X-ray</a:t>
            </a:r>
          </a:p>
          <a:p>
            <a:r>
              <a:rPr lang="en-US" dirty="0"/>
              <a:t>Anatomical area</a:t>
            </a:r>
          </a:p>
          <a:p>
            <a:pPr lvl="1"/>
            <a:r>
              <a:rPr lang="en-US" dirty="0"/>
              <a:t>What parts are seen on the film</a:t>
            </a:r>
          </a:p>
          <a:p>
            <a:r>
              <a:rPr lang="en-US" dirty="0"/>
              <a:t>View(s)</a:t>
            </a:r>
          </a:p>
          <a:p>
            <a:pPr lvl="1"/>
            <a:r>
              <a:rPr lang="en-US" dirty="0"/>
              <a:t>AP, Lat., Oblique, Special, ….</a:t>
            </a:r>
          </a:p>
          <a:p>
            <a:endParaRPr lang="en-US" dirty="0"/>
          </a:p>
          <a:p>
            <a:endParaRPr lang="en-US" dirty="0"/>
          </a:p>
          <a:p>
            <a:pPr lvl="1"/>
            <a:r>
              <a:rPr lang="en-US" dirty="0"/>
              <a:t>  </a:t>
            </a:r>
          </a:p>
        </p:txBody>
      </p:sp>
      <p:pic>
        <p:nvPicPr>
          <p:cNvPr id="8" name="Picture 7"/>
          <p:cNvPicPr>
            <a:picLocks noChangeAspect="1"/>
          </p:cNvPicPr>
          <p:nvPr/>
        </p:nvPicPr>
        <p:blipFill rotWithShape="1">
          <a:blip r:embed="rId2"/>
          <a:srcRect t="31132"/>
          <a:stretch/>
        </p:blipFill>
        <p:spPr>
          <a:xfrm>
            <a:off x="991511" y="4344864"/>
            <a:ext cx="5829013" cy="2453176"/>
          </a:xfrm>
          <a:prstGeom prst="rect">
            <a:avLst/>
          </a:prstGeom>
        </p:spPr>
      </p:pic>
      <p:sp>
        <p:nvSpPr>
          <p:cNvPr id="9" name="Rectangle 8"/>
          <p:cNvSpPr/>
          <p:nvPr/>
        </p:nvSpPr>
        <p:spPr>
          <a:xfrm>
            <a:off x="3409727" y="6627168"/>
            <a:ext cx="992579" cy="230832"/>
          </a:xfrm>
          <a:prstGeom prst="rect">
            <a:avLst/>
          </a:prstGeom>
        </p:spPr>
        <p:txBody>
          <a:bodyPr wrap="none">
            <a:spAutoFit/>
          </a:bodyPr>
          <a:lstStyle/>
          <a:p>
            <a:pPr algn="ctr"/>
            <a:r>
              <a:rPr lang="en-US" sz="900" dirty="0">
                <a:solidFill>
                  <a:srgbClr val="7D7D7D"/>
                </a:solidFill>
                <a:latin typeface="arial" charset="0"/>
                <a:hlinkClick r:id="rId3"/>
              </a:rPr>
              <a:t>www.vwmin.org</a:t>
            </a:r>
            <a:endParaRPr lang="en-US" sz="900" dirty="0"/>
          </a:p>
        </p:txBody>
      </p:sp>
      <p:pic>
        <p:nvPicPr>
          <p:cNvPr id="10" name="Picture 9"/>
          <p:cNvPicPr>
            <a:picLocks noChangeAspect="1"/>
          </p:cNvPicPr>
          <p:nvPr/>
        </p:nvPicPr>
        <p:blipFill>
          <a:blip r:embed="rId4"/>
          <a:stretch>
            <a:fillRect/>
          </a:stretch>
        </p:blipFill>
        <p:spPr>
          <a:xfrm>
            <a:off x="7004587" y="4336176"/>
            <a:ext cx="1749670" cy="2115241"/>
          </a:xfrm>
          <a:prstGeom prst="rect">
            <a:avLst/>
          </a:prstGeom>
        </p:spPr>
      </p:pic>
      <p:sp>
        <p:nvSpPr>
          <p:cNvPr id="11" name="Rectangle 10"/>
          <p:cNvSpPr/>
          <p:nvPr/>
        </p:nvSpPr>
        <p:spPr>
          <a:xfrm>
            <a:off x="7386338" y="6451417"/>
            <a:ext cx="986167" cy="230832"/>
          </a:xfrm>
          <a:prstGeom prst="rect">
            <a:avLst/>
          </a:prstGeom>
        </p:spPr>
        <p:txBody>
          <a:bodyPr wrap="none">
            <a:spAutoFit/>
          </a:bodyPr>
          <a:lstStyle/>
          <a:p>
            <a:pPr algn="ctr"/>
            <a:r>
              <a:rPr lang="en-US" sz="900" dirty="0">
                <a:solidFill>
                  <a:srgbClr val="7D7D7D"/>
                </a:solidFill>
                <a:latin typeface="arial" charset="0"/>
                <a:hlinkClick r:id="rId5"/>
              </a:rPr>
              <a:t>radiopaedia.org</a:t>
            </a:r>
            <a:endParaRPr lang="en-US" sz="900" dirty="0"/>
          </a:p>
        </p:txBody>
      </p:sp>
    </p:spTree>
    <p:extLst>
      <p:ext uri="{BB962C8B-B14F-4D97-AF65-F5344CB8AC3E}">
        <p14:creationId xmlns:p14="http://schemas.microsoft.com/office/powerpoint/2010/main" val="392353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Information</a:t>
            </a:r>
          </a:p>
        </p:txBody>
      </p:sp>
      <p:sp>
        <p:nvSpPr>
          <p:cNvPr id="3" name="Content Placeholder 2"/>
          <p:cNvSpPr>
            <a:spLocks noGrp="1"/>
          </p:cNvSpPr>
          <p:nvPr>
            <p:ph idx="1"/>
          </p:nvPr>
        </p:nvSpPr>
        <p:spPr/>
        <p:txBody>
          <a:bodyPr>
            <a:normAutofit/>
          </a:bodyPr>
          <a:lstStyle/>
          <a:p>
            <a:r>
              <a:rPr lang="en-US" dirty="0"/>
              <a:t>Identify patient’s information</a:t>
            </a:r>
          </a:p>
          <a:p>
            <a:pPr lvl="1"/>
            <a:r>
              <a:rPr lang="en-US" dirty="0"/>
              <a:t>Name, sex, age, file number, date of X-ray</a:t>
            </a:r>
          </a:p>
          <a:p>
            <a:r>
              <a:rPr lang="en-US" dirty="0"/>
              <a:t>Anatomical area</a:t>
            </a:r>
          </a:p>
          <a:p>
            <a:pPr lvl="1"/>
            <a:r>
              <a:rPr lang="en-US" dirty="0"/>
              <a:t>What parts are seen on the film</a:t>
            </a:r>
          </a:p>
          <a:p>
            <a:r>
              <a:rPr lang="en-US" dirty="0"/>
              <a:t>View(s)</a:t>
            </a:r>
          </a:p>
          <a:p>
            <a:pPr lvl="1"/>
            <a:r>
              <a:rPr lang="en-US" dirty="0"/>
              <a:t>AP, Lat., Oblique, Special, ….</a:t>
            </a:r>
          </a:p>
          <a:p>
            <a:r>
              <a:rPr lang="en-US" dirty="0"/>
              <a:t>X-ray quality</a:t>
            </a:r>
          </a:p>
          <a:p>
            <a:endParaRPr lang="en-US" dirty="0"/>
          </a:p>
          <a:p>
            <a:pPr marL="349250" lvl="1" indent="0">
              <a:buNone/>
            </a:pPr>
            <a:r>
              <a:rPr lang="en-US" dirty="0"/>
              <a:t> </a:t>
            </a:r>
          </a:p>
        </p:txBody>
      </p:sp>
      <p:pic>
        <p:nvPicPr>
          <p:cNvPr id="5" name="Picture 4"/>
          <p:cNvPicPr>
            <a:picLocks noChangeAspect="1"/>
          </p:cNvPicPr>
          <p:nvPr/>
        </p:nvPicPr>
        <p:blipFill>
          <a:blip r:embed="rId2"/>
          <a:stretch>
            <a:fillRect/>
          </a:stretch>
        </p:blipFill>
        <p:spPr>
          <a:xfrm>
            <a:off x="3202534" y="3367425"/>
            <a:ext cx="2908244" cy="2908244"/>
          </a:xfrm>
          <a:prstGeom prst="rect">
            <a:avLst/>
          </a:prstGeom>
        </p:spPr>
      </p:pic>
      <p:pic>
        <p:nvPicPr>
          <p:cNvPr id="6" name="Picture 5"/>
          <p:cNvPicPr>
            <a:picLocks noChangeAspect="1"/>
          </p:cNvPicPr>
          <p:nvPr/>
        </p:nvPicPr>
        <p:blipFill>
          <a:blip r:embed="rId3"/>
          <a:stretch>
            <a:fillRect/>
          </a:stretch>
        </p:blipFill>
        <p:spPr>
          <a:xfrm>
            <a:off x="6148701" y="3367424"/>
            <a:ext cx="2908244" cy="2908244"/>
          </a:xfrm>
          <a:prstGeom prst="rect">
            <a:avLst/>
          </a:prstGeom>
        </p:spPr>
      </p:pic>
      <p:sp>
        <p:nvSpPr>
          <p:cNvPr id="4" name="TextBox 3"/>
          <p:cNvSpPr txBox="1"/>
          <p:nvPr/>
        </p:nvSpPr>
        <p:spPr>
          <a:xfrm>
            <a:off x="3753588" y="6275668"/>
            <a:ext cx="1806135" cy="369332"/>
          </a:xfrm>
          <a:prstGeom prst="rect">
            <a:avLst/>
          </a:prstGeom>
          <a:noFill/>
        </p:spPr>
        <p:txBody>
          <a:bodyPr wrap="none" rtlCol="0">
            <a:spAutoFit/>
          </a:bodyPr>
          <a:lstStyle/>
          <a:p>
            <a:r>
              <a:rPr lang="en-US" dirty="0">
                <a:latin typeface="Arial" charset="0"/>
                <a:ea typeface="Arial" charset="0"/>
                <a:cs typeface="Arial" charset="0"/>
              </a:rPr>
              <a:t>Under-exposed</a:t>
            </a:r>
          </a:p>
        </p:txBody>
      </p:sp>
      <p:sp>
        <p:nvSpPr>
          <p:cNvPr id="7" name="TextBox 6"/>
          <p:cNvSpPr txBox="1"/>
          <p:nvPr/>
        </p:nvSpPr>
        <p:spPr>
          <a:xfrm>
            <a:off x="6785932" y="6275668"/>
            <a:ext cx="1633781" cy="369332"/>
          </a:xfrm>
          <a:prstGeom prst="rect">
            <a:avLst/>
          </a:prstGeom>
          <a:noFill/>
        </p:spPr>
        <p:txBody>
          <a:bodyPr wrap="none" rtlCol="0">
            <a:spAutoFit/>
          </a:bodyPr>
          <a:lstStyle/>
          <a:p>
            <a:r>
              <a:rPr lang="en-US">
                <a:latin typeface="Arial" charset="0"/>
                <a:ea typeface="Arial" charset="0"/>
                <a:cs typeface="Arial" charset="0"/>
              </a:rPr>
              <a:t>Over-exposed</a:t>
            </a:r>
            <a:endParaRPr lang="en-US" dirty="0">
              <a:latin typeface="Arial" charset="0"/>
              <a:ea typeface="Arial" charset="0"/>
              <a:cs typeface="Arial" charset="0"/>
            </a:endParaRPr>
          </a:p>
        </p:txBody>
      </p:sp>
    </p:spTree>
    <p:extLst>
      <p:ext uri="{BB962C8B-B14F-4D97-AF65-F5344CB8AC3E}">
        <p14:creationId xmlns:p14="http://schemas.microsoft.com/office/powerpoint/2010/main" val="54610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Information</a:t>
            </a:r>
          </a:p>
        </p:txBody>
      </p:sp>
      <p:sp>
        <p:nvSpPr>
          <p:cNvPr id="3" name="Content Placeholder 2"/>
          <p:cNvSpPr>
            <a:spLocks noGrp="1"/>
          </p:cNvSpPr>
          <p:nvPr>
            <p:ph idx="1"/>
          </p:nvPr>
        </p:nvSpPr>
        <p:spPr/>
        <p:txBody>
          <a:bodyPr>
            <a:normAutofit/>
          </a:bodyPr>
          <a:lstStyle/>
          <a:p>
            <a:r>
              <a:rPr lang="en-US" dirty="0"/>
              <a:t>X-ray quality</a:t>
            </a:r>
          </a:p>
          <a:p>
            <a:pPr lvl="1"/>
            <a:r>
              <a:rPr lang="en-US" dirty="0"/>
              <a:t>With new electronic x-ray formats</a:t>
            </a:r>
          </a:p>
          <a:p>
            <a:pPr lvl="1"/>
            <a:r>
              <a:rPr lang="en-US" dirty="0"/>
              <a:t>Can change “contrast” &amp; “brightness” as needed</a:t>
            </a:r>
          </a:p>
          <a:p>
            <a:endParaRPr lang="en-US" dirty="0"/>
          </a:p>
          <a:p>
            <a:pPr marL="349250" lvl="1" indent="0">
              <a:buNone/>
            </a:pPr>
            <a:r>
              <a:rPr lang="en-US" dirty="0"/>
              <a:t> </a:t>
            </a:r>
          </a:p>
        </p:txBody>
      </p:sp>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tretch>
            <a:fillRect/>
          </a:stretch>
        </p:blipFill>
        <p:spPr>
          <a:xfrm>
            <a:off x="3125215" y="2975547"/>
            <a:ext cx="2903095" cy="2177321"/>
          </a:xfrm>
          <a:prstGeom prst="rect">
            <a:avLst/>
          </a:prstGeom>
        </p:spPr>
      </p:pic>
      <p:pic>
        <p:nvPicPr>
          <p:cNvPr id="10" name="Picture 9"/>
          <p:cNvPicPr>
            <a:picLocks noChangeAspect="1"/>
          </p:cNvPicPr>
          <p:nvPr/>
        </p:nvPicPr>
        <p:blipFill>
          <a:blip r:embed="rId4" cstate="email">
            <a:extLst>
              <a:ext uri="{BEBA8EAE-BF5A-486C-A8C5-ECC9F3942E4B}">
                <a14:imgProps xmlns:a14="http://schemas.microsoft.com/office/drawing/2010/main">
                  <a14:imgLayer r:embed="rId3">
                    <a14:imgEffect>
                      <a14:brightnessContrast bright="52000" contrast="-37000"/>
                    </a14:imgEffect>
                  </a14:imgLayer>
                </a14:imgProps>
              </a:ext>
              <a:ext uri="{28A0092B-C50C-407E-A947-70E740481C1C}">
                <a14:useLocalDpi xmlns:a14="http://schemas.microsoft.com/office/drawing/2010/main" val="0"/>
              </a:ext>
            </a:extLst>
          </a:blip>
          <a:stretch>
            <a:fillRect/>
          </a:stretch>
        </p:blipFill>
        <p:spPr>
          <a:xfrm>
            <a:off x="6091005" y="3440237"/>
            <a:ext cx="2903095" cy="2177321"/>
          </a:xfrm>
          <a:prstGeom prst="rect">
            <a:avLst/>
          </a:prstGeom>
        </p:spPr>
      </p:pic>
      <p:pic>
        <p:nvPicPr>
          <p:cNvPr id="11" name="Picture 10"/>
          <p:cNvPicPr>
            <a:picLocks noChangeAspect="1"/>
          </p:cNvPicPr>
          <p:nvPr/>
        </p:nvPicPr>
        <p:blipFill>
          <a:blip r:embed="rId5" cstate="email">
            <a:extLst>
              <a:ext uri="{BEBA8EAE-BF5A-486C-A8C5-ECC9F3942E4B}">
                <a14:imgProps xmlns:a14="http://schemas.microsoft.com/office/drawing/2010/main">
                  <a14:imgLayer r:embed="rId3">
                    <a14:imgEffect>
                      <a14:brightnessContrast bright="-34000" contrast="13000"/>
                    </a14:imgEffect>
                  </a14:imgLayer>
                </a14:imgProps>
              </a:ext>
              <a:ext uri="{28A0092B-C50C-407E-A947-70E740481C1C}">
                <a14:useLocalDpi xmlns:a14="http://schemas.microsoft.com/office/drawing/2010/main" val="0"/>
              </a:ext>
            </a:extLst>
          </a:blip>
          <a:stretch>
            <a:fillRect/>
          </a:stretch>
        </p:blipFill>
        <p:spPr>
          <a:xfrm>
            <a:off x="175782" y="3440237"/>
            <a:ext cx="2903095" cy="2177321"/>
          </a:xfrm>
          <a:prstGeom prst="rect">
            <a:avLst/>
          </a:prstGeom>
        </p:spPr>
      </p:pic>
      <p:sp>
        <p:nvSpPr>
          <p:cNvPr id="12" name="TextBox 11"/>
          <p:cNvSpPr txBox="1"/>
          <p:nvPr/>
        </p:nvSpPr>
        <p:spPr>
          <a:xfrm>
            <a:off x="4232820" y="5152868"/>
            <a:ext cx="675185" cy="230832"/>
          </a:xfrm>
          <a:prstGeom prst="rect">
            <a:avLst/>
          </a:prstGeom>
          <a:noFill/>
        </p:spPr>
        <p:txBody>
          <a:bodyPr wrap="none" rtlCol="0">
            <a:spAutoFit/>
          </a:bodyPr>
          <a:lstStyle/>
          <a:p>
            <a:r>
              <a:rPr lang="en-US" sz="900" dirty="0">
                <a:solidFill>
                  <a:srgbClr val="397B8C"/>
                </a:solidFill>
              </a:rPr>
              <a:t>M Kremli</a:t>
            </a:r>
          </a:p>
        </p:txBody>
      </p:sp>
    </p:spTree>
    <p:extLst>
      <p:ext uri="{BB962C8B-B14F-4D97-AF65-F5344CB8AC3E}">
        <p14:creationId xmlns:p14="http://schemas.microsoft.com/office/powerpoint/2010/main" val="180674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Information</a:t>
            </a:r>
          </a:p>
        </p:txBody>
      </p:sp>
      <p:sp>
        <p:nvSpPr>
          <p:cNvPr id="3" name="Content Placeholder 2"/>
          <p:cNvSpPr>
            <a:spLocks noGrp="1"/>
          </p:cNvSpPr>
          <p:nvPr>
            <p:ph idx="1"/>
          </p:nvPr>
        </p:nvSpPr>
        <p:spPr/>
        <p:txBody>
          <a:bodyPr>
            <a:normAutofit/>
          </a:bodyPr>
          <a:lstStyle/>
          <a:p>
            <a:r>
              <a:rPr lang="en-US" dirty="0"/>
              <a:t>Identify patient’s information</a:t>
            </a:r>
          </a:p>
          <a:p>
            <a:pPr lvl="1"/>
            <a:r>
              <a:rPr lang="en-US" dirty="0"/>
              <a:t>Name, sex, age, file number, date of X-ray</a:t>
            </a:r>
          </a:p>
          <a:p>
            <a:r>
              <a:rPr lang="en-US" dirty="0"/>
              <a:t>Anatomical area</a:t>
            </a:r>
          </a:p>
          <a:p>
            <a:pPr lvl="1"/>
            <a:r>
              <a:rPr lang="en-US" dirty="0"/>
              <a:t>What parts are seen on the film</a:t>
            </a:r>
          </a:p>
          <a:p>
            <a:r>
              <a:rPr lang="en-US" dirty="0"/>
              <a:t>View(s)</a:t>
            </a:r>
          </a:p>
          <a:p>
            <a:pPr lvl="1"/>
            <a:r>
              <a:rPr lang="en-US" dirty="0"/>
              <a:t>AP, Lat., Oblique, Special, ….</a:t>
            </a:r>
          </a:p>
          <a:p>
            <a:r>
              <a:rPr lang="en-US" dirty="0"/>
              <a:t>X-ray quality</a:t>
            </a:r>
          </a:p>
          <a:p>
            <a:r>
              <a:rPr lang="en-US" dirty="0"/>
              <a:t>Extra:</a:t>
            </a:r>
          </a:p>
          <a:p>
            <a:pPr lvl="1"/>
            <a:r>
              <a:rPr lang="en-US" dirty="0"/>
              <a:t>In full cast. cast slab, splint, traction pin, implants….</a:t>
            </a:r>
          </a:p>
        </p:txBody>
      </p:sp>
      <p:pic>
        <p:nvPicPr>
          <p:cNvPr id="4" name="Picture 3"/>
          <p:cNvPicPr>
            <a:picLocks noChangeAspect="1"/>
          </p:cNvPicPr>
          <p:nvPr/>
        </p:nvPicPr>
        <p:blipFill rotWithShape="1">
          <a:blip r:embed="rId2"/>
          <a:srcRect r="70393"/>
          <a:stretch/>
        </p:blipFill>
        <p:spPr>
          <a:xfrm>
            <a:off x="104385" y="1046078"/>
            <a:ext cx="1607009" cy="3982932"/>
          </a:xfrm>
          <a:prstGeom prst="rect">
            <a:avLst/>
          </a:prstGeom>
        </p:spPr>
      </p:pic>
      <p:pic>
        <p:nvPicPr>
          <p:cNvPr id="6" name="Picture 5"/>
          <p:cNvPicPr>
            <a:picLocks noChangeAspect="1"/>
          </p:cNvPicPr>
          <p:nvPr/>
        </p:nvPicPr>
        <p:blipFill rotWithShape="1">
          <a:blip r:embed="rId3"/>
          <a:srcRect l="22295" r="46614" b="5680"/>
          <a:stretch/>
        </p:blipFill>
        <p:spPr>
          <a:xfrm>
            <a:off x="4409141" y="1043156"/>
            <a:ext cx="2836050" cy="3985854"/>
          </a:xfrm>
          <a:prstGeom prst="rect">
            <a:avLst/>
          </a:prstGeom>
        </p:spPr>
      </p:pic>
      <p:grpSp>
        <p:nvGrpSpPr>
          <p:cNvPr id="11" name="Group 10"/>
          <p:cNvGrpSpPr/>
          <p:nvPr/>
        </p:nvGrpSpPr>
        <p:grpSpPr>
          <a:xfrm>
            <a:off x="1755304" y="1043156"/>
            <a:ext cx="2609926" cy="3985854"/>
            <a:chOff x="2504810" y="1043156"/>
            <a:chExt cx="2609926" cy="3985854"/>
          </a:xfrm>
        </p:grpSpPr>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04810" y="1043156"/>
              <a:ext cx="2609926" cy="3985854"/>
            </a:xfrm>
            <a:prstGeom prst="rect">
              <a:avLst/>
            </a:prstGeom>
          </p:spPr>
        </p:pic>
        <p:sp>
          <p:nvSpPr>
            <p:cNvPr id="10" name="Rectangle 9"/>
            <p:cNvSpPr/>
            <p:nvPr/>
          </p:nvSpPr>
          <p:spPr>
            <a:xfrm>
              <a:off x="4221559" y="1064061"/>
              <a:ext cx="893177" cy="27879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291551" y="1043156"/>
            <a:ext cx="1742579" cy="3985854"/>
            <a:chOff x="7291551" y="1043156"/>
            <a:chExt cx="1742579" cy="3985854"/>
          </a:xfrm>
        </p:grpSpPr>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291551" y="1043156"/>
              <a:ext cx="1742579" cy="3985854"/>
            </a:xfrm>
            <a:prstGeom prst="rect">
              <a:avLst/>
            </a:prstGeom>
          </p:spPr>
        </p:pic>
        <p:sp>
          <p:nvSpPr>
            <p:cNvPr id="13" name="Rectangle 12"/>
            <p:cNvSpPr/>
            <p:nvPr/>
          </p:nvSpPr>
          <p:spPr>
            <a:xfrm>
              <a:off x="8469443" y="1056843"/>
              <a:ext cx="541886" cy="286013"/>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2722674" y="5056701"/>
            <a:ext cx="675185" cy="230832"/>
          </a:xfrm>
          <a:prstGeom prst="rect">
            <a:avLst/>
          </a:prstGeom>
          <a:noFill/>
        </p:spPr>
        <p:txBody>
          <a:bodyPr wrap="none" rtlCol="0">
            <a:spAutoFit/>
          </a:bodyPr>
          <a:lstStyle/>
          <a:p>
            <a:r>
              <a:rPr lang="en-US" sz="900" dirty="0">
                <a:solidFill>
                  <a:srgbClr val="397B8C"/>
                </a:solidFill>
              </a:rPr>
              <a:t>M Kremli</a:t>
            </a:r>
          </a:p>
        </p:txBody>
      </p:sp>
      <p:sp>
        <p:nvSpPr>
          <p:cNvPr id="16" name="TextBox 15"/>
          <p:cNvSpPr txBox="1"/>
          <p:nvPr/>
        </p:nvSpPr>
        <p:spPr>
          <a:xfrm>
            <a:off x="7825247" y="5029010"/>
            <a:ext cx="675185" cy="230832"/>
          </a:xfrm>
          <a:prstGeom prst="rect">
            <a:avLst/>
          </a:prstGeom>
          <a:noFill/>
        </p:spPr>
        <p:txBody>
          <a:bodyPr wrap="none" rtlCol="0">
            <a:spAutoFit/>
          </a:bodyPr>
          <a:lstStyle/>
          <a:p>
            <a:r>
              <a:rPr lang="en-US" sz="900" dirty="0">
                <a:solidFill>
                  <a:srgbClr val="397B8C"/>
                </a:solidFill>
              </a:rPr>
              <a:t>M Kremli</a:t>
            </a:r>
          </a:p>
        </p:txBody>
      </p:sp>
      <p:sp>
        <p:nvSpPr>
          <p:cNvPr id="9" name="Rectangle 8"/>
          <p:cNvSpPr/>
          <p:nvPr/>
        </p:nvSpPr>
        <p:spPr>
          <a:xfrm>
            <a:off x="5225542" y="5029010"/>
            <a:ext cx="1157689" cy="230832"/>
          </a:xfrm>
          <a:prstGeom prst="rect">
            <a:avLst/>
          </a:prstGeom>
        </p:spPr>
        <p:txBody>
          <a:bodyPr wrap="none">
            <a:spAutoFit/>
          </a:bodyPr>
          <a:lstStyle/>
          <a:p>
            <a:pPr algn="ctr"/>
            <a:r>
              <a:rPr lang="en-US" sz="900" dirty="0">
                <a:solidFill>
                  <a:srgbClr val="397B8C"/>
                </a:solidFill>
              </a:rPr>
              <a:t>1aled.fotomaps.ru</a:t>
            </a:r>
          </a:p>
        </p:txBody>
      </p:sp>
      <p:sp>
        <p:nvSpPr>
          <p:cNvPr id="17" name="Rectangle 16"/>
          <p:cNvSpPr/>
          <p:nvPr/>
        </p:nvSpPr>
        <p:spPr>
          <a:xfrm>
            <a:off x="377757" y="4999030"/>
            <a:ext cx="1128834" cy="230832"/>
          </a:xfrm>
          <a:prstGeom prst="rect">
            <a:avLst/>
          </a:prstGeom>
        </p:spPr>
        <p:txBody>
          <a:bodyPr wrap="none">
            <a:spAutoFit/>
          </a:bodyPr>
          <a:lstStyle/>
          <a:p>
            <a:pPr algn="ctr"/>
            <a:r>
              <a:rPr lang="en-US" sz="900" dirty="0" err="1">
                <a:solidFill>
                  <a:srgbClr val="397B8C"/>
                </a:solidFill>
              </a:rPr>
              <a:t>openi.nlm.nih.gov</a:t>
            </a:r>
            <a:endParaRPr lang="en-US" sz="900" dirty="0">
              <a:solidFill>
                <a:srgbClr val="397B8C"/>
              </a:solidFill>
            </a:endParaRPr>
          </a:p>
        </p:txBody>
      </p:sp>
    </p:spTree>
    <p:extLst>
      <p:ext uri="{BB962C8B-B14F-4D97-AF65-F5344CB8AC3E}">
        <p14:creationId xmlns:p14="http://schemas.microsoft.com/office/powerpoint/2010/main" val="276398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p:txBody>
          <a:bodyPr>
            <a:normAutofit/>
          </a:bodyPr>
          <a:lstStyle/>
          <a:p>
            <a:r>
              <a:rPr lang="en-US" dirty="0"/>
              <a:t>Bone age</a:t>
            </a:r>
          </a:p>
          <a:p>
            <a:pPr lvl="1"/>
            <a:r>
              <a:rPr lang="en-US" dirty="0"/>
              <a:t>Epiphyseal plates open/closed (child Vs. adult)</a:t>
            </a:r>
          </a:p>
          <a:p>
            <a:endParaRPr lang="en-US" dirty="0"/>
          </a:p>
        </p:txBody>
      </p:sp>
      <p:pic>
        <p:nvPicPr>
          <p:cNvPr id="1026" name="Picture 2" descr="C:\Users\mamoun.MCST\Documents\My Dropbox\AOT Pediatric Fractures Course\pediatric from pacs\793694 13y femur im-k-wires\03.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18222"/>
          <a:stretch/>
        </p:blipFill>
        <p:spPr bwMode="auto">
          <a:xfrm>
            <a:off x="4391192" y="2506662"/>
            <a:ext cx="4628521" cy="37813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385493" y="6326863"/>
            <a:ext cx="639919" cy="230832"/>
          </a:xfrm>
          <a:prstGeom prst="rect">
            <a:avLst/>
          </a:prstGeom>
        </p:spPr>
        <p:txBody>
          <a:bodyPr wrap="none">
            <a:spAutoFit/>
          </a:bodyPr>
          <a:lstStyle/>
          <a:p>
            <a:pPr algn="ctr"/>
            <a:r>
              <a:rPr lang="en-US" sz="900" dirty="0">
                <a:solidFill>
                  <a:srgbClr val="397B8C"/>
                </a:solidFill>
              </a:rPr>
              <a:t>M Kremli</a:t>
            </a:r>
          </a:p>
        </p:txBody>
      </p:sp>
      <p:pic>
        <p:nvPicPr>
          <p:cNvPr id="10" name="Picture 13" descr="soest01"/>
          <p:cNvPicPr>
            <a:picLocks noChangeAspect="1" noChangeArrowheads="1"/>
          </p:cNvPicPr>
          <p:nvPr/>
        </p:nvPicPr>
        <p:blipFill>
          <a:blip r:embed="rId3" cstate="print"/>
          <a:srcRect/>
          <a:stretch>
            <a:fillRect/>
          </a:stretch>
        </p:blipFill>
        <p:spPr bwMode="auto">
          <a:xfrm>
            <a:off x="174984" y="2506662"/>
            <a:ext cx="4129223" cy="3769006"/>
          </a:xfrm>
          <a:prstGeom prst="rect">
            <a:avLst/>
          </a:prstGeom>
          <a:noFill/>
          <a:ln w="9525">
            <a:noFill/>
            <a:miter lim="800000"/>
            <a:headEnd/>
            <a:tailEnd/>
          </a:ln>
        </p:spPr>
      </p:pic>
      <p:pic>
        <p:nvPicPr>
          <p:cNvPr id="11" name="Picture 27" descr="AOTrauma"/>
          <p:cNvPicPr>
            <a:picLocks noChangeAspect="1" noChangeArrowheads="1"/>
          </p:cNvPicPr>
          <p:nvPr/>
        </p:nvPicPr>
        <p:blipFill>
          <a:blip r:embed="rId4" cstate="print"/>
          <a:srcRect/>
          <a:stretch>
            <a:fillRect/>
          </a:stretch>
        </p:blipFill>
        <p:spPr bwMode="auto">
          <a:xfrm>
            <a:off x="1857933" y="6360416"/>
            <a:ext cx="763324" cy="128913"/>
          </a:xfrm>
          <a:prstGeom prst="rect">
            <a:avLst/>
          </a:prstGeom>
          <a:noFill/>
          <a:ln w="9525">
            <a:noFill/>
            <a:miter lim="800000"/>
            <a:headEnd/>
            <a:tailEnd/>
          </a:ln>
        </p:spPr>
      </p:pic>
    </p:spTree>
    <p:extLst>
      <p:ext uri="{BB962C8B-B14F-4D97-AF65-F5344CB8AC3E}">
        <p14:creationId xmlns:p14="http://schemas.microsoft.com/office/powerpoint/2010/main" val="670870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p:txBody>
          <a:bodyPr>
            <a:normAutofit/>
          </a:bodyPr>
          <a:lstStyle/>
          <a:p>
            <a:r>
              <a:rPr lang="en-US" dirty="0"/>
              <a:t>Bone age</a:t>
            </a:r>
          </a:p>
          <a:p>
            <a:pPr lvl="1"/>
            <a:r>
              <a:rPr lang="en-US" dirty="0"/>
              <a:t>Epiphyseal plates open/closed (child Vs. adult)</a:t>
            </a:r>
          </a:p>
          <a:p>
            <a:r>
              <a:rPr lang="en-US" dirty="0"/>
              <a:t>Bone Quality (Texture)</a:t>
            </a:r>
          </a:p>
          <a:p>
            <a:pPr lvl="1"/>
            <a:r>
              <a:rPr lang="en-US" dirty="0"/>
              <a:t>Generalized</a:t>
            </a:r>
          </a:p>
          <a:p>
            <a:pPr lvl="1"/>
            <a:r>
              <a:rPr lang="en-US" dirty="0"/>
              <a:t>Local area</a:t>
            </a:r>
          </a:p>
          <a:p>
            <a:pPr lvl="1"/>
            <a:r>
              <a:rPr lang="en-US" dirty="0"/>
              <a:t>Cortex</a:t>
            </a:r>
          </a:p>
          <a:p>
            <a:pPr lvl="1"/>
            <a:r>
              <a:rPr lang="en-US" dirty="0"/>
              <a:t>Medulla</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17757" y="3254862"/>
            <a:ext cx="3374930" cy="302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00197" y="6244890"/>
            <a:ext cx="800219" cy="230832"/>
          </a:xfrm>
          <a:prstGeom prst="rect">
            <a:avLst/>
          </a:prstGeom>
        </p:spPr>
        <p:txBody>
          <a:bodyPr wrap="none">
            <a:spAutoFit/>
          </a:bodyPr>
          <a:lstStyle/>
          <a:p>
            <a:pPr algn="ctr"/>
            <a:r>
              <a:rPr lang="en-US" sz="900" dirty="0">
                <a:solidFill>
                  <a:srgbClr val="397B8C"/>
                </a:solidFill>
              </a:rPr>
              <a:t>www.ijem.in</a:t>
            </a:r>
          </a:p>
        </p:txBody>
      </p:sp>
      <p:pic>
        <p:nvPicPr>
          <p:cNvPr id="6" name="Content Placeholder 4" descr="Untitled.tiff"/>
          <p:cNvPicPr>
            <a:picLocks noChangeAspect="1"/>
          </p:cNvPicPr>
          <p:nvPr/>
        </p:nvPicPr>
        <p:blipFill rotWithShape="1">
          <a:blip r:embed="rId3">
            <a:extLst>
              <a:ext uri="{28A0092B-C50C-407E-A947-70E740481C1C}">
                <a14:useLocalDpi xmlns:a14="http://schemas.microsoft.com/office/drawing/2010/main"/>
              </a:ext>
            </a:extLst>
          </a:blip>
          <a:srcRect l="1974" r="55235"/>
          <a:stretch/>
        </p:blipFill>
        <p:spPr>
          <a:xfrm>
            <a:off x="6887658" y="3267857"/>
            <a:ext cx="2199295" cy="3007810"/>
          </a:xfrm>
          <a:prstGeom prst="rect">
            <a:avLst/>
          </a:prstGeom>
        </p:spPr>
      </p:pic>
      <p:sp>
        <p:nvSpPr>
          <p:cNvPr id="7" name="TextBox 6"/>
          <p:cNvSpPr txBox="1"/>
          <p:nvPr/>
        </p:nvSpPr>
        <p:spPr>
          <a:xfrm>
            <a:off x="6943702" y="6290628"/>
            <a:ext cx="1995940" cy="200055"/>
          </a:xfrm>
          <a:prstGeom prst="rect">
            <a:avLst/>
          </a:prstGeom>
          <a:noFill/>
        </p:spPr>
        <p:txBody>
          <a:bodyPr wrap="none" rtlCol="0">
            <a:spAutoFit/>
          </a:bodyPr>
          <a:lstStyle/>
          <a:p>
            <a:pPr algn="ctr"/>
            <a:r>
              <a:rPr lang="en-US" sz="700" dirty="0">
                <a:solidFill>
                  <a:srgbClr val="397B8C"/>
                </a:solidFill>
              </a:rPr>
              <a:t>Bone Tumors A Practical Guide to Imaging</a:t>
            </a:r>
          </a:p>
        </p:txBody>
      </p:sp>
    </p:spTree>
    <p:extLst>
      <p:ext uri="{BB962C8B-B14F-4D97-AF65-F5344CB8AC3E}">
        <p14:creationId xmlns:p14="http://schemas.microsoft.com/office/powerpoint/2010/main" val="4142633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Bone Anatomy</a:t>
            </a:r>
          </a:p>
        </p:txBody>
      </p:sp>
      <p:sp>
        <p:nvSpPr>
          <p:cNvPr id="4" name="Rectangle 3"/>
          <p:cNvSpPr/>
          <p:nvPr/>
        </p:nvSpPr>
        <p:spPr>
          <a:xfrm>
            <a:off x="3599291" y="6488668"/>
            <a:ext cx="1928733" cy="230832"/>
          </a:xfrm>
          <a:prstGeom prst="rect">
            <a:avLst/>
          </a:prstGeom>
        </p:spPr>
        <p:txBody>
          <a:bodyPr wrap="none">
            <a:spAutoFit/>
          </a:bodyPr>
          <a:lstStyle/>
          <a:p>
            <a:pPr algn="ctr"/>
            <a:r>
              <a:rPr lang="en-US" sz="900" dirty="0">
                <a:solidFill>
                  <a:srgbClr val="397B8C"/>
                </a:solidFill>
              </a:rPr>
              <a:t>http://radiologymasterclass.co.uk/ </a:t>
            </a:r>
          </a:p>
        </p:txBody>
      </p:sp>
      <p:pic>
        <p:nvPicPr>
          <p:cNvPr id="6" name="Picture 5" descr="Screen Shot 2015-03-17 at 6.10.28 A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9275" y="1366838"/>
            <a:ext cx="3853023" cy="4594321"/>
          </a:xfrm>
          <a:prstGeom prst="rect">
            <a:avLst/>
          </a:prstGeom>
        </p:spPr>
      </p:pic>
      <p:pic>
        <p:nvPicPr>
          <p:cNvPr id="7" name="Picture 6" descr="Screen Shot 2015-03-17 at 6.10.43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3606" y="1366838"/>
            <a:ext cx="3868902" cy="4594321"/>
          </a:xfrm>
          <a:prstGeom prst="rect">
            <a:avLst/>
          </a:prstGeom>
        </p:spPr>
      </p:pic>
    </p:spTree>
    <p:extLst>
      <p:ext uri="{BB962C8B-B14F-4D97-AF65-F5344CB8AC3E}">
        <p14:creationId xmlns:p14="http://schemas.microsoft.com/office/powerpoint/2010/main" val="285318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Descriptive Terms</a:t>
            </a:r>
          </a:p>
        </p:txBody>
      </p:sp>
      <p:pic>
        <p:nvPicPr>
          <p:cNvPr id="3" name="Picture 2" descr="Screen Shot 2015-02-28 at 9.27.34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9275" y="1366838"/>
            <a:ext cx="3819506" cy="4610629"/>
          </a:xfrm>
          <a:prstGeom prst="rect">
            <a:avLst/>
          </a:prstGeom>
        </p:spPr>
      </p:pic>
      <p:pic>
        <p:nvPicPr>
          <p:cNvPr id="4" name="Picture 3" descr="Screen Shot 2015-02-28 at 9.27.46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8457" y="1366838"/>
            <a:ext cx="3818044" cy="4610629"/>
          </a:xfrm>
          <a:prstGeom prst="rect">
            <a:avLst/>
          </a:prstGeom>
        </p:spPr>
      </p:pic>
      <p:sp>
        <p:nvSpPr>
          <p:cNvPr id="5" name="Rectangle 4"/>
          <p:cNvSpPr/>
          <p:nvPr/>
        </p:nvSpPr>
        <p:spPr>
          <a:xfrm>
            <a:off x="3599291" y="6488668"/>
            <a:ext cx="1928733" cy="230832"/>
          </a:xfrm>
          <a:prstGeom prst="rect">
            <a:avLst/>
          </a:prstGeom>
        </p:spPr>
        <p:txBody>
          <a:bodyPr wrap="none">
            <a:spAutoFit/>
          </a:bodyPr>
          <a:lstStyle/>
          <a:p>
            <a:pPr algn="ctr"/>
            <a:r>
              <a:rPr lang="en-US" sz="900" dirty="0">
                <a:solidFill>
                  <a:srgbClr val="397B8C"/>
                </a:solidFill>
              </a:rPr>
              <a:t>http://radiologymasterclass.co.uk/ </a:t>
            </a:r>
          </a:p>
        </p:txBody>
      </p:sp>
    </p:spTree>
    <p:extLst>
      <p:ext uri="{BB962C8B-B14F-4D97-AF65-F5344CB8AC3E}">
        <p14:creationId xmlns:p14="http://schemas.microsoft.com/office/powerpoint/2010/main" val="279450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Bone Structure</a:t>
            </a:r>
          </a:p>
        </p:txBody>
      </p:sp>
      <p:pic>
        <p:nvPicPr>
          <p:cNvPr id="3" name="Picture 2" descr="Screen Shot 2015-02-28 at 9.26.26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4610" y="2196555"/>
            <a:ext cx="3956050" cy="2933700"/>
          </a:xfrm>
          <a:prstGeom prst="rect">
            <a:avLst/>
          </a:prstGeom>
        </p:spPr>
      </p:pic>
      <p:pic>
        <p:nvPicPr>
          <p:cNvPr id="4" name="Picture 3" descr="Screen Shot 2015-02-28 at 9.26.52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7515" y="2196555"/>
            <a:ext cx="3973830" cy="2933700"/>
          </a:xfrm>
          <a:prstGeom prst="rect">
            <a:avLst/>
          </a:prstGeom>
        </p:spPr>
      </p:pic>
      <p:sp>
        <p:nvSpPr>
          <p:cNvPr id="5" name="Rectangle 4"/>
          <p:cNvSpPr/>
          <p:nvPr/>
        </p:nvSpPr>
        <p:spPr>
          <a:xfrm>
            <a:off x="3599291" y="6488668"/>
            <a:ext cx="1928733" cy="230832"/>
          </a:xfrm>
          <a:prstGeom prst="rect">
            <a:avLst/>
          </a:prstGeom>
        </p:spPr>
        <p:txBody>
          <a:bodyPr wrap="none">
            <a:spAutoFit/>
          </a:bodyPr>
          <a:lstStyle/>
          <a:p>
            <a:pPr algn="ctr"/>
            <a:r>
              <a:rPr lang="en-US" sz="900" dirty="0">
                <a:solidFill>
                  <a:srgbClr val="397B8C"/>
                </a:solidFill>
              </a:rPr>
              <a:t>http://radiologymasterclass.co.uk/ </a:t>
            </a:r>
          </a:p>
        </p:txBody>
      </p:sp>
    </p:spTree>
    <p:extLst>
      <p:ext uri="{BB962C8B-B14F-4D97-AF65-F5344CB8AC3E}">
        <p14:creationId xmlns:p14="http://schemas.microsoft.com/office/powerpoint/2010/main" val="2486860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X-rays are part of diagnostic tools</a:t>
            </a:r>
          </a:p>
          <a:p>
            <a:r>
              <a:rPr lang="en-US" dirty="0"/>
              <a:t>When requesting an X-ray, information given (written) helps in reaching a diagnosis</a:t>
            </a:r>
          </a:p>
          <a:p>
            <a:pPr lvl="1"/>
            <a:r>
              <a:rPr lang="en-US" dirty="0"/>
              <a:t>Important points in history</a:t>
            </a:r>
          </a:p>
          <a:p>
            <a:pPr lvl="1"/>
            <a:r>
              <a:rPr lang="en-US" dirty="0"/>
              <a:t>Relevant physical findings</a:t>
            </a:r>
          </a:p>
          <a:p>
            <a:pPr lvl="1"/>
            <a:r>
              <a:rPr lang="en-US" dirty="0"/>
              <a:t>Age and sex</a:t>
            </a:r>
          </a:p>
          <a:p>
            <a:pPr lvl="1"/>
            <a:r>
              <a:rPr lang="en-US" dirty="0"/>
              <a:t>Differential diagnosis</a:t>
            </a:r>
          </a:p>
          <a:p>
            <a:pPr lvl="1"/>
            <a:r>
              <a:rPr lang="en-US" dirty="0"/>
              <a:t>Question(s) to be answered</a:t>
            </a:r>
          </a:p>
          <a:p>
            <a:pPr lvl="1"/>
            <a:endParaRPr lang="en-US" dirty="0"/>
          </a:p>
          <a:p>
            <a:pPr lvl="1"/>
            <a:r>
              <a:rPr lang="en-US" dirty="0"/>
              <a:t>Required views should be mentioned</a:t>
            </a:r>
          </a:p>
        </p:txBody>
      </p:sp>
    </p:spTree>
    <p:extLst>
      <p:ext uri="{BB962C8B-B14F-4D97-AF65-F5344CB8AC3E}">
        <p14:creationId xmlns:p14="http://schemas.microsoft.com/office/powerpoint/2010/main" val="905380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p:txBody>
          <a:bodyPr>
            <a:normAutofit/>
          </a:bodyPr>
          <a:lstStyle/>
          <a:p>
            <a:r>
              <a:rPr lang="en-US" dirty="0"/>
              <a:t>Bone age</a:t>
            </a:r>
          </a:p>
          <a:p>
            <a:pPr lvl="1"/>
            <a:r>
              <a:rPr lang="en-US" dirty="0"/>
              <a:t>Epiphyseal plates open/closed (child Vs. adult)</a:t>
            </a:r>
          </a:p>
          <a:p>
            <a:r>
              <a:rPr lang="en-US" dirty="0"/>
              <a:t>Bone Quality (Texture)</a:t>
            </a:r>
          </a:p>
          <a:p>
            <a:pPr lvl="1"/>
            <a:r>
              <a:rPr lang="en-US" dirty="0"/>
              <a:t>Generalized</a:t>
            </a:r>
          </a:p>
          <a:p>
            <a:pPr lvl="1"/>
            <a:r>
              <a:rPr lang="en-US" dirty="0"/>
              <a:t>Local area</a:t>
            </a:r>
          </a:p>
          <a:p>
            <a:pPr lvl="1"/>
            <a:r>
              <a:rPr lang="en-US" dirty="0"/>
              <a:t>Cortex</a:t>
            </a:r>
          </a:p>
          <a:p>
            <a:pPr lvl="1"/>
            <a:r>
              <a:rPr lang="en-US" dirty="0"/>
              <a:t>Medulla</a:t>
            </a:r>
          </a:p>
          <a:p>
            <a:r>
              <a:rPr lang="en-US" dirty="0"/>
              <a:t>Bone Morphology</a:t>
            </a:r>
          </a:p>
          <a:p>
            <a:pPr lvl="1"/>
            <a:r>
              <a:rPr lang="en-US" dirty="0"/>
              <a:t>Shape, size, deformities, </a:t>
            </a:r>
          </a:p>
          <a:p>
            <a:endParaRPr lang="en-US" dirty="0"/>
          </a:p>
        </p:txBody>
      </p:sp>
      <p:sp>
        <p:nvSpPr>
          <p:cNvPr id="5" name="AutoShape 2" descr="data:image/jpeg;base64,/9j/4AAQSkZJRgABAQAAAQABAAD/2wCEAAkGBxQSEhUUEBQUFBQXFBQVFBQUFBQUFBQUFBQXFxQUFBQYHCggGBolHBQUITEhJSksLi4uFx8zODMsNygtLisBCgoKBQUFDgUFDisZExkrKysrKysrKysrKysrKysrKysrKysrKysrKysrKysrKysrKysrKysrKysrKysrKysrK//AABEIAMgA/AMBIgACEQEDEQH/xAAbAAACAwEBAQAAAAAAAAAAAAAEBQADBgIBB//EADQQAAICAQIDBgUEAQQDAAAAAAABAgMEESEFEjEiQVFhcYETMpGhsQbB0fAUI1Ji8QdCcv/EABQBAQAAAAAAAAAAAAAAAAAAAAD/xAAUEQEAAAAAAAAAAAAAAAAAAAAA/9oADAMBAAIRAxEAPwA/h0+zH0j+B9iWbGU4bd2Y/wDyvwPMO4B5VYF41nVCem0LxbO17AHzmV/EKrbCj4gFmXPvAbLPMuyZ9kXTsArvse+4rzLn4hV9m4rypgUX3y8RXk5EvFhN0xdkSAX5eRP/AHCDKyZKSevR/wDY6ymIuIIA3hubNba9DQ4nEJ+JjsC3ce4toGpx+Iz8RhRxGfiZvHsGFFoGno4hIY0Z0jM49o0xrdgH9WYwmvLYlqtC6bAGteY9UH/GEEbN/oNOcAtXnmTktR18wVTPcl61v6/QDx8SZTZxdrxA3IGukB1lfqaUW9NRRmfrWyPRsrzuogz4oCvjH/kTJSfJOSMDf+r81yk/8q7eTfzvvY24xXszHWrtP1A+v8Nu7MfRfgd4l5k+G3dleiHeLcBpaLgvHt7S9RJRduGQu0a9UA4umD/EOcmwH+IATKzYV22abBDtF+bLR6+IFN1guyp9S++wBvmALdMX3zL7ZgF8gA8mQnzRnkSFeSAFiT0Y9xbDORekhvi2AaDHsGNNojx7BjTYA7x7Bni2iCiwYY1wD6u0MotEtdoZTaA0dg1+JsZ9WDVWbAGKwtUtYteKYvhYEU2AAKZRdI9uekmvN/kptkAuzZiTPY2zJbifOYGY4v0ZjMj5mbPivRmNyvmA3vDbdl6Ic41vQzXDbdl7DqmwDQY1u4dKzYSY1m4dZbsA/usKHMrnZ09Cp2AWSsBsp6r03PJ2FU7AF98wO2Zfm7Py7hfZMAe+XUBukEZEtwG2QA17Ft7DrpAFzAWWPtDDGsF+R1L8WYD3HsGFNgmomHU2AOKrQ+i3cS1WBtNgD6q0Mx7RNTaGY1oDdWDeM9l6GcVo5rs2XogC67AmqwWKzcJrsAr4i9LH56P+/QFnMv4s/ll6r91+4BKzYATKluKMxjDJmK8qQCDinRmOyl2mbDiXRmTyl2mA/wACzZeg5otM3hWdBzjWgP8AFn0GEZ66LxaEuHYN8Trr4AOSqw6ciqcgKrJ6FMrCWzBpSA8y90JrZaPcaTYty2gAsiQHbIuumB2SAouYFawm1gljAByD3FZ5ec0vcBrTINqmLapBdUwGVUwyqwV1zCqrAHNNgZj2ieuwLx7dwHCsHVduy9P2MzGwdxsAO+IXVWi/4hZC0Bhl9qtrvW69uv21FEbBnTaKcyPLJ+HVegAmTL8ivJkMMmezFV0wFHEHszL5PzM0vEHszMZD7TALxZjWi0SY0hlRIDQYFhoMBvTyMrgT0NFg3bLTxAd82qOJMo+O/EqncwPL7f7oUSmvI4nIqkwPbZIXZMwicgDIYAGTIDnIvyZ9QKcgOLGC2MtskDWSAGue5zHqST3PADq2F1sBqYVWwDa5BFcgKEgiEgGNcwjHsAK5l1Nm4DjGnrJev4HEbBHgPvGSsAYKex0rAWMy2nVgMqJHuVVzLT6M4q2LG9fTx/gBBkRa1TE10jR8SjvqjL5j0bQCvPlszOXPceZ8+oite4HeOxnQxXjDOhANMKQ84fb1T7xFixGtK6AO1LYGsykum5VDGk+uy8/4LIUxj5gDPKlr0/J5/lrv2Cpy9PoC30KXk/sBzZLXoLsmeh1kUSj6eKF90gKL5Ac5F18gWyQHE5A1si2cgW1gckZCAEUsJrYHSwmDALgy+DBIMvjIAuuWxdTLcDhIIxpbgP8ADlsMICrHmGRsYDGto7hbvt/f5Aoz8f77F1UtwGVd3iWObfeCRnHxWvg2j2VmgFObZqZrij3HWXb3CLiG+oCTLE9q3HWShRbHcDzEG1CFOEOMcBnjLYeYMdEKcFDuiLAscjnl1LVD0OgBJQ9CmyAXbIGskAJPbxFGYtxxetRNmsBbc9wWYTMGsAHmwdhFgMgPSEIB7WwqDBC2uQBsWWxYLGRbGQBSkX48twJSL6JAaCh96Dq2JcW3QZV5Hl9wGEDp2820fr/AHUpWPT/oaUUqK0W773/e4CpcPb/90vVHsuGzXRp+4Uo+BZ8OWnTYBVPFn4fdAGVR11NDKoW50QMlkxFN0dx7nrdiS7qAPhDjHE+D1HFADnBejTHkH0EWIth3hvWPp+O4AlvozyRI+B3KIAtoNYgu1A/KAvyrOX1E2TLVjLNesn9PoLb0AHMGsQVYD2IAS0GQVcgVAekIQCETIQC+Ey2MgNMvqeoBdbCqgatBdaAOxxhUhbjDTF6rUBxipRQfTDw09wKmtc3tsMqYgWRrfe19Niz4LfSWj+zKy6p7oCqVjXzQa7u7QU8UitNjSSl4r+oQcepUd1rv1QGP4n1Yhu6jziT3Yiue4FOD1HFAmwuo5oAc4PRDnA66eK+6E/Dxxi7NPzQBdi00f/JffYvsieZFfZl9foETWqT8UmAttiD6B1sQWUdn6AZ+/q/UDyEHzQLbEBbYgawLsQLYgBLQQMtBAIQhAIQhAIy/FB2FUIAysLqQLUgytAFUIOx2DVRC6ogMqsrTfceYNimtUZquI/4GuvqAdKJ7j9W/BFt0dDmEdI+r+wF0emok/UMtILxcvwnqO/CPuZj9TXa2cvdFfd/1AZDiE92JbXuNMyXUUWPcDjDfaHdAhofaQ9xwHXDx1UhHw9jykBzpr7x/Y6x1rWvLVHOO+zB+30Zdhraa8JfkAO2IJZDZ+gxsiDWQ2foBl5oGtQZZEFtQCy9bgdofkoBtADtBAu4DQHpCEAhCEAgZSgOPUOpQBdSC6kDVIMoQBtaDaogtaD6ogWVRNDwKvr6iemBpOC1aR9W2Bfkx3JZDdL2LrI9r03KrHom/ZerA8p3cpeH4RheL3aucvFt/wbTMlyUSfiv7+TA8WltoAhymKbHuM8tii17geQe6HmK9hEOcOWwDzBY+xnsZ3Ce4/wAN7AO8J6wa8JflBWP8814xTAuGv5l/x1+jDafnj5qUQK7UVSjsEXoqS2AymQu0/V/kCtQxzF25erALkAtyQC0YZIvuACvA0FZAMBCEIBCEIB7DqH0gEOowpQBlSD8dAVQfSgDaIjCiIHQMMdAF1xNXg16RS8EZ3htfNNeW5p4LRAcy7347exTct4x92EyWrSKOspP2QCn9RW9mMfdmE4rPVmq45kc05PuWyMbmT1bAVZkhSw/PmAAGYfDZWRc9YQri9JWWS5Yp6a8qW8py/wCMU3v0GWPhuMOaE4WwWilOtt8rb0XPCSjOKb0Wrjo20k9XoEYzgrOHysaWPGHPLm+RyrtnO+D12cpNJaeEq+7QMnmwty6p171rDl/kNRrT5XCyVis+FGMXJcyinyp7QXVAU4zH+DIzuKx5gWdANBw2XbXnqvqg+O2j8Jr77CrFlpJPzTG90dOb6r2eoHeVEHguobkLVJ+QNWuoGV4ktLJev7C28b8XjpY/YU5HQBZkAFwdaBXgLskHL8ku4JfXXkUTvjzVRuqlbHlUuauM05x5XtLWKa0fUAIh9Nr/AFRwlS7WNGUf8iFvN/h0JOqMsfWpRSTW0Lu/lerTi3JSiBb+pMJTodcYfDhkJ31Ph+K1dW7XKU1KW8NKmq1BLrDXVN6gYEh3bY5ScnprJtvljGMdW9doxSUV5JaI4A6q6jKlC+hbjSlAEVoYUICrQxx0AbShhUBYyDqwHvAqusvEed6XuB8Np5YpeQU31fsBE9pS+nqwTOt+HW339F6sO5Nkvd/sZ7juTzT5V0j+QM9xO3RepmsmQ34nbqxTGpTk+ZtQjGVljjpqoQWr5ddtW+WK121mgEGXPVlI6/zG65Wxox1TGcavhyrcpTc4zlr8Z/6mqUN9Jx01jokmc5PB5WctmJXOVc483L8zrkpSjKty7946p+Eo676gB4PEp1JxShODesq7IqcG0tFJJ7xlo+sWn5l74tKS5IxrqrejcKo8qk4vVOcnrKWnVJvRdUiEAYY0xvh2EIA+qlqjQN6uL/3RX3RCAXxWtcX5afTb9getbkIBnePQ0s9v3EmT0IQBVaBXkIAsySkhAIQhAIQhALsVbjSpEIAXWhjQiEAZURGvC6Oaa8t/4PCAa2EdERLVpHpAOeI5CrhKXf0X7GKy7+rfV6s9IBmcu3qLYZyrn203CUZ12KOnM4TWja121T5ZLziiEAtjjr4DqVmHOrnnZG6dlkLYOShF/wCipKTekFtyS79G9QfI4xKvlrxbJxrhHl5vldknKUpWOPdvLRLwjHXchA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jpeg;base64,/9j/4AAQSkZJRgABAQAAAQABAAD/2wCEAAkGBxQSEhUUEBQUFBQXFBQVFBQUFBQUFBQUFBQXFxQUFBQYHCggGBolHBQUITEhJSksLi4uFx8zODMsNygtLisBCgoKBQUFDgUFDisZExkrKysrKysrKysrKysrKysrKysrKysrKysrKysrKysrKysrKysrKysrKysrKysrKysrK//AABEIAMgA/AMBIgACEQEDEQH/xAAbAAACAwEBAQAAAAAAAAAAAAAEBQADBgIBB//EADQQAAICAQIDBgUEAQQDAAAAAAABAgMEESEFEjEiQVFhcYETMpGhsQbB0fAUI1Ji8QdCcv/EABQBAQAAAAAAAAAAAAAAAAAAAAD/xAAUEQEAAAAAAAAAAAAAAAAAAAAA/9oADAMBAAIRAxEAPwA/h0+zH0j+B9iWbGU4bd2Y/wDyvwPMO4B5VYF41nVCem0LxbO17AHzmV/EKrbCj4gFmXPvAbLPMuyZ9kXTsArvse+4rzLn4hV9m4rypgUX3y8RXk5EvFhN0xdkSAX5eRP/AHCDKyZKSevR/wDY6ymIuIIA3hubNba9DQ4nEJ+JjsC3ce4toGpx+Iz8RhRxGfiZvHsGFFoGno4hIY0Z0jM49o0xrdgH9WYwmvLYlqtC6bAGteY9UH/GEEbN/oNOcAtXnmTktR18wVTPcl61v6/QDx8SZTZxdrxA3IGukB1lfqaUW9NRRmfrWyPRsrzuogz4oCvjH/kTJSfJOSMDf+r81yk/8q7eTfzvvY24xXszHWrtP1A+v8Nu7MfRfgd4l5k+G3dleiHeLcBpaLgvHt7S9RJRduGQu0a9UA4umD/EOcmwH+IATKzYV22abBDtF+bLR6+IFN1guyp9S++wBvmALdMX3zL7ZgF8gA8mQnzRnkSFeSAFiT0Y9xbDORekhvi2AaDHsGNNojx7BjTYA7x7Bni2iCiwYY1wD6u0MotEtdoZTaA0dg1+JsZ9WDVWbAGKwtUtYteKYvhYEU2AAKZRdI9uekmvN/kptkAuzZiTPY2zJbifOYGY4v0ZjMj5mbPivRmNyvmA3vDbdl6Ic41vQzXDbdl7DqmwDQY1u4dKzYSY1m4dZbsA/usKHMrnZ09Cp2AWSsBsp6r03PJ2FU7AF98wO2Zfm7Py7hfZMAe+XUBukEZEtwG2QA17Ft7DrpAFzAWWPtDDGsF+R1L8WYD3HsGFNgmomHU2AOKrQ+i3cS1WBtNgD6q0Mx7RNTaGY1oDdWDeM9l6GcVo5rs2XogC67AmqwWKzcJrsAr4i9LH56P+/QFnMv4s/ll6r91+4BKzYATKluKMxjDJmK8qQCDinRmOyl2mbDiXRmTyl2mA/wACzZeg5otM3hWdBzjWgP8AFn0GEZ66LxaEuHYN8Trr4AOSqw6ciqcgKrJ6FMrCWzBpSA8y90JrZaPcaTYty2gAsiQHbIuumB2SAouYFawm1gljAByD3FZ5ec0vcBrTINqmLapBdUwGVUwyqwV1zCqrAHNNgZj2ieuwLx7dwHCsHVduy9P2MzGwdxsAO+IXVWi/4hZC0Bhl9qtrvW69uv21FEbBnTaKcyPLJ+HVegAmTL8ivJkMMmezFV0wFHEHszL5PzM0vEHszMZD7TALxZjWi0SY0hlRIDQYFhoMBvTyMrgT0NFg3bLTxAd82qOJMo+O/EqncwPL7f7oUSmvI4nIqkwPbZIXZMwicgDIYAGTIDnIvyZ9QKcgOLGC2MtskDWSAGue5zHqST3PADq2F1sBqYVWwDa5BFcgKEgiEgGNcwjHsAK5l1Nm4DjGnrJev4HEbBHgPvGSsAYKex0rAWMy2nVgMqJHuVVzLT6M4q2LG9fTx/gBBkRa1TE10jR8SjvqjL5j0bQCvPlszOXPceZ8+oite4HeOxnQxXjDOhANMKQ84fb1T7xFixGtK6AO1LYGsykum5VDGk+uy8/4LIUxj5gDPKlr0/J5/lrv2Cpy9PoC30KXk/sBzZLXoLsmeh1kUSj6eKF90gKL5Ac5F18gWyQHE5A1si2cgW1gckZCAEUsJrYHSwmDALgy+DBIMvjIAuuWxdTLcDhIIxpbgP8ADlsMICrHmGRsYDGto7hbvt/f5Aoz8f77F1UtwGVd3iWObfeCRnHxWvg2j2VmgFObZqZrij3HWXb3CLiG+oCTLE9q3HWShRbHcDzEG1CFOEOMcBnjLYeYMdEKcFDuiLAscjnl1LVD0OgBJQ9CmyAXbIGskAJPbxFGYtxxetRNmsBbc9wWYTMGsAHmwdhFgMgPSEIB7WwqDBC2uQBsWWxYLGRbGQBSkX48twJSL6JAaCh96Dq2JcW3QZV5Hl9wGEDp2820fr/AHUpWPT/oaUUqK0W773/e4CpcPb/90vVHsuGzXRp+4Uo+BZ8OWnTYBVPFn4fdAGVR11NDKoW50QMlkxFN0dx7nrdiS7qAPhDjHE+D1HFADnBejTHkH0EWIth3hvWPp+O4AlvozyRI+B3KIAtoNYgu1A/KAvyrOX1E2TLVjLNesn9PoLb0AHMGsQVYD2IAS0GQVcgVAekIQCETIQC+Ey2MgNMvqeoBdbCqgatBdaAOxxhUhbjDTF6rUBxipRQfTDw09wKmtc3tsMqYgWRrfe19Niz4LfSWj+zKy6p7oCqVjXzQa7u7QU8UitNjSSl4r+oQcepUd1rv1QGP4n1Yhu6jziT3Yiue4FOD1HFAmwuo5oAc4PRDnA66eK+6E/Dxxi7NPzQBdi00f/JffYvsieZFfZl9foETWqT8UmAttiD6B1sQWUdn6AZ+/q/UDyEHzQLbEBbYgawLsQLYgBLQQMtBAIQhAIQhAIy/FB2FUIAysLqQLUgytAFUIOx2DVRC6ogMqsrTfceYNimtUZquI/4GuvqAdKJ7j9W/BFt0dDmEdI+r+wF0emok/UMtILxcvwnqO/CPuZj9TXa2cvdFfd/1AZDiE92JbXuNMyXUUWPcDjDfaHdAhofaQ9xwHXDx1UhHw9jykBzpr7x/Y6x1rWvLVHOO+zB+30Zdhraa8JfkAO2IJZDZ+gxsiDWQ2foBl5oGtQZZEFtQCy9bgdofkoBtADtBAu4DQHpCEAhCEAgZSgOPUOpQBdSC6kDVIMoQBtaDaogtaD6ogWVRNDwKvr6iemBpOC1aR9W2Bfkx3JZDdL2LrI9r03KrHom/ZerA8p3cpeH4RheL3aucvFt/wbTMlyUSfiv7+TA8WltoAhymKbHuM8tii17geQe6HmK9hEOcOWwDzBY+xnsZ3Ce4/wAN7AO8J6wa8JflBWP8814xTAuGv5l/x1+jDafnj5qUQK7UVSjsEXoqS2AymQu0/V/kCtQxzF25erALkAtyQC0YZIvuACvA0FZAMBCEIBCEIB7DqH0gEOowpQBlSD8dAVQfSgDaIjCiIHQMMdAF1xNXg16RS8EZ3htfNNeW5p4LRAcy7347exTct4x92EyWrSKOspP2QCn9RW9mMfdmE4rPVmq45kc05PuWyMbmT1bAVZkhSw/PmAAGYfDZWRc9YQri9JWWS5Yp6a8qW8py/wCMU3v0GWPhuMOaE4WwWilOtt8rb0XPCSjOKb0Wrjo20k9XoEYzgrOHysaWPGHPLm+RyrtnO+D12cpNJaeEq+7QMnmwty6p171rDl/kNRrT5XCyVis+FGMXJcyinyp7QXVAU4zH+DIzuKx5gWdANBw2XbXnqvqg+O2j8Jr77CrFlpJPzTG90dOb6r2eoHeVEHguobkLVJ+QNWuoGV4ktLJev7C28b8XjpY/YU5HQBZkAFwdaBXgLskHL8ku4JfXXkUTvjzVRuqlbHlUuauM05x5XtLWKa0fUAIh9Nr/AFRwlS7WNGUf8iFvN/h0JOqMsfWpRSTW0Lu/lerTi3JSiBb+pMJTodcYfDhkJ31Ph+K1dW7XKU1KW8NKmq1BLrDXVN6gYEh3bY5ScnprJtvljGMdW9doxSUV5JaI4A6q6jKlC+hbjSlAEVoYUICrQxx0AbShhUBYyDqwHvAqusvEed6XuB8Np5YpeQU31fsBE9pS+nqwTOt+HW339F6sO5Nkvd/sZ7juTzT5V0j+QM9xO3RepmsmQ34nbqxTGpTk+ZtQjGVljjpqoQWr5ddtW+WK121mgEGXPVlI6/zG65Wxox1TGcavhyrcpTc4zlr8Z/6mqUN9Jx01jokmc5PB5WctmJXOVc483L8zrkpSjKty7946p+Eo676gB4PEp1JxShODesq7IqcG0tFJJ7xlo+sWn5l74tKS5IxrqrejcKo8qk4vVOcnrKWnVJvRdUiEAYY0xvh2EIA+qlqjQN6uL/3RX3RCAXxWtcX5afTb9getbkIBnePQ0s9v3EmT0IQBVaBXkIAsySkhAIQhAIQhALsVbjSpEIAXWhjQiEAZURGvC6Oaa8t/4PCAa2EdERLVpHpAOeI5CrhKXf0X7GKy7+rfV6s9IBmcu3qLYZyrn203CUZ12KOnM4TWja121T5ZLziiEAtjjr4DqVmHOrnnZG6dlkLYOShF/wCipKTekFtyS79G9QfI4xKvlrxbJxrhHl5vldknKUpWOPdvLRLwjHXchA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57885"/>
          <a:stretch/>
        </p:blipFill>
        <p:spPr bwMode="auto">
          <a:xfrm>
            <a:off x="5074416" y="2733674"/>
            <a:ext cx="3755933" cy="361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6453727" y="6350557"/>
            <a:ext cx="838691" cy="230832"/>
          </a:xfrm>
          <a:prstGeom prst="rect">
            <a:avLst/>
          </a:prstGeom>
        </p:spPr>
        <p:txBody>
          <a:bodyPr wrap="none">
            <a:spAutoFit/>
          </a:bodyPr>
          <a:lstStyle/>
          <a:p>
            <a:pPr algn="ctr"/>
            <a:r>
              <a:rPr lang="en-US" sz="900" dirty="0">
                <a:solidFill>
                  <a:srgbClr val="397B8C"/>
                </a:solidFill>
              </a:rPr>
              <a:t>kidzorth.com</a:t>
            </a:r>
          </a:p>
        </p:txBody>
      </p:sp>
    </p:spTree>
    <p:extLst>
      <p:ext uri="{BB962C8B-B14F-4D97-AF65-F5344CB8AC3E}">
        <p14:creationId xmlns:p14="http://schemas.microsoft.com/office/powerpoint/2010/main" val="811894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a:xfrm>
            <a:off x="549275" y="1375758"/>
            <a:ext cx="4619073" cy="4899910"/>
          </a:xfrm>
        </p:spPr>
        <p:txBody>
          <a:bodyPr>
            <a:normAutofit/>
          </a:bodyPr>
          <a:lstStyle/>
          <a:p>
            <a:r>
              <a:rPr lang="en-US" dirty="0"/>
              <a:t>Periosteal reaction</a:t>
            </a:r>
          </a:p>
          <a:p>
            <a:r>
              <a:rPr lang="en-US" dirty="0"/>
              <a:t>Bone growth</a:t>
            </a:r>
          </a:p>
          <a:p>
            <a:r>
              <a:rPr lang="en-US" dirty="0"/>
              <a:t>Bone destruction</a:t>
            </a:r>
          </a:p>
          <a:p>
            <a:endParaRPr lang="en-US" dirty="0"/>
          </a:p>
        </p:txBody>
      </p:sp>
      <p:sp>
        <p:nvSpPr>
          <p:cNvPr id="4" name="AutoShape 2" descr="Image result for periosteal reaction typ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5821461" y="6358497"/>
            <a:ext cx="1184940" cy="230832"/>
          </a:xfrm>
          <a:prstGeom prst="rect">
            <a:avLst/>
          </a:prstGeom>
        </p:spPr>
        <p:txBody>
          <a:bodyPr wrap="none">
            <a:spAutoFit/>
          </a:bodyPr>
          <a:lstStyle/>
          <a:p>
            <a:pPr algn="ctr"/>
            <a:r>
              <a:rPr lang="en-US" sz="900" dirty="0">
                <a:solidFill>
                  <a:srgbClr val="397B8C"/>
                </a:solidFill>
              </a:rPr>
              <a:t>www.slideshare.net</a:t>
            </a:r>
          </a:p>
        </p:txBody>
      </p:sp>
      <p:sp>
        <p:nvSpPr>
          <p:cNvPr id="8" name="Rectangle 7"/>
          <p:cNvSpPr/>
          <p:nvPr/>
        </p:nvSpPr>
        <p:spPr>
          <a:xfrm>
            <a:off x="307975" y="1999540"/>
            <a:ext cx="3987383" cy="1572485"/>
          </a:xfrm>
          <a:prstGeom prst="rect">
            <a:avLst/>
          </a:prstGeom>
          <a:solidFill>
            <a:schemeClr val="bg1">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340"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608" t="15461" r="3520" b="4311"/>
          <a:stretch/>
        </p:blipFill>
        <p:spPr bwMode="auto">
          <a:xfrm>
            <a:off x="3806580" y="3014505"/>
            <a:ext cx="5214703" cy="334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a:extLst>
              <a:ext uri="{FF2B5EF4-FFF2-40B4-BE49-F238E27FC236}">
                <a16:creationId xmlns:a16="http://schemas.microsoft.com/office/drawing/2014/main" id="{18C32C4B-A9F1-F747-A35F-4591AC21E73F}"/>
              </a:ext>
            </a:extLst>
          </p:cNvPr>
          <p:cNvSpPr txBox="1">
            <a:spLocks/>
          </p:cNvSpPr>
          <p:nvPr/>
        </p:nvSpPr>
        <p:spPr>
          <a:xfrm>
            <a:off x="4023552" y="1375758"/>
            <a:ext cx="4619074" cy="1506600"/>
          </a:xfrm>
          <a:prstGeom prst="rect">
            <a:avLst/>
          </a:prstGeom>
        </p:spPr>
        <p:txBody>
          <a:bodyPr vert="horz" lIns="91440" tIns="45720" rIns="91440" bIns="45720" rtlCol="0">
            <a:normAutofit/>
          </a:bodyPr>
          <a:lstStyle>
            <a:lvl1pPr marL="225425" indent="-225425" algn="l" defTabSz="914400" rtl="0" eaLnBrk="1" latinLnBrk="0" hangingPunct="1">
              <a:spcBef>
                <a:spcPts val="2000"/>
              </a:spcBef>
              <a:buClr>
                <a:schemeClr val="accent1">
                  <a:lumMod val="60000"/>
                  <a:lumOff val="40000"/>
                </a:schemeClr>
              </a:buClr>
              <a:buSzPct val="110000"/>
              <a:buFont typeface="Arial"/>
              <a:buChar char="•"/>
              <a:tabLst/>
              <a:defRPr sz="2400" kern="1200">
                <a:solidFill>
                  <a:srgbClr val="235F84"/>
                </a:solidFill>
                <a:latin typeface="Arial"/>
                <a:ea typeface="+mn-ea"/>
                <a:cs typeface="Arial"/>
              </a:defRPr>
            </a:lvl1pPr>
            <a:lvl2pPr marL="450850" indent="-184150" algn="l" defTabSz="914400" rtl="0" eaLnBrk="1" latinLnBrk="0" hangingPunct="1">
              <a:spcBef>
                <a:spcPts val="600"/>
              </a:spcBef>
              <a:buClr>
                <a:schemeClr val="accent1">
                  <a:lumMod val="75000"/>
                </a:schemeClr>
              </a:buClr>
              <a:buSzPct val="110000"/>
              <a:buFont typeface="Arial"/>
              <a:buChar char="•"/>
              <a:tabLst/>
              <a:defRPr sz="2000" kern="1200">
                <a:solidFill>
                  <a:schemeClr val="tx1">
                    <a:lumMod val="65000"/>
                    <a:lumOff val="35000"/>
                  </a:schemeClr>
                </a:solidFill>
                <a:latin typeface="Arial"/>
                <a:ea typeface="+mn-ea"/>
                <a:cs typeface="Arial"/>
              </a:defRPr>
            </a:lvl2pPr>
            <a:lvl3pPr marL="762000" indent="-184150" algn="l" defTabSz="914400" rtl="0" eaLnBrk="1" latinLnBrk="0" hangingPunct="1">
              <a:spcBef>
                <a:spcPts val="600"/>
              </a:spcBef>
              <a:buClr>
                <a:schemeClr val="accent1">
                  <a:lumMod val="60000"/>
                  <a:lumOff val="40000"/>
                </a:schemeClr>
              </a:buClr>
              <a:buSzPct val="110000"/>
              <a:buFont typeface="Arial"/>
              <a:buChar char="•"/>
              <a:tabLst/>
              <a:defRPr sz="2000" kern="1200">
                <a:solidFill>
                  <a:srgbClr val="235F84"/>
                </a:solidFill>
                <a:latin typeface="Arial"/>
                <a:ea typeface="+mn-ea"/>
                <a:cs typeface="Arial"/>
              </a:defRPr>
            </a:lvl3pPr>
            <a:lvl4pPr marL="1425575" indent="-457200" algn="l" defTabSz="914400" rtl="0" eaLnBrk="1" latinLnBrk="0" hangingPunct="1">
              <a:spcBef>
                <a:spcPts val="600"/>
              </a:spcBef>
              <a:buClr>
                <a:schemeClr val="accent1">
                  <a:lumMod val="75000"/>
                </a:schemeClr>
              </a:buClr>
              <a:buSzPct val="110000"/>
              <a:buFont typeface="Arial"/>
              <a:buChar char="•"/>
              <a:defRPr sz="2000" kern="1200">
                <a:solidFill>
                  <a:schemeClr val="tx1">
                    <a:lumMod val="65000"/>
                    <a:lumOff val="35000"/>
                  </a:schemeClr>
                </a:solidFill>
                <a:latin typeface="Arial"/>
                <a:ea typeface="+mn-ea"/>
                <a:cs typeface="Arial"/>
              </a:defRPr>
            </a:lvl4pPr>
            <a:lvl5pPr marL="1720850" indent="-457200" algn="l" defTabSz="914400" rtl="0" eaLnBrk="1" latinLnBrk="0" hangingPunct="1">
              <a:spcBef>
                <a:spcPts val="600"/>
              </a:spcBef>
              <a:buClr>
                <a:schemeClr val="accent1">
                  <a:lumMod val="60000"/>
                  <a:lumOff val="40000"/>
                </a:schemeClr>
              </a:buClr>
              <a:buSzPct val="110000"/>
              <a:buFont typeface="Arial"/>
              <a:buChar char="•"/>
              <a:defRPr sz="2000" kern="1200">
                <a:solidFill>
                  <a:schemeClr val="tx1">
                    <a:lumMod val="65000"/>
                    <a:lumOff val="35000"/>
                  </a:schemeClr>
                </a:solidFill>
                <a:latin typeface="Arial"/>
                <a:ea typeface="+mn-ea"/>
                <a:cs typeface="Arial"/>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000" dirty="0"/>
              <a:t>Solid: Benign</a:t>
            </a:r>
          </a:p>
          <a:p>
            <a:r>
              <a:rPr lang="en-US" sz="2000" dirty="0"/>
              <a:t>Interrupted: Aggressive</a:t>
            </a:r>
          </a:p>
          <a:p>
            <a:pPr lvl="1"/>
            <a:r>
              <a:rPr lang="en-US" sz="1600" dirty="0"/>
              <a:t>Lamellated / Sun-burst / Codman’s triangle</a:t>
            </a:r>
          </a:p>
          <a:p>
            <a:endParaRPr lang="en-US" dirty="0"/>
          </a:p>
        </p:txBody>
      </p:sp>
    </p:spTree>
    <p:extLst>
      <p:ext uri="{BB962C8B-B14F-4D97-AF65-F5344CB8AC3E}">
        <p14:creationId xmlns:p14="http://schemas.microsoft.com/office/powerpoint/2010/main" val="2701833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p:txBody>
          <a:bodyPr>
            <a:normAutofit/>
          </a:bodyPr>
          <a:lstStyle/>
          <a:p>
            <a:r>
              <a:rPr lang="en-US" dirty="0"/>
              <a:t>Periosteal reaction</a:t>
            </a:r>
          </a:p>
          <a:p>
            <a:r>
              <a:rPr lang="en-US" dirty="0"/>
              <a:t>Bone growth</a:t>
            </a:r>
          </a:p>
          <a:p>
            <a:r>
              <a:rPr lang="en-US" dirty="0"/>
              <a:t>Bone destruction</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700" y="2027938"/>
            <a:ext cx="2304363" cy="3284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45995" y="5312880"/>
            <a:ext cx="1415772" cy="230832"/>
          </a:xfrm>
          <a:prstGeom prst="rect">
            <a:avLst/>
          </a:prstGeom>
        </p:spPr>
        <p:txBody>
          <a:bodyPr wrap="none">
            <a:spAutoFit/>
          </a:bodyPr>
          <a:lstStyle/>
          <a:p>
            <a:pPr algn="ctr"/>
            <a:r>
              <a:rPr lang="en-US" sz="900" dirty="0">
                <a:solidFill>
                  <a:srgbClr val="397B8C"/>
                </a:solidFill>
              </a:rPr>
              <a:t>www.georgelianmd.com</a:t>
            </a:r>
          </a:p>
        </p:txBody>
      </p:sp>
      <p:pic>
        <p:nvPicPr>
          <p:cNvPr id="12291"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427" r="3097"/>
          <a:stretch/>
        </p:blipFill>
        <p:spPr bwMode="auto">
          <a:xfrm>
            <a:off x="3256221" y="1989138"/>
            <a:ext cx="2699935" cy="331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077329" y="5286637"/>
            <a:ext cx="986167" cy="230832"/>
          </a:xfrm>
          <a:prstGeom prst="rect">
            <a:avLst/>
          </a:prstGeom>
        </p:spPr>
        <p:txBody>
          <a:bodyPr wrap="none">
            <a:spAutoFit/>
          </a:bodyPr>
          <a:lstStyle/>
          <a:p>
            <a:pPr algn="ctr"/>
            <a:r>
              <a:rPr lang="en-US" sz="900" dirty="0">
                <a:solidFill>
                  <a:srgbClr val="397B8C"/>
                </a:solidFill>
              </a:rPr>
              <a:t>radiopaedia.org</a:t>
            </a:r>
          </a:p>
        </p:txBody>
      </p:sp>
      <p:sp>
        <p:nvSpPr>
          <p:cNvPr id="9" name="Rectangle 8"/>
          <p:cNvSpPr/>
          <p:nvPr/>
        </p:nvSpPr>
        <p:spPr>
          <a:xfrm>
            <a:off x="451648" y="2027938"/>
            <a:ext cx="2715415" cy="1441454"/>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43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p:txBody>
          <a:bodyPr>
            <a:normAutofit/>
          </a:bodyPr>
          <a:lstStyle/>
          <a:p>
            <a:r>
              <a:rPr lang="en-US" dirty="0"/>
              <a:t>Periosteal reaction</a:t>
            </a:r>
          </a:p>
          <a:p>
            <a:r>
              <a:rPr lang="en-US" dirty="0"/>
              <a:t>Bone growth</a:t>
            </a:r>
          </a:p>
          <a:p>
            <a:r>
              <a:rPr lang="en-US" dirty="0"/>
              <a:t>Bone destruction</a:t>
            </a:r>
          </a:p>
          <a:p>
            <a:endParaRPr lang="en-US" dirty="0"/>
          </a:p>
        </p:txBody>
      </p:sp>
      <p:sp>
        <p:nvSpPr>
          <p:cNvPr id="4" name="Rectangle 3"/>
          <p:cNvSpPr/>
          <p:nvPr/>
        </p:nvSpPr>
        <p:spPr>
          <a:xfrm>
            <a:off x="5834204" y="6394785"/>
            <a:ext cx="1345240" cy="230832"/>
          </a:xfrm>
          <a:prstGeom prst="rect">
            <a:avLst/>
          </a:prstGeom>
        </p:spPr>
        <p:txBody>
          <a:bodyPr wrap="none">
            <a:spAutoFit/>
          </a:bodyPr>
          <a:lstStyle/>
          <a:p>
            <a:pPr algn="ctr"/>
            <a:r>
              <a:rPr lang="en-US" sz="900" dirty="0">
                <a:solidFill>
                  <a:srgbClr val="397B8C"/>
                </a:solidFill>
              </a:rPr>
              <a:t>www.tumorsurgery.org</a:t>
            </a:r>
          </a:p>
        </p:txBody>
      </p:sp>
      <p:sp>
        <p:nvSpPr>
          <p:cNvPr id="6" name="Rectangle 5"/>
          <p:cNvSpPr/>
          <p:nvPr/>
        </p:nvSpPr>
        <p:spPr>
          <a:xfrm>
            <a:off x="434715" y="1227330"/>
            <a:ext cx="3987383" cy="819662"/>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313" name="Picture 1"/>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1294"/>
          <a:stretch/>
        </p:blipFill>
        <p:spPr bwMode="auto">
          <a:xfrm>
            <a:off x="4886920" y="1405938"/>
            <a:ext cx="3239808" cy="486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2F19AD61-2901-2743-A953-B40BC8017B76}"/>
              </a:ext>
            </a:extLst>
          </p:cNvPr>
          <p:cNvSpPr/>
          <p:nvPr/>
        </p:nvSpPr>
        <p:spPr>
          <a:xfrm>
            <a:off x="519383" y="2683597"/>
            <a:ext cx="3987383" cy="819662"/>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045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p:txBody>
          <a:bodyPr>
            <a:normAutofit/>
          </a:bodyPr>
          <a:lstStyle/>
          <a:p>
            <a:r>
              <a:rPr lang="en-US" dirty="0"/>
              <a:t>Periosteal reaction</a:t>
            </a:r>
          </a:p>
          <a:p>
            <a:r>
              <a:rPr lang="en-US" dirty="0"/>
              <a:t>Bone growth</a:t>
            </a:r>
          </a:p>
          <a:p>
            <a:r>
              <a:rPr lang="en-US" dirty="0"/>
              <a:t>Bone destruction</a:t>
            </a:r>
          </a:p>
          <a:p>
            <a:endParaRPr lang="en-US" dirty="0"/>
          </a:p>
        </p:txBody>
      </p:sp>
      <p:sp>
        <p:nvSpPr>
          <p:cNvPr id="4" name="Rectangle 3"/>
          <p:cNvSpPr/>
          <p:nvPr/>
        </p:nvSpPr>
        <p:spPr>
          <a:xfrm>
            <a:off x="5462483" y="6391397"/>
            <a:ext cx="1511952" cy="230832"/>
          </a:xfrm>
          <a:prstGeom prst="rect">
            <a:avLst/>
          </a:prstGeom>
        </p:spPr>
        <p:txBody>
          <a:bodyPr wrap="none">
            <a:spAutoFit/>
          </a:bodyPr>
          <a:lstStyle/>
          <a:p>
            <a:pPr algn="ctr"/>
            <a:r>
              <a:rPr lang="en-US" sz="900" dirty="0">
                <a:solidFill>
                  <a:srgbClr val="397B8C"/>
                </a:solidFill>
              </a:rPr>
              <a:t>www.radiologyassistant.nl</a:t>
            </a:r>
          </a:p>
        </p:txBody>
      </p:sp>
      <p:sp>
        <p:nvSpPr>
          <p:cNvPr id="6" name="Rectangle 5"/>
          <p:cNvSpPr/>
          <p:nvPr/>
        </p:nvSpPr>
        <p:spPr>
          <a:xfrm>
            <a:off x="400850" y="1378553"/>
            <a:ext cx="3910936" cy="1178382"/>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59732" y="1767840"/>
            <a:ext cx="5232575" cy="4623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a:extLst>
              <a:ext uri="{FF2B5EF4-FFF2-40B4-BE49-F238E27FC236}">
                <a16:creationId xmlns:a16="http://schemas.microsoft.com/office/drawing/2014/main" id="{E9AEBDC2-205B-5841-8FED-EEE4AF3540FA}"/>
              </a:ext>
            </a:extLst>
          </p:cNvPr>
          <p:cNvSpPr/>
          <p:nvPr/>
        </p:nvSpPr>
        <p:spPr>
          <a:xfrm>
            <a:off x="4465320" y="3539066"/>
            <a:ext cx="758598" cy="682414"/>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227378-0CD0-F743-A058-929BCF08C0E2}"/>
              </a:ext>
            </a:extLst>
          </p:cNvPr>
          <p:cNvSpPr/>
          <p:nvPr/>
        </p:nvSpPr>
        <p:spPr>
          <a:xfrm>
            <a:off x="5223918" y="4337209"/>
            <a:ext cx="758598" cy="682414"/>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56EACAE-1F4F-004B-9C4F-CE5266205BC4}"/>
              </a:ext>
            </a:extLst>
          </p:cNvPr>
          <p:cNvSpPr/>
          <p:nvPr/>
        </p:nvSpPr>
        <p:spPr>
          <a:xfrm>
            <a:off x="3706723" y="3539066"/>
            <a:ext cx="758597" cy="566685"/>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4D53E5-FAF7-0744-ACA9-F4DAE177B320}"/>
              </a:ext>
            </a:extLst>
          </p:cNvPr>
          <p:cNvSpPr/>
          <p:nvPr/>
        </p:nvSpPr>
        <p:spPr>
          <a:xfrm>
            <a:off x="4956834" y="3147286"/>
            <a:ext cx="910566" cy="566686"/>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8F427AE-BC29-2445-BCC8-5FC330A9C236}"/>
              </a:ext>
            </a:extLst>
          </p:cNvPr>
          <p:cNvSpPr/>
          <p:nvPr/>
        </p:nvSpPr>
        <p:spPr>
          <a:xfrm>
            <a:off x="3559732" y="4337209"/>
            <a:ext cx="1054586" cy="966311"/>
          </a:xfrm>
          <a:prstGeom prst="ellipse">
            <a:avLst/>
          </a:prstGeom>
          <a:noFill/>
          <a:ln w="28575">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9F88279-CD78-CC42-A5FA-408BD45A662C}"/>
              </a:ext>
            </a:extLst>
          </p:cNvPr>
          <p:cNvSpPr/>
          <p:nvPr/>
        </p:nvSpPr>
        <p:spPr>
          <a:xfrm>
            <a:off x="4259766" y="2767902"/>
            <a:ext cx="758599" cy="731635"/>
          </a:xfrm>
          <a:prstGeom prst="ellipse">
            <a:avLst/>
          </a:prstGeom>
          <a:noFill/>
          <a:ln w="28575">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2C80D24-AA22-9446-BCDA-77829B5638DB}"/>
              </a:ext>
            </a:extLst>
          </p:cNvPr>
          <p:cNvSpPr/>
          <p:nvPr/>
        </p:nvSpPr>
        <p:spPr>
          <a:xfrm>
            <a:off x="5292114" y="3848326"/>
            <a:ext cx="1169646" cy="566686"/>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B6D4E8C-51FB-7549-AF68-3777AA36CF07}"/>
              </a:ext>
            </a:extLst>
          </p:cNvPr>
          <p:cNvSpPr/>
          <p:nvPr/>
        </p:nvSpPr>
        <p:spPr>
          <a:xfrm>
            <a:off x="7402245" y="4783693"/>
            <a:ext cx="1481501" cy="1358027"/>
          </a:xfrm>
          <a:prstGeom prst="ellipse">
            <a:avLst/>
          </a:prstGeom>
          <a:noFill/>
          <a:ln w="28575">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959DF29-DCAF-C045-AA8D-90236A5A0F9C}"/>
              </a:ext>
            </a:extLst>
          </p:cNvPr>
          <p:cNvSpPr/>
          <p:nvPr/>
        </p:nvSpPr>
        <p:spPr>
          <a:xfrm>
            <a:off x="7155366" y="3713972"/>
            <a:ext cx="1302834" cy="684725"/>
          </a:xfrm>
          <a:prstGeom prst="ellipse">
            <a:avLst/>
          </a:prstGeom>
          <a:noFill/>
          <a:ln w="28575">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F36622D-72F2-0243-AB64-1E63E376AFE2}"/>
              </a:ext>
            </a:extLst>
          </p:cNvPr>
          <p:cNvSpPr/>
          <p:nvPr/>
        </p:nvSpPr>
        <p:spPr>
          <a:xfrm>
            <a:off x="6858001" y="2541696"/>
            <a:ext cx="1569720" cy="851162"/>
          </a:xfrm>
          <a:prstGeom prst="ellipse">
            <a:avLst/>
          </a:prstGeom>
          <a:noFill/>
          <a:ln w="28575">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EA2AEC7-0BC8-C04D-A442-6066A45266B7}"/>
              </a:ext>
            </a:extLst>
          </p:cNvPr>
          <p:cNvSpPr/>
          <p:nvPr/>
        </p:nvSpPr>
        <p:spPr>
          <a:xfrm>
            <a:off x="3855720" y="1767840"/>
            <a:ext cx="1637243" cy="502920"/>
          </a:xfrm>
          <a:prstGeom prst="roundRect">
            <a:avLst/>
          </a:prstGeom>
          <a:noFill/>
          <a:ln w="76200">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9342B896-DF41-6E43-800F-416C49B822E7}"/>
              </a:ext>
            </a:extLst>
          </p:cNvPr>
          <p:cNvSpPr/>
          <p:nvPr/>
        </p:nvSpPr>
        <p:spPr>
          <a:xfrm>
            <a:off x="6553200" y="1752600"/>
            <a:ext cx="1637243" cy="502920"/>
          </a:xfrm>
          <a:prstGeom prst="roundRect">
            <a:avLst/>
          </a:prstGeom>
          <a:noFill/>
          <a:ln w="76200">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6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3" grpId="0" animBg="1"/>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Bone</a:t>
            </a:r>
          </a:p>
        </p:txBody>
      </p:sp>
      <p:sp>
        <p:nvSpPr>
          <p:cNvPr id="3" name="Content Placeholder 2"/>
          <p:cNvSpPr>
            <a:spLocks noGrp="1"/>
          </p:cNvSpPr>
          <p:nvPr>
            <p:ph idx="1"/>
          </p:nvPr>
        </p:nvSpPr>
        <p:spPr/>
        <p:txBody>
          <a:bodyPr>
            <a:normAutofit/>
          </a:bodyPr>
          <a:lstStyle/>
          <a:p>
            <a:r>
              <a:rPr lang="en-US" dirty="0"/>
              <a:t>Periosteal reaction</a:t>
            </a:r>
          </a:p>
          <a:p>
            <a:r>
              <a:rPr lang="en-US" dirty="0"/>
              <a:t>Bone growth</a:t>
            </a:r>
          </a:p>
          <a:p>
            <a:r>
              <a:rPr lang="en-US" dirty="0"/>
              <a:t>Bone destruction</a:t>
            </a:r>
          </a:p>
          <a:p>
            <a:endParaRPr lang="en-US" dirty="0"/>
          </a:p>
        </p:txBody>
      </p:sp>
      <p:sp>
        <p:nvSpPr>
          <p:cNvPr id="5" name="Rectangle 4"/>
          <p:cNvSpPr/>
          <p:nvPr/>
        </p:nvSpPr>
        <p:spPr>
          <a:xfrm>
            <a:off x="2382238" y="6492854"/>
            <a:ext cx="1326004" cy="230832"/>
          </a:xfrm>
          <a:prstGeom prst="rect">
            <a:avLst/>
          </a:prstGeom>
        </p:spPr>
        <p:txBody>
          <a:bodyPr wrap="none">
            <a:spAutoFit/>
          </a:bodyPr>
          <a:lstStyle/>
          <a:p>
            <a:pPr algn="ctr"/>
            <a:r>
              <a:rPr lang="en-US" sz="900" dirty="0">
                <a:solidFill>
                  <a:srgbClr val="397B8C"/>
                </a:solidFill>
              </a:rPr>
              <a:t>www.tumorlibrary.com</a:t>
            </a:r>
          </a:p>
        </p:txBody>
      </p:sp>
      <p:sp>
        <p:nvSpPr>
          <p:cNvPr id="6" name="Rectangle 5"/>
          <p:cNvSpPr/>
          <p:nvPr/>
        </p:nvSpPr>
        <p:spPr>
          <a:xfrm>
            <a:off x="6062295" y="6415292"/>
            <a:ext cx="1569660" cy="230832"/>
          </a:xfrm>
          <a:prstGeom prst="rect">
            <a:avLst/>
          </a:prstGeom>
        </p:spPr>
        <p:txBody>
          <a:bodyPr wrap="none">
            <a:spAutoFit/>
          </a:bodyPr>
          <a:lstStyle/>
          <a:p>
            <a:pPr algn="ctr"/>
            <a:r>
              <a:rPr lang="en-US" sz="900" dirty="0">
                <a:solidFill>
                  <a:srgbClr val="397B8C"/>
                </a:solidFill>
              </a:rPr>
              <a:t>www.orthopaedicsone.com</a:t>
            </a:r>
          </a:p>
        </p:txBody>
      </p:sp>
      <p:sp>
        <p:nvSpPr>
          <p:cNvPr id="8" name="Rectangle 7"/>
          <p:cNvSpPr/>
          <p:nvPr/>
        </p:nvSpPr>
        <p:spPr>
          <a:xfrm>
            <a:off x="434716" y="1236134"/>
            <a:ext cx="4142047" cy="1374987"/>
          </a:xfrm>
          <a:prstGeom prst="rect">
            <a:avLst/>
          </a:prstGeom>
          <a:solidFill>
            <a:schemeClr val="bg1">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388"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0185"/>
          <a:stretch/>
        </p:blipFill>
        <p:spPr bwMode="auto">
          <a:xfrm>
            <a:off x="5208062" y="3376075"/>
            <a:ext cx="3272800" cy="307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4234" r="5563"/>
          <a:stretch/>
        </p:blipFill>
        <p:spPr bwMode="auto">
          <a:xfrm>
            <a:off x="1236133" y="3479289"/>
            <a:ext cx="3663366" cy="297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31D31AA4-2813-A443-AFDF-18AF08C88AF8}"/>
              </a:ext>
            </a:extLst>
          </p:cNvPr>
          <p:cNvSpPr txBox="1"/>
          <p:nvPr/>
        </p:nvSpPr>
        <p:spPr>
          <a:xfrm>
            <a:off x="2291668" y="3109957"/>
            <a:ext cx="1507144" cy="369332"/>
          </a:xfrm>
          <a:prstGeom prst="rect">
            <a:avLst/>
          </a:prstGeom>
          <a:noFill/>
        </p:spPr>
        <p:txBody>
          <a:bodyPr wrap="none" rtlCol="0">
            <a:spAutoFit/>
          </a:bodyPr>
          <a:lstStyle/>
          <a:p>
            <a:r>
              <a:rPr lang="en-US" dirty="0"/>
              <a:t>Blinking Awl</a:t>
            </a:r>
          </a:p>
        </p:txBody>
      </p:sp>
    </p:spTree>
    <p:extLst>
      <p:ext uri="{BB962C8B-B14F-4D97-AF65-F5344CB8AC3E}">
        <p14:creationId xmlns:p14="http://schemas.microsoft.com/office/powerpoint/2010/main" val="3008428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Joints</a:t>
            </a:r>
          </a:p>
        </p:txBody>
      </p:sp>
      <p:sp>
        <p:nvSpPr>
          <p:cNvPr id="3" name="Content Placeholder 2"/>
          <p:cNvSpPr>
            <a:spLocks noGrp="1"/>
          </p:cNvSpPr>
          <p:nvPr>
            <p:ph idx="1"/>
          </p:nvPr>
        </p:nvSpPr>
        <p:spPr/>
        <p:txBody>
          <a:bodyPr/>
          <a:lstStyle/>
          <a:p>
            <a:r>
              <a:rPr lang="en-US" dirty="0"/>
              <a:t>Position</a:t>
            </a:r>
          </a:p>
          <a:p>
            <a:r>
              <a:rPr lang="en-US" dirty="0"/>
              <a:t>Relations</a:t>
            </a:r>
          </a:p>
          <a:p>
            <a:r>
              <a:rPr lang="en-US" dirty="0"/>
              <a:t>Alignment</a:t>
            </a:r>
          </a:p>
          <a:p>
            <a:r>
              <a:rPr lang="en-US" dirty="0"/>
              <a:t>Joint “Space”</a:t>
            </a:r>
          </a:p>
          <a:p>
            <a:r>
              <a:rPr lang="en-US" dirty="0"/>
              <a:t>Joint line</a:t>
            </a:r>
          </a:p>
          <a:p>
            <a:r>
              <a:rPr lang="en-US" dirty="0"/>
              <a:t>Subchondral bone</a:t>
            </a:r>
          </a:p>
          <a:p>
            <a:endParaRPr lang="en-US" dirty="0"/>
          </a:p>
        </p:txBody>
      </p:sp>
    </p:spTree>
    <p:extLst>
      <p:ext uri="{BB962C8B-B14F-4D97-AF65-F5344CB8AC3E}">
        <p14:creationId xmlns:p14="http://schemas.microsoft.com/office/powerpoint/2010/main" val="1721361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Position</a:t>
            </a:r>
          </a:p>
        </p:txBody>
      </p:sp>
      <p:pic>
        <p:nvPicPr>
          <p:cNvPr id="4" name="Picture 3"/>
          <p:cNvPicPr>
            <a:picLocks noChangeAspect="1"/>
          </p:cNvPicPr>
          <p:nvPr/>
        </p:nvPicPr>
        <p:blipFill>
          <a:blip r:embed="rId2"/>
          <a:stretch>
            <a:fillRect/>
          </a:stretch>
        </p:blipFill>
        <p:spPr>
          <a:xfrm>
            <a:off x="1371678" y="1376363"/>
            <a:ext cx="6410169" cy="5071156"/>
          </a:xfrm>
          <a:prstGeom prst="rect">
            <a:avLst/>
          </a:prstGeom>
        </p:spPr>
      </p:pic>
      <p:sp>
        <p:nvSpPr>
          <p:cNvPr id="5" name="Rectangle 4"/>
          <p:cNvSpPr/>
          <p:nvPr/>
        </p:nvSpPr>
        <p:spPr>
          <a:xfrm>
            <a:off x="4086885" y="6447519"/>
            <a:ext cx="979755" cy="230832"/>
          </a:xfrm>
          <a:prstGeom prst="rect">
            <a:avLst/>
          </a:prstGeom>
        </p:spPr>
        <p:txBody>
          <a:bodyPr wrap="none">
            <a:spAutoFit/>
          </a:bodyPr>
          <a:lstStyle/>
          <a:p>
            <a:pPr algn="ctr"/>
            <a:r>
              <a:rPr lang="en-US" sz="900" dirty="0">
                <a:solidFill>
                  <a:srgbClr val="7D7D7D"/>
                </a:solidFill>
                <a:latin typeface="arial" charset="0"/>
                <a:hlinkClick r:id="rId3"/>
              </a:rPr>
              <a:t>www.123rf.com</a:t>
            </a:r>
            <a:endParaRPr lang="en-US" sz="900" dirty="0"/>
          </a:p>
        </p:txBody>
      </p:sp>
    </p:spTree>
    <p:extLst>
      <p:ext uri="{BB962C8B-B14F-4D97-AF65-F5344CB8AC3E}">
        <p14:creationId xmlns:p14="http://schemas.microsoft.com/office/powerpoint/2010/main" val="385788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Relations</a:t>
            </a:r>
          </a:p>
        </p:txBody>
      </p:sp>
      <p:pic>
        <p:nvPicPr>
          <p:cNvPr id="4" name="Picture 3"/>
          <p:cNvPicPr>
            <a:picLocks noChangeAspect="1"/>
          </p:cNvPicPr>
          <p:nvPr/>
        </p:nvPicPr>
        <p:blipFill>
          <a:blip r:embed="rId2"/>
          <a:stretch>
            <a:fillRect/>
          </a:stretch>
        </p:blipFill>
        <p:spPr>
          <a:xfrm>
            <a:off x="1070123" y="1376363"/>
            <a:ext cx="7013280" cy="5231907"/>
          </a:xfrm>
          <a:prstGeom prst="rect">
            <a:avLst/>
          </a:prstGeom>
        </p:spPr>
      </p:pic>
      <p:sp>
        <p:nvSpPr>
          <p:cNvPr id="5" name="Rectangle 4"/>
          <p:cNvSpPr/>
          <p:nvPr/>
        </p:nvSpPr>
        <p:spPr>
          <a:xfrm>
            <a:off x="4086145" y="6331271"/>
            <a:ext cx="968535" cy="276999"/>
          </a:xfrm>
          <a:prstGeom prst="rect">
            <a:avLst/>
          </a:prstGeom>
        </p:spPr>
        <p:txBody>
          <a:bodyPr wrap="none">
            <a:spAutoFit/>
          </a:bodyPr>
          <a:lstStyle/>
          <a:p>
            <a:pPr algn="ctr"/>
            <a:r>
              <a:rPr lang="en-US" sz="1200" dirty="0">
                <a:solidFill>
                  <a:srgbClr val="7D7D7D"/>
                </a:solidFill>
                <a:latin typeface="arial" charset="0"/>
                <a:hlinkClick r:id="rId3"/>
              </a:rPr>
              <a:t>imglop.com</a:t>
            </a:r>
            <a:endParaRPr lang="en-US" sz="1200" dirty="0"/>
          </a:p>
        </p:txBody>
      </p:sp>
    </p:spTree>
    <p:extLst>
      <p:ext uri="{BB962C8B-B14F-4D97-AF65-F5344CB8AC3E}">
        <p14:creationId xmlns:p14="http://schemas.microsoft.com/office/powerpoint/2010/main" val="1257986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Joint Anatomy</a:t>
            </a:r>
          </a:p>
        </p:txBody>
      </p:sp>
      <p:pic>
        <p:nvPicPr>
          <p:cNvPr id="3" name="Picture 2" descr="Screen Shot 2015-02-28 at 9.28.20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9275" y="1366838"/>
            <a:ext cx="3892385" cy="3555045"/>
          </a:xfrm>
          <a:prstGeom prst="rect">
            <a:avLst/>
          </a:prstGeom>
        </p:spPr>
      </p:pic>
      <p:pic>
        <p:nvPicPr>
          <p:cNvPr id="4" name="Picture 3" descr="Screen Shot 2015-02-28 at 9.28.31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34499" y="1366838"/>
            <a:ext cx="3857051" cy="3555045"/>
          </a:xfrm>
          <a:prstGeom prst="rect">
            <a:avLst/>
          </a:prstGeom>
        </p:spPr>
      </p:pic>
      <p:sp>
        <p:nvSpPr>
          <p:cNvPr id="5" name="Rectangle 4"/>
          <p:cNvSpPr/>
          <p:nvPr/>
        </p:nvSpPr>
        <p:spPr>
          <a:xfrm>
            <a:off x="3599291" y="6488668"/>
            <a:ext cx="1928733" cy="230832"/>
          </a:xfrm>
          <a:prstGeom prst="rect">
            <a:avLst/>
          </a:prstGeom>
        </p:spPr>
        <p:txBody>
          <a:bodyPr wrap="none">
            <a:spAutoFit/>
          </a:bodyPr>
          <a:lstStyle/>
          <a:p>
            <a:pPr algn="ctr"/>
            <a:r>
              <a:rPr lang="en-US" sz="900" dirty="0">
                <a:solidFill>
                  <a:srgbClr val="397B8C"/>
                </a:solidFill>
              </a:rPr>
              <a:t>http://radiologymasterclass.co.uk/ </a:t>
            </a:r>
          </a:p>
        </p:txBody>
      </p:sp>
    </p:spTree>
    <p:extLst>
      <p:ext uri="{BB962C8B-B14F-4D97-AF65-F5344CB8AC3E}">
        <p14:creationId xmlns:p14="http://schemas.microsoft.com/office/powerpoint/2010/main" val="155196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Request Form</a:t>
            </a:r>
          </a:p>
        </p:txBody>
      </p:sp>
      <p:sp>
        <p:nvSpPr>
          <p:cNvPr id="3" name="Content Placeholder 2"/>
          <p:cNvSpPr>
            <a:spLocks noGrp="1"/>
          </p:cNvSpPr>
          <p:nvPr>
            <p:ph sz="half" idx="1"/>
          </p:nvPr>
        </p:nvSpPr>
        <p:spPr/>
        <p:txBody>
          <a:bodyPr>
            <a:normAutofit/>
          </a:bodyPr>
          <a:lstStyle/>
          <a:p>
            <a:pPr>
              <a:buFont typeface="+mj-lt"/>
              <a:buAutoNum type="arabicPeriod"/>
            </a:pPr>
            <a:r>
              <a:rPr lang="en-US" dirty="0">
                <a:solidFill>
                  <a:srgbClr val="333333"/>
                </a:solidFill>
              </a:rPr>
              <a:t>Name of the institution</a:t>
            </a:r>
          </a:p>
          <a:p>
            <a:pPr>
              <a:buFont typeface="+mj-lt"/>
              <a:buAutoNum type="arabicPeriod"/>
            </a:pPr>
            <a:r>
              <a:rPr lang="en-US" dirty="0">
                <a:solidFill>
                  <a:srgbClr val="333333"/>
                </a:solidFill>
              </a:rPr>
              <a:t>Name of the patient, including UR number, date of birth, gender</a:t>
            </a:r>
          </a:p>
          <a:p>
            <a:pPr>
              <a:buFont typeface="+mj-lt"/>
              <a:buAutoNum type="arabicPeriod"/>
            </a:pPr>
            <a:r>
              <a:rPr lang="en-US" dirty="0">
                <a:solidFill>
                  <a:srgbClr val="333333"/>
                </a:solidFill>
              </a:rPr>
              <a:t>Indicates if the patient is ambulant, arriving in a wheel chair or confined to a bed</a:t>
            </a:r>
          </a:p>
          <a:p>
            <a:pPr>
              <a:buFont typeface="+mj-lt"/>
              <a:buAutoNum type="arabicPeriod"/>
            </a:pPr>
            <a:r>
              <a:rPr lang="en-US" dirty="0">
                <a:solidFill>
                  <a:srgbClr val="333333"/>
                </a:solidFill>
              </a:rPr>
              <a:t>Any allergies applicable to the imaging procedure e.g. allergy to contrast media</a:t>
            </a:r>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4570413" y="1809957"/>
            <a:ext cx="4454442" cy="3238309"/>
          </a:xfrm>
          <a:prstGeom prst="rect">
            <a:avLst/>
          </a:prstGeom>
        </p:spPr>
      </p:pic>
    </p:spTree>
    <p:extLst>
      <p:ext uri="{BB962C8B-B14F-4D97-AF65-F5344CB8AC3E}">
        <p14:creationId xmlns:p14="http://schemas.microsoft.com/office/powerpoint/2010/main" val="1821790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Bone and Joint Alignment</a:t>
            </a:r>
          </a:p>
        </p:txBody>
      </p:sp>
      <p:pic>
        <p:nvPicPr>
          <p:cNvPr id="3" name="Picture 2"/>
          <p:cNvPicPr>
            <a:picLocks noChangeAspect="1"/>
          </p:cNvPicPr>
          <p:nvPr/>
        </p:nvPicPr>
        <p:blipFill>
          <a:blip r:embed="rId2"/>
          <a:stretch>
            <a:fillRect/>
          </a:stretch>
        </p:blipFill>
        <p:spPr>
          <a:xfrm>
            <a:off x="919230" y="1366838"/>
            <a:ext cx="2804829" cy="5183864"/>
          </a:xfrm>
          <a:prstGeom prst="rect">
            <a:avLst/>
          </a:prstGeom>
        </p:spPr>
      </p:pic>
      <p:sp>
        <p:nvSpPr>
          <p:cNvPr id="4" name="Rectangle 3"/>
          <p:cNvSpPr/>
          <p:nvPr/>
        </p:nvSpPr>
        <p:spPr>
          <a:xfrm>
            <a:off x="1559256" y="6550702"/>
            <a:ext cx="1524776" cy="230832"/>
          </a:xfrm>
          <a:prstGeom prst="rect">
            <a:avLst/>
          </a:prstGeom>
        </p:spPr>
        <p:txBody>
          <a:bodyPr wrap="none">
            <a:spAutoFit/>
          </a:bodyPr>
          <a:lstStyle/>
          <a:p>
            <a:pPr algn="ctr"/>
            <a:r>
              <a:rPr lang="en-US" sz="900" dirty="0">
                <a:solidFill>
                  <a:srgbClr val="7D7D7D"/>
                </a:solidFill>
                <a:latin typeface="arial" charset="0"/>
                <a:hlinkClick r:id="rId3"/>
              </a:rPr>
              <a:t>www.emoryhealthcare.org</a:t>
            </a:r>
            <a:endParaRPr lang="en-US" dirty="0"/>
          </a:p>
        </p:txBody>
      </p:sp>
      <p:pic>
        <p:nvPicPr>
          <p:cNvPr id="5" name="Picture 4"/>
          <p:cNvPicPr>
            <a:picLocks noChangeAspect="1"/>
          </p:cNvPicPr>
          <p:nvPr/>
        </p:nvPicPr>
        <p:blipFill>
          <a:blip r:embed="rId4"/>
          <a:stretch>
            <a:fillRect/>
          </a:stretch>
        </p:blipFill>
        <p:spPr>
          <a:xfrm>
            <a:off x="3847519" y="1957583"/>
            <a:ext cx="5057151" cy="4002374"/>
          </a:xfrm>
          <a:prstGeom prst="rect">
            <a:avLst/>
          </a:prstGeom>
        </p:spPr>
      </p:pic>
      <p:sp>
        <p:nvSpPr>
          <p:cNvPr id="6" name="Rectangle 5"/>
          <p:cNvSpPr/>
          <p:nvPr/>
        </p:nvSpPr>
        <p:spPr>
          <a:xfrm>
            <a:off x="5883010" y="5959957"/>
            <a:ext cx="986167" cy="230832"/>
          </a:xfrm>
          <a:prstGeom prst="rect">
            <a:avLst/>
          </a:prstGeom>
        </p:spPr>
        <p:txBody>
          <a:bodyPr wrap="none">
            <a:spAutoFit/>
          </a:bodyPr>
          <a:lstStyle/>
          <a:p>
            <a:pPr algn="ctr"/>
            <a:r>
              <a:rPr lang="en-US" sz="900" dirty="0">
                <a:solidFill>
                  <a:srgbClr val="7D7D7D"/>
                </a:solidFill>
                <a:latin typeface="arial" charset="0"/>
                <a:hlinkClick r:id="rId5"/>
              </a:rPr>
              <a:t>radiopaedia.org</a:t>
            </a:r>
            <a:endParaRPr lang="en-US" sz="900" dirty="0"/>
          </a:p>
        </p:txBody>
      </p:sp>
    </p:spTree>
    <p:extLst>
      <p:ext uri="{BB962C8B-B14F-4D97-AF65-F5344CB8AC3E}">
        <p14:creationId xmlns:p14="http://schemas.microsoft.com/office/powerpoint/2010/main" val="530744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 Space</a:t>
            </a:r>
          </a:p>
        </p:txBody>
      </p:sp>
      <p:pic>
        <p:nvPicPr>
          <p:cNvPr id="3" name="Picture 2" descr="Screen Shot 2015-02-28 at 9.29.22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1075" y="1366838"/>
            <a:ext cx="4042358" cy="3780688"/>
          </a:xfrm>
          <a:prstGeom prst="rect">
            <a:avLst/>
          </a:prstGeom>
        </p:spPr>
      </p:pic>
      <p:pic>
        <p:nvPicPr>
          <p:cNvPr id="4" name="Picture 3" descr="Screen Shot 2015-02-28 at 9.29.36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44553" y="1366838"/>
            <a:ext cx="3999918" cy="3766739"/>
          </a:xfrm>
          <a:prstGeom prst="rect">
            <a:avLst/>
          </a:prstGeom>
        </p:spPr>
      </p:pic>
      <p:sp>
        <p:nvSpPr>
          <p:cNvPr id="5" name="Rectangle 4"/>
          <p:cNvSpPr/>
          <p:nvPr/>
        </p:nvSpPr>
        <p:spPr>
          <a:xfrm>
            <a:off x="3599291" y="6488668"/>
            <a:ext cx="1928733" cy="230832"/>
          </a:xfrm>
          <a:prstGeom prst="rect">
            <a:avLst/>
          </a:prstGeom>
        </p:spPr>
        <p:txBody>
          <a:bodyPr wrap="none">
            <a:spAutoFit/>
          </a:bodyPr>
          <a:lstStyle/>
          <a:p>
            <a:pPr algn="ctr"/>
            <a:r>
              <a:rPr lang="en-US" sz="900" dirty="0">
                <a:solidFill>
                  <a:srgbClr val="397B8C"/>
                </a:solidFill>
              </a:rPr>
              <a:t>http://radiologymasterclass.co.uk/ </a:t>
            </a:r>
          </a:p>
        </p:txBody>
      </p:sp>
    </p:spTree>
    <p:extLst>
      <p:ext uri="{BB962C8B-B14F-4D97-AF65-F5344CB8AC3E}">
        <p14:creationId xmlns:p14="http://schemas.microsoft.com/office/powerpoint/2010/main" val="203834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Bone and Joint</a:t>
            </a:r>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50893" y="1050179"/>
            <a:ext cx="5651740" cy="5637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5370" y="6506246"/>
            <a:ext cx="1742785" cy="230832"/>
          </a:xfrm>
          <a:prstGeom prst="rect">
            <a:avLst/>
          </a:prstGeom>
        </p:spPr>
        <p:txBody>
          <a:bodyPr wrap="none">
            <a:spAutoFit/>
          </a:bodyPr>
          <a:lstStyle/>
          <a:p>
            <a:pPr algn="ctr"/>
            <a:r>
              <a:rPr lang="en-US" sz="900" dirty="0">
                <a:solidFill>
                  <a:srgbClr val="397B8C"/>
                </a:solidFill>
              </a:rPr>
              <a:t>www.mercurywebsolutions.net</a:t>
            </a:r>
          </a:p>
        </p:txBody>
      </p:sp>
      <p:sp>
        <p:nvSpPr>
          <p:cNvPr id="5" name="Oval 4">
            <a:extLst>
              <a:ext uri="{FF2B5EF4-FFF2-40B4-BE49-F238E27FC236}">
                <a16:creationId xmlns:a16="http://schemas.microsoft.com/office/drawing/2014/main" id="{44988824-E318-8B40-BBA6-5BB02E3EF861}"/>
              </a:ext>
            </a:extLst>
          </p:cNvPr>
          <p:cNvSpPr/>
          <p:nvPr/>
        </p:nvSpPr>
        <p:spPr>
          <a:xfrm>
            <a:off x="2240280" y="5466614"/>
            <a:ext cx="908686" cy="682414"/>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4887173-16D2-AE4E-BF3D-F43EA8381ED5}"/>
              </a:ext>
            </a:extLst>
          </p:cNvPr>
          <p:cNvSpPr/>
          <p:nvPr/>
        </p:nvSpPr>
        <p:spPr>
          <a:xfrm>
            <a:off x="5166360" y="2754592"/>
            <a:ext cx="1432560" cy="1162088"/>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46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60409" y="1043156"/>
            <a:ext cx="6832707" cy="569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Bone and Joint</a:t>
            </a:r>
          </a:p>
        </p:txBody>
      </p:sp>
      <p:sp>
        <p:nvSpPr>
          <p:cNvPr id="3" name="Rectangle 2"/>
          <p:cNvSpPr/>
          <p:nvPr/>
        </p:nvSpPr>
        <p:spPr>
          <a:xfrm>
            <a:off x="3774343" y="6506247"/>
            <a:ext cx="1595309" cy="230832"/>
          </a:xfrm>
          <a:prstGeom prst="rect">
            <a:avLst/>
          </a:prstGeom>
        </p:spPr>
        <p:txBody>
          <a:bodyPr wrap="none">
            <a:spAutoFit/>
          </a:bodyPr>
          <a:lstStyle/>
          <a:p>
            <a:pPr algn="ctr"/>
            <a:r>
              <a:rPr lang="en-US" sz="900" dirty="0">
                <a:solidFill>
                  <a:srgbClr val="397B8C"/>
                </a:solidFill>
              </a:rPr>
              <a:t>www.anteriorhipreview.com</a:t>
            </a:r>
          </a:p>
        </p:txBody>
      </p:sp>
      <p:sp>
        <p:nvSpPr>
          <p:cNvPr id="5" name="Oval 4">
            <a:extLst>
              <a:ext uri="{FF2B5EF4-FFF2-40B4-BE49-F238E27FC236}">
                <a16:creationId xmlns:a16="http://schemas.microsoft.com/office/drawing/2014/main" id="{0D7F73D8-93C3-EF40-BAE0-0127D630A67C}"/>
              </a:ext>
            </a:extLst>
          </p:cNvPr>
          <p:cNvSpPr/>
          <p:nvPr/>
        </p:nvSpPr>
        <p:spPr>
          <a:xfrm>
            <a:off x="2148840" y="5814844"/>
            <a:ext cx="908686" cy="682414"/>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6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Bone and Joint</a:t>
            </a: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44992" y="1043156"/>
            <a:ext cx="6362091" cy="5821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053479" y="6623838"/>
            <a:ext cx="1005403" cy="230832"/>
          </a:xfrm>
          <a:prstGeom prst="rect">
            <a:avLst/>
          </a:prstGeom>
        </p:spPr>
        <p:txBody>
          <a:bodyPr wrap="none">
            <a:spAutoFit/>
          </a:bodyPr>
          <a:lstStyle/>
          <a:p>
            <a:pPr algn="ctr"/>
            <a:r>
              <a:rPr lang="en-US" sz="900" dirty="0">
                <a:solidFill>
                  <a:srgbClr val="397B8C"/>
                </a:solidFill>
              </a:rPr>
              <a:t>www.reddit.com</a:t>
            </a:r>
          </a:p>
        </p:txBody>
      </p:sp>
      <p:sp>
        <p:nvSpPr>
          <p:cNvPr id="5" name="Oval 4">
            <a:extLst>
              <a:ext uri="{FF2B5EF4-FFF2-40B4-BE49-F238E27FC236}">
                <a16:creationId xmlns:a16="http://schemas.microsoft.com/office/drawing/2014/main" id="{850041B5-4600-4041-BE44-8F6A2A09703B}"/>
              </a:ext>
            </a:extLst>
          </p:cNvPr>
          <p:cNvSpPr/>
          <p:nvPr/>
        </p:nvSpPr>
        <p:spPr>
          <a:xfrm>
            <a:off x="2133599" y="5181600"/>
            <a:ext cx="926783" cy="845508"/>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7DE8866-57D6-D445-B7E5-512A3710B56F}"/>
              </a:ext>
            </a:extLst>
          </p:cNvPr>
          <p:cNvSpPr/>
          <p:nvPr/>
        </p:nvSpPr>
        <p:spPr>
          <a:xfrm>
            <a:off x="2392679" y="2819400"/>
            <a:ext cx="1234441" cy="1097280"/>
          </a:xfrm>
          <a:prstGeom prst="ellipse">
            <a:avLst/>
          </a:prstGeom>
          <a:noFill/>
          <a:ln w="28575">
            <a:solidFill>
              <a:srgbClr val="5FD5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D98A97-1F75-7645-B870-8E70E1CD9418}"/>
              </a:ext>
            </a:extLst>
          </p:cNvPr>
          <p:cNvSpPr/>
          <p:nvPr/>
        </p:nvSpPr>
        <p:spPr>
          <a:xfrm>
            <a:off x="5333999" y="2533258"/>
            <a:ext cx="1234441" cy="1097280"/>
          </a:xfrm>
          <a:prstGeom prst="ellipse">
            <a:avLst/>
          </a:prstGeom>
          <a:noFill/>
          <a:ln w="28575">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81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 Tissue Reading</a:t>
            </a:r>
          </a:p>
        </p:txBody>
      </p:sp>
      <p:sp>
        <p:nvSpPr>
          <p:cNvPr id="3" name="Content Placeholder 2"/>
          <p:cNvSpPr>
            <a:spLocks noGrp="1"/>
          </p:cNvSpPr>
          <p:nvPr>
            <p:ph idx="1"/>
          </p:nvPr>
        </p:nvSpPr>
        <p:spPr/>
        <p:txBody>
          <a:bodyPr/>
          <a:lstStyle/>
          <a:p>
            <a:r>
              <a:rPr lang="en-US" dirty="0"/>
              <a:t>In relation to bone cortex</a:t>
            </a:r>
          </a:p>
          <a:p>
            <a:r>
              <a:rPr lang="en-US" dirty="0"/>
              <a:t>Next to bone</a:t>
            </a:r>
          </a:p>
          <a:p>
            <a:pPr lvl="1"/>
            <a:r>
              <a:rPr lang="en-US" dirty="0"/>
              <a:t>e.g. fat pad</a:t>
            </a:r>
          </a:p>
          <a:p>
            <a:r>
              <a:rPr lang="en-US" dirty="0"/>
              <a:t>Muscles</a:t>
            </a:r>
          </a:p>
          <a:p>
            <a:pPr lvl="1"/>
            <a:r>
              <a:rPr lang="en-US" dirty="0"/>
              <a:t>Muscle planes, bulk</a:t>
            </a:r>
          </a:p>
          <a:p>
            <a:r>
              <a:rPr lang="en-US" dirty="0"/>
              <a:t>Other soft tissues</a:t>
            </a:r>
          </a:p>
          <a:p>
            <a:pPr lvl="1"/>
            <a:r>
              <a:rPr lang="en-US" dirty="0"/>
              <a:t>Vessels, lungs, organs, cartilage</a:t>
            </a:r>
          </a:p>
          <a:p>
            <a:r>
              <a:rPr lang="en-US" dirty="0"/>
              <a:t>Calcifications, Air, Fluid, ….</a:t>
            </a:r>
          </a:p>
        </p:txBody>
      </p:sp>
      <p:pic>
        <p:nvPicPr>
          <p:cNvPr id="1741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17466" y="1869254"/>
            <a:ext cx="2814755" cy="325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63068" y="5153518"/>
            <a:ext cx="1723549" cy="230832"/>
          </a:xfrm>
          <a:prstGeom prst="rect">
            <a:avLst/>
          </a:prstGeom>
        </p:spPr>
        <p:txBody>
          <a:bodyPr wrap="none">
            <a:spAutoFit/>
          </a:bodyPr>
          <a:lstStyle/>
          <a:p>
            <a:pPr algn="ctr"/>
            <a:r>
              <a:rPr lang="en-US" sz="900" dirty="0">
                <a:solidFill>
                  <a:srgbClr val="397B8C"/>
                </a:solidFill>
              </a:rPr>
              <a:t>usmorthopaedic.blogspot.com</a:t>
            </a:r>
          </a:p>
        </p:txBody>
      </p:sp>
    </p:spTree>
    <p:extLst>
      <p:ext uri="{BB962C8B-B14F-4D97-AF65-F5344CB8AC3E}">
        <p14:creationId xmlns:p14="http://schemas.microsoft.com/office/powerpoint/2010/main" val="577732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 Tissue Reading</a:t>
            </a:r>
          </a:p>
        </p:txBody>
      </p:sp>
      <p:sp>
        <p:nvSpPr>
          <p:cNvPr id="3" name="Content Placeholder 2"/>
          <p:cNvSpPr>
            <a:spLocks noGrp="1"/>
          </p:cNvSpPr>
          <p:nvPr>
            <p:ph idx="1"/>
          </p:nvPr>
        </p:nvSpPr>
        <p:spPr/>
        <p:txBody>
          <a:bodyPr/>
          <a:lstStyle/>
          <a:p>
            <a:r>
              <a:rPr lang="en-US" dirty="0"/>
              <a:t>In relation to bone cortex</a:t>
            </a:r>
          </a:p>
          <a:p>
            <a:r>
              <a:rPr lang="en-US" dirty="0"/>
              <a:t>Next to bone</a:t>
            </a:r>
          </a:p>
          <a:p>
            <a:pPr lvl="1"/>
            <a:r>
              <a:rPr lang="en-US" dirty="0"/>
              <a:t>e.g. fat pad</a:t>
            </a:r>
          </a:p>
          <a:p>
            <a:r>
              <a:rPr lang="en-US" dirty="0"/>
              <a:t>Muscles</a:t>
            </a:r>
          </a:p>
          <a:p>
            <a:pPr lvl="1"/>
            <a:r>
              <a:rPr lang="en-US" dirty="0"/>
              <a:t>Muscle planes, bulk</a:t>
            </a:r>
          </a:p>
          <a:p>
            <a:r>
              <a:rPr lang="en-US" dirty="0"/>
              <a:t>Other soft tissues</a:t>
            </a:r>
          </a:p>
          <a:p>
            <a:pPr lvl="1"/>
            <a:r>
              <a:rPr lang="en-US" dirty="0"/>
              <a:t>Vessels, lungs, organs, cartilage</a:t>
            </a:r>
          </a:p>
          <a:p>
            <a:r>
              <a:rPr lang="en-US" dirty="0"/>
              <a:t>Calcifications, Air, Fluid, ….</a:t>
            </a:r>
          </a:p>
        </p:txBody>
      </p:sp>
      <p:pic>
        <p:nvPicPr>
          <p:cNvPr id="1843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4559" t="2922" r="5172" b="7264"/>
          <a:stretch/>
        </p:blipFill>
        <p:spPr bwMode="auto">
          <a:xfrm>
            <a:off x="4857294" y="1043156"/>
            <a:ext cx="4051180" cy="363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06836" y="5178798"/>
            <a:ext cx="1541029" cy="246221"/>
          </a:xfrm>
          <a:prstGeom prst="rect">
            <a:avLst/>
          </a:prstGeom>
        </p:spPr>
        <p:txBody>
          <a:bodyPr wrap="square">
            <a:spAutoFit/>
          </a:bodyPr>
          <a:lstStyle/>
          <a:p>
            <a:pPr algn="ctr"/>
            <a:r>
              <a:rPr lang="en-US" sz="1000" dirty="0">
                <a:solidFill>
                  <a:srgbClr val="397B8C"/>
                </a:solidFill>
              </a:rPr>
              <a:t>www.ceessentials.ne</a:t>
            </a:r>
            <a:r>
              <a:rPr lang="en-US" sz="900" dirty="0">
                <a:solidFill>
                  <a:srgbClr val="397B8C"/>
                </a:solidFill>
              </a:rPr>
              <a:t>t</a:t>
            </a:r>
          </a:p>
        </p:txBody>
      </p:sp>
    </p:spTree>
    <p:extLst>
      <p:ext uri="{BB962C8B-B14F-4D97-AF65-F5344CB8AC3E}">
        <p14:creationId xmlns:p14="http://schemas.microsoft.com/office/powerpoint/2010/main" val="1671655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 Tissue Reading</a:t>
            </a:r>
          </a:p>
        </p:txBody>
      </p:sp>
      <p:sp>
        <p:nvSpPr>
          <p:cNvPr id="3" name="Content Placeholder 2"/>
          <p:cNvSpPr>
            <a:spLocks noGrp="1"/>
          </p:cNvSpPr>
          <p:nvPr>
            <p:ph idx="1"/>
          </p:nvPr>
        </p:nvSpPr>
        <p:spPr/>
        <p:txBody>
          <a:bodyPr/>
          <a:lstStyle/>
          <a:p>
            <a:r>
              <a:rPr lang="en-US" dirty="0"/>
              <a:t>In relation to bone cortex</a:t>
            </a:r>
          </a:p>
          <a:p>
            <a:r>
              <a:rPr lang="en-US" dirty="0"/>
              <a:t>Next to bone</a:t>
            </a:r>
          </a:p>
          <a:p>
            <a:pPr lvl="1"/>
            <a:r>
              <a:rPr lang="en-US" dirty="0"/>
              <a:t>e.g. fat pad</a:t>
            </a:r>
          </a:p>
          <a:p>
            <a:r>
              <a:rPr lang="en-US" dirty="0"/>
              <a:t>Muscles</a:t>
            </a:r>
          </a:p>
          <a:p>
            <a:pPr lvl="1"/>
            <a:r>
              <a:rPr lang="en-US" dirty="0"/>
              <a:t>Muscle planes, bulk</a:t>
            </a:r>
          </a:p>
          <a:p>
            <a:r>
              <a:rPr lang="en-US" dirty="0"/>
              <a:t>Other soft tissues</a:t>
            </a:r>
          </a:p>
          <a:p>
            <a:pPr lvl="1"/>
            <a:r>
              <a:rPr lang="en-US" dirty="0"/>
              <a:t>Vessels, lungs, organs, cartilage</a:t>
            </a:r>
          </a:p>
          <a:p>
            <a:r>
              <a:rPr lang="en-US" dirty="0"/>
              <a:t>Calcifications, Air, Fluid, ….</a:t>
            </a:r>
          </a:p>
        </p:txBody>
      </p:sp>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938575" y="1366838"/>
            <a:ext cx="3064748" cy="386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75273" y="5215929"/>
            <a:ext cx="1191352" cy="230832"/>
          </a:xfrm>
          <a:prstGeom prst="rect">
            <a:avLst/>
          </a:prstGeom>
        </p:spPr>
        <p:txBody>
          <a:bodyPr wrap="none">
            <a:spAutoFit/>
          </a:bodyPr>
          <a:lstStyle/>
          <a:p>
            <a:pPr algn="ctr"/>
            <a:r>
              <a:rPr lang="en-US" sz="900" dirty="0">
                <a:solidFill>
                  <a:srgbClr val="397B8C"/>
                </a:solidFill>
              </a:rPr>
              <a:t>circ.ahajournals.org</a:t>
            </a:r>
          </a:p>
        </p:txBody>
      </p:sp>
    </p:spTree>
    <p:extLst>
      <p:ext uri="{BB962C8B-B14F-4D97-AF65-F5344CB8AC3E}">
        <p14:creationId xmlns:p14="http://schemas.microsoft.com/office/powerpoint/2010/main" val="4204766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 Tissue Reading</a:t>
            </a:r>
          </a:p>
        </p:txBody>
      </p:sp>
      <p:sp>
        <p:nvSpPr>
          <p:cNvPr id="3" name="Content Placeholder 2"/>
          <p:cNvSpPr>
            <a:spLocks noGrp="1"/>
          </p:cNvSpPr>
          <p:nvPr>
            <p:ph idx="1"/>
          </p:nvPr>
        </p:nvSpPr>
        <p:spPr/>
        <p:txBody>
          <a:bodyPr/>
          <a:lstStyle/>
          <a:p>
            <a:r>
              <a:rPr lang="en-US" dirty="0"/>
              <a:t>In relation to bone cortex</a:t>
            </a:r>
          </a:p>
          <a:p>
            <a:r>
              <a:rPr lang="en-US" dirty="0"/>
              <a:t>Next to bone</a:t>
            </a:r>
          </a:p>
          <a:p>
            <a:pPr lvl="1"/>
            <a:r>
              <a:rPr lang="en-US" dirty="0"/>
              <a:t>e.g. fat pad</a:t>
            </a:r>
          </a:p>
          <a:p>
            <a:r>
              <a:rPr lang="en-US" dirty="0"/>
              <a:t>Muscles</a:t>
            </a:r>
          </a:p>
          <a:p>
            <a:pPr lvl="1"/>
            <a:r>
              <a:rPr lang="en-US" dirty="0"/>
              <a:t>Muscle planes, bulk</a:t>
            </a:r>
          </a:p>
          <a:p>
            <a:r>
              <a:rPr lang="en-US" dirty="0"/>
              <a:t>Other soft tissues</a:t>
            </a:r>
          </a:p>
          <a:p>
            <a:pPr lvl="1"/>
            <a:r>
              <a:rPr lang="en-US" dirty="0"/>
              <a:t>Vessels, lungs, organs, cartilage</a:t>
            </a:r>
          </a:p>
          <a:p>
            <a:r>
              <a:rPr lang="en-US" dirty="0"/>
              <a:t>Calcifications, Air, Fluid, ….</a:t>
            </a:r>
          </a:p>
        </p:txBody>
      </p:sp>
      <p:pic>
        <p:nvPicPr>
          <p:cNvPr id="20482"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8983"/>
          <a:stretch/>
        </p:blipFill>
        <p:spPr bwMode="auto">
          <a:xfrm>
            <a:off x="6149591" y="1530765"/>
            <a:ext cx="2602734" cy="397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047642" y="5515261"/>
            <a:ext cx="806632" cy="230832"/>
          </a:xfrm>
          <a:prstGeom prst="rect">
            <a:avLst/>
          </a:prstGeom>
        </p:spPr>
        <p:txBody>
          <a:bodyPr wrap="none">
            <a:spAutoFit/>
          </a:bodyPr>
          <a:lstStyle/>
          <a:p>
            <a:pPr algn="ctr"/>
            <a:r>
              <a:rPr lang="en-US" sz="900" dirty="0">
                <a:solidFill>
                  <a:srgbClr val="397B8C"/>
                </a:solidFill>
              </a:rPr>
              <a:t>file.scirp.org</a:t>
            </a:r>
          </a:p>
        </p:txBody>
      </p:sp>
    </p:spTree>
    <p:extLst>
      <p:ext uri="{BB962C8B-B14F-4D97-AF65-F5344CB8AC3E}">
        <p14:creationId xmlns:p14="http://schemas.microsoft.com/office/powerpoint/2010/main" val="1283769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for the Unexpected</a:t>
            </a:r>
          </a:p>
        </p:txBody>
      </p:sp>
      <p:pic>
        <p:nvPicPr>
          <p:cNvPr id="3" name="Picture 2" descr="Screen Shot 2015-02-28 at 9.33.59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9461" y="1366838"/>
            <a:ext cx="3727775" cy="2905839"/>
          </a:xfrm>
          <a:prstGeom prst="rect">
            <a:avLst/>
          </a:prstGeom>
        </p:spPr>
      </p:pic>
      <p:pic>
        <p:nvPicPr>
          <p:cNvPr id="4" name="Picture 3" descr="Screen Shot 2015-02-28 at 9.34.08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9421" y="1366838"/>
            <a:ext cx="3882129" cy="3043451"/>
          </a:xfrm>
          <a:prstGeom prst="rect">
            <a:avLst/>
          </a:prstGeom>
        </p:spPr>
      </p:pic>
      <p:sp>
        <p:nvSpPr>
          <p:cNvPr id="5" name="Rectangle 4"/>
          <p:cNvSpPr/>
          <p:nvPr/>
        </p:nvSpPr>
        <p:spPr>
          <a:xfrm>
            <a:off x="549275" y="4272677"/>
            <a:ext cx="3956050" cy="2339102"/>
          </a:xfrm>
          <a:prstGeom prst="rect">
            <a:avLst/>
          </a:prstGeom>
        </p:spPr>
        <p:txBody>
          <a:bodyPr wrap="square">
            <a:spAutoFit/>
          </a:bodyPr>
          <a:lstStyle/>
          <a:p>
            <a:endParaRPr lang="en-US" dirty="0"/>
          </a:p>
          <a:p>
            <a:pPr marL="285750" indent="-285750">
              <a:buFont typeface="Arial"/>
              <a:buChar char="•"/>
            </a:pPr>
            <a:r>
              <a:rPr lang="en-US" sz="1600" dirty="0"/>
              <a:t>Minor narrowing of the </a:t>
            </a:r>
            <a:r>
              <a:rPr lang="en-US" sz="1600" dirty="0" err="1"/>
              <a:t>subacromial</a:t>
            </a:r>
            <a:r>
              <a:rPr lang="en-US" sz="1600" dirty="0"/>
              <a:t> space (arrowheads) - suggesting rotator cuff disease - very common cause of shoulder pain</a:t>
            </a:r>
          </a:p>
          <a:p>
            <a:pPr marL="285750" indent="-285750">
              <a:buFont typeface="Arial"/>
              <a:buChar char="•"/>
            </a:pPr>
            <a:r>
              <a:rPr lang="en-US" sz="1600" dirty="0"/>
              <a:t>It would be easy to consider this the only abnormality if not checking the image systematically</a:t>
            </a:r>
          </a:p>
          <a:p>
            <a:pPr marL="285750" indent="-285750">
              <a:buFont typeface="Arial"/>
              <a:buChar char="•"/>
            </a:pPr>
            <a:r>
              <a:rPr lang="en-US" sz="1600" dirty="0"/>
              <a:t>Unexpected apical lung mass!</a:t>
            </a:r>
          </a:p>
        </p:txBody>
      </p:sp>
      <p:sp>
        <p:nvSpPr>
          <p:cNvPr id="6" name="Rectangle 5"/>
          <p:cNvSpPr/>
          <p:nvPr/>
        </p:nvSpPr>
        <p:spPr>
          <a:xfrm>
            <a:off x="4572000" y="4566446"/>
            <a:ext cx="4353708" cy="2062103"/>
          </a:xfrm>
          <a:prstGeom prst="rect">
            <a:avLst/>
          </a:prstGeom>
        </p:spPr>
        <p:txBody>
          <a:bodyPr wrap="square">
            <a:spAutoFit/>
          </a:bodyPr>
          <a:lstStyle/>
          <a:p>
            <a:pPr marL="285750" indent="-285750">
              <a:buFont typeface="Arial"/>
              <a:buChar char="•"/>
            </a:pPr>
            <a:r>
              <a:rPr lang="en-US" sz="1600" dirty="0"/>
              <a:t>Clinically suspected rotator cuff disease</a:t>
            </a:r>
          </a:p>
          <a:p>
            <a:pPr marL="285750" indent="-285750">
              <a:buFont typeface="Arial"/>
              <a:buChar char="•"/>
            </a:pPr>
            <a:r>
              <a:rPr lang="en-US" sz="1600" dirty="0"/>
              <a:t>Pain distal to the elbow - rarely if ever caused by shoulder pathology</a:t>
            </a:r>
          </a:p>
          <a:p>
            <a:pPr marL="285750" indent="-285750">
              <a:buFont typeface="Arial"/>
              <a:buChar char="•"/>
            </a:pPr>
            <a:r>
              <a:rPr lang="en-US" sz="1600" dirty="0"/>
              <a:t>Diagnosis</a:t>
            </a:r>
          </a:p>
          <a:p>
            <a:pPr marL="285750" indent="-285750">
              <a:buFont typeface="Arial"/>
              <a:buChar char="•"/>
            </a:pPr>
            <a:r>
              <a:rPr lang="en-US" sz="1600" dirty="0"/>
              <a:t>Minor rotator cuff disease</a:t>
            </a:r>
          </a:p>
          <a:p>
            <a:pPr marL="285750" indent="-285750">
              <a:buFont typeface="Arial"/>
              <a:buChar char="•"/>
            </a:pPr>
            <a:r>
              <a:rPr lang="en-US" sz="1600" dirty="0"/>
              <a:t>'</a:t>
            </a:r>
            <a:r>
              <a:rPr lang="en-US" sz="1600" dirty="0" err="1"/>
              <a:t>Pancoast</a:t>
            </a:r>
            <a:r>
              <a:rPr lang="en-US" sz="1600" dirty="0"/>
              <a:t>' </a:t>
            </a:r>
            <a:r>
              <a:rPr lang="en-US" sz="1600" dirty="0" err="1"/>
              <a:t>tumour</a:t>
            </a:r>
            <a:r>
              <a:rPr lang="en-US" sz="1600" dirty="0"/>
              <a:t> - apical lung cancer (cause of distal pain - referred from brachial plexus)</a:t>
            </a:r>
          </a:p>
        </p:txBody>
      </p:sp>
      <p:sp>
        <p:nvSpPr>
          <p:cNvPr id="7" name="Rectangle 6"/>
          <p:cNvSpPr/>
          <p:nvPr/>
        </p:nvSpPr>
        <p:spPr>
          <a:xfrm>
            <a:off x="3599291" y="6488668"/>
            <a:ext cx="1928733" cy="230832"/>
          </a:xfrm>
          <a:prstGeom prst="rect">
            <a:avLst/>
          </a:prstGeom>
        </p:spPr>
        <p:txBody>
          <a:bodyPr wrap="none">
            <a:spAutoFit/>
          </a:bodyPr>
          <a:lstStyle/>
          <a:p>
            <a:pPr algn="ctr"/>
            <a:r>
              <a:rPr lang="en-US" sz="900" dirty="0">
                <a:solidFill>
                  <a:srgbClr val="397B8C"/>
                </a:solidFill>
              </a:rPr>
              <a:t>http://radiologymasterclass.co.uk/ </a:t>
            </a:r>
          </a:p>
        </p:txBody>
      </p:sp>
    </p:spTree>
    <p:extLst>
      <p:ext uri="{BB962C8B-B14F-4D97-AF65-F5344CB8AC3E}">
        <p14:creationId xmlns:p14="http://schemas.microsoft.com/office/powerpoint/2010/main" val="2079907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Request Form</a:t>
            </a:r>
          </a:p>
        </p:txBody>
      </p:sp>
      <p:sp>
        <p:nvSpPr>
          <p:cNvPr id="3" name="Content Placeholder 2"/>
          <p:cNvSpPr>
            <a:spLocks noGrp="1"/>
          </p:cNvSpPr>
          <p:nvPr>
            <p:ph sz="half" idx="1"/>
          </p:nvPr>
        </p:nvSpPr>
        <p:spPr/>
        <p:txBody>
          <a:bodyPr>
            <a:normAutofit/>
          </a:bodyPr>
          <a:lstStyle/>
          <a:p>
            <a:pPr>
              <a:buFont typeface="+mj-lt"/>
              <a:buAutoNum type="arabicPeriod" startAt="5"/>
            </a:pPr>
            <a:r>
              <a:rPr lang="en-US" dirty="0">
                <a:solidFill>
                  <a:srgbClr val="333333"/>
                </a:solidFill>
              </a:rPr>
              <a:t>The name of the referring doctor, signature and date of request</a:t>
            </a:r>
          </a:p>
          <a:p>
            <a:pPr>
              <a:buFont typeface="+mj-lt"/>
              <a:buAutoNum type="arabicPeriod" startAt="5"/>
            </a:pPr>
            <a:r>
              <a:rPr lang="en-US" dirty="0">
                <a:solidFill>
                  <a:srgbClr val="333333"/>
                </a:solidFill>
              </a:rPr>
              <a:t>Contact details of referring doctor, in this case an internal pager number is given</a:t>
            </a:r>
          </a:p>
          <a:p>
            <a:pPr>
              <a:buFont typeface="+mj-lt"/>
              <a:buAutoNum type="arabicPeriod" startAt="5"/>
            </a:pPr>
            <a:r>
              <a:rPr lang="en-US" dirty="0">
                <a:solidFill>
                  <a:srgbClr val="333333"/>
                </a:solidFill>
              </a:rPr>
              <a:t>Clinical details of the patient, to enable the radiographer to perform the most beneficial views and information for the radiologist to assist with reporting</a:t>
            </a:r>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4570413" y="1809957"/>
            <a:ext cx="4454442" cy="3238309"/>
          </a:xfrm>
          <a:prstGeom prst="rect">
            <a:avLst/>
          </a:prstGeom>
        </p:spPr>
      </p:pic>
    </p:spTree>
    <p:extLst>
      <p:ext uri="{BB962C8B-B14F-4D97-AF65-F5344CB8AC3E}">
        <p14:creationId xmlns:p14="http://schemas.microsoft.com/office/powerpoint/2010/main" val="53732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Artifacts Obscuring Diagnosis</a:t>
            </a:r>
          </a:p>
        </p:txBody>
      </p:sp>
      <p:pic>
        <p:nvPicPr>
          <p:cNvPr id="3" name="Picture 2" descr="Screen Shot 2015-02-28 at 9.34.27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49275" y="1366838"/>
            <a:ext cx="3949936" cy="3184581"/>
          </a:xfrm>
          <a:prstGeom prst="rect">
            <a:avLst/>
          </a:prstGeom>
        </p:spPr>
      </p:pic>
      <p:pic>
        <p:nvPicPr>
          <p:cNvPr id="4" name="Picture 3" descr="Screen Shot 2015-02-28 at 9.34.36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5953" y="1366838"/>
            <a:ext cx="3960878" cy="3184581"/>
          </a:xfrm>
          <a:prstGeom prst="rect">
            <a:avLst/>
          </a:prstGeom>
        </p:spPr>
      </p:pic>
      <p:sp>
        <p:nvSpPr>
          <p:cNvPr id="5" name="Rectangle 4"/>
          <p:cNvSpPr/>
          <p:nvPr/>
        </p:nvSpPr>
        <p:spPr>
          <a:xfrm>
            <a:off x="3599291" y="6488668"/>
            <a:ext cx="1928733" cy="230832"/>
          </a:xfrm>
          <a:prstGeom prst="rect">
            <a:avLst/>
          </a:prstGeom>
        </p:spPr>
        <p:txBody>
          <a:bodyPr wrap="none">
            <a:spAutoFit/>
          </a:bodyPr>
          <a:lstStyle/>
          <a:p>
            <a:pPr algn="ctr"/>
            <a:r>
              <a:rPr lang="en-US" sz="900" dirty="0">
                <a:solidFill>
                  <a:srgbClr val="397B8C"/>
                </a:solidFill>
              </a:rPr>
              <a:t>http://radiologymasterclass.co.uk/ </a:t>
            </a:r>
          </a:p>
        </p:txBody>
      </p:sp>
    </p:spTree>
    <p:extLst>
      <p:ext uri="{BB962C8B-B14F-4D97-AF65-F5344CB8AC3E}">
        <p14:creationId xmlns:p14="http://schemas.microsoft.com/office/powerpoint/2010/main" val="11783891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833452-D0D8-8E4B-81DD-4BBC7E731A97}"/>
              </a:ext>
            </a:extLst>
          </p:cNvPr>
          <p:cNvSpPr>
            <a:spLocks noGrp="1"/>
          </p:cNvSpPr>
          <p:nvPr>
            <p:ph type="title"/>
          </p:nvPr>
        </p:nvSpPr>
        <p:spPr/>
        <p:txBody>
          <a:bodyPr/>
          <a:lstStyle/>
          <a:p>
            <a:r>
              <a:rPr lang="en-US" dirty="0"/>
              <a:t>Reading Joints</a:t>
            </a:r>
          </a:p>
        </p:txBody>
      </p:sp>
      <p:pic>
        <p:nvPicPr>
          <p:cNvPr id="7" name="Picture 6">
            <a:extLst>
              <a:ext uri="{FF2B5EF4-FFF2-40B4-BE49-F238E27FC236}">
                <a16:creationId xmlns:a16="http://schemas.microsoft.com/office/drawing/2014/main" id="{09637EF3-A4CB-A042-86EA-2C2E06B232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274" y="1376362"/>
            <a:ext cx="8331489" cy="4632179"/>
          </a:xfrm>
          <a:prstGeom prst="rect">
            <a:avLst/>
          </a:prstGeom>
        </p:spPr>
      </p:pic>
      <p:sp>
        <p:nvSpPr>
          <p:cNvPr id="6" name="Rectangle 5">
            <a:extLst>
              <a:ext uri="{FF2B5EF4-FFF2-40B4-BE49-F238E27FC236}">
                <a16:creationId xmlns:a16="http://schemas.microsoft.com/office/drawing/2014/main" id="{F020AC8B-842C-7540-A163-191A07DD0D06}"/>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39154156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833452-D0D8-8E4B-81DD-4BBC7E731A97}"/>
              </a:ext>
            </a:extLst>
          </p:cNvPr>
          <p:cNvSpPr>
            <a:spLocks noGrp="1"/>
          </p:cNvSpPr>
          <p:nvPr>
            <p:ph type="title"/>
          </p:nvPr>
        </p:nvSpPr>
        <p:spPr/>
        <p:txBody>
          <a:bodyPr/>
          <a:lstStyle/>
          <a:p>
            <a:r>
              <a:rPr lang="en-US" dirty="0"/>
              <a:t>The fabella - Normal</a:t>
            </a:r>
          </a:p>
        </p:txBody>
      </p:sp>
      <p:pic>
        <p:nvPicPr>
          <p:cNvPr id="8" name="Picture 7">
            <a:extLst>
              <a:ext uri="{FF2B5EF4-FFF2-40B4-BE49-F238E27FC236}">
                <a16:creationId xmlns:a16="http://schemas.microsoft.com/office/drawing/2014/main" id="{CD789F7C-2E5A-8548-87B0-0CC58D94D0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275" y="1349859"/>
            <a:ext cx="8042276" cy="4485115"/>
          </a:xfrm>
          <a:prstGeom prst="rect">
            <a:avLst/>
          </a:prstGeom>
        </p:spPr>
      </p:pic>
      <p:sp>
        <p:nvSpPr>
          <p:cNvPr id="6" name="Rectangle 5">
            <a:extLst>
              <a:ext uri="{FF2B5EF4-FFF2-40B4-BE49-F238E27FC236}">
                <a16:creationId xmlns:a16="http://schemas.microsoft.com/office/drawing/2014/main" id="{F020AC8B-842C-7540-A163-191A07DD0D06}"/>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1679534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3EC6CB-5D65-634E-8827-E31952AD5A16}"/>
              </a:ext>
            </a:extLst>
          </p:cNvPr>
          <p:cNvSpPr>
            <a:spLocks noGrp="1"/>
          </p:cNvSpPr>
          <p:nvPr>
            <p:ph type="title"/>
          </p:nvPr>
        </p:nvSpPr>
        <p:spPr/>
        <p:txBody>
          <a:bodyPr/>
          <a:lstStyle/>
          <a:p>
            <a:r>
              <a:rPr lang="en-US" dirty="0"/>
              <a:t>Bipartite patella - Normal</a:t>
            </a:r>
          </a:p>
        </p:txBody>
      </p:sp>
      <p:sp>
        <p:nvSpPr>
          <p:cNvPr id="4" name="Content Placeholder 3">
            <a:extLst>
              <a:ext uri="{FF2B5EF4-FFF2-40B4-BE49-F238E27FC236}">
                <a16:creationId xmlns:a16="http://schemas.microsoft.com/office/drawing/2014/main" id="{DC1F9CCE-AA8C-2544-A52C-FF84BE034A33}"/>
              </a:ext>
            </a:extLst>
          </p:cNvPr>
          <p:cNvSpPr>
            <a:spLocks noGrp="1"/>
          </p:cNvSpPr>
          <p:nvPr>
            <p:ph idx="1"/>
          </p:nvPr>
        </p:nvSpPr>
        <p:spPr>
          <a:xfrm>
            <a:off x="549275" y="1375758"/>
            <a:ext cx="3801017" cy="4899910"/>
          </a:xfrm>
        </p:spPr>
        <p:txBody>
          <a:bodyPr/>
          <a:lstStyle/>
          <a:p>
            <a:r>
              <a:rPr lang="en-US" dirty="0"/>
              <a:t>No localized tenderness</a:t>
            </a:r>
          </a:p>
          <a:p>
            <a:r>
              <a:rPr lang="en-US" dirty="0"/>
              <a:t>Superolateral</a:t>
            </a:r>
          </a:p>
          <a:p>
            <a:r>
              <a:rPr lang="en-US" dirty="0"/>
              <a:t>Line not that of a fresh fracture</a:t>
            </a:r>
          </a:p>
        </p:txBody>
      </p:sp>
      <p:pic>
        <p:nvPicPr>
          <p:cNvPr id="7" name="Picture 6">
            <a:extLst>
              <a:ext uri="{FF2B5EF4-FFF2-40B4-BE49-F238E27FC236}">
                <a16:creationId xmlns:a16="http://schemas.microsoft.com/office/drawing/2014/main" id="{6F43172C-463A-7644-8E3E-A804B397EC2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50292" y="1043156"/>
            <a:ext cx="4241259" cy="5373686"/>
          </a:xfrm>
          <a:prstGeom prst="rect">
            <a:avLst/>
          </a:prstGeom>
        </p:spPr>
      </p:pic>
      <p:sp>
        <p:nvSpPr>
          <p:cNvPr id="8" name="Rectangle 7">
            <a:extLst>
              <a:ext uri="{FF2B5EF4-FFF2-40B4-BE49-F238E27FC236}">
                <a16:creationId xmlns:a16="http://schemas.microsoft.com/office/drawing/2014/main" id="{931C6957-711F-5748-B29A-BC979E6E61B1}"/>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37798768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3EC6CB-5D65-634E-8827-E31952AD5A16}"/>
              </a:ext>
            </a:extLst>
          </p:cNvPr>
          <p:cNvSpPr>
            <a:spLocks noGrp="1"/>
          </p:cNvSpPr>
          <p:nvPr>
            <p:ph type="title"/>
          </p:nvPr>
        </p:nvSpPr>
        <p:spPr/>
        <p:txBody>
          <a:bodyPr/>
          <a:lstStyle/>
          <a:p>
            <a:r>
              <a:rPr lang="en-US" dirty="0"/>
              <a:t>Bipartite patella - Normal</a:t>
            </a:r>
          </a:p>
        </p:txBody>
      </p:sp>
      <p:sp>
        <p:nvSpPr>
          <p:cNvPr id="4" name="Content Placeholder 3">
            <a:extLst>
              <a:ext uri="{FF2B5EF4-FFF2-40B4-BE49-F238E27FC236}">
                <a16:creationId xmlns:a16="http://schemas.microsoft.com/office/drawing/2014/main" id="{DC1F9CCE-AA8C-2544-A52C-FF84BE034A33}"/>
              </a:ext>
            </a:extLst>
          </p:cNvPr>
          <p:cNvSpPr>
            <a:spLocks noGrp="1"/>
          </p:cNvSpPr>
          <p:nvPr>
            <p:ph idx="1"/>
          </p:nvPr>
        </p:nvSpPr>
        <p:spPr>
          <a:xfrm>
            <a:off x="549275" y="1375758"/>
            <a:ext cx="3801017" cy="4899910"/>
          </a:xfrm>
        </p:spPr>
        <p:txBody>
          <a:bodyPr/>
          <a:lstStyle/>
          <a:p>
            <a:r>
              <a:rPr lang="en-US" dirty="0"/>
              <a:t>No localized tenderness</a:t>
            </a:r>
          </a:p>
          <a:p>
            <a:r>
              <a:rPr lang="en-US" dirty="0"/>
              <a:t>Superolateral</a:t>
            </a:r>
          </a:p>
          <a:p>
            <a:r>
              <a:rPr lang="en-US" dirty="0"/>
              <a:t>Line not that of a fresh fracture</a:t>
            </a:r>
          </a:p>
        </p:txBody>
      </p:sp>
      <p:pic>
        <p:nvPicPr>
          <p:cNvPr id="5" name="Picture 4">
            <a:extLst>
              <a:ext uri="{FF2B5EF4-FFF2-40B4-BE49-F238E27FC236}">
                <a16:creationId xmlns:a16="http://schemas.microsoft.com/office/drawing/2014/main" id="{CBAD9602-673B-924F-AD88-7FA19053C2D5}"/>
              </a:ext>
            </a:extLst>
          </p:cNvPr>
          <p:cNvPicPr>
            <a:picLocks noChangeAspect="1"/>
          </p:cNvPicPr>
          <p:nvPr/>
        </p:nvPicPr>
        <p:blipFill>
          <a:blip r:embed="rId2"/>
          <a:stretch>
            <a:fillRect/>
          </a:stretch>
        </p:blipFill>
        <p:spPr>
          <a:xfrm>
            <a:off x="4350291" y="1043156"/>
            <a:ext cx="4241259" cy="5322780"/>
          </a:xfrm>
          <a:prstGeom prst="rect">
            <a:avLst/>
          </a:prstGeom>
        </p:spPr>
      </p:pic>
      <p:sp>
        <p:nvSpPr>
          <p:cNvPr id="8" name="Rectangle 7">
            <a:extLst>
              <a:ext uri="{FF2B5EF4-FFF2-40B4-BE49-F238E27FC236}">
                <a16:creationId xmlns:a16="http://schemas.microsoft.com/office/drawing/2014/main" id="{931C6957-711F-5748-B29A-BC979E6E61B1}"/>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5990860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444472-AC2E-4C40-99A1-B88444EDF61F}"/>
              </a:ext>
            </a:extLst>
          </p:cNvPr>
          <p:cNvSpPr>
            <a:spLocks noGrp="1"/>
          </p:cNvSpPr>
          <p:nvPr>
            <p:ph type="title"/>
          </p:nvPr>
        </p:nvSpPr>
        <p:spPr/>
        <p:txBody>
          <a:bodyPr/>
          <a:lstStyle/>
          <a:p>
            <a:r>
              <a:rPr lang="en-US" dirty="0"/>
              <a:t>Reading Joints</a:t>
            </a:r>
          </a:p>
        </p:txBody>
      </p:sp>
      <p:pic>
        <p:nvPicPr>
          <p:cNvPr id="7" name="Picture 6">
            <a:extLst>
              <a:ext uri="{FF2B5EF4-FFF2-40B4-BE49-F238E27FC236}">
                <a16:creationId xmlns:a16="http://schemas.microsoft.com/office/drawing/2014/main" id="{492212A4-AAD2-4A4A-A7F5-4F03A7FA13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275" y="1376363"/>
            <a:ext cx="8042276" cy="4865656"/>
          </a:xfrm>
          <a:prstGeom prst="rect">
            <a:avLst/>
          </a:prstGeom>
        </p:spPr>
      </p:pic>
      <p:sp>
        <p:nvSpPr>
          <p:cNvPr id="11" name="Rectangle 10">
            <a:extLst>
              <a:ext uri="{FF2B5EF4-FFF2-40B4-BE49-F238E27FC236}">
                <a16:creationId xmlns:a16="http://schemas.microsoft.com/office/drawing/2014/main" id="{92A99F03-996B-7345-A14F-9591D8D82C39}"/>
              </a:ext>
            </a:extLst>
          </p:cNvPr>
          <p:cNvSpPr/>
          <p:nvPr/>
        </p:nvSpPr>
        <p:spPr>
          <a:xfrm>
            <a:off x="3876198" y="6497203"/>
            <a:ext cx="1512011"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2214614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444472-AC2E-4C40-99A1-B88444EDF61F}"/>
              </a:ext>
            </a:extLst>
          </p:cNvPr>
          <p:cNvSpPr>
            <a:spLocks noGrp="1"/>
          </p:cNvSpPr>
          <p:nvPr>
            <p:ph type="title"/>
          </p:nvPr>
        </p:nvSpPr>
        <p:spPr/>
        <p:txBody>
          <a:bodyPr/>
          <a:lstStyle/>
          <a:p>
            <a:r>
              <a:rPr lang="en-US" dirty="0"/>
              <a:t>Reading Joints</a:t>
            </a:r>
          </a:p>
        </p:txBody>
      </p:sp>
      <p:pic>
        <p:nvPicPr>
          <p:cNvPr id="8" name="Picture 7">
            <a:extLst>
              <a:ext uri="{FF2B5EF4-FFF2-40B4-BE49-F238E27FC236}">
                <a16:creationId xmlns:a16="http://schemas.microsoft.com/office/drawing/2014/main" id="{F709706F-5A23-9640-A3A4-7A60CAB919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275" y="1376363"/>
            <a:ext cx="8042276" cy="4856297"/>
          </a:xfrm>
          <a:prstGeom prst="rect">
            <a:avLst/>
          </a:prstGeom>
        </p:spPr>
      </p:pic>
      <p:sp>
        <p:nvSpPr>
          <p:cNvPr id="6" name="Rectangle 5">
            <a:extLst>
              <a:ext uri="{FF2B5EF4-FFF2-40B4-BE49-F238E27FC236}">
                <a16:creationId xmlns:a16="http://schemas.microsoft.com/office/drawing/2014/main" id="{24A871C5-4C7B-0A4E-8380-2DAAA90B0F0B}"/>
              </a:ext>
            </a:extLst>
          </p:cNvPr>
          <p:cNvSpPr/>
          <p:nvPr/>
        </p:nvSpPr>
        <p:spPr>
          <a:xfrm>
            <a:off x="3876198" y="6497203"/>
            <a:ext cx="1512011"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673186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444472-AC2E-4C40-99A1-B88444EDF61F}"/>
              </a:ext>
            </a:extLst>
          </p:cNvPr>
          <p:cNvSpPr>
            <a:spLocks noGrp="1"/>
          </p:cNvSpPr>
          <p:nvPr>
            <p:ph type="title"/>
          </p:nvPr>
        </p:nvSpPr>
        <p:spPr/>
        <p:txBody>
          <a:bodyPr/>
          <a:lstStyle/>
          <a:p>
            <a:r>
              <a:rPr lang="en-US" dirty="0"/>
              <a:t>Reading Joints</a:t>
            </a:r>
          </a:p>
        </p:txBody>
      </p:sp>
      <p:pic>
        <p:nvPicPr>
          <p:cNvPr id="12" name="Picture 11">
            <a:extLst>
              <a:ext uri="{FF2B5EF4-FFF2-40B4-BE49-F238E27FC236}">
                <a16:creationId xmlns:a16="http://schemas.microsoft.com/office/drawing/2014/main" id="{AD97CFC1-815F-A84B-8A84-3F6D7FCBE0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473" y="1376363"/>
            <a:ext cx="7007465" cy="5096337"/>
          </a:xfrm>
          <a:prstGeom prst="rect">
            <a:avLst/>
          </a:prstGeom>
        </p:spPr>
      </p:pic>
      <p:sp>
        <p:nvSpPr>
          <p:cNvPr id="11" name="Rectangle 10">
            <a:extLst>
              <a:ext uri="{FF2B5EF4-FFF2-40B4-BE49-F238E27FC236}">
                <a16:creationId xmlns:a16="http://schemas.microsoft.com/office/drawing/2014/main" id="{5B917ADB-64AB-8A42-AFCB-A598195EA596}"/>
              </a:ext>
            </a:extLst>
          </p:cNvPr>
          <p:cNvSpPr/>
          <p:nvPr/>
        </p:nvSpPr>
        <p:spPr>
          <a:xfrm>
            <a:off x="3876198" y="6497203"/>
            <a:ext cx="1512011"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613871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444472-AC2E-4C40-99A1-B88444EDF61F}"/>
              </a:ext>
            </a:extLst>
          </p:cNvPr>
          <p:cNvSpPr>
            <a:spLocks noGrp="1"/>
          </p:cNvSpPr>
          <p:nvPr>
            <p:ph type="title"/>
          </p:nvPr>
        </p:nvSpPr>
        <p:spPr/>
        <p:txBody>
          <a:bodyPr/>
          <a:lstStyle/>
          <a:p>
            <a:r>
              <a:rPr lang="en-US" dirty="0"/>
              <a:t>Reading Joints</a:t>
            </a:r>
          </a:p>
        </p:txBody>
      </p:sp>
      <p:sp>
        <p:nvSpPr>
          <p:cNvPr id="9" name="Rectangle 8">
            <a:extLst>
              <a:ext uri="{FF2B5EF4-FFF2-40B4-BE49-F238E27FC236}">
                <a16:creationId xmlns:a16="http://schemas.microsoft.com/office/drawing/2014/main" id="{4B8FC25F-98CE-8048-8CC9-9F013090FF3F}"/>
              </a:ext>
            </a:extLst>
          </p:cNvPr>
          <p:cNvSpPr/>
          <p:nvPr/>
        </p:nvSpPr>
        <p:spPr>
          <a:xfrm>
            <a:off x="3876198" y="6497203"/>
            <a:ext cx="1512011" cy="196208"/>
          </a:xfrm>
          <a:prstGeom prst="rect">
            <a:avLst/>
          </a:prstGeom>
        </p:spPr>
        <p:txBody>
          <a:bodyPr wrap="square">
            <a:spAutoFit/>
          </a:bodyPr>
          <a:lstStyle/>
          <a:p>
            <a:pPr algn="ctr"/>
            <a:r>
              <a:rPr lang="en-US" sz="675" dirty="0">
                <a:solidFill>
                  <a:srgbClr val="397B8C"/>
                </a:solidFill>
              </a:rPr>
              <a:t>http://www.startradiology.com/</a:t>
            </a:r>
          </a:p>
        </p:txBody>
      </p:sp>
      <p:pic>
        <p:nvPicPr>
          <p:cNvPr id="10" name="Picture 9">
            <a:extLst>
              <a:ext uri="{FF2B5EF4-FFF2-40B4-BE49-F238E27FC236}">
                <a16:creationId xmlns:a16="http://schemas.microsoft.com/office/drawing/2014/main" id="{A578C8A6-3EC3-0E4D-B6DC-1692F56256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8472" y="1376363"/>
            <a:ext cx="7007465" cy="5120840"/>
          </a:xfrm>
          <a:prstGeom prst="rect">
            <a:avLst/>
          </a:prstGeom>
        </p:spPr>
      </p:pic>
    </p:spTree>
    <p:extLst>
      <p:ext uri="{BB962C8B-B14F-4D97-AF65-F5344CB8AC3E}">
        <p14:creationId xmlns:p14="http://schemas.microsoft.com/office/powerpoint/2010/main" val="3005952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7EB1C-2A31-D14D-B05B-684A39958A6D}"/>
              </a:ext>
            </a:extLst>
          </p:cNvPr>
          <p:cNvSpPr>
            <a:spLocks noGrp="1"/>
          </p:cNvSpPr>
          <p:nvPr>
            <p:ph type="title"/>
          </p:nvPr>
        </p:nvSpPr>
        <p:spPr/>
        <p:txBody>
          <a:bodyPr/>
          <a:lstStyle/>
          <a:p>
            <a:r>
              <a:rPr lang="en-US" dirty="0"/>
              <a:t>Patellar position</a:t>
            </a:r>
          </a:p>
        </p:txBody>
      </p:sp>
      <p:sp>
        <p:nvSpPr>
          <p:cNvPr id="4" name="Content Placeholder 3">
            <a:extLst>
              <a:ext uri="{FF2B5EF4-FFF2-40B4-BE49-F238E27FC236}">
                <a16:creationId xmlns:a16="http://schemas.microsoft.com/office/drawing/2014/main" id="{4B44EE47-1483-E348-B2C9-04C23D299F31}"/>
              </a:ext>
            </a:extLst>
          </p:cNvPr>
          <p:cNvSpPr>
            <a:spLocks noGrp="1"/>
          </p:cNvSpPr>
          <p:nvPr>
            <p:ph idx="1"/>
          </p:nvPr>
        </p:nvSpPr>
        <p:spPr>
          <a:xfrm>
            <a:off x="549276" y="1375758"/>
            <a:ext cx="3208338" cy="4899910"/>
          </a:xfrm>
        </p:spPr>
        <p:txBody>
          <a:bodyPr/>
          <a:lstStyle/>
          <a:p>
            <a:pPr marL="0" indent="0" algn="ctr">
              <a:buNone/>
            </a:pPr>
            <a:r>
              <a:rPr lang="en-US" dirty="0"/>
              <a:t>Normal</a:t>
            </a:r>
          </a:p>
        </p:txBody>
      </p:sp>
      <p:pic>
        <p:nvPicPr>
          <p:cNvPr id="7" name="Picture 6">
            <a:extLst>
              <a:ext uri="{FF2B5EF4-FFF2-40B4-BE49-F238E27FC236}">
                <a16:creationId xmlns:a16="http://schemas.microsoft.com/office/drawing/2014/main" id="{1BF9F234-24F3-9546-9B56-F85F5425DA5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37026" y="1375758"/>
            <a:ext cx="4454525" cy="3658765"/>
          </a:xfrm>
          <a:prstGeom prst="rect">
            <a:avLst/>
          </a:prstGeom>
        </p:spPr>
      </p:pic>
      <p:pic>
        <p:nvPicPr>
          <p:cNvPr id="8" name="Picture 7">
            <a:extLst>
              <a:ext uri="{FF2B5EF4-FFF2-40B4-BE49-F238E27FC236}">
                <a16:creationId xmlns:a16="http://schemas.microsoft.com/office/drawing/2014/main" id="{A0389C89-0ED8-EA49-B631-8FA8B12A7B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9275" y="1966912"/>
            <a:ext cx="3587751" cy="2463231"/>
          </a:xfrm>
          <a:prstGeom prst="rect">
            <a:avLst/>
          </a:prstGeom>
        </p:spPr>
      </p:pic>
      <p:sp>
        <p:nvSpPr>
          <p:cNvPr id="10" name="Rectangle 9">
            <a:extLst>
              <a:ext uri="{FF2B5EF4-FFF2-40B4-BE49-F238E27FC236}">
                <a16:creationId xmlns:a16="http://schemas.microsoft.com/office/drawing/2014/main" id="{492A248D-02C7-194F-9624-B3F982948708}"/>
              </a:ext>
            </a:extLst>
          </p:cNvPr>
          <p:cNvSpPr/>
          <p:nvPr/>
        </p:nvSpPr>
        <p:spPr>
          <a:xfrm>
            <a:off x="3876198" y="6497203"/>
            <a:ext cx="1512011"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1200222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Request Form</a:t>
            </a:r>
          </a:p>
        </p:txBody>
      </p:sp>
      <p:sp>
        <p:nvSpPr>
          <p:cNvPr id="3" name="Content Placeholder 2"/>
          <p:cNvSpPr>
            <a:spLocks noGrp="1"/>
          </p:cNvSpPr>
          <p:nvPr>
            <p:ph sz="half" idx="1"/>
          </p:nvPr>
        </p:nvSpPr>
        <p:spPr/>
        <p:txBody>
          <a:bodyPr>
            <a:normAutofit fontScale="92500"/>
          </a:bodyPr>
          <a:lstStyle/>
          <a:p>
            <a:pPr>
              <a:buFont typeface="+mj-lt"/>
              <a:buAutoNum type="arabicPeriod" startAt="8"/>
            </a:pPr>
            <a:r>
              <a:rPr lang="en-US" dirty="0">
                <a:solidFill>
                  <a:srgbClr val="333333"/>
                </a:solidFill>
              </a:rPr>
              <a:t>indicates if previous imaging studies have been performed for this patient at this department, old films are an excellent source of information as they enable you to compare images over time</a:t>
            </a:r>
          </a:p>
          <a:p>
            <a:pPr>
              <a:buFont typeface="+mj-lt"/>
              <a:buAutoNum type="arabicPeriod" startAt="8"/>
            </a:pPr>
            <a:r>
              <a:rPr lang="en-US" dirty="0">
                <a:solidFill>
                  <a:srgbClr val="333333"/>
                </a:solidFill>
              </a:rPr>
              <a:t>What examination has been requested e.g. chest x-ray</a:t>
            </a:r>
          </a:p>
          <a:p>
            <a:pPr>
              <a:buFont typeface="+mj-lt"/>
              <a:buAutoNum type="arabicPeriod" startAt="8"/>
            </a:pPr>
            <a:r>
              <a:rPr lang="en-US" dirty="0">
                <a:solidFill>
                  <a:srgbClr val="333333"/>
                </a:solidFill>
              </a:rPr>
              <a:t>Where is the patient located e.g. Emergency Department</a:t>
            </a:r>
          </a:p>
          <a:p>
            <a:pPr>
              <a:buFont typeface="+mj-lt"/>
              <a:buAutoNum type="arabicPeriod" startAt="8"/>
            </a:pPr>
            <a:r>
              <a:rPr lang="en-US" dirty="0">
                <a:solidFill>
                  <a:srgbClr val="333333"/>
                </a:solidFill>
              </a:rPr>
              <a:t>The head of the department of the referring doctor, often for billing purposes</a:t>
            </a:r>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4570413" y="1809957"/>
            <a:ext cx="4454442" cy="3238309"/>
          </a:xfrm>
          <a:prstGeom prst="rect">
            <a:avLst/>
          </a:prstGeom>
        </p:spPr>
      </p:pic>
    </p:spTree>
    <p:extLst>
      <p:ext uri="{BB962C8B-B14F-4D97-AF65-F5344CB8AC3E}">
        <p14:creationId xmlns:p14="http://schemas.microsoft.com/office/powerpoint/2010/main" val="620199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7EB1C-2A31-D14D-B05B-684A39958A6D}"/>
              </a:ext>
            </a:extLst>
          </p:cNvPr>
          <p:cNvSpPr>
            <a:spLocks noGrp="1"/>
          </p:cNvSpPr>
          <p:nvPr>
            <p:ph type="title"/>
          </p:nvPr>
        </p:nvSpPr>
        <p:spPr/>
        <p:txBody>
          <a:bodyPr/>
          <a:lstStyle/>
          <a:p>
            <a:r>
              <a:rPr lang="en-US" dirty="0"/>
              <a:t>Patellar position</a:t>
            </a:r>
          </a:p>
        </p:txBody>
      </p:sp>
      <p:sp>
        <p:nvSpPr>
          <p:cNvPr id="4" name="Content Placeholder 3">
            <a:extLst>
              <a:ext uri="{FF2B5EF4-FFF2-40B4-BE49-F238E27FC236}">
                <a16:creationId xmlns:a16="http://schemas.microsoft.com/office/drawing/2014/main" id="{4B44EE47-1483-E348-B2C9-04C23D299F31}"/>
              </a:ext>
            </a:extLst>
          </p:cNvPr>
          <p:cNvSpPr>
            <a:spLocks noGrp="1"/>
          </p:cNvSpPr>
          <p:nvPr>
            <p:ph idx="1"/>
          </p:nvPr>
        </p:nvSpPr>
        <p:spPr>
          <a:xfrm>
            <a:off x="549276" y="1375758"/>
            <a:ext cx="3208338" cy="4899910"/>
          </a:xfrm>
        </p:spPr>
        <p:txBody>
          <a:bodyPr/>
          <a:lstStyle/>
          <a:p>
            <a:pPr marL="0" indent="0" algn="ctr">
              <a:buNone/>
            </a:pPr>
            <a:r>
              <a:rPr lang="en-US" dirty="0"/>
              <a:t>Normal</a:t>
            </a:r>
          </a:p>
        </p:txBody>
      </p:sp>
      <p:pic>
        <p:nvPicPr>
          <p:cNvPr id="5" name="Picture 4">
            <a:extLst>
              <a:ext uri="{FF2B5EF4-FFF2-40B4-BE49-F238E27FC236}">
                <a16:creationId xmlns:a16="http://schemas.microsoft.com/office/drawing/2014/main" id="{09CA651F-2688-BE48-859F-FFBDEB44273C}"/>
              </a:ext>
            </a:extLst>
          </p:cNvPr>
          <p:cNvPicPr>
            <a:picLocks noChangeAspect="1"/>
          </p:cNvPicPr>
          <p:nvPr/>
        </p:nvPicPr>
        <p:blipFill>
          <a:blip r:embed="rId2"/>
          <a:stretch>
            <a:fillRect/>
          </a:stretch>
        </p:blipFill>
        <p:spPr>
          <a:xfrm>
            <a:off x="4140109" y="1375758"/>
            <a:ext cx="4451442" cy="3629637"/>
          </a:xfrm>
          <a:prstGeom prst="rect">
            <a:avLst/>
          </a:prstGeom>
        </p:spPr>
      </p:pic>
      <p:pic>
        <p:nvPicPr>
          <p:cNvPr id="9" name="Picture 8">
            <a:extLst>
              <a:ext uri="{FF2B5EF4-FFF2-40B4-BE49-F238E27FC236}">
                <a16:creationId xmlns:a16="http://schemas.microsoft.com/office/drawing/2014/main" id="{DECE1545-9A4C-E047-A83C-501472014056}"/>
              </a:ext>
            </a:extLst>
          </p:cNvPr>
          <p:cNvPicPr>
            <a:picLocks noChangeAspect="1"/>
          </p:cNvPicPr>
          <p:nvPr/>
        </p:nvPicPr>
        <p:blipFill>
          <a:blip r:embed="rId3"/>
          <a:stretch>
            <a:fillRect/>
          </a:stretch>
        </p:blipFill>
        <p:spPr>
          <a:xfrm>
            <a:off x="549275" y="1989138"/>
            <a:ext cx="3577864" cy="2468726"/>
          </a:xfrm>
          <a:prstGeom prst="rect">
            <a:avLst/>
          </a:prstGeom>
        </p:spPr>
      </p:pic>
      <p:sp>
        <p:nvSpPr>
          <p:cNvPr id="10" name="Rectangle 9">
            <a:extLst>
              <a:ext uri="{FF2B5EF4-FFF2-40B4-BE49-F238E27FC236}">
                <a16:creationId xmlns:a16="http://schemas.microsoft.com/office/drawing/2014/main" id="{492A248D-02C7-194F-9624-B3F982948708}"/>
              </a:ext>
            </a:extLst>
          </p:cNvPr>
          <p:cNvSpPr/>
          <p:nvPr/>
        </p:nvSpPr>
        <p:spPr>
          <a:xfrm>
            <a:off x="3876198" y="6497203"/>
            <a:ext cx="1512011"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6662119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84525-84E2-2D4F-A83C-FDC00E2FFA0F}"/>
              </a:ext>
            </a:extLst>
          </p:cNvPr>
          <p:cNvSpPr>
            <a:spLocks noGrp="1"/>
          </p:cNvSpPr>
          <p:nvPr>
            <p:ph type="title"/>
          </p:nvPr>
        </p:nvSpPr>
        <p:spPr/>
        <p:txBody>
          <a:bodyPr/>
          <a:lstStyle/>
          <a:p>
            <a:r>
              <a:rPr lang="en-US" dirty="0"/>
              <a:t>Reading Joints</a:t>
            </a:r>
          </a:p>
        </p:txBody>
      </p:sp>
      <p:sp>
        <p:nvSpPr>
          <p:cNvPr id="8" name="Rectangle 7">
            <a:extLst>
              <a:ext uri="{FF2B5EF4-FFF2-40B4-BE49-F238E27FC236}">
                <a16:creationId xmlns:a16="http://schemas.microsoft.com/office/drawing/2014/main" id="{62B8E6CF-A727-C04F-BEA7-382BF7B57078}"/>
              </a:ext>
            </a:extLst>
          </p:cNvPr>
          <p:cNvSpPr/>
          <p:nvPr/>
        </p:nvSpPr>
        <p:spPr>
          <a:xfrm>
            <a:off x="4655555" y="6079460"/>
            <a:ext cx="1576405" cy="196208"/>
          </a:xfrm>
          <a:prstGeom prst="rect">
            <a:avLst/>
          </a:prstGeom>
        </p:spPr>
        <p:txBody>
          <a:bodyPr wrap="square">
            <a:spAutoFit/>
          </a:bodyPr>
          <a:lstStyle/>
          <a:p>
            <a:pPr algn="ctr"/>
            <a:r>
              <a:rPr lang="en-US" sz="675" dirty="0">
                <a:solidFill>
                  <a:srgbClr val="397B8C"/>
                </a:solidFill>
              </a:rPr>
              <a:t>http://www.startradiology.com/</a:t>
            </a:r>
          </a:p>
        </p:txBody>
      </p:sp>
      <p:sp>
        <p:nvSpPr>
          <p:cNvPr id="15" name="Content Placeholder 14">
            <a:extLst>
              <a:ext uri="{FF2B5EF4-FFF2-40B4-BE49-F238E27FC236}">
                <a16:creationId xmlns:a16="http://schemas.microsoft.com/office/drawing/2014/main" id="{A519B36B-B7FA-5543-A1BE-314F3FDED248}"/>
              </a:ext>
            </a:extLst>
          </p:cNvPr>
          <p:cNvSpPr>
            <a:spLocks noGrp="1"/>
          </p:cNvSpPr>
          <p:nvPr>
            <p:ph idx="1"/>
          </p:nvPr>
        </p:nvSpPr>
        <p:spPr>
          <a:xfrm>
            <a:off x="549275" y="2390274"/>
            <a:ext cx="2617788" cy="3885394"/>
          </a:xfrm>
        </p:spPr>
        <p:txBody>
          <a:bodyPr/>
          <a:lstStyle/>
          <a:p>
            <a:pPr marL="0" indent="0" algn="ctr">
              <a:buNone/>
            </a:pPr>
            <a:r>
              <a:rPr lang="en-US" dirty="0"/>
              <a:t>Normal</a:t>
            </a:r>
          </a:p>
        </p:txBody>
      </p:sp>
      <p:pic>
        <p:nvPicPr>
          <p:cNvPr id="3" name="Picture 2">
            <a:extLst>
              <a:ext uri="{FF2B5EF4-FFF2-40B4-BE49-F238E27FC236}">
                <a16:creationId xmlns:a16="http://schemas.microsoft.com/office/drawing/2014/main" id="{C5E47DFF-B27E-B845-823C-BA9D85E26A74}"/>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a:ext>
            </a:extLst>
          </a:blip>
          <a:stretch>
            <a:fillRect/>
          </a:stretch>
        </p:blipFill>
        <p:spPr>
          <a:xfrm>
            <a:off x="3449053" y="2226239"/>
            <a:ext cx="5142498" cy="3790248"/>
          </a:xfrm>
          <a:prstGeom prst="rect">
            <a:avLst/>
          </a:prstGeom>
        </p:spPr>
      </p:pic>
      <p:pic>
        <p:nvPicPr>
          <p:cNvPr id="6" name="Picture 5">
            <a:extLst>
              <a:ext uri="{FF2B5EF4-FFF2-40B4-BE49-F238E27FC236}">
                <a16:creationId xmlns:a16="http://schemas.microsoft.com/office/drawing/2014/main" id="{D01C5E64-AF42-6848-A4E8-FA1989C9814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5290" y="2889747"/>
            <a:ext cx="3243764" cy="2227061"/>
          </a:xfrm>
          <a:prstGeom prst="rect">
            <a:avLst/>
          </a:prstGeom>
        </p:spPr>
      </p:pic>
    </p:spTree>
    <p:extLst>
      <p:ext uri="{BB962C8B-B14F-4D97-AF65-F5344CB8AC3E}">
        <p14:creationId xmlns:p14="http://schemas.microsoft.com/office/powerpoint/2010/main" val="923149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84525-84E2-2D4F-A83C-FDC00E2FFA0F}"/>
              </a:ext>
            </a:extLst>
          </p:cNvPr>
          <p:cNvSpPr>
            <a:spLocks noGrp="1"/>
          </p:cNvSpPr>
          <p:nvPr>
            <p:ph type="title"/>
          </p:nvPr>
        </p:nvSpPr>
        <p:spPr/>
        <p:txBody>
          <a:bodyPr/>
          <a:lstStyle/>
          <a:p>
            <a:r>
              <a:rPr lang="en-US" dirty="0"/>
              <a:t>Reading Joints</a:t>
            </a:r>
          </a:p>
        </p:txBody>
      </p:sp>
      <p:pic>
        <p:nvPicPr>
          <p:cNvPr id="6" name="Picture 5">
            <a:extLst>
              <a:ext uri="{FF2B5EF4-FFF2-40B4-BE49-F238E27FC236}">
                <a16:creationId xmlns:a16="http://schemas.microsoft.com/office/drawing/2014/main" id="{5135F4C8-82DB-6B4C-B432-513C4FF9504C}"/>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a:ext>
            </a:extLst>
          </a:blip>
          <a:stretch>
            <a:fillRect/>
          </a:stretch>
        </p:blipFill>
        <p:spPr>
          <a:xfrm>
            <a:off x="3481137" y="2246029"/>
            <a:ext cx="5110414" cy="3773844"/>
          </a:xfrm>
          <a:prstGeom prst="rect">
            <a:avLst/>
          </a:prstGeom>
        </p:spPr>
      </p:pic>
      <p:sp>
        <p:nvSpPr>
          <p:cNvPr id="8" name="Rectangle 7">
            <a:extLst>
              <a:ext uri="{FF2B5EF4-FFF2-40B4-BE49-F238E27FC236}">
                <a16:creationId xmlns:a16="http://schemas.microsoft.com/office/drawing/2014/main" id="{62B8E6CF-A727-C04F-BEA7-382BF7B57078}"/>
              </a:ext>
            </a:extLst>
          </p:cNvPr>
          <p:cNvSpPr/>
          <p:nvPr/>
        </p:nvSpPr>
        <p:spPr>
          <a:xfrm>
            <a:off x="4655555" y="6079460"/>
            <a:ext cx="1576405" cy="196208"/>
          </a:xfrm>
          <a:prstGeom prst="rect">
            <a:avLst/>
          </a:prstGeom>
        </p:spPr>
        <p:txBody>
          <a:bodyPr wrap="square">
            <a:spAutoFit/>
          </a:bodyPr>
          <a:lstStyle/>
          <a:p>
            <a:pPr algn="ctr"/>
            <a:r>
              <a:rPr lang="en-US" sz="675" dirty="0">
                <a:solidFill>
                  <a:srgbClr val="397B8C"/>
                </a:solidFill>
              </a:rPr>
              <a:t>http://www.startradiology.com/</a:t>
            </a:r>
          </a:p>
        </p:txBody>
      </p:sp>
      <p:sp>
        <p:nvSpPr>
          <p:cNvPr id="9" name="Content Placeholder 14">
            <a:extLst>
              <a:ext uri="{FF2B5EF4-FFF2-40B4-BE49-F238E27FC236}">
                <a16:creationId xmlns:a16="http://schemas.microsoft.com/office/drawing/2014/main" id="{4D66BB50-89D1-FE4A-9C67-F9DC6A14A3EF}"/>
              </a:ext>
            </a:extLst>
          </p:cNvPr>
          <p:cNvSpPr>
            <a:spLocks noGrp="1"/>
          </p:cNvSpPr>
          <p:nvPr>
            <p:ph idx="1"/>
          </p:nvPr>
        </p:nvSpPr>
        <p:spPr>
          <a:xfrm>
            <a:off x="549275" y="2390274"/>
            <a:ext cx="2617788" cy="3885394"/>
          </a:xfrm>
        </p:spPr>
        <p:txBody>
          <a:bodyPr/>
          <a:lstStyle/>
          <a:p>
            <a:pPr marL="0" indent="0" algn="ctr">
              <a:buNone/>
            </a:pPr>
            <a:r>
              <a:rPr lang="en-US" dirty="0"/>
              <a:t>Normal</a:t>
            </a:r>
          </a:p>
        </p:txBody>
      </p:sp>
      <p:pic>
        <p:nvPicPr>
          <p:cNvPr id="10" name="Picture 9">
            <a:extLst>
              <a:ext uri="{FF2B5EF4-FFF2-40B4-BE49-F238E27FC236}">
                <a16:creationId xmlns:a16="http://schemas.microsoft.com/office/drawing/2014/main" id="{6B2F3DCC-91C0-C84A-BFA6-6FF059421D95}"/>
              </a:ext>
            </a:extLst>
          </p:cNvPr>
          <p:cNvPicPr>
            <a:picLocks noChangeAspect="1"/>
          </p:cNvPicPr>
          <p:nvPr/>
        </p:nvPicPr>
        <p:blipFill>
          <a:blip r:embed="rId3"/>
          <a:stretch>
            <a:fillRect/>
          </a:stretch>
        </p:blipFill>
        <p:spPr>
          <a:xfrm>
            <a:off x="205289" y="2892828"/>
            <a:ext cx="3223160" cy="2223980"/>
          </a:xfrm>
          <a:prstGeom prst="rect">
            <a:avLst/>
          </a:prstGeom>
        </p:spPr>
      </p:pic>
    </p:spTree>
    <p:extLst>
      <p:ext uri="{BB962C8B-B14F-4D97-AF65-F5344CB8AC3E}">
        <p14:creationId xmlns:p14="http://schemas.microsoft.com/office/powerpoint/2010/main" val="479033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5022-CCA5-A042-BFC5-04CAFC69CA1D}"/>
              </a:ext>
            </a:extLst>
          </p:cNvPr>
          <p:cNvSpPr>
            <a:spLocks noGrp="1"/>
          </p:cNvSpPr>
          <p:nvPr>
            <p:ph type="title" idx="4294967295"/>
          </p:nvPr>
        </p:nvSpPr>
        <p:spPr>
          <a:xfrm>
            <a:off x="0" y="182563"/>
            <a:ext cx="8042275" cy="634855"/>
          </a:xfrm>
        </p:spPr>
        <p:txBody>
          <a:bodyPr/>
          <a:lstStyle/>
          <a:p>
            <a:r>
              <a:rPr lang="en-US" dirty="0"/>
              <a:t>Reading Joints</a:t>
            </a:r>
          </a:p>
        </p:txBody>
      </p:sp>
      <p:pic>
        <p:nvPicPr>
          <p:cNvPr id="7" name="Picture 6">
            <a:extLst>
              <a:ext uri="{FF2B5EF4-FFF2-40B4-BE49-F238E27FC236}">
                <a16:creationId xmlns:a16="http://schemas.microsoft.com/office/drawing/2014/main" id="{B47D9C28-5DB9-BA4C-8393-C784D76C2B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9856" y="814906"/>
            <a:ext cx="4336472" cy="5692100"/>
          </a:xfrm>
          <a:prstGeom prst="rect">
            <a:avLst/>
          </a:prstGeom>
        </p:spPr>
      </p:pic>
      <p:sp>
        <p:nvSpPr>
          <p:cNvPr id="6" name="Rectangle 5">
            <a:extLst>
              <a:ext uri="{FF2B5EF4-FFF2-40B4-BE49-F238E27FC236}">
                <a16:creationId xmlns:a16="http://schemas.microsoft.com/office/drawing/2014/main" id="{A17167C6-C144-6A4C-8D6A-4CEA9CFDADE3}"/>
              </a:ext>
            </a:extLst>
          </p:cNvPr>
          <p:cNvSpPr/>
          <p:nvPr/>
        </p:nvSpPr>
        <p:spPr>
          <a:xfrm>
            <a:off x="4599710" y="6509638"/>
            <a:ext cx="2744024"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9704287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5022-CCA5-A042-BFC5-04CAFC69CA1D}"/>
              </a:ext>
            </a:extLst>
          </p:cNvPr>
          <p:cNvSpPr>
            <a:spLocks noGrp="1"/>
          </p:cNvSpPr>
          <p:nvPr>
            <p:ph type="title"/>
          </p:nvPr>
        </p:nvSpPr>
        <p:spPr/>
        <p:txBody>
          <a:bodyPr/>
          <a:lstStyle/>
          <a:p>
            <a:r>
              <a:rPr lang="en-US" dirty="0"/>
              <a:t>Reading Joints</a:t>
            </a:r>
          </a:p>
        </p:txBody>
      </p:sp>
      <p:sp>
        <p:nvSpPr>
          <p:cNvPr id="3" name="Content Placeholder 2">
            <a:extLst>
              <a:ext uri="{FF2B5EF4-FFF2-40B4-BE49-F238E27FC236}">
                <a16:creationId xmlns:a16="http://schemas.microsoft.com/office/drawing/2014/main" id="{FD63ABE8-0327-354B-84BB-161934D175A3}"/>
              </a:ext>
            </a:extLst>
          </p:cNvPr>
          <p:cNvSpPr>
            <a:spLocks noGrp="1"/>
          </p:cNvSpPr>
          <p:nvPr>
            <p:ph idx="1"/>
          </p:nvPr>
        </p:nvSpPr>
        <p:spPr>
          <a:xfrm>
            <a:off x="549275" y="1375758"/>
            <a:ext cx="3872600" cy="4899910"/>
          </a:xfrm>
        </p:spPr>
        <p:txBody>
          <a:bodyPr/>
          <a:lstStyle/>
          <a:p>
            <a:r>
              <a:rPr lang="en-US" dirty="0"/>
              <a:t>Traction apophysitis</a:t>
            </a:r>
          </a:p>
          <a:p>
            <a:pPr lvl="1"/>
            <a:r>
              <a:rPr lang="en-US" dirty="0"/>
              <a:t>Osgood Schlatter</a:t>
            </a:r>
          </a:p>
        </p:txBody>
      </p:sp>
      <p:pic>
        <p:nvPicPr>
          <p:cNvPr id="8" name="Picture 7">
            <a:extLst>
              <a:ext uri="{FF2B5EF4-FFF2-40B4-BE49-F238E27FC236}">
                <a16:creationId xmlns:a16="http://schemas.microsoft.com/office/drawing/2014/main" id="{638CC3C4-5F8B-2C47-AC4E-76A887BD0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3639" y="1391598"/>
            <a:ext cx="3497911" cy="5163583"/>
          </a:xfrm>
          <a:prstGeom prst="rect">
            <a:avLst/>
          </a:prstGeom>
        </p:spPr>
      </p:pic>
      <p:sp>
        <p:nvSpPr>
          <p:cNvPr id="6" name="Rectangle 5">
            <a:extLst>
              <a:ext uri="{FF2B5EF4-FFF2-40B4-BE49-F238E27FC236}">
                <a16:creationId xmlns:a16="http://schemas.microsoft.com/office/drawing/2014/main" id="{A17167C6-C144-6A4C-8D6A-4CEA9CFDADE3}"/>
              </a:ext>
            </a:extLst>
          </p:cNvPr>
          <p:cNvSpPr/>
          <p:nvPr/>
        </p:nvSpPr>
        <p:spPr>
          <a:xfrm>
            <a:off x="5810250" y="6509638"/>
            <a:ext cx="1533483"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2187329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B1C823-ECC6-A74D-B035-BDCDD1EE5114}"/>
              </a:ext>
            </a:extLst>
          </p:cNvPr>
          <p:cNvSpPr>
            <a:spLocks noGrp="1"/>
          </p:cNvSpPr>
          <p:nvPr>
            <p:ph type="title"/>
          </p:nvPr>
        </p:nvSpPr>
        <p:spPr/>
        <p:txBody>
          <a:bodyPr/>
          <a:lstStyle/>
          <a:p>
            <a:r>
              <a:rPr lang="en-US" dirty="0"/>
              <a:t>Reading Joints</a:t>
            </a:r>
          </a:p>
        </p:txBody>
      </p:sp>
      <p:sp>
        <p:nvSpPr>
          <p:cNvPr id="8" name="Content Placeholder 7">
            <a:extLst>
              <a:ext uri="{FF2B5EF4-FFF2-40B4-BE49-F238E27FC236}">
                <a16:creationId xmlns:a16="http://schemas.microsoft.com/office/drawing/2014/main" id="{BF8F1C9E-F26C-E44D-8A9F-40FBE79E96F8}"/>
              </a:ext>
            </a:extLst>
          </p:cNvPr>
          <p:cNvSpPr>
            <a:spLocks noGrp="1"/>
          </p:cNvSpPr>
          <p:nvPr>
            <p:ph idx="1"/>
          </p:nvPr>
        </p:nvSpPr>
        <p:spPr/>
        <p:txBody>
          <a:bodyPr>
            <a:normAutofit/>
          </a:bodyPr>
          <a:lstStyle/>
          <a:p>
            <a:pPr marL="0" indent="0">
              <a:buNone/>
            </a:pPr>
            <a:r>
              <a:rPr lang="en-US" sz="2400" dirty="0"/>
              <a:t>64-year-old lady</a:t>
            </a:r>
          </a:p>
          <a:p>
            <a:pPr marL="0" indent="0">
              <a:buNone/>
            </a:pPr>
            <a:r>
              <a:rPr lang="en-US" sz="2400" dirty="0"/>
              <a:t>Pain R shoulder</a:t>
            </a:r>
          </a:p>
          <a:p>
            <a:pPr marL="0" indent="0">
              <a:buNone/>
            </a:pPr>
            <a:r>
              <a:rPr lang="en-US" sz="2400" dirty="0"/>
              <a:t>Limited ROM</a:t>
            </a:r>
          </a:p>
        </p:txBody>
      </p:sp>
      <p:pic>
        <p:nvPicPr>
          <p:cNvPr id="9" name="Picture 8">
            <a:extLst>
              <a:ext uri="{FF2B5EF4-FFF2-40B4-BE49-F238E27FC236}">
                <a16:creationId xmlns:a16="http://schemas.microsoft.com/office/drawing/2014/main" id="{63C97E32-F73D-1241-8FD6-4CC39C2CF82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85109" y="1376363"/>
            <a:ext cx="3568700" cy="5054600"/>
          </a:xfrm>
          <a:prstGeom prst="rect">
            <a:avLst/>
          </a:prstGeom>
        </p:spPr>
      </p:pic>
      <p:pic>
        <p:nvPicPr>
          <p:cNvPr id="10" name="Picture 9">
            <a:extLst>
              <a:ext uri="{FF2B5EF4-FFF2-40B4-BE49-F238E27FC236}">
                <a16:creationId xmlns:a16="http://schemas.microsoft.com/office/drawing/2014/main" id="{99725CE8-BEF8-DD44-B3F7-352297F898AE}"/>
              </a:ext>
            </a:extLst>
          </p:cNvPr>
          <p:cNvPicPr>
            <a:picLocks noChangeAspect="1"/>
          </p:cNvPicPr>
          <p:nvPr/>
        </p:nvPicPr>
        <p:blipFill rotWithShape="1">
          <a:blip r:embed="rId3"/>
          <a:srcRect l="55936"/>
          <a:stretch/>
        </p:blipFill>
        <p:spPr>
          <a:xfrm>
            <a:off x="6453809" y="1400976"/>
            <a:ext cx="2290142" cy="3977951"/>
          </a:xfrm>
          <a:prstGeom prst="rect">
            <a:avLst/>
          </a:prstGeom>
        </p:spPr>
      </p:pic>
      <p:sp>
        <p:nvSpPr>
          <p:cNvPr id="11" name="Rectangle 10">
            <a:extLst>
              <a:ext uri="{FF2B5EF4-FFF2-40B4-BE49-F238E27FC236}">
                <a16:creationId xmlns:a16="http://schemas.microsoft.com/office/drawing/2014/main" id="{FF0CFD2E-905C-AB4D-B9D7-DF4F72CAA486}"/>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2198892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9B7A09-BE99-BE45-A9AE-3F2FCE85BB72}"/>
              </a:ext>
            </a:extLst>
          </p:cNvPr>
          <p:cNvSpPr>
            <a:spLocks noGrp="1"/>
          </p:cNvSpPr>
          <p:nvPr>
            <p:ph type="title"/>
          </p:nvPr>
        </p:nvSpPr>
        <p:spPr/>
        <p:txBody>
          <a:bodyPr/>
          <a:lstStyle/>
          <a:p>
            <a:r>
              <a:rPr lang="en-US" dirty="0"/>
              <a:t>Reading Joints</a:t>
            </a:r>
          </a:p>
        </p:txBody>
      </p:sp>
      <p:sp>
        <p:nvSpPr>
          <p:cNvPr id="7" name="Content Placeholder 6">
            <a:extLst>
              <a:ext uri="{FF2B5EF4-FFF2-40B4-BE49-F238E27FC236}">
                <a16:creationId xmlns:a16="http://schemas.microsoft.com/office/drawing/2014/main" id="{224F0DA9-69F9-104E-A5C0-A0C06AED07A1}"/>
              </a:ext>
            </a:extLst>
          </p:cNvPr>
          <p:cNvSpPr>
            <a:spLocks noGrp="1"/>
          </p:cNvSpPr>
          <p:nvPr>
            <p:ph idx="1"/>
          </p:nvPr>
        </p:nvSpPr>
        <p:spPr/>
        <p:txBody>
          <a:bodyPr/>
          <a:lstStyle/>
          <a:p>
            <a:pPr marL="0" indent="0">
              <a:buNone/>
            </a:pPr>
            <a:r>
              <a:rPr lang="en-US" sz="2400" dirty="0"/>
              <a:t>64-year-old lady</a:t>
            </a:r>
          </a:p>
          <a:p>
            <a:pPr marL="0" indent="0">
              <a:buNone/>
            </a:pPr>
            <a:r>
              <a:rPr lang="en-US" sz="2400" dirty="0"/>
              <a:t>Pain R shoulder</a:t>
            </a:r>
          </a:p>
          <a:p>
            <a:pPr marL="0" indent="0">
              <a:buNone/>
            </a:pPr>
            <a:r>
              <a:rPr lang="en-US" sz="2400" dirty="0"/>
              <a:t>Limited ROM</a:t>
            </a:r>
          </a:p>
          <a:p>
            <a:endParaRPr lang="en-US" dirty="0"/>
          </a:p>
        </p:txBody>
      </p:sp>
      <p:pic>
        <p:nvPicPr>
          <p:cNvPr id="8" name="Picture 7">
            <a:extLst>
              <a:ext uri="{FF2B5EF4-FFF2-40B4-BE49-F238E27FC236}">
                <a16:creationId xmlns:a16="http://schemas.microsoft.com/office/drawing/2014/main" id="{88FE9810-11AB-BC43-AE38-EE7D25ABF1CF}"/>
              </a:ext>
            </a:extLst>
          </p:cNvPr>
          <p:cNvPicPr>
            <a:picLocks noChangeAspect="1"/>
          </p:cNvPicPr>
          <p:nvPr/>
        </p:nvPicPr>
        <p:blipFill rotWithShape="1">
          <a:blip r:embed="rId2"/>
          <a:srcRect r="45466"/>
          <a:stretch/>
        </p:blipFill>
        <p:spPr>
          <a:xfrm>
            <a:off x="2836890" y="1376363"/>
            <a:ext cx="3616919" cy="5076371"/>
          </a:xfrm>
          <a:prstGeom prst="rect">
            <a:avLst/>
          </a:prstGeom>
        </p:spPr>
      </p:pic>
      <p:pic>
        <p:nvPicPr>
          <p:cNvPr id="9" name="Picture 8">
            <a:extLst>
              <a:ext uri="{FF2B5EF4-FFF2-40B4-BE49-F238E27FC236}">
                <a16:creationId xmlns:a16="http://schemas.microsoft.com/office/drawing/2014/main" id="{9B0CA5AC-D01C-E942-A0E5-98AF265EF82F}"/>
              </a:ext>
            </a:extLst>
          </p:cNvPr>
          <p:cNvPicPr>
            <a:picLocks noChangeAspect="1"/>
          </p:cNvPicPr>
          <p:nvPr/>
        </p:nvPicPr>
        <p:blipFill rotWithShape="1">
          <a:blip r:embed="rId2"/>
          <a:srcRect l="55936"/>
          <a:stretch/>
        </p:blipFill>
        <p:spPr>
          <a:xfrm>
            <a:off x="6453809" y="1400976"/>
            <a:ext cx="2290142" cy="3977951"/>
          </a:xfrm>
          <a:prstGeom prst="rect">
            <a:avLst/>
          </a:prstGeom>
        </p:spPr>
      </p:pic>
      <p:sp>
        <p:nvSpPr>
          <p:cNvPr id="10" name="Rectangle 9">
            <a:extLst>
              <a:ext uri="{FF2B5EF4-FFF2-40B4-BE49-F238E27FC236}">
                <a16:creationId xmlns:a16="http://schemas.microsoft.com/office/drawing/2014/main" id="{8B1E3E27-AE76-CE4A-8B01-A1BFFF6F9659}"/>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1820828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49B7B7-683D-3347-9459-0A8420AED2B3}"/>
              </a:ext>
            </a:extLst>
          </p:cNvPr>
          <p:cNvSpPr>
            <a:spLocks noGrp="1"/>
          </p:cNvSpPr>
          <p:nvPr>
            <p:ph type="title"/>
          </p:nvPr>
        </p:nvSpPr>
        <p:spPr/>
        <p:txBody>
          <a:bodyPr/>
          <a:lstStyle/>
          <a:p>
            <a:r>
              <a:rPr lang="en-US" dirty="0"/>
              <a:t>Reading Joints</a:t>
            </a:r>
          </a:p>
        </p:txBody>
      </p:sp>
      <p:sp>
        <p:nvSpPr>
          <p:cNvPr id="2" name="Content Placeholder 1">
            <a:extLst>
              <a:ext uri="{FF2B5EF4-FFF2-40B4-BE49-F238E27FC236}">
                <a16:creationId xmlns:a16="http://schemas.microsoft.com/office/drawing/2014/main" id="{557F79F2-8590-F745-9CE5-9EF8CB602CBD}"/>
              </a:ext>
            </a:extLst>
          </p:cNvPr>
          <p:cNvSpPr>
            <a:spLocks noGrp="1"/>
          </p:cNvSpPr>
          <p:nvPr>
            <p:ph idx="1"/>
          </p:nvPr>
        </p:nvSpPr>
        <p:spPr/>
        <p:txBody>
          <a:bodyPr/>
          <a:lstStyle/>
          <a:p>
            <a:r>
              <a:rPr lang="en-US" dirty="0"/>
              <a:t>Inflamed tendons</a:t>
            </a:r>
          </a:p>
        </p:txBody>
      </p:sp>
      <p:pic>
        <p:nvPicPr>
          <p:cNvPr id="3" name="Picture 2">
            <a:extLst>
              <a:ext uri="{FF2B5EF4-FFF2-40B4-BE49-F238E27FC236}">
                <a16:creationId xmlns:a16="http://schemas.microsoft.com/office/drawing/2014/main" id="{DFEB1D31-7C5F-C748-870B-BFC7862B04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3786" y="1375758"/>
            <a:ext cx="4427765" cy="5115140"/>
          </a:xfrm>
          <a:prstGeom prst="rect">
            <a:avLst/>
          </a:prstGeom>
        </p:spPr>
      </p:pic>
      <p:sp>
        <p:nvSpPr>
          <p:cNvPr id="8" name="Rectangle 7">
            <a:extLst>
              <a:ext uri="{FF2B5EF4-FFF2-40B4-BE49-F238E27FC236}">
                <a16:creationId xmlns:a16="http://schemas.microsoft.com/office/drawing/2014/main" id="{1A299CFC-E8CE-144C-B29C-13FAD59F60DB}"/>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1607380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49B7B7-683D-3347-9459-0A8420AED2B3}"/>
              </a:ext>
            </a:extLst>
          </p:cNvPr>
          <p:cNvSpPr>
            <a:spLocks noGrp="1"/>
          </p:cNvSpPr>
          <p:nvPr>
            <p:ph type="title"/>
          </p:nvPr>
        </p:nvSpPr>
        <p:spPr/>
        <p:txBody>
          <a:bodyPr/>
          <a:lstStyle/>
          <a:p>
            <a:r>
              <a:rPr lang="en-US" dirty="0"/>
              <a:t>Reading Joints</a:t>
            </a:r>
          </a:p>
        </p:txBody>
      </p:sp>
      <p:sp>
        <p:nvSpPr>
          <p:cNvPr id="2" name="Content Placeholder 1">
            <a:extLst>
              <a:ext uri="{FF2B5EF4-FFF2-40B4-BE49-F238E27FC236}">
                <a16:creationId xmlns:a16="http://schemas.microsoft.com/office/drawing/2014/main" id="{557F79F2-8590-F745-9CE5-9EF8CB602CBD}"/>
              </a:ext>
            </a:extLst>
          </p:cNvPr>
          <p:cNvSpPr>
            <a:spLocks noGrp="1"/>
          </p:cNvSpPr>
          <p:nvPr>
            <p:ph idx="1"/>
          </p:nvPr>
        </p:nvSpPr>
        <p:spPr/>
        <p:txBody>
          <a:bodyPr/>
          <a:lstStyle/>
          <a:p>
            <a:r>
              <a:rPr lang="en-US" dirty="0"/>
              <a:t>Inflamed tendons</a:t>
            </a:r>
          </a:p>
        </p:txBody>
      </p:sp>
      <p:pic>
        <p:nvPicPr>
          <p:cNvPr id="6" name="Picture 5">
            <a:extLst>
              <a:ext uri="{FF2B5EF4-FFF2-40B4-BE49-F238E27FC236}">
                <a16:creationId xmlns:a16="http://schemas.microsoft.com/office/drawing/2014/main" id="{02995BA7-9351-8D43-A304-16A381620133}"/>
              </a:ext>
            </a:extLst>
          </p:cNvPr>
          <p:cNvPicPr>
            <a:picLocks noChangeAspect="1"/>
          </p:cNvPicPr>
          <p:nvPr/>
        </p:nvPicPr>
        <p:blipFill>
          <a:blip r:embed="rId2"/>
          <a:stretch>
            <a:fillRect/>
          </a:stretch>
        </p:blipFill>
        <p:spPr>
          <a:xfrm>
            <a:off x="4163785" y="1376363"/>
            <a:ext cx="4427765" cy="5118496"/>
          </a:xfrm>
          <a:prstGeom prst="rect">
            <a:avLst/>
          </a:prstGeom>
        </p:spPr>
      </p:pic>
      <p:sp>
        <p:nvSpPr>
          <p:cNvPr id="7" name="Rectangle 6">
            <a:extLst>
              <a:ext uri="{FF2B5EF4-FFF2-40B4-BE49-F238E27FC236}">
                <a16:creationId xmlns:a16="http://schemas.microsoft.com/office/drawing/2014/main" id="{4B8FC25F-98CE-8048-8CC9-9F013090FF3F}"/>
              </a:ext>
            </a:extLst>
          </p:cNvPr>
          <p:cNvSpPr/>
          <p:nvPr/>
        </p:nvSpPr>
        <p:spPr>
          <a:xfrm>
            <a:off x="5589464" y="6510166"/>
            <a:ext cx="1576405"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3770088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739BA1-0382-BC47-AE9E-3F0E77F64850}"/>
              </a:ext>
            </a:extLst>
          </p:cNvPr>
          <p:cNvSpPr>
            <a:spLocks noGrp="1"/>
          </p:cNvSpPr>
          <p:nvPr>
            <p:ph type="title"/>
          </p:nvPr>
        </p:nvSpPr>
        <p:spPr/>
        <p:txBody>
          <a:bodyPr/>
          <a:lstStyle/>
          <a:p>
            <a:r>
              <a:rPr lang="en-US" dirty="0"/>
              <a:t>Reading Joints</a:t>
            </a:r>
          </a:p>
        </p:txBody>
      </p:sp>
      <p:sp>
        <p:nvSpPr>
          <p:cNvPr id="2" name="Content Placeholder 1">
            <a:extLst>
              <a:ext uri="{FF2B5EF4-FFF2-40B4-BE49-F238E27FC236}">
                <a16:creationId xmlns:a16="http://schemas.microsoft.com/office/drawing/2014/main" id="{F7895C90-9EFC-B940-BB83-47B49DF77FE9}"/>
              </a:ext>
            </a:extLst>
          </p:cNvPr>
          <p:cNvSpPr>
            <a:spLocks noGrp="1"/>
          </p:cNvSpPr>
          <p:nvPr>
            <p:ph idx="1"/>
          </p:nvPr>
        </p:nvSpPr>
        <p:spPr>
          <a:xfrm>
            <a:off x="549275" y="1375758"/>
            <a:ext cx="3403976" cy="4899910"/>
          </a:xfrm>
        </p:spPr>
        <p:txBody>
          <a:bodyPr/>
          <a:lstStyle/>
          <a:p>
            <a:r>
              <a:rPr lang="en-US" dirty="0"/>
              <a:t>Osteoarthritis</a:t>
            </a:r>
          </a:p>
        </p:txBody>
      </p:sp>
      <p:sp>
        <p:nvSpPr>
          <p:cNvPr id="4" name="Rectangle 3">
            <a:extLst>
              <a:ext uri="{FF2B5EF4-FFF2-40B4-BE49-F238E27FC236}">
                <a16:creationId xmlns:a16="http://schemas.microsoft.com/office/drawing/2014/main" id="{4B8FC25F-98CE-8048-8CC9-9F013090FF3F}"/>
              </a:ext>
            </a:extLst>
          </p:cNvPr>
          <p:cNvSpPr/>
          <p:nvPr/>
        </p:nvSpPr>
        <p:spPr>
          <a:xfrm>
            <a:off x="5810250" y="6509638"/>
            <a:ext cx="1533483" cy="196208"/>
          </a:xfrm>
          <a:prstGeom prst="rect">
            <a:avLst/>
          </a:prstGeom>
        </p:spPr>
        <p:txBody>
          <a:bodyPr wrap="square">
            <a:spAutoFit/>
          </a:bodyPr>
          <a:lstStyle/>
          <a:p>
            <a:pPr algn="ctr"/>
            <a:r>
              <a:rPr lang="en-US" sz="675" dirty="0">
                <a:solidFill>
                  <a:srgbClr val="397B8C"/>
                </a:solidFill>
              </a:rPr>
              <a:t>http://www.startradiology.com/</a:t>
            </a:r>
          </a:p>
        </p:txBody>
      </p:sp>
      <p:pic>
        <p:nvPicPr>
          <p:cNvPr id="7" name="Picture 6">
            <a:extLst>
              <a:ext uri="{FF2B5EF4-FFF2-40B4-BE49-F238E27FC236}">
                <a16:creationId xmlns:a16="http://schemas.microsoft.com/office/drawing/2014/main" id="{C98A6970-FC5A-5E49-B36C-77B261368AC0}"/>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953251" y="1376363"/>
            <a:ext cx="4638300" cy="5085149"/>
          </a:xfrm>
          <a:prstGeom prst="rect">
            <a:avLst/>
          </a:prstGeom>
        </p:spPr>
      </p:pic>
    </p:spTree>
    <p:extLst>
      <p:ext uri="{BB962C8B-B14F-4D97-AF65-F5344CB8AC3E}">
        <p14:creationId xmlns:p14="http://schemas.microsoft.com/office/powerpoint/2010/main" val="233647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X-ray Request Form</a:t>
            </a:r>
          </a:p>
        </p:txBody>
      </p:sp>
      <p:pic>
        <p:nvPicPr>
          <p:cNvPr id="9" name="Content Placeholder 8"/>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26066" t="8600" r="36291" b="5051"/>
          <a:stretch/>
        </p:blipFill>
        <p:spPr>
          <a:xfrm>
            <a:off x="354230" y="1216240"/>
            <a:ext cx="4121237" cy="5317725"/>
          </a:xfrm>
          <a:ln w="31750">
            <a:solidFill>
              <a:schemeClr val="accent1"/>
            </a:solidFill>
          </a:ln>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val="0"/>
              </a:ext>
            </a:extLst>
          </a:blip>
          <a:srcRect l="27155" t="11985" r="36893" b="4477"/>
          <a:stretch/>
        </p:blipFill>
        <p:spPr>
          <a:xfrm>
            <a:off x="4658240" y="1196550"/>
            <a:ext cx="4083638" cy="5337415"/>
          </a:xfrm>
          <a:prstGeom prst="rect">
            <a:avLst/>
          </a:prstGeom>
          <a:ln w="31750">
            <a:solidFill>
              <a:schemeClr val="accent1"/>
            </a:solidFill>
          </a:ln>
        </p:spPr>
      </p:pic>
    </p:spTree>
    <p:extLst>
      <p:ext uri="{BB962C8B-B14F-4D97-AF65-F5344CB8AC3E}">
        <p14:creationId xmlns:p14="http://schemas.microsoft.com/office/powerpoint/2010/main" val="256387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739BA1-0382-BC47-AE9E-3F0E77F64850}"/>
              </a:ext>
            </a:extLst>
          </p:cNvPr>
          <p:cNvSpPr>
            <a:spLocks noGrp="1"/>
          </p:cNvSpPr>
          <p:nvPr>
            <p:ph type="title"/>
          </p:nvPr>
        </p:nvSpPr>
        <p:spPr/>
        <p:txBody>
          <a:bodyPr/>
          <a:lstStyle/>
          <a:p>
            <a:r>
              <a:rPr lang="en-US" dirty="0"/>
              <a:t>Reading Joints</a:t>
            </a:r>
          </a:p>
        </p:txBody>
      </p:sp>
      <p:sp>
        <p:nvSpPr>
          <p:cNvPr id="2" name="Content Placeholder 1">
            <a:extLst>
              <a:ext uri="{FF2B5EF4-FFF2-40B4-BE49-F238E27FC236}">
                <a16:creationId xmlns:a16="http://schemas.microsoft.com/office/drawing/2014/main" id="{F7895C90-9EFC-B940-BB83-47B49DF77FE9}"/>
              </a:ext>
            </a:extLst>
          </p:cNvPr>
          <p:cNvSpPr>
            <a:spLocks noGrp="1"/>
          </p:cNvSpPr>
          <p:nvPr>
            <p:ph idx="1"/>
          </p:nvPr>
        </p:nvSpPr>
        <p:spPr>
          <a:xfrm>
            <a:off x="549275" y="1375758"/>
            <a:ext cx="3403976" cy="4899910"/>
          </a:xfrm>
        </p:spPr>
        <p:txBody>
          <a:bodyPr/>
          <a:lstStyle/>
          <a:p>
            <a:r>
              <a:rPr lang="en-US" dirty="0"/>
              <a:t>Osteoarthritis</a:t>
            </a:r>
          </a:p>
          <a:p>
            <a:endParaRPr lang="en-US" dirty="0"/>
          </a:p>
        </p:txBody>
      </p:sp>
      <p:sp>
        <p:nvSpPr>
          <p:cNvPr id="4" name="Rectangle 3">
            <a:extLst>
              <a:ext uri="{FF2B5EF4-FFF2-40B4-BE49-F238E27FC236}">
                <a16:creationId xmlns:a16="http://schemas.microsoft.com/office/drawing/2014/main" id="{4B8FC25F-98CE-8048-8CC9-9F013090FF3F}"/>
              </a:ext>
            </a:extLst>
          </p:cNvPr>
          <p:cNvSpPr/>
          <p:nvPr/>
        </p:nvSpPr>
        <p:spPr>
          <a:xfrm>
            <a:off x="5810250" y="6509638"/>
            <a:ext cx="1533483" cy="196208"/>
          </a:xfrm>
          <a:prstGeom prst="rect">
            <a:avLst/>
          </a:prstGeom>
        </p:spPr>
        <p:txBody>
          <a:bodyPr wrap="square">
            <a:spAutoFit/>
          </a:bodyPr>
          <a:lstStyle/>
          <a:p>
            <a:pPr algn="ctr"/>
            <a:r>
              <a:rPr lang="en-US" sz="675" dirty="0">
                <a:solidFill>
                  <a:srgbClr val="397B8C"/>
                </a:solidFill>
              </a:rPr>
              <a:t>http://www.startradiology.com/</a:t>
            </a:r>
          </a:p>
        </p:txBody>
      </p:sp>
      <p:pic>
        <p:nvPicPr>
          <p:cNvPr id="8" name="Picture 7">
            <a:extLst>
              <a:ext uri="{FF2B5EF4-FFF2-40B4-BE49-F238E27FC236}">
                <a16:creationId xmlns:a16="http://schemas.microsoft.com/office/drawing/2014/main" id="{17A2843E-D441-FE4A-B458-599A7DD7551C}"/>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953251" y="1376362"/>
            <a:ext cx="4638300" cy="5066451"/>
          </a:xfrm>
          <a:prstGeom prst="rect">
            <a:avLst/>
          </a:prstGeom>
        </p:spPr>
      </p:pic>
    </p:spTree>
    <p:extLst>
      <p:ext uri="{BB962C8B-B14F-4D97-AF65-F5344CB8AC3E}">
        <p14:creationId xmlns:p14="http://schemas.microsoft.com/office/powerpoint/2010/main" val="3328912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6BA4-F77F-B149-914A-9D4DECDF5FFA}"/>
              </a:ext>
            </a:extLst>
          </p:cNvPr>
          <p:cNvSpPr>
            <a:spLocks noGrp="1"/>
          </p:cNvSpPr>
          <p:nvPr>
            <p:ph type="title"/>
          </p:nvPr>
        </p:nvSpPr>
        <p:spPr/>
        <p:txBody>
          <a:bodyPr/>
          <a:lstStyle/>
          <a:p>
            <a:r>
              <a:rPr lang="en-US" dirty="0"/>
              <a:t>Arthroplasty</a:t>
            </a:r>
          </a:p>
        </p:txBody>
      </p:sp>
      <p:sp>
        <p:nvSpPr>
          <p:cNvPr id="3" name="Content Placeholder 2">
            <a:extLst>
              <a:ext uri="{FF2B5EF4-FFF2-40B4-BE49-F238E27FC236}">
                <a16:creationId xmlns:a16="http://schemas.microsoft.com/office/drawing/2014/main" id="{D65BB640-F702-A345-BF1C-ADB8486E128C}"/>
              </a:ext>
            </a:extLst>
          </p:cNvPr>
          <p:cNvSpPr>
            <a:spLocks noGrp="1"/>
          </p:cNvSpPr>
          <p:nvPr>
            <p:ph idx="1"/>
          </p:nvPr>
        </p:nvSpPr>
        <p:spPr>
          <a:xfrm>
            <a:off x="549275" y="1375758"/>
            <a:ext cx="3230575" cy="4899910"/>
          </a:xfrm>
        </p:spPr>
        <p:txBody>
          <a:bodyPr/>
          <a:lstStyle/>
          <a:p>
            <a:endParaRPr lang="en-US"/>
          </a:p>
        </p:txBody>
      </p:sp>
      <p:pic>
        <p:nvPicPr>
          <p:cNvPr id="7" name="Picture 6">
            <a:extLst>
              <a:ext uri="{FF2B5EF4-FFF2-40B4-BE49-F238E27FC236}">
                <a16:creationId xmlns:a16="http://schemas.microsoft.com/office/drawing/2014/main" id="{4B782043-A558-424F-8856-6F0F0527CD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9850" y="1376363"/>
            <a:ext cx="4811701" cy="5070793"/>
          </a:xfrm>
          <a:prstGeom prst="rect">
            <a:avLst/>
          </a:prstGeom>
        </p:spPr>
      </p:pic>
      <p:sp>
        <p:nvSpPr>
          <p:cNvPr id="9" name="Rectangle 8">
            <a:extLst>
              <a:ext uri="{FF2B5EF4-FFF2-40B4-BE49-F238E27FC236}">
                <a16:creationId xmlns:a16="http://schemas.microsoft.com/office/drawing/2014/main" id="{1576844D-44CE-D141-8945-12B0FE158DB7}"/>
              </a:ext>
            </a:extLst>
          </p:cNvPr>
          <p:cNvSpPr/>
          <p:nvPr/>
        </p:nvSpPr>
        <p:spPr>
          <a:xfrm>
            <a:off x="5810250" y="6509638"/>
            <a:ext cx="1533483"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7533443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16BA4-F77F-B149-914A-9D4DECDF5FFA}"/>
              </a:ext>
            </a:extLst>
          </p:cNvPr>
          <p:cNvSpPr>
            <a:spLocks noGrp="1"/>
          </p:cNvSpPr>
          <p:nvPr>
            <p:ph type="title"/>
          </p:nvPr>
        </p:nvSpPr>
        <p:spPr/>
        <p:txBody>
          <a:bodyPr/>
          <a:lstStyle/>
          <a:p>
            <a:r>
              <a:rPr lang="en-US" dirty="0"/>
              <a:t>Arthroplasty</a:t>
            </a:r>
          </a:p>
        </p:txBody>
      </p:sp>
      <p:sp>
        <p:nvSpPr>
          <p:cNvPr id="3" name="Content Placeholder 2">
            <a:extLst>
              <a:ext uri="{FF2B5EF4-FFF2-40B4-BE49-F238E27FC236}">
                <a16:creationId xmlns:a16="http://schemas.microsoft.com/office/drawing/2014/main" id="{D65BB640-F702-A345-BF1C-ADB8486E128C}"/>
              </a:ext>
            </a:extLst>
          </p:cNvPr>
          <p:cNvSpPr>
            <a:spLocks noGrp="1"/>
          </p:cNvSpPr>
          <p:nvPr>
            <p:ph idx="1"/>
          </p:nvPr>
        </p:nvSpPr>
        <p:spPr>
          <a:xfrm>
            <a:off x="549275" y="1375758"/>
            <a:ext cx="3230575" cy="4899910"/>
          </a:xfrm>
        </p:spPr>
        <p:txBody>
          <a:bodyPr/>
          <a:lstStyle/>
          <a:p>
            <a:endParaRPr lang="en-US"/>
          </a:p>
        </p:txBody>
      </p:sp>
      <p:pic>
        <p:nvPicPr>
          <p:cNvPr id="8" name="Picture 7">
            <a:extLst>
              <a:ext uri="{FF2B5EF4-FFF2-40B4-BE49-F238E27FC236}">
                <a16:creationId xmlns:a16="http://schemas.microsoft.com/office/drawing/2014/main" id="{99F0CB13-D914-B049-9F4D-42E8F143262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9850" y="1376363"/>
            <a:ext cx="4811702" cy="5052287"/>
          </a:xfrm>
          <a:prstGeom prst="rect">
            <a:avLst/>
          </a:prstGeom>
        </p:spPr>
      </p:pic>
      <p:sp>
        <p:nvSpPr>
          <p:cNvPr id="9" name="Rectangle 8">
            <a:extLst>
              <a:ext uri="{FF2B5EF4-FFF2-40B4-BE49-F238E27FC236}">
                <a16:creationId xmlns:a16="http://schemas.microsoft.com/office/drawing/2014/main" id="{1576844D-44CE-D141-8945-12B0FE158DB7}"/>
              </a:ext>
            </a:extLst>
          </p:cNvPr>
          <p:cNvSpPr/>
          <p:nvPr/>
        </p:nvSpPr>
        <p:spPr>
          <a:xfrm>
            <a:off x="5810250" y="6509638"/>
            <a:ext cx="1533483"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33157589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80BD-84DC-3F4A-A731-99DF311588E8}"/>
              </a:ext>
            </a:extLst>
          </p:cNvPr>
          <p:cNvSpPr>
            <a:spLocks noGrp="1"/>
          </p:cNvSpPr>
          <p:nvPr>
            <p:ph type="title"/>
          </p:nvPr>
        </p:nvSpPr>
        <p:spPr/>
        <p:txBody>
          <a:bodyPr/>
          <a:lstStyle/>
          <a:p>
            <a:r>
              <a:rPr lang="en-US" dirty="0"/>
              <a:t>Infected arthroplasty</a:t>
            </a:r>
          </a:p>
        </p:txBody>
      </p:sp>
      <p:sp>
        <p:nvSpPr>
          <p:cNvPr id="3" name="Content Placeholder 2">
            <a:extLst>
              <a:ext uri="{FF2B5EF4-FFF2-40B4-BE49-F238E27FC236}">
                <a16:creationId xmlns:a16="http://schemas.microsoft.com/office/drawing/2014/main" id="{04F4F466-74A6-4846-9435-F43F2FE7CCA4}"/>
              </a:ext>
            </a:extLst>
          </p:cNvPr>
          <p:cNvSpPr>
            <a:spLocks noGrp="1"/>
          </p:cNvSpPr>
          <p:nvPr>
            <p:ph idx="1"/>
          </p:nvPr>
        </p:nvSpPr>
        <p:spPr>
          <a:xfrm>
            <a:off x="549275" y="1375758"/>
            <a:ext cx="3098801" cy="4899910"/>
          </a:xfrm>
        </p:spPr>
        <p:txBody>
          <a:bodyPr/>
          <a:lstStyle/>
          <a:p>
            <a:r>
              <a:rPr lang="en-US" dirty="0"/>
              <a:t>Pain after arthroplasty</a:t>
            </a:r>
          </a:p>
          <a:p>
            <a:r>
              <a:rPr lang="en-US" dirty="0"/>
              <a:t>Mild fever</a:t>
            </a:r>
          </a:p>
        </p:txBody>
      </p:sp>
      <p:pic>
        <p:nvPicPr>
          <p:cNvPr id="7" name="Picture 6">
            <a:extLst>
              <a:ext uri="{FF2B5EF4-FFF2-40B4-BE49-F238E27FC236}">
                <a16:creationId xmlns:a16="http://schemas.microsoft.com/office/drawing/2014/main" id="{767A6BCA-EAB1-2840-9961-EC0AB24F3276}"/>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a:ext>
            </a:extLst>
          </a:blip>
          <a:stretch>
            <a:fillRect/>
          </a:stretch>
        </p:blipFill>
        <p:spPr>
          <a:xfrm>
            <a:off x="3190876" y="1375758"/>
            <a:ext cx="5400675" cy="4724290"/>
          </a:xfrm>
          <a:prstGeom prst="rect">
            <a:avLst/>
          </a:prstGeom>
        </p:spPr>
      </p:pic>
      <p:sp>
        <p:nvSpPr>
          <p:cNvPr id="6" name="Rectangle 5">
            <a:extLst>
              <a:ext uri="{FF2B5EF4-FFF2-40B4-BE49-F238E27FC236}">
                <a16:creationId xmlns:a16="http://schemas.microsoft.com/office/drawing/2014/main" id="{C040C9D8-29F2-D54D-8CA7-A702127176E3}"/>
              </a:ext>
            </a:extLst>
          </p:cNvPr>
          <p:cNvSpPr/>
          <p:nvPr/>
        </p:nvSpPr>
        <p:spPr>
          <a:xfrm>
            <a:off x="5810250" y="6509638"/>
            <a:ext cx="1533483"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6900464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780BD-84DC-3F4A-A731-99DF311588E8}"/>
              </a:ext>
            </a:extLst>
          </p:cNvPr>
          <p:cNvSpPr>
            <a:spLocks noGrp="1"/>
          </p:cNvSpPr>
          <p:nvPr>
            <p:ph type="title"/>
          </p:nvPr>
        </p:nvSpPr>
        <p:spPr/>
        <p:txBody>
          <a:bodyPr/>
          <a:lstStyle/>
          <a:p>
            <a:r>
              <a:rPr lang="en-US" dirty="0"/>
              <a:t>Infected arthroplasty</a:t>
            </a:r>
          </a:p>
        </p:txBody>
      </p:sp>
      <p:sp>
        <p:nvSpPr>
          <p:cNvPr id="3" name="Content Placeholder 2">
            <a:extLst>
              <a:ext uri="{FF2B5EF4-FFF2-40B4-BE49-F238E27FC236}">
                <a16:creationId xmlns:a16="http://schemas.microsoft.com/office/drawing/2014/main" id="{04F4F466-74A6-4846-9435-F43F2FE7CCA4}"/>
              </a:ext>
            </a:extLst>
          </p:cNvPr>
          <p:cNvSpPr>
            <a:spLocks noGrp="1"/>
          </p:cNvSpPr>
          <p:nvPr>
            <p:ph idx="1"/>
          </p:nvPr>
        </p:nvSpPr>
        <p:spPr>
          <a:xfrm>
            <a:off x="549275" y="1375758"/>
            <a:ext cx="3098801" cy="4899910"/>
          </a:xfrm>
        </p:spPr>
        <p:txBody>
          <a:bodyPr/>
          <a:lstStyle/>
          <a:p>
            <a:r>
              <a:rPr lang="en-US" dirty="0"/>
              <a:t>Pain after arthroplasty</a:t>
            </a:r>
          </a:p>
          <a:p>
            <a:r>
              <a:rPr lang="en-US" dirty="0"/>
              <a:t>Mild fever</a:t>
            </a:r>
          </a:p>
          <a:p>
            <a:endParaRPr lang="en-US" dirty="0"/>
          </a:p>
        </p:txBody>
      </p:sp>
      <p:pic>
        <p:nvPicPr>
          <p:cNvPr id="8" name="Picture 7">
            <a:extLst>
              <a:ext uri="{FF2B5EF4-FFF2-40B4-BE49-F238E27FC236}">
                <a16:creationId xmlns:a16="http://schemas.microsoft.com/office/drawing/2014/main" id="{D6298F57-D5BC-E440-B157-CF2B661D1516}"/>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a:ext>
            </a:extLst>
          </a:blip>
          <a:stretch>
            <a:fillRect/>
          </a:stretch>
        </p:blipFill>
        <p:spPr>
          <a:xfrm>
            <a:off x="3167063" y="1375757"/>
            <a:ext cx="5424488" cy="4735995"/>
          </a:xfrm>
          <a:prstGeom prst="rect">
            <a:avLst/>
          </a:prstGeom>
        </p:spPr>
      </p:pic>
      <p:sp>
        <p:nvSpPr>
          <p:cNvPr id="6" name="Rectangle 5">
            <a:extLst>
              <a:ext uri="{FF2B5EF4-FFF2-40B4-BE49-F238E27FC236}">
                <a16:creationId xmlns:a16="http://schemas.microsoft.com/office/drawing/2014/main" id="{C040C9D8-29F2-D54D-8CA7-A702127176E3}"/>
              </a:ext>
            </a:extLst>
          </p:cNvPr>
          <p:cNvSpPr/>
          <p:nvPr/>
        </p:nvSpPr>
        <p:spPr>
          <a:xfrm>
            <a:off x="5810250" y="6509638"/>
            <a:ext cx="1533483" cy="196208"/>
          </a:xfrm>
          <a:prstGeom prst="rect">
            <a:avLst/>
          </a:prstGeom>
        </p:spPr>
        <p:txBody>
          <a:bodyPr wrap="square">
            <a:spAutoFit/>
          </a:bodyPr>
          <a:lstStyle/>
          <a:p>
            <a:pPr algn="ctr"/>
            <a:r>
              <a:rPr lang="en-US" sz="675" dirty="0">
                <a:solidFill>
                  <a:srgbClr val="397B8C"/>
                </a:solidFill>
              </a:rPr>
              <a:t>http://www.startradiology.com/</a:t>
            </a:r>
          </a:p>
        </p:txBody>
      </p:sp>
    </p:spTree>
    <p:extLst>
      <p:ext uri="{BB962C8B-B14F-4D97-AF65-F5344CB8AC3E}">
        <p14:creationId xmlns:p14="http://schemas.microsoft.com/office/powerpoint/2010/main" val="284598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of bone lesions</a:t>
            </a:r>
          </a:p>
        </p:txBody>
      </p:sp>
      <p:sp>
        <p:nvSpPr>
          <p:cNvPr id="3" name="Content Placeholder 2"/>
          <p:cNvSpPr>
            <a:spLocks noGrp="1"/>
          </p:cNvSpPr>
          <p:nvPr>
            <p:ph idx="1"/>
          </p:nvPr>
        </p:nvSpPr>
        <p:spPr/>
        <p:txBody>
          <a:bodyPr>
            <a:normAutofit/>
          </a:bodyPr>
          <a:lstStyle/>
          <a:p>
            <a:r>
              <a:rPr lang="en-US" dirty="0"/>
              <a:t>Which bone, and which site in bone?</a:t>
            </a:r>
          </a:p>
          <a:p>
            <a:r>
              <a:rPr lang="en-US" dirty="0"/>
              <a:t>Solitary or multiple?</a:t>
            </a:r>
          </a:p>
          <a:p>
            <a:r>
              <a:rPr lang="en-US" dirty="0"/>
              <a:t>Bone forming or bone eating?</a:t>
            </a:r>
          </a:p>
          <a:p>
            <a:r>
              <a:rPr lang="en-US" dirty="0"/>
              <a:t>Margins: well-defined or ill-defined?</a:t>
            </a:r>
          </a:p>
          <a:p>
            <a:r>
              <a:rPr lang="en-US" dirty="0"/>
              <a:t>Calcifications in the lesion?</a:t>
            </a:r>
          </a:p>
          <a:p>
            <a:r>
              <a:rPr lang="en-US" dirty="0"/>
              <a:t>Is cortex eroded or destroyed?</a:t>
            </a:r>
          </a:p>
          <a:p>
            <a:r>
              <a:rPr lang="en-US" dirty="0"/>
              <a:t>Is there periosteal new bone formation?</a:t>
            </a:r>
          </a:p>
          <a:p>
            <a:r>
              <a:rPr lang="en-US" dirty="0"/>
              <a:t>Soft tissue extension?</a:t>
            </a:r>
          </a:p>
        </p:txBody>
      </p:sp>
    </p:spTree>
    <p:extLst>
      <p:ext uri="{BB962C8B-B14F-4D97-AF65-F5344CB8AC3E}">
        <p14:creationId xmlns:p14="http://schemas.microsoft.com/office/powerpoint/2010/main" val="824124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a:t>
            </a:r>
          </a:p>
        </p:txBody>
      </p:sp>
      <p:sp>
        <p:nvSpPr>
          <p:cNvPr id="6" name="Content Placeholder 5"/>
          <p:cNvSpPr>
            <a:spLocks noGrp="1"/>
          </p:cNvSpPr>
          <p:nvPr>
            <p:ph idx="1"/>
          </p:nvPr>
        </p:nvSpPr>
        <p:spPr/>
        <p:txBody>
          <a:bodyPr/>
          <a:lstStyle/>
          <a:p>
            <a:endParaRPr lang="en-US"/>
          </a:p>
        </p:txBody>
      </p:sp>
      <p:pic>
        <p:nvPicPr>
          <p:cNvPr id="7" name="Content Placeholder 4"/>
          <p:cNvPicPr>
            <a:picLocks noChangeAspect="1"/>
          </p:cNvPicPr>
          <p:nvPr/>
        </p:nvPicPr>
        <p:blipFill>
          <a:blip r:embed="rId2" cstate="screen">
            <a:extLst>
              <a:ext uri="{BEBA8EAE-BF5A-486C-A8C5-ECC9F3942E4B}">
                <a14:imgProps xmlns:a14="http://schemas.microsoft.com/office/drawing/2010/main">
                  <a14:imgLayer r:embed="rId3">
                    <a14:imgEffect>
                      <a14:sharpenSoften amount="100000"/>
                    </a14:imgEffect>
                    <a14:imgEffect>
                      <a14:colorTemperature colorTemp="3130"/>
                    </a14:imgEffect>
                    <a14:imgEffect>
                      <a14:saturation sat="35000"/>
                    </a14:imgEffect>
                  </a14:imgLayer>
                </a14:imgProps>
              </a:ext>
              <a:ext uri="{28A0092B-C50C-407E-A947-70E740481C1C}">
                <a14:useLocalDpi xmlns:a14="http://schemas.microsoft.com/office/drawing/2010/main"/>
              </a:ext>
            </a:extLst>
          </a:blip>
          <a:srcRect/>
          <a:stretch>
            <a:fillRect/>
          </a:stretch>
        </p:blipFill>
        <p:spPr>
          <a:xfrm>
            <a:off x="563562" y="1375758"/>
            <a:ext cx="8042276" cy="4899910"/>
          </a:xfrm>
          <a:prstGeom prst="rect">
            <a:avLst/>
          </a:prstGeom>
        </p:spPr>
      </p:pic>
      <p:sp>
        <p:nvSpPr>
          <p:cNvPr id="8" name="TextBox 7"/>
          <p:cNvSpPr txBox="1"/>
          <p:nvPr/>
        </p:nvSpPr>
        <p:spPr>
          <a:xfrm>
            <a:off x="3223214" y="62766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Tree>
    <p:extLst>
      <p:ext uri="{BB962C8B-B14F-4D97-AF65-F5344CB8AC3E}">
        <p14:creationId xmlns:p14="http://schemas.microsoft.com/office/powerpoint/2010/main" val="829361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82563"/>
            <a:ext cx="8042275" cy="860425"/>
          </a:xfrm>
        </p:spPr>
        <p:txBody>
          <a:bodyPr/>
          <a:lstStyle/>
          <a:p>
            <a:r>
              <a:rPr lang="en-US" dirty="0"/>
              <a:t>Location</a:t>
            </a:r>
          </a:p>
        </p:txBody>
      </p:sp>
      <p:pic>
        <p:nvPicPr>
          <p:cNvPr id="4098" name="Picture 2" descr="http://image.slidesharecdn.com/bonetumorspremanagement-131026085813-phpapp02/95/bone-tumors-pre-management-4-1024.jpg?cb=1420474191"/>
          <p:cNvPicPr>
            <a:picLocks noChangeAspect="1" noChangeArrowheads="1"/>
          </p:cNvPicPr>
          <p:nvPr/>
        </p:nvPicPr>
        <p:blipFill rotWithShape="1">
          <a:blip r:embed="rId2">
            <a:extLst>
              <a:ext uri="{28A0092B-C50C-407E-A947-70E740481C1C}">
                <a14:useLocalDpi xmlns:a14="http://schemas.microsoft.com/office/drawing/2010/main" val="0"/>
              </a:ext>
            </a:extLst>
          </a:blip>
          <a:srcRect l="56407" t="23076" r="5785" b="21704"/>
          <a:stretch/>
        </p:blipFill>
        <p:spPr bwMode="auto">
          <a:xfrm>
            <a:off x="2114365" y="1184838"/>
            <a:ext cx="4905745" cy="5373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CAFC0E-6C56-A144-A484-974357C194F6}"/>
              </a:ext>
            </a:extLst>
          </p:cNvPr>
          <p:cNvSpPr txBox="1"/>
          <p:nvPr/>
        </p:nvSpPr>
        <p:spPr>
          <a:xfrm>
            <a:off x="3223214" y="6499091"/>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Tree>
    <p:extLst>
      <p:ext uri="{BB962C8B-B14F-4D97-AF65-F5344CB8AC3E}">
        <p14:creationId xmlns:p14="http://schemas.microsoft.com/office/powerpoint/2010/main" val="5448748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Radiographic features</a:t>
            </a:r>
          </a:p>
        </p:txBody>
      </p:sp>
      <p:sp>
        <p:nvSpPr>
          <p:cNvPr id="5" name="Content Placeholder 4"/>
          <p:cNvSpPr>
            <a:spLocks noGrp="1"/>
          </p:cNvSpPr>
          <p:nvPr>
            <p:ph idx="1"/>
          </p:nvPr>
        </p:nvSpPr>
        <p:spPr/>
        <p:txBody>
          <a:bodyPr/>
          <a:lstStyle/>
          <a:p>
            <a:endParaRPr lang="ar-SA"/>
          </a:p>
        </p:txBody>
      </p:sp>
      <p:sp>
        <p:nvSpPr>
          <p:cNvPr id="6" name="Text Placeholder 5"/>
          <p:cNvSpPr>
            <a:spLocks noGrp="1"/>
          </p:cNvSpPr>
          <p:nvPr>
            <p:ph type="body" sz="half" idx="2"/>
          </p:nvPr>
        </p:nvSpPr>
        <p:spPr>
          <a:xfrm>
            <a:off x="446572" y="2101169"/>
            <a:ext cx="3248892" cy="3720152"/>
          </a:xfrm>
        </p:spPr>
        <p:txBody>
          <a:bodyPr>
            <a:normAutofit lnSpcReduction="10000"/>
          </a:bodyPr>
          <a:lstStyle/>
          <a:p>
            <a:r>
              <a:rPr lang="en-US" dirty="0"/>
              <a:t>Which bone, and which site in bone?</a:t>
            </a:r>
          </a:p>
          <a:p>
            <a:r>
              <a:rPr lang="en-US" dirty="0"/>
              <a:t>Solitary or multiple?</a:t>
            </a:r>
          </a:p>
          <a:p>
            <a:r>
              <a:rPr lang="en-US" dirty="0"/>
              <a:t>Bone forming or bone eating?</a:t>
            </a:r>
          </a:p>
          <a:p>
            <a:r>
              <a:rPr lang="en-US" dirty="0"/>
              <a:t>Margins: well-defined or ill-defined?</a:t>
            </a:r>
          </a:p>
          <a:p>
            <a:r>
              <a:rPr lang="en-US" dirty="0"/>
              <a:t>Calcifications in the lesion?</a:t>
            </a:r>
          </a:p>
          <a:p>
            <a:r>
              <a:rPr lang="en-US" dirty="0"/>
              <a:t>Is cortex eroded or destroyed?</a:t>
            </a:r>
          </a:p>
          <a:p>
            <a:r>
              <a:rPr lang="en-US" dirty="0"/>
              <a:t>Is there periosteal new bone formation?</a:t>
            </a:r>
          </a:p>
          <a:p>
            <a:r>
              <a:rPr lang="en-US" dirty="0"/>
              <a:t>Soft tissue extension?</a:t>
            </a:r>
          </a:p>
          <a:p>
            <a:endParaRPr lang="ar-SA" dirty="0"/>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100000"/>
                    </a14:imgEffect>
                    <a14:imgEffect>
                      <a14:colorTemperature colorTemp="3239"/>
                    </a14:imgEffect>
                    <a14:imgEffect>
                      <a14:saturation sat="66000"/>
                    </a14:imgEffect>
                  </a14:imgLayer>
                </a14:imgProps>
              </a:ext>
              <a:ext uri="{28A0092B-C50C-407E-A947-70E740481C1C}">
                <a14:useLocalDpi xmlns:a14="http://schemas.microsoft.com/office/drawing/2010/main"/>
              </a:ext>
            </a:extLst>
          </a:blip>
          <a:stretch>
            <a:fillRect/>
          </a:stretch>
        </p:blipFill>
        <p:spPr>
          <a:xfrm>
            <a:off x="4044584" y="1120175"/>
            <a:ext cx="4634729" cy="5163908"/>
          </a:xfrm>
          <a:prstGeom prst="rect">
            <a:avLst/>
          </a:prstGeom>
        </p:spPr>
      </p:pic>
      <p:sp>
        <p:nvSpPr>
          <p:cNvPr id="4" name="TextBox 3"/>
          <p:cNvSpPr txBox="1"/>
          <p:nvPr/>
        </p:nvSpPr>
        <p:spPr>
          <a:xfrm>
            <a:off x="3223214" y="66245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Tree>
    <p:extLst>
      <p:ext uri="{BB962C8B-B14F-4D97-AF65-F5344CB8AC3E}">
        <p14:creationId xmlns:p14="http://schemas.microsoft.com/office/powerpoint/2010/main" val="41070644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Border</a:t>
            </a: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100000"/>
                    </a14:imgEffect>
                    <a14:imgEffect>
                      <a14:colorTemperature colorTemp="3022"/>
                    </a14:imgEffect>
                    <a14:imgEffect>
                      <a14:saturation sat="35000"/>
                    </a14:imgEffect>
                    <a14:imgEffect>
                      <a14:brightnessContrast contrast="7000"/>
                    </a14:imgEffect>
                  </a14:imgLayer>
                </a14:imgProps>
              </a:ext>
              <a:ext uri="{28A0092B-C50C-407E-A947-70E740481C1C}">
                <a14:useLocalDpi xmlns:a14="http://schemas.microsoft.com/office/drawing/2010/main"/>
              </a:ext>
            </a:extLst>
          </a:blip>
          <a:stretch>
            <a:fillRect/>
          </a:stretch>
        </p:blipFill>
        <p:spPr>
          <a:xfrm>
            <a:off x="1481117" y="1100138"/>
            <a:ext cx="6207166" cy="5621694"/>
          </a:xfrm>
          <a:prstGeom prst="rect">
            <a:avLst/>
          </a:prstGeom>
        </p:spPr>
      </p:pic>
      <p:sp>
        <p:nvSpPr>
          <p:cNvPr id="4" name="TextBox 3"/>
          <p:cNvSpPr txBox="1"/>
          <p:nvPr/>
        </p:nvSpPr>
        <p:spPr>
          <a:xfrm>
            <a:off x="3223214" y="66245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Tree>
    <p:extLst>
      <p:ext uri="{BB962C8B-B14F-4D97-AF65-F5344CB8AC3E}">
        <p14:creationId xmlns:p14="http://schemas.microsoft.com/office/powerpoint/2010/main" val="144324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X-rays</a:t>
            </a:r>
          </a:p>
        </p:txBody>
      </p:sp>
      <p:sp>
        <p:nvSpPr>
          <p:cNvPr id="3" name="Content Placeholder 2"/>
          <p:cNvSpPr>
            <a:spLocks noGrp="1"/>
          </p:cNvSpPr>
          <p:nvPr>
            <p:ph idx="1"/>
          </p:nvPr>
        </p:nvSpPr>
        <p:spPr/>
        <p:txBody>
          <a:bodyPr/>
          <a:lstStyle/>
          <a:p>
            <a:r>
              <a:rPr lang="en-US" dirty="0"/>
              <a:t>General information</a:t>
            </a:r>
          </a:p>
          <a:p>
            <a:r>
              <a:rPr lang="en-US" dirty="0"/>
              <a:t>Reading bone</a:t>
            </a:r>
          </a:p>
          <a:p>
            <a:r>
              <a:rPr lang="en-US" dirty="0"/>
              <a:t>Reading joints</a:t>
            </a:r>
          </a:p>
          <a:p>
            <a:r>
              <a:rPr lang="en-US" dirty="0"/>
              <a:t>Reading soft tissues</a:t>
            </a:r>
          </a:p>
        </p:txBody>
      </p:sp>
    </p:spTree>
    <p:extLst>
      <p:ext uri="{BB962C8B-B14F-4D97-AF65-F5344CB8AC3E}">
        <p14:creationId xmlns:p14="http://schemas.microsoft.com/office/powerpoint/2010/main" val="15291488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Matrix</a:t>
            </a:r>
          </a:p>
        </p:txBody>
      </p:sp>
      <p:sp>
        <p:nvSpPr>
          <p:cNvPr id="4" name="TextBox 3"/>
          <p:cNvSpPr txBox="1"/>
          <p:nvPr/>
        </p:nvSpPr>
        <p:spPr>
          <a:xfrm>
            <a:off x="3223214" y="66245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sharpenSoften amount="100000"/>
                    </a14:imgEffect>
                    <a14:imgEffect>
                      <a14:colorTemperature colorTemp="3130"/>
                    </a14:imgEffect>
                    <a14:imgEffect>
                      <a14:saturation sat="35000"/>
                    </a14:imgEffect>
                  </a14:imgLayer>
                </a14:imgProps>
              </a:ext>
              <a:ext uri="{28A0092B-C50C-407E-A947-70E740481C1C}">
                <a14:useLocalDpi xmlns:a14="http://schemas.microsoft.com/office/drawing/2010/main"/>
              </a:ext>
            </a:extLst>
          </a:blip>
          <a:stretch>
            <a:fillRect/>
          </a:stretch>
        </p:blipFill>
        <p:spPr>
          <a:xfrm>
            <a:off x="1128178" y="1046163"/>
            <a:ext cx="6878120" cy="4986705"/>
          </a:xfrm>
          <a:prstGeom prst="rect">
            <a:avLst/>
          </a:prstGeom>
        </p:spPr>
      </p:pic>
    </p:spTree>
    <p:extLst>
      <p:ext uri="{BB962C8B-B14F-4D97-AF65-F5344CB8AC3E}">
        <p14:creationId xmlns:p14="http://schemas.microsoft.com/office/powerpoint/2010/main" val="3640065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Bone Destruction</a:t>
            </a: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100000"/>
                    </a14:imgEffect>
                    <a14:imgEffect>
                      <a14:colorTemperature colorTemp="3130"/>
                    </a14:imgEffect>
                    <a14:imgEffect>
                      <a14:saturation sat="35000"/>
                    </a14:imgEffect>
                  </a14:imgLayer>
                </a14:imgProps>
              </a:ext>
              <a:ext uri="{28A0092B-C50C-407E-A947-70E740481C1C}">
                <a14:useLocalDpi xmlns:a14="http://schemas.microsoft.com/office/drawing/2010/main"/>
              </a:ext>
            </a:extLst>
          </a:blip>
          <a:stretch>
            <a:fillRect/>
          </a:stretch>
        </p:blipFill>
        <p:spPr>
          <a:xfrm>
            <a:off x="1685107" y="1100138"/>
            <a:ext cx="6211599" cy="5757862"/>
          </a:xfrm>
          <a:prstGeom prst="rect">
            <a:avLst/>
          </a:prstGeom>
        </p:spPr>
      </p:pic>
      <p:sp>
        <p:nvSpPr>
          <p:cNvPr id="4" name="TextBox 3"/>
          <p:cNvSpPr txBox="1"/>
          <p:nvPr/>
        </p:nvSpPr>
        <p:spPr>
          <a:xfrm>
            <a:off x="3223214" y="66245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Tree>
    <p:extLst>
      <p:ext uri="{BB962C8B-B14F-4D97-AF65-F5344CB8AC3E}">
        <p14:creationId xmlns:p14="http://schemas.microsoft.com/office/powerpoint/2010/main" val="849880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Periosteal Reaction</a:t>
            </a: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100000"/>
                    </a14:imgEffect>
                    <a14:imgEffect>
                      <a14:colorTemperature colorTemp="3162"/>
                    </a14:imgEffect>
                    <a14:imgEffect>
                      <a14:saturation sat="35000"/>
                    </a14:imgEffect>
                  </a14:imgLayer>
                </a14:imgProps>
              </a:ext>
              <a:ext uri="{28A0092B-C50C-407E-A947-70E740481C1C}">
                <a14:useLocalDpi xmlns:a14="http://schemas.microsoft.com/office/drawing/2010/main"/>
              </a:ext>
            </a:extLst>
          </a:blip>
          <a:stretch>
            <a:fillRect/>
          </a:stretch>
        </p:blipFill>
        <p:spPr>
          <a:xfrm>
            <a:off x="1760818" y="1100138"/>
            <a:ext cx="5647763" cy="5757862"/>
          </a:xfrm>
          <a:prstGeom prst="rect">
            <a:avLst/>
          </a:prstGeom>
        </p:spPr>
      </p:pic>
      <p:sp>
        <p:nvSpPr>
          <p:cNvPr id="4" name="TextBox 3"/>
          <p:cNvSpPr txBox="1"/>
          <p:nvPr/>
        </p:nvSpPr>
        <p:spPr>
          <a:xfrm>
            <a:off x="3223214" y="66245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Tree>
    <p:extLst>
      <p:ext uri="{BB962C8B-B14F-4D97-AF65-F5344CB8AC3E}">
        <p14:creationId xmlns:p14="http://schemas.microsoft.com/office/powerpoint/2010/main" val="39875568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 Tissue Extension</a:t>
            </a: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72000"/>
                    </a14:imgEffect>
                    <a14:imgEffect>
                      <a14:colorTemperature colorTemp="3130"/>
                    </a14:imgEffect>
                    <a14:imgEffect>
                      <a14:saturation sat="35000"/>
                    </a14:imgEffect>
                  </a14:imgLayer>
                </a14:imgProps>
              </a:ext>
              <a:ext uri="{28A0092B-C50C-407E-A947-70E740481C1C}">
                <a14:useLocalDpi xmlns:a14="http://schemas.microsoft.com/office/drawing/2010/main"/>
              </a:ext>
            </a:extLst>
          </a:blip>
          <a:stretch>
            <a:fillRect/>
          </a:stretch>
        </p:blipFill>
        <p:spPr>
          <a:xfrm>
            <a:off x="549275" y="1100138"/>
            <a:ext cx="8231863" cy="5229316"/>
          </a:xfrm>
          <a:prstGeom prst="rect">
            <a:avLst/>
          </a:prstGeom>
        </p:spPr>
      </p:pic>
      <p:sp>
        <p:nvSpPr>
          <p:cNvPr id="4" name="TextBox 3"/>
          <p:cNvSpPr txBox="1"/>
          <p:nvPr/>
        </p:nvSpPr>
        <p:spPr>
          <a:xfrm>
            <a:off x="3223214" y="66245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Tree>
    <p:extLst>
      <p:ext uri="{BB962C8B-B14F-4D97-AF65-F5344CB8AC3E}">
        <p14:creationId xmlns:p14="http://schemas.microsoft.com/office/powerpoint/2010/main" val="1306137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Benign Vs. malignant</a:t>
            </a:r>
          </a:p>
        </p:txBody>
      </p:sp>
      <p:pic>
        <p:nvPicPr>
          <p:cNvPr id="3" name="Picture 2"/>
          <p:cNvPicPr>
            <a:picLocks noChangeAspect="1"/>
          </p:cNvPicPr>
          <p:nvPr/>
        </p:nvPicPr>
        <p:blipFill>
          <a:blip r:embed="rId2" cstate="screen">
            <a:extLst>
              <a:ext uri="{BEBA8EAE-BF5A-486C-A8C5-ECC9F3942E4B}">
                <a14:imgProps xmlns:a14="http://schemas.microsoft.com/office/drawing/2010/main">
                  <a14:imgLayer r:embed="rId3">
                    <a14:imgEffect>
                      <a14:sharpenSoften amount="89000"/>
                    </a14:imgEffect>
                    <a14:imgEffect>
                      <a14:colorTemperature colorTemp="3130"/>
                    </a14:imgEffect>
                    <a14:imgEffect>
                      <a14:saturation sat="35000"/>
                    </a14:imgEffect>
                  </a14:imgLayer>
                </a14:imgProps>
              </a:ext>
              <a:ext uri="{28A0092B-C50C-407E-A947-70E740481C1C}">
                <a14:useLocalDpi xmlns:a14="http://schemas.microsoft.com/office/drawing/2010/main"/>
              </a:ext>
            </a:extLst>
          </a:blip>
          <a:stretch>
            <a:fillRect/>
          </a:stretch>
        </p:blipFill>
        <p:spPr>
          <a:xfrm>
            <a:off x="665066" y="1121234"/>
            <a:ext cx="7839268" cy="5515859"/>
          </a:xfrm>
          <a:prstGeom prst="rect">
            <a:avLst/>
          </a:prstGeom>
        </p:spPr>
      </p:pic>
      <p:sp>
        <p:nvSpPr>
          <p:cNvPr id="4" name="TextBox 3"/>
          <p:cNvSpPr txBox="1"/>
          <p:nvPr/>
        </p:nvSpPr>
        <p:spPr>
          <a:xfrm>
            <a:off x="3223214" y="6624565"/>
            <a:ext cx="2722971" cy="215444"/>
          </a:xfrm>
          <a:prstGeom prst="rect">
            <a:avLst/>
          </a:prstGeom>
          <a:noFill/>
        </p:spPr>
        <p:txBody>
          <a:bodyPr wrap="none" rtlCol="0">
            <a:spAutoFit/>
          </a:bodyPr>
          <a:lstStyle/>
          <a:p>
            <a:pPr algn="ctr"/>
            <a:r>
              <a:rPr lang="en-US" sz="800" dirty="0">
                <a:solidFill>
                  <a:srgbClr val="397B8C"/>
                </a:solidFill>
              </a:rPr>
              <a:t>Orthopedic </a:t>
            </a:r>
            <a:r>
              <a:rPr lang="en-US" sz="800" dirty="0" err="1">
                <a:solidFill>
                  <a:srgbClr val="397B8C"/>
                </a:solidFill>
              </a:rPr>
              <a:t>Radiolgy</a:t>
            </a:r>
            <a:r>
              <a:rPr lang="en-US" sz="800" dirty="0">
                <a:solidFill>
                  <a:srgbClr val="397B8C"/>
                </a:solidFill>
              </a:rPr>
              <a:t>. A Greenspan. Lippincott-Raven</a:t>
            </a:r>
          </a:p>
        </p:txBody>
      </p:sp>
      <p:sp>
        <p:nvSpPr>
          <p:cNvPr id="5" name="Rectangle 4"/>
          <p:cNvSpPr/>
          <p:nvPr/>
        </p:nvSpPr>
        <p:spPr>
          <a:xfrm>
            <a:off x="6088751" y="1139377"/>
            <a:ext cx="2397440" cy="566052"/>
          </a:xfrm>
          <a:prstGeom prst="rect">
            <a:avLst/>
          </a:prstGeom>
          <a:solidFill>
            <a:srgbClr val="397B8C">
              <a:alpha val="28000"/>
            </a:srgbClr>
          </a:solidFill>
          <a:ln w="57150">
            <a:solidFill>
              <a:srgbClr val="397B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87551" y="1156772"/>
            <a:ext cx="2287239" cy="566052"/>
          </a:xfrm>
          <a:prstGeom prst="rect">
            <a:avLst/>
          </a:prstGeom>
          <a:solidFill>
            <a:srgbClr val="397B8C">
              <a:alpha val="28000"/>
            </a:srgbClr>
          </a:solidFill>
          <a:ln w="57150">
            <a:solidFill>
              <a:srgbClr val="397B8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25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Periosteal Reaction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74" y="1165267"/>
            <a:ext cx="54292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078915" y="6607364"/>
            <a:ext cx="986168" cy="230832"/>
          </a:xfrm>
          <a:prstGeom prst="rect">
            <a:avLst/>
          </a:prstGeom>
        </p:spPr>
        <p:txBody>
          <a:bodyPr wrap="none">
            <a:spAutoFit/>
          </a:bodyPr>
          <a:lstStyle/>
          <a:p>
            <a:pPr algn="ctr"/>
            <a:r>
              <a:rPr lang="en-US" sz="900" dirty="0">
                <a:solidFill>
                  <a:srgbClr val="397B8C"/>
                </a:solidFill>
              </a:rPr>
              <a:t>radiopaedia.org</a:t>
            </a:r>
          </a:p>
        </p:txBody>
      </p:sp>
    </p:spTree>
    <p:extLst>
      <p:ext uri="{BB962C8B-B14F-4D97-AF65-F5344CB8AC3E}">
        <p14:creationId xmlns:p14="http://schemas.microsoft.com/office/powerpoint/2010/main" val="21183916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Periosteal Reaction</a:t>
            </a:r>
          </a:p>
        </p:txBody>
      </p:sp>
      <p:sp>
        <p:nvSpPr>
          <p:cNvPr id="3" name="Rectangle 2"/>
          <p:cNvSpPr/>
          <p:nvPr/>
        </p:nvSpPr>
        <p:spPr>
          <a:xfrm>
            <a:off x="4078915" y="6607364"/>
            <a:ext cx="986168" cy="230832"/>
          </a:xfrm>
          <a:prstGeom prst="rect">
            <a:avLst/>
          </a:prstGeom>
        </p:spPr>
        <p:txBody>
          <a:bodyPr wrap="none">
            <a:spAutoFit/>
          </a:bodyPr>
          <a:lstStyle/>
          <a:p>
            <a:pPr algn="ctr"/>
            <a:r>
              <a:rPr lang="en-US" sz="900" dirty="0">
                <a:solidFill>
                  <a:srgbClr val="397B8C"/>
                </a:solidFill>
              </a:rPr>
              <a:t>radiopaedia.org</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49379" y="1163736"/>
            <a:ext cx="5245239" cy="524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D6E28699-A131-8544-B56D-FEE8D0ABD283}"/>
              </a:ext>
            </a:extLst>
          </p:cNvPr>
          <p:cNvSpPr txBox="1"/>
          <p:nvPr/>
        </p:nvSpPr>
        <p:spPr>
          <a:xfrm>
            <a:off x="5832390" y="4250724"/>
            <a:ext cx="1173719" cy="369332"/>
          </a:xfrm>
          <a:prstGeom prst="rect">
            <a:avLst/>
          </a:prstGeom>
          <a:noFill/>
        </p:spPr>
        <p:txBody>
          <a:bodyPr wrap="none" rtlCol="0">
            <a:spAutoFit/>
          </a:bodyPr>
          <a:lstStyle/>
          <a:p>
            <a:r>
              <a:rPr lang="en-US" dirty="0">
                <a:solidFill>
                  <a:schemeClr val="bg1"/>
                </a:solidFill>
              </a:rPr>
              <a:t>Sunburst</a:t>
            </a:r>
          </a:p>
        </p:txBody>
      </p:sp>
    </p:spTree>
    <p:extLst>
      <p:ext uri="{BB962C8B-B14F-4D97-AF65-F5344CB8AC3E}">
        <p14:creationId xmlns:p14="http://schemas.microsoft.com/office/powerpoint/2010/main" val="2539103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BC7D35-9FF9-5C40-9349-E84EDE22D8DE}"/>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84B33D51-050D-AB4B-97C1-F214142B23C2}"/>
              </a:ext>
            </a:extLst>
          </p:cNvPr>
          <p:cNvSpPr>
            <a:spLocks noGrp="1"/>
          </p:cNvSpPr>
          <p:nvPr>
            <p:ph idx="1"/>
          </p:nvPr>
        </p:nvSpPr>
        <p:spPr/>
        <p:txBody>
          <a:bodyPr/>
          <a:lstStyle/>
          <a:p>
            <a:r>
              <a:rPr lang="en-US" dirty="0"/>
              <a:t>45-year-old lady with knee pain</a:t>
            </a:r>
          </a:p>
        </p:txBody>
      </p:sp>
      <p:sp>
        <p:nvSpPr>
          <p:cNvPr id="4" name="Rectangle 3">
            <a:extLst>
              <a:ext uri="{FF2B5EF4-FFF2-40B4-BE49-F238E27FC236}">
                <a16:creationId xmlns:a16="http://schemas.microsoft.com/office/drawing/2014/main" id="{4B8FC25F-98CE-8048-8CC9-9F013090FF3F}"/>
              </a:ext>
            </a:extLst>
          </p:cNvPr>
          <p:cNvSpPr/>
          <p:nvPr/>
        </p:nvSpPr>
        <p:spPr>
          <a:xfrm>
            <a:off x="6378497" y="6563607"/>
            <a:ext cx="1722765" cy="196208"/>
          </a:xfrm>
          <a:prstGeom prst="rect">
            <a:avLst/>
          </a:prstGeom>
        </p:spPr>
        <p:txBody>
          <a:bodyPr wrap="square">
            <a:spAutoFit/>
          </a:bodyPr>
          <a:lstStyle/>
          <a:p>
            <a:pPr algn="ctr"/>
            <a:r>
              <a:rPr lang="en-US" sz="675" dirty="0">
                <a:solidFill>
                  <a:srgbClr val="397B8C"/>
                </a:solidFill>
              </a:rPr>
              <a:t>http://www.startradiology.com/</a:t>
            </a:r>
          </a:p>
        </p:txBody>
      </p:sp>
      <p:pic>
        <p:nvPicPr>
          <p:cNvPr id="7" name="Picture 6">
            <a:extLst>
              <a:ext uri="{FF2B5EF4-FFF2-40B4-BE49-F238E27FC236}">
                <a16:creationId xmlns:a16="http://schemas.microsoft.com/office/drawing/2014/main" id="{4A3E54E5-AAB5-5241-B0D7-CF1B783E1FEC}"/>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674724" y="1959978"/>
            <a:ext cx="5916827" cy="3840747"/>
          </a:xfrm>
          <a:prstGeom prst="rect">
            <a:avLst/>
          </a:prstGeom>
        </p:spPr>
      </p:pic>
    </p:spTree>
    <p:extLst>
      <p:ext uri="{BB962C8B-B14F-4D97-AF65-F5344CB8AC3E}">
        <p14:creationId xmlns:p14="http://schemas.microsoft.com/office/powerpoint/2010/main" val="39233859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BC7D35-9FF9-5C40-9349-E84EDE22D8DE}"/>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84B33D51-050D-AB4B-97C1-F214142B23C2}"/>
              </a:ext>
            </a:extLst>
          </p:cNvPr>
          <p:cNvSpPr>
            <a:spLocks noGrp="1"/>
          </p:cNvSpPr>
          <p:nvPr>
            <p:ph idx="1"/>
          </p:nvPr>
        </p:nvSpPr>
        <p:spPr/>
        <p:txBody>
          <a:bodyPr/>
          <a:lstStyle/>
          <a:p>
            <a:r>
              <a:rPr lang="en-US" dirty="0"/>
              <a:t>45-year-old lady with knee pain</a:t>
            </a:r>
          </a:p>
        </p:txBody>
      </p:sp>
      <p:sp>
        <p:nvSpPr>
          <p:cNvPr id="4" name="Rectangle 3">
            <a:extLst>
              <a:ext uri="{FF2B5EF4-FFF2-40B4-BE49-F238E27FC236}">
                <a16:creationId xmlns:a16="http://schemas.microsoft.com/office/drawing/2014/main" id="{4B8FC25F-98CE-8048-8CC9-9F013090FF3F}"/>
              </a:ext>
            </a:extLst>
          </p:cNvPr>
          <p:cNvSpPr/>
          <p:nvPr/>
        </p:nvSpPr>
        <p:spPr>
          <a:xfrm>
            <a:off x="6378497" y="6563607"/>
            <a:ext cx="1722765" cy="196208"/>
          </a:xfrm>
          <a:prstGeom prst="rect">
            <a:avLst/>
          </a:prstGeom>
        </p:spPr>
        <p:txBody>
          <a:bodyPr wrap="square">
            <a:spAutoFit/>
          </a:bodyPr>
          <a:lstStyle/>
          <a:p>
            <a:pPr algn="ctr"/>
            <a:r>
              <a:rPr lang="en-US" sz="675" dirty="0">
                <a:solidFill>
                  <a:srgbClr val="397B8C"/>
                </a:solidFill>
              </a:rPr>
              <a:t>http://www.startradiology.com/</a:t>
            </a:r>
          </a:p>
        </p:txBody>
      </p:sp>
      <p:pic>
        <p:nvPicPr>
          <p:cNvPr id="8" name="Picture 7">
            <a:extLst>
              <a:ext uri="{FF2B5EF4-FFF2-40B4-BE49-F238E27FC236}">
                <a16:creationId xmlns:a16="http://schemas.microsoft.com/office/drawing/2014/main" id="{054C1930-5932-3149-AEC2-A5BCD9ECE06C}"/>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617786" y="1931402"/>
            <a:ext cx="5959477" cy="3896581"/>
          </a:xfrm>
          <a:prstGeom prst="rect">
            <a:avLst/>
          </a:prstGeom>
        </p:spPr>
      </p:pic>
    </p:spTree>
    <p:extLst>
      <p:ext uri="{BB962C8B-B14F-4D97-AF65-F5344CB8AC3E}">
        <p14:creationId xmlns:p14="http://schemas.microsoft.com/office/powerpoint/2010/main" val="16247327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BC7D35-9FF9-5C40-9349-E84EDE22D8DE}"/>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84B33D51-050D-AB4B-97C1-F214142B23C2}"/>
              </a:ext>
            </a:extLst>
          </p:cNvPr>
          <p:cNvSpPr>
            <a:spLocks noGrp="1"/>
          </p:cNvSpPr>
          <p:nvPr>
            <p:ph idx="1"/>
          </p:nvPr>
        </p:nvSpPr>
        <p:spPr/>
        <p:txBody>
          <a:bodyPr/>
          <a:lstStyle/>
          <a:p>
            <a:r>
              <a:rPr lang="en-US" dirty="0"/>
              <a:t>45-year-old lady with knee pain</a:t>
            </a:r>
          </a:p>
        </p:txBody>
      </p:sp>
      <p:sp>
        <p:nvSpPr>
          <p:cNvPr id="4" name="Rectangle 3">
            <a:extLst>
              <a:ext uri="{FF2B5EF4-FFF2-40B4-BE49-F238E27FC236}">
                <a16:creationId xmlns:a16="http://schemas.microsoft.com/office/drawing/2014/main" id="{4B8FC25F-98CE-8048-8CC9-9F013090FF3F}"/>
              </a:ext>
            </a:extLst>
          </p:cNvPr>
          <p:cNvSpPr/>
          <p:nvPr/>
        </p:nvSpPr>
        <p:spPr>
          <a:xfrm>
            <a:off x="6378497" y="6563607"/>
            <a:ext cx="1722765" cy="196208"/>
          </a:xfrm>
          <a:prstGeom prst="rect">
            <a:avLst/>
          </a:prstGeom>
        </p:spPr>
        <p:txBody>
          <a:bodyPr wrap="square">
            <a:spAutoFit/>
          </a:bodyPr>
          <a:lstStyle/>
          <a:p>
            <a:pPr algn="ctr"/>
            <a:r>
              <a:rPr lang="en-US" sz="675" dirty="0">
                <a:solidFill>
                  <a:srgbClr val="397B8C"/>
                </a:solidFill>
              </a:rPr>
              <a:t>http://www.startradiology.com/</a:t>
            </a:r>
          </a:p>
        </p:txBody>
      </p:sp>
      <p:pic>
        <p:nvPicPr>
          <p:cNvPr id="7" name="Picture 6">
            <a:extLst>
              <a:ext uri="{FF2B5EF4-FFF2-40B4-BE49-F238E27FC236}">
                <a16:creationId xmlns:a16="http://schemas.microsoft.com/office/drawing/2014/main" id="{4A3E54E5-AAB5-5241-B0D7-CF1B783E1FEC}"/>
              </a:ext>
            </a:extLst>
          </p:cNvPr>
          <p:cNvPicPr>
            <a:picLocks noChangeAspect="1"/>
          </p:cNvPicPr>
          <p:nvPr/>
        </p:nvPicPr>
        <p:blipFill>
          <a:blip r:embed="rId2" cstate="screen">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632074" y="1959978"/>
            <a:ext cx="5959477" cy="3868432"/>
          </a:xfrm>
          <a:prstGeom prst="rect">
            <a:avLst/>
          </a:prstGeom>
        </p:spPr>
      </p:pic>
      <p:pic>
        <p:nvPicPr>
          <p:cNvPr id="6" name="Picture 5">
            <a:extLst>
              <a:ext uri="{FF2B5EF4-FFF2-40B4-BE49-F238E27FC236}">
                <a16:creationId xmlns:a16="http://schemas.microsoft.com/office/drawing/2014/main" id="{A54251E7-FFF0-4B45-B5C1-96696B84928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288" y="2662019"/>
            <a:ext cx="2565243" cy="2295743"/>
          </a:xfrm>
          <a:prstGeom prst="rect">
            <a:avLst/>
          </a:prstGeom>
        </p:spPr>
      </p:pic>
      <p:sp>
        <p:nvSpPr>
          <p:cNvPr id="2" name="TextBox 1">
            <a:extLst>
              <a:ext uri="{FF2B5EF4-FFF2-40B4-BE49-F238E27FC236}">
                <a16:creationId xmlns:a16="http://schemas.microsoft.com/office/drawing/2014/main" id="{DD40FD2A-D4A7-5240-9226-CBB3B02E0E06}"/>
              </a:ext>
            </a:extLst>
          </p:cNvPr>
          <p:cNvSpPr txBox="1"/>
          <p:nvPr/>
        </p:nvSpPr>
        <p:spPr>
          <a:xfrm>
            <a:off x="192885" y="4967198"/>
            <a:ext cx="2271712" cy="646331"/>
          </a:xfrm>
          <a:prstGeom prst="rect">
            <a:avLst/>
          </a:prstGeom>
          <a:noFill/>
        </p:spPr>
        <p:txBody>
          <a:bodyPr wrap="square" rtlCol="0">
            <a:spAutoFit/>
          </a:bodyPr>
          <a:lstStyle/>
          <a:p>
            <a:pPr algn="ctr"/>
            <a:r>
              <a:rPr lang="en-US" dirty="0"/>
              <a:t>MRI shows soft tissue extension</a:t>
            </a:r>
          </a:p>
        </p:txBody>
      </p:sp>
      <p:sp>
        <p:nvSpPr>
          <p:cNvPr id="8" name="TextBox 7">
            <a:extLst>
              <a:ext uri="{FF2B5EF4-FFF2-40B4-BE49-F238E27FC236}">
                <a16:creationId xmlns:a16="http://schemas.microsoft.com/office/drawing/2014/main" id="{37D7DF7E-6F8D-A94F-92FE-D2B4369286A0}"/>
              </a:ext>
            </a:extLst>
          </p:cNvPr>
          <p:cNvSpPr txBox="1"/>
          <p:nvPr/>
        </p:nvSpPr>
        <p:spPr>
          <a:xfrm>
            <a:off x="307819" y="5828410"/>
            <a:ext cx="8283732" cy="369332"/>
          </a:xfrm>
          <a:prstGeom prst="rect">
            <a:avLst/>
          </a:prstGeom>
          <a:noFill/>
        </p:spPr>
        <p:txBody>
          <a:bodyPr wrap="square" rtlCol="0">
            <a:spAutoFit/>
          </a:bodyPr>
          <a:lstStyle/>
          <a:p>
            <a:r>
              <a:rPr lang="en-US" dirty="0"/>
              <a:t>Biopsy showed mammary carcinoma – had undiagnosed Ca Breast</a:t>
            </a:r>
          </a:p>
        </p:txBody>
      </p:sp>
      <p:sp>
        <p:nvSpPr>
          <p:cNvPr id="9" name="TextBox 8">
            <a:extLst>
              <a:ext uri="{FF2B5EF4-FFF2-40B4-BE49-F238E27FC236}">
                <a16:creationId xmlns:a16="http://schemas.microsoft.com/office/drawing/2014/main" id="{5756D6DD-0399-8C4D-B2E9-3203CE730EE3}"/>
              </a:ext>
            </a:extLst>
          </p:cNvPr>
          <p:cNvSpPr txBox="1"/>
          <p:nvPr/>
        </p:nvSpPr>
        <p:spPr>
          <a:xfrm>
            <a:off x="5309339" y="836216"/>
            <a:ext cx="3817199" cy="17543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Osteopenic lesion</a:t>
            </a:r>
          </a:p>
          <a:p>
            <a:r>
              <a:rPr lang="en-US" dirty="0"/>
              <a:t>Eccentric</a:t>
            </a:r>
          </a:p>
          <a:p>
            <a:r>
              <a:rPr lang="en-US" dirty="0"/>
              <a:t>Clear narrow zone of transition</a:t>
            </a:r>
          </a:p>
          <a:p>
            <a:r>
              <a:rPr lang="en-US" dirty="0"/>
              <a:t>Breaking through posterior cortex</a:t>
            </a:r>
          </a:p>
          <a:p>
            <a:r>
              <a:rPr lang="en-US" dirty="0">
                <a:solidFill>
                  <a:schemeClr val="bg1"/>
                </a:solidFill>
              </a:rPr>
              <a:t>Periosteal reaction</a:t>
            </a:r>
          </a:p>
          <a:p>
            <a:r>
              <a:rPr lang="en-US" dirty="0">
                <a:solidFill>
                  <a:schemeClr val="bg1"/>
                </a:solidFill>
              </a:rPr>
              <a:t>MRI recommended</a:t>
            </a:r>
          </a:p>
        </p:txBody>
      </p:sp>
    </p:spTree>
    <p:extLst>
      <p:ext uri="{BB962C8B-B14F-4D97-AF65-F5344CB8AC3E}">
        <p14:creationId xmlns:p14="http://schemas.microsoft.com/office/powerpoint/2010/main" val="27316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Information</a:t>
            </a:r>
          </a:p>
        </p:txBody>
      </p:sp>
      <p:sp>
        <p:nvSpPr>
          <p:cNvPr id="3" name="Content Placeholder 2"/>
          <p:cNvSpPr>
            <a:spLocks noGrp="1"/>
          </p:cNvSpPr>
          <p:nvPr>
            <p:ph idx="1"/>
          </p:nvPr>
        </p:nvSpPr>
        <p:spPr/>
        <p:txBody>
          <a:bodyPr>
            <a:normAutofit/>
          </a:bodyPr>
          <a:lstStyle/>
          <a:p>
            <a:r>
              <a:rPr lang="en-US" dirty="0"/>
              <a:t>Identify patient’s information</a:t>
            </a:r>
          </a:p>
          <a:p>
            <a:pPr lvl="1"/>
            <a:r>
              <a:rPr lang="en-US" dirty="0"/>
              <a:t>Name, sex, age, file number, date of X-ray</a:t>
            </a:r>
          </a:p>
          <a:p>
            <a:r>
              <a:rPr lang="en-US" dirty="0"/>
              <a:t>Anatomical area</a:t>
            </a:r>
          </a:p>
          <a:p>
            <a:pPr lvl="1"/>
            <a:r>
              <a:rPr lang="en-US" dirty="0"/>
              <a:t>What parts are seen on the film</a:t>
            </a:r>
          </a:p>
          <a:p>
            <a:r>
              <a:rPr lang="en-US" dirty="0"/>
              <a:t>View(s)</a:t>
            </a:r>
          </a:p>
          <a:p>
            <a:pPr lvl="1"/>
            <a:r>
              <a:rPr lang="en-US" dirty="0"/>
              <a:t>AP, Lat., Oblique, Special, ….</a:t>
            </a:r>
          </a:p>
          <a:p>
            <a:r>
              <a:rPr lang="en-US" dirty="0"/>
              <a:t>X-ray quality</a:t>
            </a:r>
          </a:p>
          <a:p>
            <a:r>
              <a:rPr lang="en-US" dirty="0"/>
              <a:t>Extra:</a:t>
            </a:r>
          </a:p>
          <a:p>
            <a:pPr lvl="1"/>
            <a:r>
              <a:rPr lang="en-US" dirty="0"/>
              <a:t>In full cast. cast slab, splint, traction pin, implants….</a:t>
            </a:r>
          </a:p>
        </p:txBody>
      </p:sp>
    </p:spTree>
    <p:extLst>
      <p:ext uri="{BB962C8B-B14F-4D97-AF65-F5344CB8AC3E}">
        <p14:creationId xmlns:p14="http://schemas.microsoft.com/office/powerpoint/2010/main" val="11889192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2951163" cy="4899910"/>
          </a:xfrm>
        </p:spPr>
        <p:txBody>
          <a:bodyPr/>
          <a:lstStyle/>
          <a:p>
            <a:r>
              <a:rPr lang="en-US" dirty="0"/>
              <a:t>15-year-old boy</a:t>
            </a:r>
          </a:p>
          <a:p>
            <a:r>
              <a:rPr lang="en-US" dirty="0"/>
              <a:t>Asymptomatic</a:t>
            </a:r>
          </a:p>
          <a:p>
            <a:endParaRPr lang="en-US" dirty="0"/>
          </a:p>
          <a:p>
            <a:endParaRPr lang="en-US" dirty="0"/>
          </a:p>
          <a:p>
            <a:endParaRPr lang="en-US" dirty="0"/>
          </a:p>
          <a:p>
            <a:pPr marL="0" indent="0">
              <a:buNone/>
            </a:pPr>
            <a:endParaRPr lang="en-US" dirty="0"/>
          </a:p>
          <a:p>
            <a:pPr marL="0" indent="0" algn="ctr">
              <a:buNone/>
            </a:pPr>
            <a:r>
              <a:rPr lang="en-US" dirty="0"/>
              <a:t>Simple bone cyst </a:t>
            </a:r>
          </a:p>
        </p:txBody>
      </p:sp>
      <p:pic>
        <p:nvPicPr>
          <p:cNvPr id="4" name="Picture 3">
            <a:extLst>
              <a:ext uri="{FF2B5EF4-FFF2-40B4-BE49-F238E27FC236}">
                <a16:creationId xmlns:a16="http://schemas.microsoft.com/office/drawing/2014/main" id="{7488FB0C-2865-FE47-AE03-9C384BF794CD}"/>
              </a:ext>
            </a:extLst>
          </p:cNvPr>
          <p:cNvPicPr>
            <a:picLocks noChangeAspect="1"/>
          </p:cNvPicPr>
          <p:nvPr/>
        </p:nvPicPr>
        <p:blipFill>
          <a:blip r:embed="rId2"/>
          <a:stretch>
            <a:fillRect/>
          </a:stretch>
        </p:blipFill>
        <p:spPr>
          <a:xfrm>
            <a:off x="3691641" y="1375758"/>
            <a:ext cx="4899910" cy="4899910"/>
          </a:xfrm>
          <a:prstGeom prst="rect">
            <a:avLst/>
          </a:prstGeom>
        </p:spPr>
      </p:pic>
      <p:sp>
        <p:nvSpPr>
          <p:cNvPr id="5" name="Rectangle 4">
            <a:extLst>
              <a:ext uri="{FF2B5EF4-FFF2-40B4-BE49-F238E27FC236}">
                <a16:creationId xmlns:a16="http://schemas.microsoft.com/office/drawing/2014/main" id="{E683A290-84CB-3148-BC92-AB22A08339CA}"/>
              </a:ext>
            </a:extLst>
          </p:cNvPr>
          <p:cNvSpPr/>
          <p:nvPr/>
        </p:nvSpPr>
        <p:spPr>
          <a:xfrm>
            <a:off x="5151450" y="6377438"/>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pic>
        <p:nvPicPr>
          <p:cNvPr id="6" name="Picture 5">
            <a:extLst>
              <a:ext uri="{FF2B5EF4-FFF2-40B4-BE49-F238E27FC236}">
                <a16:creationId xmlns:a16="http://schemas.microsoft.com/office/drawing/2014/main" id="{CCD57220-4295-734B-9485-A3CCD18D082D}"/>
              </a:ext>
            </a:extLst>
          </p:cNvPr>
          <p:cNvPicPr>
            <a:picLocks noChangeAspect="1"/>
          </p:cNvPicPr>
          <p:nvPr/>
        </p:nvPicPr>
        <p:blipFill rotWithShape="1">
          <a:blip r:embed="rId3"/>
          <a:srcRect l="6072" t="14008" r="3928" b="16786"/>
          <a:stretch/>
        </p:blipFill>
        <p:spPr>
          <a:xfrm>
            <a:off x="317236" y="2478363"/>
            <a:ext cx="3317253" cy="2550833"/>
          </a:xfrm>
          <a:prstGeom prst="rect">
            <a:avLst/>
          </a:prstGeom>
        </p:spPr>
      </p:pic>
      <p:sp>
        <p:nvSpPr>
          <p:cNvPr id="7" name="TextBox 6">
            <a:extLst>
              <a:ext uri="{FF2B5EF4-FFF2-40B4-BE49-F238E27FC236}">
                <a16:creationId xmlns:a16="http://schemas.microsoft.com/office/drawing/2014/main" id="{31AC3B85-7FFD-774E-A26D-22C6A6CB7264}"/>
              </a:ext>
            </a:extLst>
          </p:cNvPr>
          <p:cNvSpPr txBox="1"/>
          <p:nvPr/>
        </p:nvSpPr>
        <p:spPr>
          <a:xfrm>
            <a:off x="3732477" y="1375758"/>
            <a:ext cx="3504164" cy="17543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Osteopenic lesion</a:t>
            </a:r>
          </a:p>
          <a:p>
            <a:r>
              <a:rPr lang="en-US" dirty="0"/>
              <a:t>Uniform consistency</a:t>
            </a:r>
          </a:p>
          <a:p>
            <a:r>
              <a:rPr lang="en-US" dirty="0"/>
              <a:t>Eccentric</a:t>
            </a:r>
          </a:p>
          <a:p>
            <a:r>
              <a:rPr lang="en-US" dirty="0"/>
              <a:t>Clear narrow zone of transition</a:t>
            </a:r>
          </a:p>
          <a:p>
            <a:r>
              <a:rPr lang="en-US" dirty="0"/>
              <a:t>Respecting cortex</a:t>
            </a:r>
          </a:p>
          <a:p>
            <a:r>
              <a:rPr lang="en-US" dirty="0"/>
              <a:t>No periosteal reaction</a:t>
            </a:r>
          </a:p>
        </p:txBody>
      </p:sp>
    </p:spTree>
    <p:extLst>
      <p:ext uri="{BB962C8B-B14F-4D97-AF65-F5344CB8AC3E}">
        <p14:creationId xmlns:p14="http://schemas.microsoft.com/office/powerpoint/2010/main" val="132353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lstStyle/>
          <a:p>
            <a:r>
              <a:rPr lang="en-US" dirty="0"/>
              <a:t>12-year-old boy - Swelling lower leg</a:t>
            </a:r>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Aneurysmal bone cyst </a:t>
            </a:r>
          </a:p>
        </p:txBody>
      </p:sp>
      <p:sp>
        <p:nvSpPr>
          <p:cNvPr id="5" name="Rectangle 4">
            <a:extLst>
              <a:ext uri="{FF2B5EF4-FFF2-40B4-BE49-F238E27FC236}">
                <a16:creationId xmlns:a16="http://schemas.microsoft.com/office/drawing/2014/main" id="{E683A290-84CB-3148-BC92-AB22A08339CA}"/>
              </a:ext>
            </a:extLst>
          </p:cNvPr>
          <p:cNvSpPr/>
          <p:nvPr/>
        </p:nvSpPr>
        <p:spPr>
          <a:xfrm>
            <a:off x="5151450" y="6377438"/>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pic>
        <p:nvPicPr>
          <p:cNvPr id="7" name="Picture 6">
            <a:extLst>
              <a:ext uri="{FF2B5EF4-FFF2-40B4-BE49-F238E27FC236}">
                <a16:creationId xmlns:a16="http://schemas.microsoft.com/office/drawing/2014/main" id="{C0EE7B16-5891-4E4E-869C-DB00D920DF50}"/>
              </a:ext>
            </a:extLst>
          </p:cNvPr>
          <p:cNvPicPr>
            <a:picLocks noChangeAspect="1"/>
          </p:cNvPicPr>
          <p:nvPr/>
        </p:nvPicPr>
        <p:blipFill rotWithShape="1">
          <a:blip r:embed="rId2"/>
          <a:srcRect t="3418" r="49026" b="8033"/>
          <a:stretch/>
        </p:blipFill>
        <p:spPr>
          <a:xfrm>
            <a:off x="4431636" y="1868824"/>
            <a:ext cx="2233423" cy="3879858"/>
          </a:xfrm>
          <a:prstGeom prst="rect">
            <a:avLst/>
          </a:prstGeom>
        </p:spPr>
      </p:pic>
      <p:pic>
        <p:nvPicPr>
          <p:cNvPr id="8" name="Picture 7">
            <a:extLst>
              <a:ext uri="{FF2B5EF4-FFF2-40B4-BE49-F238E27FC236}">
                <a16:creationId xmlns:a16="http://schemas.microsoft.com/office/drawing/2014/main" id="{B52CB409-1D28-A246-AEAE-23D71226B5B1}"/>
              </a:ext>
            </a:extLst>
          </p:cNvPr>
          <p:cNvPicPr>
            <a:picLocks noChangeAspect="1"/>
          </p:cNvPicPr>
          <p:nvPr/>
        </p:nvPicPr>
        <p:blipFill rotWithShape="1">
          <a:blip r:embed="rId3"/>
          <a:srcRect l="22094" t="8911" r="21094"/>
          <a:stretch/>
        </p:blipFill>
        <p:spPr>
          <a:xfrm>
            <a:off x="1949115" y="1868823"/>
            <a:ext cx="2419842" cy="3879858"/>
          </a:xfrm>
          <a:prstGeom prst="rect">
            <a:avLst/>
          </a:prstGeom>
        </p:spPr>
      </p:pic>
      <p:sp>
        <p:nvSpPr>
          <p:cNvPr id="9" name="TextBox 8">
            <a:extLst>
              <a:ext uri="{FF2B5EF4-FFF2-40B4-BE49-F238E27FC236}">
                <a16:creationId xmlns:a16="http://schemas.microsoft.com/office/drawing/2014/main" id="{57F9035F-2999-0040-8B5E-318D73E9433C}"/>
              </a:ext>
            </a:extLst>
          </p:cNvPr>
          <p:cNvSpPr txBox="1"/>
          <p:nvPr/>
        </p:nvSpPr>
        <p:spPr>
          <a:xfrm>
            <a:off x="286986" y="2071387"/>
            <a:ext cx="3504164" cy="17543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43B7FF"/>
                </a:solidFill>
              </a:rPr>
              <a:t>Osteopenic lesion</a:t>
            </a:r>
          </a:p>
          <a:p>
            <a:r>
              <a:rPr lang="en-US" dirty="0">
                <a:solidFill>
                  <a:srgbClr val="43B7FF"/>
                </a:solidFill>
              </a:rPr>
              <a:t>Eccentric</a:t>
            </a:r>
          </a:p>
          <a:p>
            <a:r>
              <a:rPr lang="en-US" dirty="0">
                <a:solidFill>
                  <a:srgbClr val="43B7FF"/>
                </a:solidFill>
              </a:rPr>
              <a:t>Clear narrow zone of transition</a:t>
            </a:r>
          </a:p>
          <a:p>
            <a:r>
              <a:rPr lang="en-US" dirty="0">
                <a:solidFill>
                  <a:srgbClr val="43B7FF"/>
                </a:solidFill>
              </a:rPr>
              <a:t>Respecting cortex</a:t>
            </a:r>
          </a:p>
          <a:p>
            <a:r>
              <a:rPr lang="en-US" dirty="0">
                <a:solidFill>
                  <a:srgbClr val="43B7FF"/>
                </a:solidFill>
              </a:rPr>
              <a:t>Ballooning cortex</a:t>
            </a:r>
          </a:p>
          <a:p>
            <a:r>
              <a:rPr lang="en-US" dirty="0">
                <a:solidFill>
                  <a:srgbClr val="43B7FF"/>
                </a:solidFill>
              </a:rPr>
              <a:t>No periosteal reaction</a:t>
            </a:r>
          </a:p>
        </p:txBody>
      </p:sp>
      <p:pic>
        <p:nvPicPr>
          <p:cNvPr id="10" name="Picture 9">
            <a:extLst>
              <a:ext uri="{FF2B5EF4-FFF2-40B4-BE49-F238E27FC236}">
                <a16:creationId xmlns:a16="http://schemas.microsoft.com/office/drawing/2014/main" id="{C8C1BEA2-4FAF-7240-9631-4B55F7ED58D3}"/>
              </a:ext>
            </a:extLst>
          </p:cNvPr>
          <p:cNvPicPr>
            <a:picLocks noChangeAspect="1"/>
          </p:cNvPicPr>
          <p:nvPr/>
        </p:nvPicPr>
        <p:blipFill rotWithShape="1">
          <a:blip r:embed="rId2"/>
          <a:srcRect l="50441" t="3418" b="8033"/>
          <a:stretch/>
        </p:blipFill>
        <p:spPr>
          <a:xfrm>
            <a:off x="6682379" y="1868823"/>
            <a:ext cx="2171461" cy="3879858"/>
          </a:xfrm>
          <a:prstGeom prst="rect">
            <a:avLst/>
          </a:prstGeom>
        </p:spPr>
      </p:pic>
    </p:spTree>
    <p:extLst>
      <p:ext uri="{BB962C8B-B14F-4D97-AF65-F5344CB8AC3E}">
        <p14:creationId xmlns:p14="http://schemas.microsoft.com/office/powerpoint/2010/main" val="277139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a:bodyPr>
          <a:lstStyle/>
          <a:p>
            <a:r>
              <a:rPr lang="en-US" dirty="0"/>
              <a:t>45-year-old – Pain R thigh – Swollen - Tender</a:t>
            </a:r>
          </a:p>
          <a:p>
            <a:endParaRPr lang="en-US" dirty="0"/>
          </a:p>
          <a:p>
            <a:endParaRPr lang="en-US" dirty="0"/>
          </a:p>
          <a:p>
            <a:endParaRPr lang="en-US" dirty="0"/>
          </a:p>
          <a:p>
            <a:pPr marL="0" indent="0">
              <a:buNone/>
            </a:pPr>
            <a:endParaRPr lang="en-US" dirty="0"/>
          </a:p>
          <a:p>
            <a:pPr marL="0" indent="0">
              <a:buNone/>
            </a:pPr>
            <a:r>
              <a:rPr lang="en-US" dirty="0"/>
              <a:t>Aggressive lesion</a:t>
            </a:r>
          </a:p>
          <a:p>
            <a:pPr marL="0" indent="0">
              <a:buNone/>
            </a:pPr>
            <a:r>
              <a:rPr lang="en-US" dirty="0"/>
              <a:t>Tumor / infection</a:t>
            </a:r>
          </a:p>
          <a:p>
            <a:pPr marL="0" indent="0">
              <a:buNone/>
            </a:pPr>
            <a:r>
              <a:rPr lang="en-US" dirty="0"/>
              <a:t>Need further investigation</a:t>
            </a:r>
          </a:p>
        </p:txBody>
      </p:sp>
      <p:sp>
        <p:nvSpPr>
          <p:cNvPr id="5" name="Rectangle 4">
            <a:extLst>
              <a:ext uri="{FF2B5EF4-FFF2-40B4-BE49-F238E27FC236}">
                <a16:creationId xmlns:a16="http://schemas.microsoft.com/office/drawing/2014/main" id="{E683A290-84CB-3148-BC92-AB22A08339CA}"/>
              </a:ext>
            </a:extLst>
          </p:cNvPr>
          <p:cNvSpPr/>
          <p:nvPr/>
        </p:nvSpPr>
        <p:spPr>
          <a:xfrm>
            <a:off x="5151450" y="6377438"/>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sp>
        <p:nvSpPr>
          <p:cNvPr id="9" name="TextBox 8">
            <a:extLst>
              <a:ext uri="{FF2B5EF4-FFF2-40B4-BE49-F238E27FC236}">
                <a16:creationId xmlns:a16="http://schemas.microsoft.com/office/drawing/2014/main" id="{57F9035F-2999-0040-8B5E-318D73E9433C}"/>
              </a:ext>
            </a:extLst>
          </p:cNvPr>
          <p:cNvSpPr txBox="1"/>
          <p:nvPr/>
        </p:nvSpPr>
        <p:spPr>
          <a:xfrm>
            <a:off x="549275" y="2213276"/>
            <a:ext cx="3715376" cy="17543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Osteopenic lesion</a:t>
            </a:r>
          </a:p>
          <a:p>
            <a:r>
              <a:rPr lang="en-US" dirty="0"/>
              <a:t>Inside medulla</a:t>
            </a:r>
          </a:p>
          <a:p>
            <a:r>
              <a:rPr lang="en-US" dirty="0"/>
              <a:t>Unclear /Wide zone of transition</a:t>
            </a:r>
          </a:p>
          <a:p>
            <a:r>
              <a:rPr lang="en-US" dirty="0"/>
              <a:t>Ill-defined</a:t>
            </a:r>
          </a:p>
          <a:p>
            <a:r>
              <a:rPr lang="en-US" dirty="0"/>
              <a:t>Respecting cortex</a:t>
            </a:r>
          </a:p>
          <a:p>
            <a:r>
              <a:rPr lang="en-US" dirty="0"/>
              <a:t>No periosteal reaction</a:t>
            </a:r>
          </a:p>
        </p:txBody>
      </p:sp>
      <p:pic>
        <p:nvPicPr>
          <p:cNvPr id="4" name="Picture 3">
            <a:extLst>
              <a:ext uri="{FF2B5EF4-FFF2-40B4-BE49-F238E27FC236}">
                <a16:creationId xmlns:a16="http://schemas.microsoft.com/office/drawing/2014/main" id="{4F1F5392-EAF9-3045-8A27-68005B39BA8C}"/>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contrast="40000"/>
                    </a14:imgEffect>
                  </a14:imgLayer>
                </a14:imgProps>
              </a:ext>
            </a:extLst>
          </a:blip>
          <a:srcRect t="2842" r="7085"/>
          <a:stretch/>
        </p:blipFill>
        <p:spPr>
          <a:xfrm>
            <a:off x="4144818" y="1989138"/>
            <a:ext cx="4486197" cy="4691061"/>
          </a:xfrm>
          <a:prstGeom prst="rect">
            <a:avLst/>
          </a:prstGeom>
        </p:spPr>
      </p:pic>
      <p:pic>
        <p:nvPicPr>
          <p:cNvPr id="6" name="Picture 5">
            <a:extLst>
              <a:ext uri="{FF2B5EF4-FFF2-40B4-BE49-F238E27FC236}">
                <a16:creationId xmlns:a16="http://schemas.microsoft.com/office/drawing/2014/main" id="{79152EF0-D07D-7442-8626-424C98DE73DC}"/>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40000"/>
                    </a14:imgEffect>
                  </a14:imgLayer>
                </a14:imgProps>
              </a:ext>
            </a:extLst>
          </a:blip>
          <a:srcRect l="9390" t="3570" r="36884" b="11286"/>
          <a:stretch/>
        </p:blipFill>
        <p:spPr>
          <a:xfrm>
            <a:off x="6592870" y="1989137"/>
            <a:ext cx="2491789" cy="4691061"/>
          </a:xfrm>
          <a:prstGeom prst="rect">
            <a:avLst/>
          </a:prstGeom>
        </p:spPr>
      </p:pic>
    </p:spTree>
    <p:extLst>
      <p:ext uri="{BB962C8B-B14F-4D97-AF65-F5344CB8AC3E}">
        <p14:creationId xmlns:p14="http://schemas.microsoft.com/office/powerpoint/2010/main" val="219479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a:bodyPr>
          <a:lstStyle/>
          <a:p>
            <a:r>
              <a:rPr lang="en-US" dirty="0"/>
              <a:t>45-year-old – Pain R thigh – Swollen – Tender</a:t>
            </a:r>
          </a:p>
          <a:p>
            <a:endParaRPr lang="en-US" dirty="0"/>
          </a:p>
          <a:p>
            <a:endParaRPr lang="en-US" dirty="0"/>
          </a:p>
          <a:p>
            <a:endParaRPr lang="en-US" dirty="0"/>
          </a:p>
          <a:p>
            <a:pPr marL="0" indent="0">
              <a:buNone/>
            </a:pPr>
            <a:r>
              <a:rPr lang="en-US" dirty="0"/>
              <a:t>Osteomyelitis</a:t>
            </a:r>
          </a:p>
        </p:txBody>
      </p:sp>
      <p:sp>
        <p:nvSpPr>
          <p:cNvPr id="5" name="Rectangle 4">
            <a:extLst>
              <a:ext uri="{FF2B5EF4-FFF2-40B4-BE49-F238E27FC236}">
                <a16:creationId xmlns:a16="http://schemas.microsoft.com/office/drawing/2014/main" id="{E683A290-84CB-3148-BC92-AB22A08339CA}"/>
              </a:ext>
            </a:extLst>
          </p:cNvPr>
          <p:cNvSpPr/>
          <p:nvPr/>
        </p:nvSpPr>
        <p:spPr>
          <a:xfrm>
            <a:off x="3849703" y="6563736"/>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sp>
        <p:nvSpPr>
          <p:cNvPr id="9" name="TextBox 8">
            <a:extLst>
              <a:ext uri="{FF2B5EF4-FFF2-40B4-BE49-F238E27FC236}">
                <a16:creationId xmlns:a16="http://schemas.microsoft.com/office/drawing/2014/main" id="{57F9035F-2999-0040-8B5E-318D73E9433C}"/>
              </a:ext>
            </a:extLst>
          </p:cNvPr>
          <p:cNvSpPr txBox="1"/>
          <p:nvPr/>
        </p:nvSpPr>
        <p:spPr>
          <a:xfrm>
            <a:off x="549275" y="2213276"/>
            <a:ext cx="2609975"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Widely spread Inside medulla</a:t>
            </a:r>
          </a:p>
          <a:p>
            <a:r>
              <a:rPr lang="en-US" dirty="0"/>
              <a:t>Extends to soft tissues</a:t>
            </a:r>
          </a:p>
          <a:p>
            <a:r>
              <a:rPr lang="en-US" dirty="0"/>
              <a:t>Edema in soft tissues</a:t>
            </a:r>
          </a:p>
        </p:txBody>
      </p:sp>
      <p:pic>
        <p:nvPicPr>
          <p:cNvPr id="8" name="Picture 7">
            <a:extLst>
              <a:ext uri="{FF2B5EF4-FFF2-40B4-BE49-F238E27FC236}">
                <a16:creationId xmlns:a16="http://schemas.microsoft.com/office/drawing/2014/main" id="{892818E9-7F40-8B40-B679-39CBF60BF8C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08550" y="1989138"/>
            <a:ext cx="4040548" cy="4062588"/>
          </a:xfrm>
          <a:prstGeom prst="rect">
            <a:avLst/>
          </a:prstGeom>
        </p:spPr>
      </p:pic>
      <p:pic>
        <p:nvPicPr>
          <p:cNvPr id="11" name="Picture 10">
            <a:extLst>
              <a:ext uri="{FF2B5EF4-FFF2-40B4-BE49-F238E27FC236}">
                <a16:creationId xmlns:a16="http://schemas.microsoft.com/office/drawing/2014/main" id="{EBD356F3-C93C-F54D-97C6-9449A35960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1545" y="1989138"/>
            <a:ext cx="3996230" cy="4062588"/>
          </a:xfrm>
          <a:prstGeom prst="rect">
            <a:avLst/>
          </a:prstGeom>
        </p:spPr>
      </p:pic>
      <p:pic>
        <p:nvPicPr>
          <p:cNvPr id="13" name="Picture 12">
            <a:extLst>
              <a:ext uri="{FF2B5EF4-FFF2-40B4-BE49-F238E27FC236}">
                <a16:creationId xmlns:a16="http://schemas.microsoft.com/office/drawing/2014/main" id="{3790F3B6-893B-9247-8169-12FA87BD6AA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608611" y="2004766"/>
            <a:ext cx="4032244" cy="4046960"/>
          </a:xfrm>
          <a:prstGeom prst="rect">
            <a:avLst/>
          </a:prstGeom>
        </p:spPr>
      </p:pic>
    </p:spTree>
    <p:extLst>
      <p:ext uri="{BB962C8B-B14F-4D97-AF65-F5344CB8AC3E}">
        <p14:creationId xmlns:p14="http://schemas.microsoft.com/office/powerpoint/2010/main" val="255830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lnSpcReduction="10000"/>
          </a:bodyPr>
          <a:lstStyle/>
          <a:p>
            <a:r>
              <a:rPr lang="en-US" dirty="0"/>
              <a:t>2-year-old – Fever, vomiting - Pain L hip – Limited rom</a:t>
            </a:r>
          </a:p>
          <a:p>
            <a:endParaRPr lang="en-US" dirty="0"/>
          </a:p>
          <a:p>
            <a:endParaRPr lang="en-US" dirty="0"/>
          </a:p>
          <a:p>
            <a:endParaRPr lang="en-US" dirty="0"/>
          </a:p>
          <a:p>
            <a:pPr marL="0" indent="0">
              <a:buNone/>
            </a:pPr>
            <a:r>
              <a:rPr lang="en-US" dirty="0"/>
              <a:t>?Osteomyelitis</a:t>
            </a:r>
          </a:p>
          <a:p>
            <a:pPr marL="0" indent="0">
              <a:buNone/>
            </a:pPr>
            <a:r>
              <a:rPr lang="en-US" dirty="0"/>
              <a:t>?Septic arthritis</a:t>
            </a:r>
          </a:p>
          <a:p>
            <a:pPr marL="0" indent="0">
              <a:buNone/>
            </a:pPr>
            <a:r>
              <a:rPr lang="en-US" sz="1800" dirty="0"/>
              <a:t>Need further investigation</a:t>
            </a:r>
          </a:p>
          <a:p>
            <a:pPr marL="406400" lvl="1" indent="-180975"/>
            <a:r>
              <a:rPr lang="en-US" sz="1400" dirty="0"/>
              <a:t>CBC, Diff. WBC, CRP, ESR</a:t>
            </a:r>
          </a:p>
          <a:p>
            <a:pPr marL="406400" lvl="1" indent="-180975"/>
            <a:r>
              <a:rPr lang="en-US" sz="1400" dirty="0"/>
              <a:t>Ultrasound</a:t>
            </a:r>
          </a:p>
          <a:p>
            <a:pPr marL="406400" lvl="1" indent="-180975"/>
            <a:r>
              <a:rPr lang="en-US" sz="1400" dirty="0"/>
              <a:t>MRI</a:t>
            </a:r>
          </a:p>
        </p:txBody>
      </p:sp>
      <p:sp>
        <p:nvSpPr>
          <p:cNvPr id="5" name="Rectangle 4">
            <a:extLst>
              <a:ext uri="{FF2B5EF4-FFF2-40B4-BE49-F238E27FC236}">
                <a16:creationId xmlns:a16="http://schemas.microsoft.com/office/drawing/2014/main" id="{E683A290-84CB-3148-BC92-AB22A08339CA}"/>
              </a:ext>
            </a:extLst>
          </p:cNvPr>
          <p:cNvSpPr/>
          <p:nvPr/>
        </p:nvSpPr>
        <p:spPr>
          <a:xfrm>
            <a:off x="3849703" y="6563736"/>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sp>
        <p:nvSpPr>
          <p:cNvPr id="9" name="TextBox 8">
            <a:extLst>
              <a:ext uri="{FF2B5EF4-FFF2-40B4-BE49-F238E27FC236}">
                <a16:creationId xmlns:a16="http://schemas.microsoft.com/office/drawing/2014/main" id="{57F9035F-2999-0040-8B5E-318D73E9433C}"/>
              </a:ext>
            </a:extLst>
          </p:cNvPr>
          <p:cNvSpPr txBox="1"/>
          <p:nvPr/>
        </p:nvSpPr>
        <p:spPr>
          <a:xfrm>
            <a:off x="549275" y="2213276"/>
            <a:ext cx="2609975"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9700" indent="-139700">
              <a:buFont typeface="Arial" panose="020B0604020202020204" pitchFamily="34" charset="0"/>
              <a:buChar char="•"/>
            </a:pPr>
            <a:r>
              <a:rPr lang="en-US" dirty="0"/>
              <a:t>Localized osteopenic lesion upper metaphysis L femur</a:t>
            </a:r>
          </a:p>
          <a:p>
            <a:pPr marL="139700" indent="-139700">
              <a:buFont typeface="Arial" panose="020B0604020202020204" pitchFamily="34" charset="0"/>
              <a:buChar char="•"/>
            </a:pPr>
            <a:r>
              <a:rPr lang="en-US" dirty="0"/>
              <a:t>Reaching epiphyseal plate</a:t>
            </a:r>
          </a:p>
        </p:txBody>
      </p:sp>
      <p:pic>
        <p:nvPicPr>
          <p:cNvPr id="4" name="Picture 3">
            <a:extLst>
              <a:ext uri="{FF2B5EF4-FFF2-40B4-BE49-F238E27FC236}">
                <a16:creationId xmlns:a16="http://schemas.microsoft.com/office/drawing/2014/main" id="{6874B45D-D907-3647-BD3B-D8423070B841}"/>
              </a:ext>
            </a:extLst>
          </p:cNvPr>
          <p:cNvPicPr>
            <a:picLocks noChangeAspect="1"/>
          </p:cNvPicPr>
          <p:nvPr/>
        </p:nvPicPr>
        <p:blipFill>
          <a:blip r:embed="rId2">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3312005" y="1989138"/>
            <a:ext cx="5405673" cy="4286530"/>
          </a:xfrm>
          <a:prstGeom prst="rect">
            <a:avLst/>
          </a:prstGeom>
        </p:spPr>
      </p:pic>
    </p:spTree>
    <p:extLst>
      <p:ext uri="{BB962C8B-B14F-4D97-AF65-F5344CB8AC3E}">
        <p14:creationId xmlns:p14="http://schemas.microsoft.com/office/powerpoint/2010/main" val="35254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a:bodyPr>
          <a:lstStyle/>
          <a:p>
            <a:r>
              <a:rPr lang="en-US" dirty="0"/>
              <a:t>2-year-old – Fever, vomiting - Pain L hip – Limited rom</a:t>
            </a:r>
          </a:p>
          <a:p>
            <a:endParaRPr lang="en-US" dirty="0"/>
          </a:p>
          <a:p>
            <a:endParaRPr lang="en-US" dirty="0"/>
          </a:p>
          <a:p>
            <a:endParaRPr lang="en-US" dirty="0"/>
          </a:p>
        </p:txBody>
      </p:sp>
      <p:sp>
        <p:nvSpPr>
          <p:cNvPr id="5" name="Rectangle 4">
            <a:extLst>
              <a:ext uri="{FF2B5EF4-FFF2-40B4-BE49-F238E27FC236}">
                <a16:creationId xmlns:a16="http://schemas.microsoft.com/office/drawing/2014/main" id="{E683A290-84CB-3148-BC92-AB22A08339CA}"/>
              </a:ext>
            </a:extLst>
          </p:cNvPr>
          <p:cNvSpPr/>
          <p:nvPr/>
        </p:nvSpPr>
        <p:spPr>
          <a:xfrm>
            <a:off x="3849703" y="6563736"/>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sp>
        <p:nvSpPr>
          <p:cNvPr id="9" name="TextBox 8">
            <a:extLst>
              <a:ext uri="{FF2B5EF4-FFF2-40B4-BE49-F238E27FC236}">
                <a16:creationId xmlns:a16="http://schemas.microsoft.com/office/drawing/2014/main" id="{57F9035F-2999-0040-8B5E-318D73E9433C}"/>
              </a:ext>
            </a:extLst>
          </p:cNvPr>
          <p:cNvSpPr txBox="1"/>
          <p:nvPr/>
        </p:nvSpPr>
        <p:spPr>
          <a:xfrm>
            <a:off x="549275" y="2213276"/>
            <a:ext cx="2609975"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9700" indent="-139700">
              <a:buFont typeface="Arial" panose="020B0604020202020204" pitchFamily="34" charset="0"/>
              <a:buChar char="•"/>
            </a:pPr>
            <a:r>
              <a:rPr lang="en-US" dirty="0"/>
              <a:t>U/S: large hip effusion with echogenic content</a:t>
            </a:r>
          </a:p>
          <a:p>
            <a:pPr marL="139700" indent="-139700">
              <a:buFont typeface="Arial" panose="020B0604020202020204" pitchFamily="34" charset="0"/>
              <a:buChar char="•"/>
            </a:pPr>
            <a:r>
              <a:rPr lang="en-US" dirty="0"/>
              <a:t>(Pus)</a:t>
            </a:r>
          </a:p>
        </p:txBody>
      </p:sp>
      <p:pic>
        <p:nvPicPr>
          <p:cNvPr id="6" name="Picture 5">
            <a:extLst>
              <a:ext uri="{FF2B5EF4-FFF2-40B4-BE49-F238E27FC236}">
                <a16:creationId xmlns:a16="http://schemas.microsoft.com/office/drawing/2014/main" id="{F8D0989A-3F2C-BA40-AA02-8B54D3E33031}"/>
              </a:ext>
            </a:extLst>
          </p:cNvPr>
          <p:cNvPicPr>
            <a:picLocks noChangeAspect="1"/>
          </p:cNvPicPr>
          <p:nvPr/>
        </p:nvPicPr>
        <p:blipFill>
          <a:blip r:embed="rId2"/>
          <a:stretch>
            <a:fillRect/>
          </a:stretch>
        </p:blipFill>
        <p:spPr>
          <a:xfrm>
            <a:off x="3167063" y="1989138"/>
            <a:ext cx="5424488" cy="4339590"/>
          </a:xfrm>
          <a:prstGeom prst="rect">
            <a:avLst/>
          </a:prstGeom>
        </p:spPr>
      </p:pic>
    </p:spTree>
    <p:extLst>
      <p:ext uri="{BB962C8B-B14F-4D97-AF65-F5344CB8AC3E}">
        <p14:creationId xmlns:p14="http://schemas.microsoft.com/office/powerpoint/2010/main" val="256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a:bodyPr>
          <a:lstStyle/>
          <a:p>
            <a:r>
              <a:rPr lang="en-US" dirty="0"/>
              <a:t>2-year-old – Fever, vomiting - Pain L hip – Limited rom</a:t>
            </a:r>
          </a:p>
          <a:p>
            <a:endParaRPr lang="en-US" dirty="0"/>
          </a:p>
          <a:p>
            <a:endParaRPr lang="en-US" dirty="0"/>
          </a:p>
          <a:p>
            <a:endParaRPr lang="en-US" dirty="0"/>
          </a:p>
        </p:txBody>
      </p:sp>
      <p:sp>
        <p:nvSpPr>
          <p:cNvPr id="5" name="Rectangle 4">
            <a:extLst>
              <a:ext uri="{FF2B5EF4-FFF2-40B4-BE49-F238E27FC236}">
                <a16:creationId xmlns:a16="http://schemas.microsoft.com/office/drawing/2014/main" id="{E683A290-84CB-3148-BC92-AB22A08339CA}"/>
              </a:ext>
            </a:extLst>
          </p:cNvPr>
          <p:cNvSpPr/>
          <p:nvPr/>
        </p:nvSpPr>
        <p:spPr>
          <a:xfrm>
            <a:off x="3849703" y="6563736"/>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sp>
        <p:nvSpPr>
          <p:cNvPr id="9" name="TextBox 8">
            <a:extLst>
              <a:ext uri="{FF2B5EF4-FFF2-40B4-BE49-F238E27FC236}">
                <a16:creationId xmlns:a16="http://schemas.microsoft.com/office/drawing/2014/main" id="{57F9035F-2999-0040-8B5E-318D73E9433C}"/>
              </a:ext>
            </a:extLst>
          </p:cNvPr>
          <p:cNvSpPr txBox="1"/>
          <p:nvPr/>
        </p:nvSpPr>
        <p:spPr>
          <a:xfrm>
            <a:off x="549275" y="2213276"/>
            <a:ext cx="3124091"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9700" indent="-139700">
              <a:buFont typeface="Arial" panose="020B0604020202020204" pitchFamily="34" charset="0"/>
              <a:buChar char="•"/>
            </a:pPr>
            <a:r>
              <a:rPr lang="en-US" dirty="0"/>
              <a:t>MRI: hyperintense T2</a:t>
            </a:r>
          </a:p>
          <a:p>
            <a:pPr marL="139700" indent="-139700">
              <a:buFont typeface="Arial" panose="020B0604020202020204" pitchFamily="34" charset="0"/>
              <a:buChar char="•"/>
            </a:pPr>
            <a:r>
              <a:rPr lang="en-US" dirty="0"/>
              <a:t>Oedema</a:t>
            </a:r>
          </a:p>
          <a:p>
            <a:pPr marL="139700" indent="-139700">
              <a:buFont typeface="Arial" panose="020B0604020202020204" pitchFamily="34" charset="0"/>
              <a:buChar char="•"/>
            </a:pPr>
            <a:r>
              <a:rPr lang="en-US" dirty="0"/>
              <a:t>Fluid collection outside bone</a:t>
            </a:r>
          </a:p>
          <a:p>
            <a:pPr marL="139700" indent="-139700">
              <a:buFont typeface="Arial" panose="020B0604020202020204" pitchFamily="34" charset="0"/>
              <a:buChar char="•"/>
            </a:pPr>
            <a:r>
              <a:rPr lang="en-US" dirty="0"/>
              <a:t>Effusion in hip joint</a:t>
            </a:r>
          </a:p>
        </p:txBody>
      </p:sp>
      <p:pic>
        <p:nvPicPr>
          <p:cNvPr id="4" name="Picture 3">
            <a:extLst>
              <a:ext uri="{FF2B5EF4-FFF2-40B4-BE49-F238E27FC236}">
                <a16:creationId xmlns:a16="http://schemas.microsoft.com/office/drawing/2014/main" id="{5D126BE4-F86B-9441-80EE-79DEC8CB90E3}"/>
              </a:ext>
            </a:extLst>
          </p:cNvPr>
          <p:cNvPicPr>
            <a:picLocks noChangeAspect="1"/>
          </p:cNvPicPr>
          <p:nvPr/>
        </p:nvPicPr>
        <p:blipFill>
          <a:blip r:embed="rId2"/>
          <a:stretch>
            <a:fillRect/>
          </a:stretch>
        </p:blipFill>
        <p:spPr>
          <a:xfrm>
            <a:off x="3986873" y="1989137"/>
            <a:ext cx="4621103" cy="4621103"/>
          </a:xfrm>
          <a:prstGeom prst="rect">
            <a:avLst/>
          </a:prstGeom>
        </p:spPr>
      </p:pic>
    </p:spTree>
    <p:extLst>
      <p:ext uri="{BB962C8B-B14F-4D97-AF65-F5344CB8AC3E}">
        <p14:creationId xmlns:p14="http://schemas.microsoft.com/office/powerpoint/2010/main" val="303563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a:bodyPr>
          <a:lstStyle/>
          <a:p>
            <a:r>
              <a:rPr lang="en-US" dirty="0"/>
              <a:t>10-year-old – Pain L hip – No tenderness - Full rom</a:t>
            </a:r>
          </a:p>
          <a:p>
            <a:endParaRPr lang="en-US" dirty="0"/>
          </a:p>
          <a:p>
            <a:endParaRPr lang="en-US" dirty="0"/>
          </a:p>
          <a:p>
            <a:r>
              <a:rPr lang="en-US" dirty="0"/>
              <a:t>Need CT</a:t>
            </a:r>
          </a:p>
          <a:p>
            <a:endParaRPr lang="en-US" dirty="0"/>
          </a:p>
          <a:p>
            <a:endParaRPr lang="en-US" dirty="0"/>
          </a:p>
          <a:p>
            <a:endParaRPr lang="en-US" dirty="0"/>
          </a:p>
        </p:txBody>
      </p:sp>
      <p:sp>
        <p:nvSpPr>
          <p:cNvPr id="5" name="Rectangle 4">
            <a:extLst>
              <a:ext uri="{FF2B5EF4-FFF2-40B4-BE49-F238E27FC236}">
                <a16:creationId xmlns:a16="http://schemas.microsoft.com/office/drawing/2014/main" id="{E683A290-84CB-3148-BC92-AB22A08339CA}"/>
              </a:ext>
            </a:extLst>
          </p:cNvPr>
          <p:cNvSpPr/>
          <p:nvPr/>
        </p:nvSpPr>
        <p:spPr>
          <a:xfrm>
            <a:off x="3849703" y="6563736"/>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sp>
        <p:nvSpPr>
          <p:cNvPr id="9" name="TextBox 8">
            <a:extLst>
              <a:ext uri="{FF2B5EF4-FFF2-40B4-BE49-F238E27FC236}">
                <a16:creationId xmlns:a16="http://schemas.microsoft.com/office/drawing/2014/main" id="{57F9035F-2999-0040-8B5E-318D73E9433C}"/>
              </a:ext>
            </a:extLst>
          </p:cNvPr>
          <p:cNvSpPr txBox="1"/>
          <p:nvPr/>
        </p:nvSpPr>
        <p:spPr>
          <a:xfrm>
            <a:off x="549275" y="2213276"/>
            <a:ext cx="2903373"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9700" indent="-139700">
              <a:buFont typeface="Arial" panose="020B0604020202020204" pitchFamily="34" charset="0"/>
              <a:buChar char="•"/>
            </a:pPr>
            <a:r>
              <a:rPr lang="en-US" dirty="0"/>
              <a:t>Osteopenic lesion</a:t>
            </a:r>
          </a:p>
          <a:p>
            <a:pPr marL="139700" indent="-139700">
              <a:buFont typeface="Arial" panose="020B0604020202020204" pitchFamily="34" charset="0"/>
              <a:buChar char="•"/>
            </a:pPr>
            <a:r>
              <a:rPr lang="en-US" dirty="0"/>
              <a:t>Sclerosis in intertrochanteric area</a:t>
            </a:r>
          </a:p>
        </p:txBody>
      </p:sp>
      <p:pic>
        <p:nvPicPr>
          <p:cNvPr id="6" name="Picture 5">
            <a:extLst>
              <a:ext uri="{FF2B5EF4-FFF2-40B4-BE49-F238E27FC236}">
                <a16:creationId xmlns:a16="http://schemas.microsoft.com/office/drawing/2014/main" id="{76E452B8-0392-7848-8003-BD4B30E30505}"/>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Layer>
                </a14:imgProps>
              </a:ext>
            </a:extLst>
          </a:blip>
          <a:srcRect l="3448" t="10843" r="-431" b="20057"/>
          <a:stretch/>
        </p:blipFill>
        <p:spPr>
          <a:xfrm>
            <a:off x="3452648" y="2053673"/>
            <a:ext cx="5525929" cy="3937224"/>
          </a:xfrm>
          <a:prstGeom prst="rect">
            <a:avLst/>
          </a:prstGeom>
        </p:spPr>
      </p:pic>
    </p:spTree>
    <p:extLst>
      <p:ext uri="{BB962C8B-B14F-4D97-AF65-F5344CB8AC3E}">
        <p14:creationId xmlns:p14="http://schemas.microsoft.com/office/powerpoint/2010/main" val="88439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a:bodyPr>
          <a:lstStyle/>
          <a:p>
            <a:r>
              <a:rPr lang="en-US" dirty="0"/>
              <a:t>10-year-old – Pain L hip – No tenderness - Full rom</a:t>
            </a:r>
          </a:p>
          <a:p>
            <a:endParaRPr lang="en-US" dirty="0"/>
          </a:p>
          <a:p>
            <a:pPr marL="0" indent="0">
              <a:buNone/>
            </a:pPr>
            <a:endParaRPr lang="en-US" dirty="0"/>
          </a:p>
          <a:p>
            <a:pPr marL="0" indent="0">
              <a:buNone/>
            </a:pPr>
            <a:r>
              <a:rPr lang="en-US" dirty="0"/>
              <a:t>Osteoid osteoma</a:t>
            </a:r>
          </a:p>
          <a:p>
            <a:endParaRPr lang="en-US" dirty="0"/>
          </a:p>
          <a:p>
            <a:endParaRPr lang="en-US" dirty="0"/>
          </a:p>
          <a:p>
            <a:endParaRPr lang="en-US" dirty="0"/>
          </a:p>
        </p:txBody>
      </p:sp>
      <p:sp>
        <p:nvSpPr>
          <p:cNvPr id="5" name="Rectangle 4">
            <a:extLst>
              <a:ext uri="{FF2B5EF4-FFF2-40B4-BE49-F238E27FC236}">
                <a16:creationId xmlns:a16="http://schemas.microsoft.com/office/drawing/2014/main" id="{E683A290-84CB-3148-BC92-AB22A08339CA}"/>
              </a:ext>
            </a:extLst>
          </p:cNvPr>
          <p:cNvSpPr/>
          <p:nvPr/>
        </p:nvSpPr>
        <p:spPr>
          <a:xfrm>
            <a:off x="3849703" y="6563736"/>
            <a:ext cx="1441420" cy="230832"/>
          </a:xfrm>
          <a:prstGeom prst="rect">
            <a:avLst/>
          </a:prstGeom>
        </p:spPr>
        <p:txBody>
          <a:bodyPr wrap="none">
            <a:spAutoFit/>
          </a:bodyPr>
          <a:lstStyle/>
          <a:p>
            <a:pPr algn="ctr"/>
            <a:r>
              <a:rPr lang="en-US" sz="900" dirty="0">
                <a:solidFill>
                  <a:srgbClr val="397B8C"/>
                </a:solidFill>
              </a:rPr>
              <a:t>https://</a:t>
            </a:r>
            <a:r>
              <a:rPr lang="en-US" sz="900" dirty="0" err="1">
                <a:solidFill>
                  <a:srgbClr val="397B8C"/>
                </a:solidFill>
              </a:rPr>
              <a:t>radiopaedia.org</a:t>
            </a:r>
            <a:endParaRPr lang="en-US" sz="900" dirty="0">
              <a:solidFill>
                <a:srgbClr val="397B8C"/>
              </a:solidFill>
            </a:endParaRPr>
          </a:p>
        </p:txBody>
      </p:sp>
      <p:sp>
        <p:nvSpPr>
          <p:cNvPr id="9" name="TextBox 8">
            <a:extLst>
              <a:ext uri="{FF2B5EF4-FFF2-40B4-BE49-F238E27FC236}">
                <a16:creationId xmlns:a16="http://schemas.microsoft.com/office/drawing/2014/main" id="{57F9035F-2999-0040-8B5E-318D73E9433C}"/>
              </a:ext>
            </a:extLst>
          </p:cNvPr>
          <p:cNvSpPr txBox="1"/>
          <p:nvPr/>
        </p:nvSpPr>
        <p:spPr>
          <a:xfrm>
            <a:off x="1439480" y="1989138"/>
            <a:ext cx="345516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39700" indent="-139700">
              <a:buFont typeface="Arial" panose="020B0604020202020204" pitchFamily="34" charset="0"/>
              <a:buChar char="•"/>
            </a:pPr>
            <a:r>
              <a:rPr lang="en-US" dirty="0"/>
              <a:t>CT</a:t>
            </a:r>
          </a:p>
          <a:p>
            <a:pPr marL="139700" indent="-139700">
              <a:buFont typeface="Arial" panose="020B0604020202020204" pitchFamily="34" charset="0"/>
              <a:buChar char="•"/>
            </a:pPr>
            <a:r>
              <a:rPr lang="en-US" dirty="0"/>
              <a:t>Osteopenic lesion with nidus</a:t>
            </a:r>
          </a:p>
          <a:p>
            <a:pPr marL="139700" indent="-139700">
              <a:buFont typeface="Arial" panose="020B0604020202020204" pitchFamily="34" charset="0"/>
              <a:buChar char="•"/>
            </a:pPr>
            <a:r>
              <a:rPr lang="en-US" dirty="0"/>
              <a:t>Surrounded by sclerosis</a:t>
            </a:r>
          </a:p>
          <a:p>
            <a:pPr marL="139700" indent="-139700">
              <a:buFont typeface="Arial" panose="020B0604020202020204" pitchFamily="34" charset="0"/>
              <a:buChar char="•"/>
            </a:pPr>
            <a:r>
              <a:rPr lang="en-US" dirty="0"/>
              <a:t>No periosteal reaction</a:t>
            </a:r>
          </a:p>
        </p:txBody>
      </p:sp>
      <p:pic>
        <p:nvPicPr>
          <p:cNvPr id="4" name="Picture 3">
            <a:extLst>
              <a:ext uri="{FF2B5EF4-FFF2-40B4-BE49-F238E27FC236}">
                <a16:creationId xmlns:a16="http://schemas.microsoft.com/office/drawing/2014/main" id="{4734199D-D71D-3C44-96EF-87970FC8FEBA}"/>
              </a:ext>
            </a:extLst>
          </p:cNvPr>
          <p:cNvPicPr>
            <a:picLocks noChangeAspect="1"/>
          </p:cNvPicPr>
          <p:nvPr/>
        </p:nvPicPr>
        <p:blipFill rotWithShape="1">
          <a:blip r:embed="rId2"/>
          <a:srcRect l="13317"/>
          <a:stretch/>
        </p:blipFill>
        <p:spPr>
          <a:xfrm>
            <a:off x="5123793" y="1989138"/>
            <a:ext cx="3467758" cy="4000500"/>
          </a:xfrm>
          <a:prstGeom prst="rect">
            <a:avLst/>
          </a:prstGeom>
        </p:spPr>
      </p:pic>
      <p:pic>
        <p:nvPicPr>
          <p:cNvPr id="7" name="Picture 6">
            <a:extLst>
              <a:ext uri="{FF2B5EF4-FFF2-40B4-BE49-F238E27FC236}">
                <a16:creationId xmlns:a16="http://schemas.microsoft.com/office/drawing/2014/main" id="{C2874C9B-B5C0-9F4C-9844-C4E2AB07564B}"/>
              </a:ext>
            </a:extLst>
          </p:cNvPr>
          <p:cNvPicPr>
            <a:picLocks noChangeAspect="1"/>
          </p:cNvPicPr>
          <p:nvPr/>
        </p:nvPicPr>
        <p:blipFill rotWithShape="1">
          <a:blip r:embed="rId3"/>
          <a:srcRect l="28719" t="22611" r="5666" b="23643"/>
          <a:stretch/>
        </p:blipFill>
        <p:spPr>
          <a:xfrm>
            <a:off x="3696740" y="4089000"/>
            <a:ext cx="2624959" cy="2150139"/>
          </a:xfrm>
          <a:prstGeom prst="rect">
            <a:avLst/>
          </a:prstGeom>
        </p:spPr>
      </p:pic>
      <p:pic>
        <p:nvPicPr>
          <p:cNvPr id="8" name="Picture 7">
            <a:extLst>
              <a:ext uri="{FF2B5EF4-FFF2-40B4-BE49-F238E27FC236}">
                <a16:creationId xmlns:a16="http://schemas.microsoft.com/office/drawing/2014/main" id="{95398024-5DE2-1B48-BA3D-84BC36FE055A}"/>
              </a:ext>
            </a:extLst>
          </p:cNvPr>
          <p:cNvPicPr>
            <a:picLocks noChangeAspect="1"/>
          </p:cNvPicPr>
          <p:nvPr/>
        </p:nvPicPr>
        <p:blipFill rotWithShape="1">
          <a:blip r:embed="rId4"/>
          <a:srcRect l="18116" t="13309" r="16298" b="22724"/>
          <a:stretch/>
        </p:blipFill>
        <p:spPr>
          <a:xfrm flipH="1">
            <a:off x="930728" y="3685826"/>
            <a:ext cx="2651437" cy="2586087"/>
          </a:xfrm>
          <a:prstGeom prst="rect">
            <a:avLst/>
          </a:prstGeom>
        </p:spPr>
      </p:pic>
    </p:spTree>
    <p:extLst>
      <p:ext uri="{BB962C8B-B14F-4D97-AF65-F5344CB8AC3E}">
        <p14:creationId xmlns:p14="http://schemas.microsoft.com/office/powerpoint/2010/main" val="297812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BAEB-3839-104A-9ED6-0A31ACEA6BCF}"/>
              </a:ext>
            </a:extLst>
          </p:cNvPr>
          <p:cNvSpPr>
            <a:spLocks noGrp="1"/>
          </p:cNvSpPr>
          <p:nvPr>
            <p:ph type="title"/>
          </p:nvPr>
        </p:nvSpPr>
        <p:spPr/>
        <p:txBody>
          <a:bodyPr/>
          <a:lstStyle/>
          <a:p>
            <a:r>
              <a:rPr lang="en-US" dirty="0"/>
              <a:t>Bone lesion</a:t>
            </a:r>
          </a:p>
        </p:txBody>
      </p:sp>
      <p:sp>
        <p:nvSpPr>
          <p:cNvPr id="3" name="Content Placeholder 2">
            <a:extLst>
              <a:ext uri="{FF2B5EF4-FFF2-40B4-BE49-F238E27FC236}">
                <a16:creationId xmlns:a16="http://schemas.microsoft.com/office/drawing/2014/main" id="{E5C26A48-F76E-5843-8E26-A543196863BC}"/>
              </a:ext>
            </a:extLst>
          </p:cNvPr>
          <p:cNvSpPr>
            <a:spLocks noGrp="1"/>
          </p:cNvSpPr>
          <p:nvPr>
            <p:ph idx="1"/>
          </p:nvPr>
        </p:nvSpPr>
        <p:spPr>
          <a:xfrm>
            <a:off x="549275" y="1375758"/>
            <a:ext cx="8042276" cy="4899910"/>
          </a:xfrm>
        </p:spPr>
        <p:txBody>
          <a:bodyPr>
            <a:normAutofit/>
          </a:bodyPr>
          <a:lstStyle/>
          <a:p>
            <a:r>
              <a:rPr lang="en-US" dirty="0"/>
              <a:t>17-year-old – Painful swelling lower thigh</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Osteogenic sarcoma</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A61D0AD2-4F28-184E-AC62-DA233969D2E7}"/>
              </a:ext>
            </a:extLst>
          </p:cNvPr>
          <p:cNvPicPr>
            <a:picLocks noChangeAspect="1"/>
          </p:cNvPicPr>
          <p:nvPr/>
        </p:nvPicPr>
        <p:blipFill>
          <a:blip r:embed="rId2"/>
          <a:stretch>
            <a:fillRect/>
          </a:stretch>
        </p:blipFill>
        <p:spPr>
          <a:xfrm>
            <a:off x="4105176" y="2294432"/>
            <a:ext cx="4997075" cy="3276835"/>
          </a:xfrm>
          <a:prstGeom prst="rect">
            <a:avLst/>
          </a:prstGeom>
        </p:spPr>
      </p:pic>
      <p:sp>
        <p:nvSpPr>
          <p:cNvPr id="10" name="Rectangle 9">
            <a:extLst>
              <a:ext uri="{FF2B5EF4-FFF2-40B4-BE49-F238E27FC236}">
                <a16:creationId xmlns:a16="http://schemas.microsoft.com/office/drawing/2014/main" id="{37B32015-F1EB-DD4B-9384-BB19B6E12A4A}"/>
              </a:ext>
            </a:extLst>
          </p:cNvPr>
          <p:cNvSpPr/>
          <p:nvPr/>
        </p:nvSpPr>
        <p:spPr>
          <a:xfrm>
            <a:off x="6052120" y="5583907"/>
            <a:ext cx="1103186" cy="200055"/>
          </a:xfrm>
          <a:prstGeom prst="rect">
            <a:avLst/>
          </a:prstGeom>
        </p:spPr>
        <p:txBody>
          <a:bodyPr wrap="none">
            <a:spAutoFit/>
          </a:bodyPr>
          <a:lstStyle/>
          <a:p>
            <a:pPr algn="ctr"/>
            <a:r>
              <a:rPr lang="en-US" sz="700" dirty="0" err="1">
                <a:solidFill>
                  <a:srgbClr val="266082"/>
                </a:solidFill>
              </a:rPr>
              <a:t>www.juniorbones.com</a:t>
            </a:r>
            <a:endParaRPr lang="en-US" sz="700" dirty="0">
              <a:solidFill>
                <a:srgbClr val="266082"/>
              </a:solidFill>
            </a:endParaRPr>
          </a:p>
        </p:txBody>
      </p:sp>
      <p:sp>
        <p:nvSpPr>
          <p:cNvPr id="11" name="TextBox 10">
            <a:extLst>
              <a:ext uri="{FF2B5EF4-FFF2-40B4-BE49-F238E27FC236}">
                <a16:creationId xmlns:a16="http://schemas.microsoft.com/office/drawing/2014/main" id="{EC0EDF23-4CFD-0D46-85C5-246A6A4A968A}"/>
              </a:ext>
            </a:extLst>
          </p:cNvPr>
          <p:cNvSpPr txBox="1"/>
          <p:nvPr/>
        </p:nvSpPr>
        <p:spPr>
          <a:xfrm>
            <a:off x="549275" y="2310063"/>
            <a:ext cx="3667286" cy="203132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Osteosclerotic lesion</a:t>
            </a:r>
          </a:p>
          <a:p>
            <a:r>
              <a:rPr lang="en-US" dirty="0"/>
              <a:t>Inside and outside medulla</a:t>
            </a:r>
          </a:p>
          <a:p>
            <a:r>
              <a:rPr lang="en-US" dirty="0"/>
              <a:t>Unclear /Wide zone of transition</a:t>
            </a:r>
          </a:p>
          <a:p>
            <a:r>
              <a:rPr lang="en-US" dirty="0"/>
              <a:t>Ill-defined</a:t>
            </a:r>
          </a:p>
          <a:p>
            <a:r>
              <a:rPr lang="en-US" dirty="0"/>
              <a:t>Not respecting  cortex</a:t>
            </a:r>
          </a:p>
          <a:p>
            <a:r>
              <a:rPr lang="en-US" dirty="0"/>
              <a:t>Extending into soft tissue</a:t>
            </a:r>
          </a:p>
          <a:p>
            <a:r>
              <a:rPr lang="en-US" dirty="0"/>
              <a:t>Periosteal reaction</a:t>
            </a:r>
          </a:p>
        </p:txBody>
      </p:sp>
    </p:spTree>
    <p:extLst>
      <p:ext uri="{BB962C8B-B14F-4D97-AF65-F5344CB8AC3E}">
        <p14:creationId xmlns:p14="http://schemas.microsoft.com/office/powerpoint/2010/main" val="13507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Information</a:t>
            </a:r>
          </a:p>
        </p:txBody>
      </p:sp>
      <p:sp>
        <p:nvSpPr>
          <p:cNvPr id="3" name="Content Placeholder 2"/>
          <p:cNvSpPr>
            <a:spLocks noGrp="1"/>
          </p:cNvSpPr>
          <p:nvPr>
            <p:ph idx="1"/>
          </p:nvPr>
        </p:nvSpPr>
        <p:spPr/>
        <p:txBody>
          <a:bodyPr>
            <a:normAutofit/>
          </a:bodyPr>
          <a:lstStyle/>
          <a:p>
            <a:r>
              <a:rPr lang="en-US" dirty="0"/>
              <a:t>Identify patient’s information</a:t>
            </a:r>
          </a:p>
          <a:p>
            <a:pPr lvl="1"/>
            <a:r>
              <a:rPr lang="en-US" dirty="0"/>
              <a:t>Name, sex, age, file number, date of X-ray</a:t>
            </a:r>
          </a:p>
          <a:p>
            <a:r>
              <a:rPr lang="en-US" dirty="0"/>
              <a:t>Anatomical area</a:t>
            </a:r>
          </a:p>
          <a:p>
            <a:pPr lvl="1"/>
            <a:r>
              <a:rPr lang="en-US" dirty="0"/>
              <a:t>What parts are seen on the film</a:t>
            </a:r>
          </a:p>
          <a:p>
            <a:r>
              <a:rPr lang="en-US" dirty="0"/>
              <a:t>View(s)</a:t>
            </a:r>
          </a:p>
          <a:p>
            <a:pPr lvl="1"/>
            <a:r>
              <a:rPr lang="en-US" dirty="0"/>
              <a:t>AP, Lat., Oblique, Special, ….</a:t>
            </a:r>
          </a:p>
          <a:p>
            <a:r>
              <a:rPr lang="en-US" dirty="0"/>
              <a:t>X-ray quality</a:t>
            </a:r>
          </a:p>
          <a:p>
            <a:r>
              <a:rPr lang="en-US" dirty="0"/>
              <a:t>Extra:</a:t>
            </a:r>
          </a:p>
          <a:p>
            <a:pPr lvl="1"/>
            <a:r>
              <a:rPr lang="en-US" dirty="0"/>
              <a:t>In full cast. cast slab, splint, traction pin, implants….</a:t>
            </a:r>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5412" y="2391508"/>
            <a:ext cx="8474843" cy="434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08382" y="6521708"/>
            <a:ext cx="1127232" cy="230832"/>
          </a:xfrm>
          <a:prstGeom prst="rect">
            <a:avLst/>
          </a:prstGeom>
        </p:spPr>
        <p:txBody>
          <a:bodyPr wrap="none">
            <a:spAutoFit/>
          </a:bodyPr>
          <a:lstStyle/>
          <a:p>
            <a:pPr algn="ctr"/>
            <a:r>
              <a:rPr lang="en-US" sz="900" dirty="0">
                <a:solidFill>
                  <a:srgbClr val="397B8C"/>
                </a:solidFill>
              </a:rPr>
              <a:t>camilleherron.com</a:t>
            </a:r>
          </a:p>
        </p:txBody>
      </p:sp>
      <p:sp>
        <p:nvSpPr>
          <p:cNvPr id="5" name="Oval 4"/>
          <p:cNvSpPr/>
          <p:nvPr/>
        </p:nvSpPr>
        <p:spPr>
          <a:xfrm>
            <a:off x="7060367" y="2278505"/>
            <a:ext cx="1963752" cy="1364105"/>
          </a:xfrm>
          <a:prstGeom prst="ellipse">
            <a:avLst/>
          </a:prstGeom>
          <a:noFill/>
          <a:ln w="476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694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imaging</a:t>
            </a:r>
          </a:p>
        </p:txBody>
      </p:sp>
      <p:sp>
        <p:nvSpPr>
          <p:cNvPr id="3" name="Content Placeholder 2"/>
          <p:cNvSpPr>
            <a:spLocks noGrp="1"/>
          </p:cNvSpPr>
          <p:nvPr>
            <p:ph idx="1"/>
          </p:nvPr>
        </p:nvSpPr>
        <p:spPr/>
        <p:txBody>
          <a:bodyPr>
            <a:normAutofit/>
          </a:bodyPr>
          <a:lstStyle/>
          <a:p>
            <a:r>
              <a:rPr lang="en-US" dirty="0"/>
              <a:t>Bone scan (Tc</a:t>
            </a:r>
            <a:r>
              <a:rPr lang="en-US" baseline="50000" dirty="0"/>
              <a:t>99</a:t>
            </a:r>
            <a:r>
              <a:rPr lang="en-US" dirty="0"/>
              <a:t>):</a:t>
            </a:r>
          </a:p>
          <a:p>
            <a:pPr lvl="1"/>
            <a:r>
              <a:rPr lang="en-US" dirty="0"/>
              <a:t>Shows the site of lesion / skip lesions / metastasis</a:t>
            </a:r>
          </a:p>
          <a:p>
            <a:r>
              <a:rPr lang="en-US" dirty="0"/>
              <a:t>CT:</a:t>
            </a:r>
          </a:p>
          <a:p>
            <a:pPr lvl="1"/>
            <a:r>
              <a:rPr lang="en-US" dirty="0"/>
              <a:t>Intra-osseous and extra-osseous structure and extension</a:t>
            </a:r>
          </a:p>
          <a:p>
            <a:pPr lvl="1"/>
            <a:r>
              <a:rPr lang="en-US" dirty="0"/>
              <a:t>Good in deep bones (pelvis, spine)</a:t>
            </a:r>
          </a:p>
          <a:p>
            <a:r>
              <a:rPr lang="en-US" dirty="0"/>
              <a:t>MRI:</a:t>
            </a:r>
          </a:p>
          <a:p>
            <a:pPr lvl="1"/>
            <a:r>
              <a:rPr lang="en-US" dirty="0"/>
              <a:t>Shows:</a:t>
            </a:r>
          </a:p>
          <a:p>
            <a:pPr lvl="2"/>
            <a:r>
              <a:rPr lang="en-US" dirty="0"/>
              <a:t>Soft tissue and cartilage</a:t>
            </a:r>
          </a:p>
          <a:p>
            <a:pPr lvl="2"/>
            <a:r>
              <a:rPr lang="en-US" dirty="0"/>
              <a:t>Spread of lesion/tumor:</a:t>
            </a:r>
          </a:p>
          <a:p>
            <a:pPr lvl="3"/>
            <a:r>
              <a:rPr lang="en-US" dirty="0"/>
              <a:t>Within bone, into joints, into soft tissue</a:t>
            </a:r>
          </a:p>
          <a:p>
            <a:pPr lvl="2"/>
            <a:r>
              <a:rPr lang="en-US" dirty="0"/>
              <a:t>Relation to vessels</a:t>
            </a:r>
          </a:p>
        </p:txBody>
      </p:sp>
    </p:spTree>
    <p:extLst>
      <p:ext uri="{BB962C8B-B14F-4D97-AF65-F5344CB8AC3E}">
        <p14:creationId xmlns:p14="http://schemas.microsoft.com/office/powerpoint/2010/main" val="16620096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General guidelines: systematic approach</a:t>
            </a:r>
          </a:p>
          <a:p>
            <a:pPr lvl="1"/>
            <a:r>
              <a:rPr lang="en-US" dirty="0"/>
              <a:t>General information</a:t>
            </a:r>
          </a:p>
          <a:p>
            <a:pPr lvl="1"/>
            <a:r>
              <a:rPr lang="en-US" dirty="0"/>
              <a:t>Reading bone</a:t>
            </a:r>
          </a:p>
          <a:p>
            <a:pPr lvl="1"/>
            <a:r>
              <a:rPr lang="en-US" dirty="0"/>
              <a:t>Reading joints</a:t>
            </a:r>
          </a:p>
          <a:p>
            <a:pPr lvl="1"/>
            <a:r>
              <a:rPr lang="en-US" dirty="0"/>
              <a:t>Reading soft tissue</a:t>
            </a:r>
          </a:p>
          <a:p>
            <a:pPr marL="349250" lvl="1" indent="0">
              <a:buNone/>
            </a:pPr>
            <a:endParaRPr lang="en-US" dirty="0"/>
          </a:p>
          <a:p>
            <a:endParaRPr lang="en-US" dirty="0"/>
          </a:p>
        </p:txBody>
      </p:sp>
    </p:spTree>
    <p:extLst>
      <p:ext uri="{BB962C8B-B14F-4D97-AF65-F5344CB8AC3E}">
        <p14:creationId xmlns:p14="http://schemas.microsoft.com/office/powerpoint/2010/main" val="36373116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of bone lesions</a:t>
            </a:r>
          </a:p>
        </p:txBody>
      </p:sp>
      <p:sp>
        <p:nvSpPr>
          <p:cNvPr id="3" name="Content Placeholder 2"/>
          <p:cNvSpPr>
            <a:spLocks noGrp="1"/>
          </p:cNvSpPr>
          <p:nvPr>
            <p:ph idx="1"/>
          </p:nvPr>
        </p:nvSpPr>
        <p:spPr/>
        <p:txBody>
          <a:bodyPr>
            <a:normAutofit/>
          </a:bodyPr>
          <a:lstStyle/>
          <a:p>
            <a:r>
              <a:rPr lang="en-US" dirty="0"/>
              <a:t>Which bone, and which site in bone?</a:t>
            </a:r>
          </a:p>
          <a:p>
            <a:r>
              <a:rPr lang="en-US" dirty="0"/>
              <a:t>Solitary or multiple?</a:t>
            </a:r>
          </a:p>
          <a:p>
            <a:r>
              <a:rPr lang="en-US" dirty="0"/>
              <a:t>Bone forming or bone eating?</a:t>
            </a:r>
          </a:p>
          <a:p>
            <a:r>
              <a:rPr lang="en-US" dirty="0"/>
              <a:t>Margins: well-defined or ill-defined?</a:t>
            </a:r>
          </a:p>
          <a:p>
            <a:r>
              <a:rPr lang="en-US" dirty="0"/>
              <a:t>Calcifications in the lesion?</a:t>
            </a:r>
          </a:p>
          <a:p>
            <a:r>
              <a:rPr lang="en-US" dirty="0"/>
              <a:t>Is cortex eroded or destroyed?</a:t>
            </a:r>
          </a:p>
          <a:p>
            <a:r>
              <a:rPr lang="en-US" dirty="0"/>
              <a:t>Is there periosteal new bone formation?</a:t>
            </a:r>
          </a:p>
          <a:p>
            <a:r>
              <a:rPr lang="en-US" dirty="0"/>
              <a:t>Soft tissue extension?</a:t>
            </a:r>
          </a:p>
        </p:txBody>
      </p:sp>
    </p:spTree>
    <p:extLst>
      <p:ext uri="{BB962C8B-B14F-4D97-AF65-F5344CB8AC3E}">
        <p14:creationId xmlns:p14="http://schemas.microsoft.com/office/powerpoint/2010/main" val="1107483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Joints</a:t>
            </a:r>
          </a:p>
        </p:txBody>
      </p:sp>
      <p:sp>
        <p:nvSpPr>
          <p:cNvPr id="3" name="Content Placeholder 2"/>
          <p:cNvSpPr>
            <a:spLocks noGrp="1"/>
          </p:cNvSpPr>
          <p:nvPr>
            <p:ph idx="1"/>
          </p:nvPr>
        </p:nvSpPr>
        <p:spPr/>
        <p:txBody>
          <a:bodyPr/>
          <a:lstStyle/>
          <a:p>
            <a:r>
              <a:rPr lang="en-US" dirty="0"/>
              <a:t>Position</a:t>
            </a:r>
          </a:p>
          <a:p>
            <a:r>
              <a:rPr lang="en-US" dirty="0"/>
              <a:t>Relations</a:t>
            </a:r>
          </a:p>
          <a:p>
            <a:r>
              <a:rPr lang="en-US" dirty="0"/>
              <a:t>Alignment</a:t>
            </a:r>
          </a:p>
          <a:p>
            <a:r>
              <a:rPr lang="en-US" dirty="0"/>
              <a:t>Joint “Space”</a:t>
            </a:r>
          </a:p>
          <a:p>
            <a:r>
              <a:rPr lang="en-US" dirty="0"/>
              <a:t>Joint line</a:t>
            </a:r>
          </a:p>
          <a:p>
            <a:r>
              <a:rPr lang="en-US" dirty="0"/>
              <a:t>Subchondral bone</a:t>
            </a:r>
          </a:p>
          <a:p>
            <a:endParaRPr lang="en-US" dirty="0"/>
          </a:p>
        </p:txBody>
      </p:sp>
    </p:spTree>
    <p:extLst>
      <p:ext uri="{BB962C8B-B14F-4D97-AF65-F5344CB8AC3E}">
        <p14:creationId xmlns:p14="http://schemas.microsoft.com/office/powerpoint/2010/main" val="1781378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Very good site</a:t>
            </a:r>
          </a:p>
        </p:txBody>
      </p:sp>
      <p:sp>
        <p:nvSpPr>
          <p:cNvPr id="4" name="Content Placeholder 3"/>
          <p:cNvSpPr>
            <a:spLocks noGrp="1"/>
          </p:cNvSpPr>
          <p:nvPr>
            <p:ph idx="1"/>
          </p:nvPr>
        </p:nvSpPr>
        <p:spPr/>
        <p:txBody>
          <a:bodyPr/>
          <a:lstStyle/>
          <a:p>
            <a:r>
              <a:rPr lang="en-US" dirty="0">
                <a:hlinkClick r:id="rId2"/>
              </a:rPr>
              <a:t>http://radiologymasterclass.co.uk/</a:t>
            </a:r>
            <a:endParaRPr lang="en-US" dirty="0"/>
          </a:p>
          <a:p>
            <a:r>
              <a:rPr lang="en-US" dirty="0">
                <a:hlinkClick r:id="rId3"/>
              </a:rPr>
              <a:t>http://www.startradiology.com/</a:t>
            </a:r>
            <a:r>
              <a:rPr lang="en-US" dirty="0"/>
              <a:t> </a:t>
            </a:r>
          </a:p>
          <a:p>
            <a:r>
              <a:rPr lang="en-US" dirty="0">
                <a:hlinkClick r:id="rId4"/>
              </a:rPr>
              <a:t>https://radiopaedia.org</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6099564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18716</TotalTime>
  <Words>1962</Words>
  <Application>Microsoft Office PowerPoint</Application>
  <PresentationFormat>On-screen Show (4:3)</PresentationFormat>
  <Paragraphs>542</Paragraphs>
  <Slides>94</Slides>
  <Notes>0</Notes>
  <HiddenSlides>12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Arial</vt:lpstr>
      <vt:lpstr>Calibri</vt:lpstr>
      <vt:lpstr>News Gothic MT</vt:lpstr>
      <vt:lpstr>Wingdings 2</vt:lpstr>
      <vt:lpstr>Breeze</vt:lpstr>
      <vt:lpstr>How to Read Musculoskeletal X-Rays</vt:lpstr>
      <vt:lpstr>Introduction</vt:lpstr>
      <vt:lpstr>X-ray Request Form</vt:lpstr>
      <vt:lpstr>X-ray Request Form</vt:lpstr>
      <vt:lpstr>X-ray Request Form</vt:lpstr>
      <vt:lpstr>X-ray Request Form</vt:lpstr>
      <vt:lpstr>Reading X-rays</vt:lpstr>
      <vt:lpstr>General Information</vt:lpstr>
      <vt:lpstr>General Information</vt:lpstr>
      <vt:lpstr>General Information</vt:lpstr>
      <vt:lpstr>General Information</vt:lpstr>
      <vt:lpstr>General Information</vt:lpstr>
      <vt:lpstr>General Information</vt:lpstr>
      <vt:lpstr>General Information</vt:lpstr>
      <vt:lpstr>Reading Bone</vt:lpstr>
      <vt:lpstr>Reading Bone</vt:lpstr>
      <vt:lpstr>Bone Anatomy</vt:lpstr>
      <vt:lpstr>Descriptive Terms</vt:lpstr>
      <vt:lpstr>Bone Structure</vt:lpstr>
      <vt:lpstr>Reading Bone</vt:lpstr>
      <vt:lpstr>Reading Bone</vt:lpstr>
      <vt:lpstr>Reading Bone</vt:lpstr>
      <vt:lpstr>Reading Bone</vt:lpstr>
      <vt:lpstr>Reading Bone</vt:lpstr>
      <vt:lpstr>Reading Bone</vt:lpstr>
      <vt:lpstr>Reading Joints</vt:lpstr>
      <vt:lpstr>Joint Position</vt:lpstr>
      <vt:lpstr>Joint Relations</vt:lpstr>
      <vt:lpstr>Reading Joint Anatomy</vt:lpstr>
      <vt:lpstr>Bone and Joint Alignment</vt:lpstr>
      <vt:lpstr>Joint Space</vt:lpstr>
      <vt:lpstr>Bone and Joint</vt:lpstr>
      <vt:lpstr>Bone and Joint</vt:lpstr>
      <vt:lpstr>Bone and Joint</vt:lpstr>
      <vt:lpstr>Soft Tissue Reading</vt:lpstr>
      <vt:lpstr>Soft Tissue Reading</vt:lpstr>
      <vt:lpstr>Soft Tissue Reading</vt:lpstr>
      <vt:lpstr>Soft Tissue Reading</vt:lpstr>
      <vt:lpstr>Look for the Unexpected</vt:lpstr>
      <vt:lpstr>Artifacts Obscuring Diagnosis</vt:lpstr>
      <vt:lpstr>Reading Joints</vt:lpstr>
      <vt:lpstr>The fabella - Normal</vt:lpstr>
      <vt:lpstr>Bipartite patella - Normal</vt:lpstr>
      <vt:lpstr>Bipartite patella - Normal</vt:lpstr>
      <vt:lpstr>Reading Joints</vt:lpstr>
      <vt:lpstr>Reading Joints</vt:lpstr>
      <vt:lpstr>Reading Joints</vt:lpstr>
      <vt:lpstr>Reading Joints</vt:lpstr>
      <vt:lpstr>Patellar position</vt:lpstr>
      <vt:lpstr>Patellar position</vt:lpstr>
      <vt:lpstr>Reading Joints</vt:lpstr>
      <vt:lpstr>Reading Joints</vt:lpstr>
      <vt:lpstr>Reading Joints</vt:lpstr>
      <vt:lpstr>Reading Joints</vt:lpstr>
      <vt:lpstr>Reading Joints</vt:lpstr>
      <vt:lpstr>Reading Joints</vt:lpstr>
      <vt:lpstr>Reading Joints</vt:lpstr>
      <vt:lpstr>Reading Joints</vt:lpstr>
      <vt:lpstr>Reading Joints</vt:lpstr>
      <vt:lpstr>Reading Joints</vt:lpstr>
      <vt:lpstr>Arthroplasty</vt:lpstr>
      <vt:lpstr>Arthroplasty</vt:lpstr>
      <vt:lpstr>Infected arthroplasty</vt:lpstr>
      <vt:lpstr>Infected arthroplasty</vt:lpstr>
      <vt:lpstr>Reading of bone lesions</vt:lpstr>
      <vt:lpstr>Location</vt:lpstr>
      <vt:lpstr>Location</vt:lpstr>
      <vt:lpstr>Radiographic features</vt:lpstr>
      <vt:lpstr>The Border</vt:lpstr>
      <vt:lpstr>The Matrix</vt:lpstr>
      <vt:lpstr>Type of Bone Destruction</vt:lpstr>
      <vt:lpstr>Type of Periosteal Reaction</vt:lpstr>
      <vt:lpstr>Soft Tissue Extension</vt:lpstr>
      <vt:lpstr>Benign Vs. malignant</vt:lpstr>
      <vt:lpstr>Type of Periosteal Reaction</vt:lpstr>
      <vt:lpstr>Type of Periosteal Reaction</vt:lpstr>
      <vt:lpstr>Bone lesion</vt:lpstr>
      <vt:lpstr>Bone lesion</vt:lpstr>
      <vt:lpstr>Bone lesion</vt:lpstr>
      <vt:lpstr>Bone lesion</vt:lpstr>
      <vt:lpstr>Bone lesion</vt:lpstr>
      <vt:lpstr>Bone lesion</vt:lpstr>
      <vt:lpstr>Bone lesion</vt:lpstr>
      <vt:lpstr>Bone lesion</vt:lpstr>
      <vt:lpstr>Bone lesion</vt:lpstr>
      <vt:lpstr>Bone lesion</vt:lpstr>
      <vt:lpstr>Bone lesion</vt:lpstr>
      <vt:lpstr>Bone lesion</vt:lpstr>
      <vt:lpstr>Bone lesion</vt:lpstr>
      <vt:lpstr>Other imaging</vt:lpstr>
      <vt:lpstr>Summary</vt:lpstr>
      <vt:lpstr>Reading of bone lesions</vt:lpstr>
      <vt:lpstr>Reading Joints</vt:lpstr>
      <vt:lpstr>Very good 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tarif</cp:lastModifiedBy>
  <cp:revision>507</cp:revision>
  <dcterms:created xsi:type="dcterms:W3CDTF">2014-01-25T15:53:41Z</dcterms:created>
  <dcterms:modified xsi:type="dcterms:W3CDTF">2020-01-16T18:22:03Z</dcterms:modified>
</cp:coreProperties>
</file>