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2"/>
  </p:notesMasterIdLst>
  <p:handoutMasterIdLst>
    <p:handoutMasterId r:id="rId53"/>
  </p:handoutMasterIdLst>
  <p:sldIdLst>
    <p:sldId id="420" r:id="rId2"/>
    <p:sldId id="258" r:id="rId3"/>
    <p:sldId id="286" r:id="rId4"/>
    <p:sldId id="259" r:id="rId5"/>
    <p:sldId id="260" r:id="rId6"/>
    <p:sldId id="261" r:id="rId7"/>
    <p:sldId id="262" r:id="rId8"/>
    <p:sldId id="287" r:id="rId9"/>
    <p:sldId id="291" r:id="rId10"/>
    <p:sldId id="263" r:id="rId11"/>
    <p:sldId id="299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431" r:id="rId21"/>
    <p:sldId id="435" r:id="rId22"/>
    <p:sldId id="433" r:id="rId23"/>
    <p:sldId id="436" r:id="rId24"/>
    <p:sldId id="437" r:id="rId25"/>
    <p:sldId id="438" r:id="rId26"/>
    <p:sldId id="439" r:id="rId27"/>
    <p:sldId id="440" r:id="rId28"/>
    <p:sldId id="441" r:id="rId29"/>
    <p:sldId id="442" r:id="rId30"/>
    <p:sldId id="443" r:id="rId31"/>
    <p:sldId id="444" r:id="rId32"/>
    <p:sldId id="445" r:id="rId33"/>
    <p:sldId id="446" r:id="rId34"/>
    <p:sldId id="369" r:id="rId35"/>
    <p:sldId id="416" r:id="rId36"/>
    <p:sldId id="425" r:id="rId37"/>
    <p:sldId id="426" r:id="rId38"/>
    <p:sldId id="427" r:id="rId39"/>
    <p:sldId id="428" r:id="rId40"/>
    <p:sldId id="368" r:id="rId41"/>
    <p:sldId id="360" r:id="rId42"/>
    <p:sldId id="413" r:id="rId43"/>
    <p:sldId id="372" r:id="rId44"/>
    <p:sldId id="429" r:id="rId45"/>
    <p:sldId id="414" r:id="rId46"/>
    <p:sldId id="363" r:id="rId47"/>
    <p:sldId id="398" r:id="rId48"/>
    <p:sldId id="366" r:id="rId49"/>
    <p:sldId id="447" r:id="rId50"/>
    <p:sldId id="448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4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7C9F"/>
    <a:srgbClr val="235F84"/>
    <a:srgbClr val="B4CBE2"/>
    <a:srgbClr val="F59EA0"/>
    <a:srgbClr val="C7C0D9"/>
    <a:srgbClr val="D4E1EE"/>
    <a:srgbClr val="D2E0BE"/>
    <a:srgbClr val="397B8C"/>
    <a:srgbClr val="5FD5F3"/>
    <a:srgbClr val="489C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5"/>
    <p:restoredTop sz="92456" autoAdjust="0"/>
  </p:normalViewPr>
  <p:slideViewPr>
    <p:cSldViewPr snapToGrid="0" snapToObjects="1" showGuides="1">
      <p:cViewPr varScale="1">
        <p:scale>
          <a:sx n="99" d="100"/>
          <a:sy n="99" d="100"/>
        </p:scale>
        <p:origin x="2072" y="176"/>
      </p:cViewPr>
      <p:guideLst>
        <p:guide orient="horz" pos="64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3" d="100"/>
        <a:sy n="9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842B8-7A9E-AA4B-A058-96AC11A23419}" type="datetimeFigureOut">
              <a:rPr lang="en-GB" smtClean="0"/>
              <a:t>05/10/2025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64132-449F-DB4A-97EB-CBFB6EAC35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28880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9FDACE-534B-5D4C-B4AE-1C419E799341}" type="datetimeFigureOut">
              <a:rPr lang="en-US" smtClean="0"/>
              <a:t>10/5/25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ECFC18-86DA-CC43-89A6-6D0FE996F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356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CFC18-86DA-CC43-89A6-6D0FE996FEE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987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CFC18-86DA-CC43-89A6-6D0FE996FEE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352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CFC18-86DA-CC43-89A6-6D0FE996FEE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9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00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10/5/25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10/5/25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10/5/25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10/5/25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10/5/25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285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10/5/25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10/5/25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10/5/25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9567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498285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800"/>
            </a:lvl1pPr>
            <a:lvl2pPr marL="533400" indent="-184150"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498285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800"/>
            </a:lvl1pPr>
            <a:lvl2pPr marL="533400" indent="-184150"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10/5/25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01358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278628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1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186987"/>
            <a:ext cx="3840480" cy="3756613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292796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1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215323"/>
            <a:ext cx="3840480" cy="3728277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10/5/25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10/5/25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10/5/25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10/5/25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83166"/>
            <a:ext cx="8042276" cy="85999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375758"/>
            <a:ext cx="8042276" cy="48999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01F9CA3-105E-4857-9057-6DB6197DA786}" type="datetimeFigureOut">
              <a:rPr lang="en-US" smtClean="0"/>
              <a:t>10/5/25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6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1"/>
          </a:solidFill>
          <a:latin typeface="Arial"/>
          <a:ea typeface="+mj-ea"/>
          <a:cs typeface="Arial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Arial"/>
        <a:buChar char="•"/>
        <a:defRPr sz="2800" kern="1200">
          <a:solidFill>
            <a:srgbClr val="235F84"/>
          </a:solidFill>
          <a:latin typeface="Arial"/>
          <a:ea typeface="+mn-ea"/>
          <a:cs typeface="Arial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Arial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Arial"/>
        <a:buChar char="•"/>
        <a:defRPr sz="2400" kern="1200">
          <a:solidFill>
            <a:srgbClr val="235F84"/>
          </a:solidFill>
          <a:latin typeface="Arial"/>
          <a:ea typeface="+mn-ea"/>
          <a:cs typeface="Arial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Arial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Arial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microsoft.com/office/2007/relationships/hdphoto" Target="../media/hdphoto1.wdp"/><Relationship Id="rId7" Type="http://schemas.openxmlformats.org/officeDocument/2006/relationships/image" Target="../media/image71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tiff"/><Relationship Id="rId2" Type="http://schemas.openxmlformats.org/officeDocument/2006/relationships/image" Target="../media/image8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tif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mailto:123456789@student.mcst.edu.sa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280002" y="4577701"/>
            <a:ext cx="6498158" cy="2469314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3200" kern="0" cap="none" dirty="0">
                <a:latin typeface="Arial" panose="020B0604020202020204" pitchFamily="34" charset="0"/>
              </a:rPr>
              <a:t>Moaath A. </a:t>
            </a:r>
            <a:r>
              <a:rPr lang="en-US" sz="3200" kern="0" cap="none" dirty="0" err="1">
                <a:latin typeface="Arial" panose="020B0604020202020204" pitchFamily="34" charset="0"/>
              </a:rPr>
              <a:t>Alamir</a:t>
            </a:r>
            <a:r>
              <a:rPr lang="en-US" sz="3200" kern="0" cap="none" dirty="0">
                <a:latin typeface="Arial" panose="020B0604020202020204" pitchFamily="34" charset="0"/>
              </a:rPr>
              <a:t>, </a:t>
            </a:r>
            <a:r>
              <a:rPr lang="en-US" sz="2000" kern="0" cap="none" dirty="0">
                <a:latin typeface="Arial" panose="020B0604020202020204" pitchFamily="34" charset="0"/>
              </a:rPr>
              <a:t>MBBS, SB-Orth</a:t>
            </a:r>
            <a:endParaRPr lang="en-US" sz="1600" kern="0" cap="none" dirty="0">
              <a:latin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000" kern="0" cap="none" dirty="0">
                <a:latin typeface="Arial" panose="020B0604020202020204" pitchFamily="34" charset="0"/>
              </a:rPr>
              <a:t>Assistant Professor and Consultant Orthopedic Surgeon</a:t>
            </a:r>
          </a:p>
          <a:p>
            <a:pPr>
              <a:lnSpc>
                <a:spcPct val="120000"/>
              </a:lnSpc>
            </a:pPr>
            <a:r>
              <a:rPr lang="en-US" sz="2000" kern="0" cap="none" dirty="0">
                <a:latin typeface="Arial" panose="020B0604020202020204" pitchFamily="34" charset="0"/>
              </a:rPr>
              <a:t>Upper extremity, Sports Medicine and Arthroscopy</a:t>
            </a:r>
          </a:p>
          <a:p>
            <a:pPr>
              <a:lnSpc>
                <a:spcPct val="120000"/>
              </a:lnSpc>
            </a:pPr>
            <a:r>
              <a:rPr lang="en-US" sz="2000" kern="0" cap="none" dirty="0">
                <a:latin typeface="Arial" panose="020B0604020202020204" pitchFamily="34" charset="0"/>
              </a:rPr>
              <a:t>masoa86@gmail.com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8159" y="1311417"/>
            <a:ext cx="6498158" cy="2469314"/>
          </a:xfrm>
        </p:spPr>
        <p:txBody>
          <a:bodyPr/>
          <a:lstStyle/>
          <a:p>
            <a:r>
              <a:rPr lang="en-US" sz="3200" b="1" dirty="0"/>
              <a:t>ORTH536</a:t>
            </a:r>
            <a:br>
              <a:rPr lang="en-US" sz="3200" b="1" dirty="0"/>
            </a:br>
            <a:br>
              <a:rPr lang="en-US" sz="3200" b="1" dirty="0"/>
            </a:br>
            <a:r>
              <a:rPr lang="en-US" sz="3200" b="1" dirty="0"/>
              <a:t>Introduction to Orthopedics</a:t>
            </a:r>
            <a:br>
              <a:rPr lang="en-US" sz="3200" b="1" dirty="0"/>
            </a:br>
            <a:r>
              <a:rPr lang="en-US" sz="3200" b="1" dirty="0"/>
              <a:t>Introduction to The Course</a:t>
            </a:r>
            <a:br>
              <a:rPr lang="en-US" sz="3200" b="1" dirty="0"/>
            </a:br>
            <a:br>
              <a:rPr lang="en-US" sz="3200" b="1" dirty="0"/>
            </a:br>
            <a:endParaRPr lang="en-US" sz="3200" b="1" dirty="0"/>
          </a:p>
        </p:txBody>
      </p:sp>
      <p:pic>
        <p:nvPicPr>
          <p:cNvPr id="4" name="Picture 5"/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96236">
            <a:off x="262465" y="2846019"/>
            <a:ext cx="990872" cy="2767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72901">
            <a:off x="7925072" y="2795290"/>
            <a:ext cx="990872" cy="2767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-1" t="9492" r="1054" b="14751"/>
          <a:stretch/>
        </p:blipFill>
        <p:spPr>
          <a:xfrm>
            <a:off x="3231732" y="91501"/>
            <a:ext cx="2671012" cy="65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8349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Subspecialties ??!! </a:t>
            </a:r>
          </a:p>
        </p:txBody>
      </p:sp>
      <p:sp>
        <p:nvSpPr>
          <p:cNvPr id="43" name="Rectangle 42"/>
          <p:cNvSpPr/>
          <p:nvPr/>
        </p:nvSpPr>
        <p:spPr>
          <a:xfrm rot="2513760">
            <a:off x="3352539" y="4608619"/>
            <a:ext cx="1608454" cy="76174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5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Sport</a:t>
            </a:r>
          </a:p>
        </p:txBody>
      </p:sp>
      <p:sp>
        <p:nvSpPr>
          <p:cNvPr id="44" name="Rectangle 43"/>
          <p:cNvSpPr/>
          <p:nvPr/>
        </p:nvSpPr>
        <p:spPr>
          <a:xfrm rot="20953893">
            <a:off x="560141" y="3274190"/>
            <a:ext cx="3794950" cy="108491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6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Pediatric</a:t>
            </a:r>
          </a:p>
        </p:txBody>
      </p:sp>
      <p:sp>
        <p:nvSpPr>
          <p:cNvPr id="45" name="Rectangle 44"/>
          <p:cNvSpPr/>
          <p:nvPr/>
        </p:nvSpPr>
        <p:spPr>
          <a:xfrm rot="808768">
            <a:off x="42745" y="4473400"/>
            <a:ext cx="3539430" cy="76174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5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Arthroplasty</a:t>
            </a:r>
            <a:endParaRPr lang="en-US" sz="45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46" name="Rectangle 45"/>
          <p:cNvSpPr/>
          <p:nvPr/>
        </p:nvSpPr>
        <p:spPr>
          <a:xfrm rot="1636136">
            <a:off x="4287475" y="2606156"/>
            <a:ext cx="1706236" cy="76174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5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Spine</a:t>
            </a:r>
          </a:p>
        </p:txBody>
      </p:sp>
      <p:sp>
        <p:nvSpPr>
          <p:cNvPr id="47" name="Rectangle 46"/>
          <p:cNvSpPr/>
          <p:nvPr/>
        </p:nvSpPr>
        <p:spPr>
          <a:xfrm rot="228211">
            <a:off x="226579" y="2305688"/>
            <a:ext cx="3538149" cy="76174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5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Foot &amp; Ankle</a:t>
            </a:r>
          </a:p>
        </p:txBody>
      </p:sp>
      <p:sp>
        <p:nvSpPr>
          <p:cNvPr id="48" name="Rectangle 47"/>
          <p:cNvSpPr/>
          <p:nvPr/>
        </p:nvSpPr>
        <p:spPr>
          <a:xfrm rot="20423534">
            <a:off x="6005035" y="2897021"/>
            <a:ext cx="2754600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dirty="0">
                <a:ln/>
                <a:solidFill>
                  <a:schemeClr val="accent4"/>
                </a:solidFill>
              </a:rPr>
              <a:t>Upper Limb</a:t>
            </a:r>
          </a:p>
        </p:txBody>
      </p:sp>
      <p:sp>
        <p:nvSpPr>
          <p:cNvPr id="50" name="Rectangle 49"/>
          <p:cNvSpPr/>
          <p:nvPr/>
        </p:nvSpPr>
        <p:spPr>
          <a:xfrm rot="20576778">
            <a:off x="5867308" y="4673962"/>
            <a:ext cx="2680862" cy="76174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5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Oncology</a:t>
            </a:r>
          </a:p>
        </p:txBody>
      </p:sp>
      <p:sp>
        <p:nvSpPr>
          <p:cNvPr id="51" name="Rectangle 50"/>
          <p:cNvSpPr/>
          <p:nvPr/>
        </p:nvSpPr>
        <p:spPr>
          <a:xfrm>
            <a:off x="4811867" y="3742786"/>
            <a:ext cx="3160995" cy="108491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6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Trauma</a:t>
            </a:r>
            <a:endParaRPr lang="en-US" sz="45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0371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ntr" presetSubtype="1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9" presetClass="entr" presetSubtype="1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ntr" presetSubtype="1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9" presetClass="entr" presetSubtype="1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9" presetClass="entr" presetSubtype="1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9" presetClass="entr" presetSubtype="1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5" grpId="0"/>
      <p:bldP spid="46" grpId="0"/>
      <p:bldP spid="47" grpId="0"/>
      <p:bldP spid="48" grpId="0"/>
      <p:bldP spid="50" grpId="0"/>
      <p:bldP spid="5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eal - The medical animation of extreme trauma and repair - 5th Anniversary - YouTube">
            <a:hlinkClick r:id="" action="ppaction://media"/>
          </p:cNvPr>
          <p:cNvPicPr>
            <a:picLocks noGrp="1" noChangeAspect="1"/>
          </p:cNvPicPr>
          <p:nvPr>
            <p:ph type="pic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9774" y="857250"/>
            <a:ext cx="6104467" cy="343376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4456771"/>
            <a:ext cx="7585234" cy="557762"/>
          </a:xfrm>
        </p:spPr>
        <p:txBody>
          <a:bodyPr anchor="b">
            <a:normAutofit fontScale="90000"/>
          </a:bodyPr>
          <a:lstStyle/>
          <a:p>
            <a:r>
              <a:rPr lang="en-US" dirty="0"/>
              <a:t>Subspecialties ??!!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55A84AE0-A1CC-4ECA-AAD0-94F8DE2FEF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2959" y="5143500"/>
            <a:ext cx="7584948" cy="4572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05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Trauma </a:t>
            </a:r>
          </a:p>
        </p:txBody>
      </p:sp>
      <p:pic>
        <p:nvPicPr>
          <p:cNvPr id="4" name="Content Placeholder 3" descr="FRACTUR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11813" y="2469357"/>
            <a:ext cx="3431381" cy="2758679"/>
          </a:xfrm>
          <a:prstGeom prst="roundRect">
            <a:avLst>
              <a:gd name="adj" fmla="val 16667"/>
            </a:avLst>
          </a:prstGeom>
          <a:scene3d>
            <a:camera prst="orthographicFront"/>
            <a:lightRig rig="contrasting" dir="t">
              <a:rot lat="0" lon="0" rev="4200000"/>
            </a:lightRig>
          </a:scene3d>
        </p:spPr>
      </p:pic>
      <p:pic>
        <p:nvPicPr>
          <p:cNvPr id="6" name="Picture 5" descr="forearm #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00807" y="2469357"/>
            <a:ext cx="2393156" cy="928688"/>
          </a:xfrm>
          <a:prstGeom prst="roundRect">
            <a:avLst>
              <a:gd name="adj" fmla="val 16667"/>
            </a:avLst>
          </a:prstGeom>
          <a:scene3d>
            <a:camera prst="orthographicFront"/>
            <a:lightRig rig="contrasting" dir="t">
              <a:rot lat="0" lon="0" rev="4200000"/>
            </a:lightRig>
          </a:scene3d>
        </p:spPr>
      </p:pic>
      <p:pic>
        <p:nvPicPr>
          <p:cNvPr id="7" name="Picture 6" descr="pelvic #.jpg"/>
          <p:cNvPicPr>
            <a:picLocks noChangeAspect="1"/>
          </p:cNvPicPr>
          <p:nvPr/>
        </p:nvPicPr>
        <p:blipFill>
          <a:blip r:embed="rId4" cstate="print"/>
          <a:srcRect l="4251" t="9133" r="12137" b="10488"/>
          <a:stretch>
            <a:fillRect/>
          </a:stretch>
        </p:blipFill>
        <p:spPr>
          <a:xfrm>
            <a:off x="1300807" y="3458767"/>
            <a:ext cx="2393156" cy="1769269"/>
          </a:xfrm>
          <a:prstGeom prst="roundRect">
            <a:avLst>
              <a:gd name="adj" fmla="val 16667"/>
            </a:avLst>
          </a:prstGeom>
          <a:scene3d>
            <a:camera prst="orthographicFront"/>
            <a:lightRig rig="contrasting" dir="t">
              <a:rot lat="0" lon="0" rev="4200000"/>
            </a:lightRig>
          </a:scene3d>
        </p:spPr>
      </p:pic>
    </p:spTree>
    <p:extLst>
      <p:ext uri="{BB962C8B-B14F-4D97-AF65-F5344CB8AC3E}">
        <p14:creationId xmlns:p14="http://schemas.microsoft.com/office/powerpoint/2010/main" val="3344733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Pediatric Orthopedic </a:t>
            </a:r>
          </a:p>
        </p:txBody>
      </p:sp>
      <p:pic>
        <p:nvPicPr>
          <p:cNvPr id="4" name="Content Placeholder 3" descr="BLOUN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88752" y="2637235"/>
            <a:ext cx="3006329" cy="2422922"/>
          </a:xfrm>
          <a:prstGeom prst="roundRect">
            <a:avLst>
              <a:gd name="adj" fmla="val 16667"/>
            </a:avLst>
          </a:prstGeom>
          <a:scene3d>
            <a:camera prst="orthographicFront"/>
            <a:lightRig rig="contrasting" dir="t">
              <a:rot lat="0" lon="0" rev="4200000"/>
            </a:lightRig>
          </a:scene3d>
        </p:spPr>
      </p:pic>
      <p:pic>
        <p:nvPicPr>
          <p:cNvPr id="5" name="Picture 4" descr="SPRINGLS.jpg"/>
          <p:cNvPicPr>
            <a:picLocks noChangeAspect="1"/>
          </p:cNvPicPr>
          <p:nvPr/>
        </p:nvPicPr>
        <p:blipFill>
          <a:blip r:embed="rId3" cstate="print"/>
          <a:srcRect b="30292"/>
          <a:stretch>
            <a:fillRect/>
          </a:stretch>
        </p:blipFill>
        <p:spPr>
          <a:xfrm>
            <a:off x="3837623" y="2483282"/>
            <a:ext cx="1514475" cy="1003697"/>
          </a:xfrm>
          <a:prstGeom prst="roundRect">
            <a:avLst>
              <a:gd name="adj" fmla="val 16667"/>
            </a:avLst>
          </a:prstGeom>
          <a:scene3d>
            <a:camera prst="orthographicFront"/>
            <a:lightRig rig="contrasting" dir="t">
              <a:rot lat="0" lon="0" rev="4200000"/>
            </a:lightRig>
          </a:scene3d>
        </p:spPr>
      </p:pic>
      <p:pic>
        <p:nvPicPr>
          <p:cNvPr id="6" name="Picture 5" descr="CLUB FOOT.jpg"/>
          <p:cNvPicPr>
            <a:picLocks noChangeAspect="1"/>
          </p:cNvPicPr>
          <p:nvPr/>
        </p:nvPicPr>
        <p:blipFill rotWithShape="1">
          <a:blip r:embed="rId4" cstate="print"/>
          <a:srcRect r="12727" b="15294"/>
          <a:stretch/>
        </p:blipFill>
        <p:spPr>
          <a:xfrm>
            <a:off x="3899297" y="4122722"/>
            <a:ext cx="1514475" cy="1357313"/>
          </a:xfrm>
          <a:prstGeom prst="roundRect">
            <a:avLst>
              <a:gd name="adj" fmla="val 16667"/>
            </a:avLst>
          </a:prstGeom>
          <a:scene3d>
            <a:camera prst="orthographicFront"/>
            <a:lightRig rig="contrasting" dir="t">
              <a:rot lat="0" lon="0" rev="4200000"/>
            </a:lightRig>
          </a:scene3d>
        </p:spPr>
      </p:pic>
      <p:pic>
        <p:nvPicPr>
          <p:cNvPr id="7" name="Picture 6" descr="DDH.jpg"/>
          <p:cNvPicPr>
            <a:picLocks noChangeAspect="1"/>
          </p:cNvPicPr>
          <p:nvPr/>
        </p:nvPicPr>
        <p:blipFill rotWithShape="1">
          <a:blip r:embed="rId5" cstate="print"/>
          <a:srcRect b="23256"/>
          <a:stretch/>
        </p:blipFill>
        <p:spPr>
          <a:xfrm>
            <a:off x="5817990" y="2637235"/>
            <a:ext cx="2837260" cy="2422922"/>
          </a:xfrm>
          <a:prstGeom prst="roundRect">
            <a:avLst>
              <a:gd name="adj" fmla="val 16667"/>
            </a:avLst>
          </a:prstGeom>
          <a:scene3d>
            <a:camera prst="orthographicFront"/>
            <a:lightRig rig="contrasting" dir="t">
              <a:rot lat="0" lon="0" rev="4200000"/>
            </a:lightRig>
          </a:scene3d>
        </p:spPr>
      </p:pic>
    </p:spTree>
    <p:extLst>
      <p:ext uri="{BB962C8B-B14F-4D97-AF65-F5344CB8AC3E}">
        <p14:creationId xmlns:p14="http://schemas.microsoft.com/office/powerpoint/2010/main" val="148854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Arthroplasty  </a:t>
            </a:r>
          </a:p>
        </p:txBody>
      </p:sp>
      <p:pic>
        <p:nvPicPr>
          <p:cNvPr id="4" name="Content Placeholder 3" descr="TE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987779" y="2565337"/>
            <a:ext cx="1675209" cy="2497931"/>
          </a:xfrm>
          <a:prstGeom prst="rect">
            <a:avLst/>
          </a:prstGeom>
        </p:spPr>
      </p:pic>
      <p:pic>
        <p:nvPicPr>
          <p:cNvPr id="5" name="Picture 4" descr="TK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38131" y="3922528"/>
            <a:ext cx="1483519" cy="1203722"/>
          </a:xfrm>
          <a:prstGeom prst="rect">
            <a:avLst/>
          </a:prstGeom>
        </p:spPr>
      </p:pic>
      <p:pic>
        <p:nvPicPr>
          <p:cNvPr id="6" name="Picture 5" descr="TSR.jpg"/>
          <p:cNvPicPr>
            <a:picLocks noChangeAspect="1"/>
          </p:cNvPicPr>
          <p:nvPr/>
        </p:nvPicPr>
        <p:blipFill>
          <a:blip r:embed="rId4" cstate="print"/>
          <a:srcRect l="42665" t="4762" b="21429"/>
          <a:stretch>
            <a:fillRect/>
          </a:stretch>
        </p:blipFill>
        <p:spPr>
          <a:xfrm>
            <a:off x="1971676" y="2565337"/>
            <a:ext cx="2600325" cy="2497931"/>
          </a:xfrm>
          <a:prstGeom prst="rect">
            <a:avLst/>
          </a:prstGeom>
        </p:spPr>
      </p:pic>
      <p:pic>
        <p:nvPicPr>
          <p:cNvPr id="7" name="Picture 6" descr="TH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38131" y="2565337"/>
            <a:ext cx="1483519" cy="1232297"/>
          </a:xfrm>
          <a:prstGeom prst="rect">
            <a:avLst/>
          </a:prstGeom>
        </p:spPr>
      </p:pic>
      <p:pic>
        <p:nvPicPr>
          <p:cNvPr id="9" name="Picture 8" descr="ske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2667" y="2565337"/>
            <a:ext cx="1538288" cy="2497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32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Spine Surgery  </a:t>
            </a:r>
          </a:p>
        </p:txBody>
      </p:sp>
      <p:pic>
        <p:nvPicPr>
          <p:cNvPr id="4" name="Content Placeholder 3" descr="FD SPIN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437811" y="2752313"/>
            <a:ext cx="1307306" cy="2347913"/>
          </a:xfrm>
          <a:prstGeom prst="rect">
            <a:avLst/>
          </a:prstGeom>
        </p:spPr>
      </p:pic>
      <p:pic>
        <p:nvPicPr>
          <p:cNvPr id="5" name="Picture 4" descr="SPONDYLOLETHASI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83817" y="2752313"/>
            <a:ext cx="2456260" cy="2347913"/>
          </a:xfrm>
          <a:prstGeom prst="rect">
            <a:avLst/>
          </a:prstGeom>
        </p:spPr>
      </p:pic>
      <p:pic>
        <p:nvPicPr>
          <p:cNvPr id="6" name="Picture 5" descr="SCOLIOSI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96606" y="2752313"/>
            <a:ext cx="1184672" cy="23479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95" y="2752313"/>
            <a:ext cx="2349104" cy="234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62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Sport Surgery</a:t>
            </a:r>
          </a:p>
        </p:txBody>
      </p:sp>
      <p:pic>
        <p:nvPicPr>
          <p:cNvPr id="6" name="Picture 5" descr="AC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16153" y="3933827"/>
            <a:ext cx="1214438" cy="11179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679" y="2645569"/>
            <a:ext cx="4500563" cy="2406254"/>
          </a:xfrm>
          <a:prstGeom prst="roundRect">
            <a:avLst>
              <a:gd name="adj" fmla="val 16667"/>
            </a:avLst>
          </a:prstGeom>
          <a:scene3d>
            <a:camera prst="orthographicFront"/>
            <a:lightRig rig="contrasting" dir="t">
              <a:rot lat="0" lon="0" rev="4200000"/>
            </a:lightRig>
          </a:scene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153" y="2645570"/>
            <a:ext cx="1214438" cy="1226344"/>
          </a:xfrm>
          <a:prstGeom prst="roundRect">
            <a:avLst>
              <a:gd name="adj" fmla="val 16667"/>
            </a:avLst>
          </a:prstGeom>
          <a:scene3d>
            <a:camera prst="orthographicFront"/>
            <a:lightRig rig="contrasting" dir="t">
              <a:rot lat="0" lon="0" rev="4200000"/>
            </a:lightRig>
          </a:scene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1" r="9069" b="24444"/>
          <a:stretch/>
        </p:blipFill>
        <p:spPr>
          <a:xfrm>
            <a:off x="6691312" y="2645569"/>
            <a:ext cx="1644254" cy="2406254"/>
          </a:xfrm>
          <a:prstGeom prst="roundRect">
            <a:avLst>
              <a:gd name="adj" fmla="val 16667"/>
            </a:avLst>
          </a:prstGeom>
          <a:scene3d>
            <a:camera prst="orthographicFront"/>
            <a:lightRig rig="contrasting" dir="t">
              <a:rot lat="0" lon="0" rev="4200000"/>
            </a:lightRig>
          </a:scene3d>
        </p:spPr>
      </p:pic>
    </p:spTree>
    <p:extLst>
      <p:ext uri="{BB962C8B-B14F-4D97-AF65-F5344CB8AC3E}">
        <p14:creationId xmlns:p14="http://schemas.microsoft.com/office/powerpoint/2010/main" val="90704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Foot &amp; Ankle </a:t>
            </a:r>
          </a:p>
        </p:txBody>
      </p:sp>
      <p:pic>
        <p:nvPicPr>
          <p:cNvPr id="4" name="Content Placeholder 3" descr="FOO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08434" y="2658667"/>
            <a:ext cx="2056210" cy="1347788"/>
          </a:xfrm>
          <a:prstGeom prst="rect">
            <a:avLst/>
          </a:prstGeom>
        </p:spPr>
      </p:pic>
      <p:pic>
        <p:nvPicPr>
          <p:cNvPr id="5" name="Picture 4" descr="foot pf.jpg"/>
          <p:cNvPicPr>
            <a:picLocks noChangeAspect="1"/>
          </p:cNvPicPr>
          <p:nvPr/>
        </p:nvPicPr>
        <p:blipFill rotWithShape="1">
          <a:blip r:embed="rId3" cstate="print"/>
          <a:srcRect b="18180"/>
          <a:stretch/>
        </p:blipFill>
        <p:spPr>
          <a:xfrm>
            <a:off x="853680" y="4068366"/>
            <a:ext cx="2056210" cy="970360"/>
          </a:xfrm>
          <a:prstGeom prst="roundRect">
            <a:avLst>
              <a:gd name="adj" fmla="val 8594"/>
            </a:avLst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60" y="2658666"/>
            <a:ext cx="2107406" cy="2380060"/>
          </a:xfrm>
          <a:prstGeom prst="roundRect">
            <a:avLst>
              <a:gd name="adj" fmla="val 8594"/>
            </a:avLst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2" y="2658666"/>
            <a:ext cx="3194447" cy="2380060"/>
          </a:xfrm>
          <a:prstGeom prst="roundRect">
            <a:avLst>
              <a:gd name="adj" fmla="val 8594"/>
            </a:avLst>
          </a:prstGeom>
        </p:spPr>
      </p:pic>
    </p:spTree>
    <p:extLst>
      <p:ext uri="{BB962C8B-B14F-4D97-AF65-F5344CB8AC3E}">
        <p14:creationId xmlns:p14="http://schemas.microsoft.com/office/powerpoint/2010/main" val="239397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Oncology </a:t>
            </a:r>
          </a:p>
        </p:txBody>
      </p:sp>
      <p:pic>
        <p:nvPicPr>
          <p:cNvPr id="4" name="Content Placeholder 3" descr="onc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64657" y="2690813"/>
            <a:ext cx="3652838" cy="2315766"/>
          </a:xfrm>
        </p:spPr>
      </p:pic>
      <p:pic>
        <p:nvPicPr>
          <p:cNvPr id="5" name="Picture 4" descr="onco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3679" y="2690813"/>
            <a:ext cx="2049066" cy="2315766"/>
          </a:xfrm>
          <a:prstGeom prst="rect">
            <a:avLst/>
          </a:prstGeom>
        </p:spPr>
      </p:pic>
      <p:pic>
        <p:nvPicPr>
          <p:cNvPr id="6" name="Picture 5" descr="20140319_121459-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79407" y="2690813"/>
            <a:ext cx="1656160" cy="231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38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v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86815" y="3547965"/>
            <a:ext cx="4871435" cy="19431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Three-year-old girl with progressive macrodactyly of the left ...">
            <a:extLst>
              <a:ext uri="{FF2B5EF4-FFF2-40B4-BE49-F238E27FC236}">
                <a16:creationId xmlns:a16="http://schemas.microsoft.com/office/drawing/2014/main" id="{464A9B41-066C-4118-9350-B3A2C9C83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186" y="857250"/>
            <a:ext cx="2101333" cy="24527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 descr="A person in a costume&#10;&#10;Description automatically generated">
            <a:extLst>
              <a:ext uri="{FF2B5EF4-FFF2-40B4-BE49-F238E27FC236}">
                <a16:creationId xmlns:a16="http://schemas.microsoft.com/office/drawing/2014/main" id="{CA61D407-FE08-4150-94B5-51498D63D0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29" y="857250"/>
            <a:ext cx="293608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95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Orthopedic Surgery 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Derived from the Greek word </a:t>
            </a:r>
          </a:p>
          <a:p>
            <a:pPr lvl="1"/>
            <a:r>
              <a:rPr lang="en-US" dirty="0" err="1"/>
              <a:t>Orthos</a:t>
            </a:r>
            <a:r>
              <a:rPr lang="en-US" dirty="0"/>
              <a:t>: straight, free from deformity </a:t>
            </a:r>
          </a:p>
          <a:p>
            <a:pPr lvl="1"/>
            <a:r>
              <a:rPr lang="en-US" dirty="0" err="1"/>
              <a:t>Paidon</a:t>
            </a:r>
            <a:r>
              <a:rPr lang="en-US" dirty="0"/>
              <a:t>: child</a:t>
            </a:r>
          </a:p>
          <a:p>
            <a:r>
              <a:rPr lang="en-US" dirty="0"/>
              <a:t>In 1741, Dr. Nicholas </a:t>
            </a:r>
            <a:r>
              <a:rPr lang="en-US" dirty="0" err="1"/>
              <a:t>Andry</a:t>
            </a:r>
            <a:r>
              <a:rPr lang="en-US" dirty="0"/>
              <a:t>  published </a:t>
            </a:r>
            <a:r>
              <a:rPr lang="en-US" dirty="0" err="1"/>
              <a:t>Orthopedie</a:t>
            </a:r>
            <a:endParaRPr lang="en-US" dirty="0"/>
          </a:p>
          <a:p>
            <a:pPr lvl="1"/>
            <a:r>
              <a:rPr lang="en-US" dirty="0"/>
              <a:t>the Art of Correcting and Preventing Deformities in Children.</a:t>
            </a:r>
          </a:p>
          <a:p>
            <a:r>
              <a:rPr lang="en-US" dirty="0"/>
              <a:t>Straight stake tied to a crooked sapling</a:t>
            </a: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endParaRPr lang="en-US"/>
          </a:p>
        </p:txBody>
      </p:sp>
      <p:pic>
        <p:nvPicPr>
          <p:cNvPr id="4" name="Picture 3" descr="Nicolas_Andr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99064" y="2657474"/>
            <a:ext cx="1890347" cy="24574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 descr="Andry_tre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84813" y="2451201"/>
            <a:ext cx="1450870" cy="2870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81457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0277" y="1043156"/>
            <a:ext cx="4753724" cy="44117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Basic Anatomy of Bone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Periosteum</a:t>
            </a:r>
          </a:p>
          <a:p>
            <a:r>
              <a:rPr lang="en-US" dirty="0" err="1"/>
              <a:t>Endosteum</a:t>
            </a:r>
            <a:endParaRPr lang="en-US" dirty="0"/>
          </a:p>
          <a:p>
            <a:r>
              <a:rPr lang="en-US" dirty="0"/>
              <a:t>Cortex</a:t>
            </a:r>
          </a:p>
          <a:p>
            <a:pPr lvl="1"/>
            <a:r>
              <a:rPr lang="en-US" dirty="0"/>
              <a:t>Cortical bone</a:t>
            </a:r>
          </a:p>
          <a:p>
            <a:r>
              <a:rPr lang="en-US" dirty="0"/>
              <a:t>Medulla</a:t>
            </a:r>
          </a:p>
          <a:p>
            <a:pPr lvl="1"/>
            <a:r>
              <a:rPr lang="en-US" dirty="0"/>
              <a:t>Cancellous bone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3343" y="1044148"/>
            <a:ext cx="5324004" cy="441072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249917" y="6946397"/>
            <a:ext cx="288530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>
                <a:solidFill>
                  <a:srgbClr val="489CB0"/>
                </a:solidFill>
              </a:rPr>
              <a:t>http://</a:t>
            </a:r>
            <a:r>
              <a:rPr lang="cs-CZ" sz="1200" dirty="0" err="1">
                <a:solidFill>
                  <a:srgbClr val="489CB0"/>
                </a:solidFill>
              </a:rPr>
              <a:t>classes.midlandstech.edu</a:t>
            </a:r>
            <a:r>
              <a:rPr lang="cs-CZ" sz="1200" dirty="0">
                <a:solidFill>
                  <a:srgbClr val="489CB0"/>
                </a:solidFill>
              </a:rPr>
              <a:t>/</a:t>
            </a:r>
            <a:endParaRPr lang="en-US" sz="1200" dirty="0">
              <a:solidFill>
                <a:srgbClr val="489CB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836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7989" y="1327046"/>
            <a:ext cx="5383562" cy="20225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Anatomy of Bone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Epiphysis</a:t>
            </a:r>
          </a:p>
          <a:p>
            <a:r>
              <a:rPr lang="en-US" dirty="0" err="1"/>
              <a:t>physeal</a:t>
            </a:r>
            <a:r>
              <a:rPr lang="en-US" dirty="0"/>
              <a:t> plates(child)</a:t>
            </a:r>
          </a:p>
          <a:p>
            <a:r>
              <a:rPr lang="en-US" dirty="0"/>
              <a:t>Diaphysis</a:t>
            </a:r>
          </a:p>
          <a:p>
            <a:r>
              <a:rPr lang="en-US" dirty="0"/>
              <a:t>Metaphysis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357" y="4021529"/>
            <a:ext cx="3945194" cy="25498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87572" y="4021529"/>
            <a:ext cx="2339938" cy="254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004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Bone components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779" y="1043156"/>
            <a:ext cx="5817476" cy="489991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u="sng" dirty="0"/>
              <a:t>A: Matrix:</a:t>
            </a:r>
          </a:p>
          <a:p>
            <a:r>
              <a:rPr lang="en-US" dirty="0"/>
              <a:t>Inorganic (Minerals): (60%)</a:t>
            </a:r>
          </a:p>
          <a:p>
            <a:pPr lvl="1"/>
            <a:r>
              <a:rPr lang="en-US" dirty="0"/>
              <a:t>Ca </a:t>
            </a:r>
            <a:r>
              <a:rPr lang="en-US" dirty="0" err="1"/>
              <a:t>hydroxyapetite</a:t>
            </a:r>
            <a:r>
              <a:rPr lang="en-US" dirty="0"/>
              <a:t>, Ca phosphate</a:t>
            </a:r>
          </a:p>
          <a:p>
            <a:r>
              <a:rPr lang="en-US" dirty="0"/>
              <a:t>Organic: (40% of dry weight)</a:t>
            </a:r>
          </a:p>
          <a:p>
            <a:pPr lvl="1"/>
            <a:r>
              <a:rPr lang="en-US" dirty="0"/>
              <a:t>Collagen fibers</a:t>
            </a:r>
          </a:p>
          <a:p>
            <a:pPr lvl="1"/>
            <a:r>
              <a:rPr lang="en-US" dirty="0"/>
              <a:t>Cells</a:t>
            </a:r>
          </a:p>
          <a:p>
            <a:pPr marL="0" indent="0">
              <a:buNone/>
            </a:pPr>
            <a:r>
              <a:rPr lang="en-US" b="1" u="sng" dirty="0"/>
              <a:t>B: Cells</a:t>
            </a:r>
            <a:r>
              <a:rPr lang="en-US" u="sng" dirty="0"/>
              <a:t>:</a:t>
            </a:r>
          </a:p>
          <a:p>
            <a:pPr lvl="1"/>
            <a:r>
              <a:rPr lang="en-US" dirty="0"/>
              <a:t>Osteoblasts, osteoclasts, osteocytes</a:t>
            </a:r>
          </a:p>
          <a:p>
            <a:pPr lvl="2"/>
            <a:r>
              <a:rPr lang="en-US" dirty="0"/>
              <a:t>Osteon:</a:t>
            </a:r>
          </a:p>
          <a:p>
            <a:pPr lvl="3"/>
            <a:r>
              <a:rPr lang="en-US" dirty="0"/>
              <a:t>a unit, not a cell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7116" y="2364127"/>
            <a:ext cx="3436883" cy="21955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3338" y="6609718"/>
            <a:ext cx="3720662" cy="2482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3337" y="5013043"/>
            <a:ext cx="3720661" cy="1648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3753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Anatomy of Joints</a:t>
            </a:r>
            <a:endParaRPr lang="x-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Types:</a:t>
            </a:r>
          </a:p>
          <a:p>
            <a:pPr lvl="1"/>
            <a:r>
              <a:rPr lang="en-US" dirty="0"/>
              <a:t>Fibrous (slight movement)</a:t>
            </a:r>
          </a:p>
          <a:p>
            <a:pPr lvl="2"/>
            <a:r>
              <a:rPr lang="en-US" dirty="0" err="1"/>
              <a:t>Tbio</a:t>
            </a:r>
            <a:r>
              <a:rPr lang="en-US" dirty="0"/>
              <a:t>-fibular Syndesmosis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Cartilaginous (some movement)</a:t>
            </a:r>
          </a:p>
          <a:p>
            <a:pPr lvl="2"/>
            <a:r>
              <a:rPr lang="en-US" dirty="0"/>
              <a:t>Symphysis pubis, Intervertebral disk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Synovial (more movement)</a:t>
            </a:r>
          </a:p>
          <a:p>
            <a:pPr lvl="2"/>
            <a:r>
              <a:rPr lang="en-US" dirty="0"/>
              <a:t>Elbow, Hip, Knee</a:t>
            </a:r>
            <a:endParaRPr lang="x-none" dirty="0"/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435" y="1375758"/>
            <a:ext cx="2437116" cy="1506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symphysis pubi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5" t="40205" r="15236"/>
          <a:stretch/>
        </p:blipFill>
        <p:spPr bwMode="auto">
          <a:xfrm>
            <a:off x="7140101" y="3072987"/>
            <a:ext cx="1708234" cy="120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lated image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435" y="4525740"/>
            <a:ext cx="1795782" cy="208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0404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Synovial Joints</a:t>
            </a:r>
            <a:endParaRPr lang="x-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       </a:t>
            </a:r>
            <a:r>
              <a:rPr lang="en-US" sz="2000" dirty="0"/>
              <a:t>Plane / Gliding( ACJ)                            Saddle(CMC )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             Hinge(knee)</a:t>
            </a:r>
          </a:p>
          <a:p>
            <a:endParaRPr lang="en-US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3293" y="1883778"/>
            <a:ext cx="4578876" cy="2223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95307" y="1971321"/>
            <a:ext cx="3505798" cy="2136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17964" y="4107470"/>
            <a:ext cx="3754686" cy="2371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717724" y="6581001"/>
            <a:ext cx="50794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accent1"/>
                </a:solidFill>
              </a:rPr>
              <a:t>http://www.studyblue.com/notes/note/n/ch-8-joints/deck/10845328</a:t>
            </a:r>
            <a:endParaRPr lang="x-none" sz="1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2323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57445" y="1743329"/>
            <a:ext cx="4840557" cy="227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Synovial Joints</a:t>
            </a:r>
            <a:endParaRPr lang="x-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           </a:t>
            </a:r>
            <a:r>
              <a:rPr lang="en-US" sz="2400" dirty="0"/>
              <a:t>Pivot(atlas-axis)                     Ball &amp;Socket(hip)  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                 Ellipsoid(MTP,MCP)</a:t>
            </a:r>
          </a:p>
          <a:p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3827" y="1853861"/>
            <a:ext cx="3789910" cy="2406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57297" y="4153198"/>
            <a:ext cx="3679738" cy="2427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717724" y="6581001"/>
            <a:ext cx="50794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accent1"/>
                </a:solidFill>
              </a:rPr>
              <a:t>http://www.studyblue.com/notes/note/n/ch-8-joints/deck/10845328</a:t>
            </a:r>
            <a:endParaRPr lang="x-none" sz="1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6287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Divisions in Orthopedics</a:t>
            </a:r>
            <a:endParaRPr lang="x-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en-US" dirty="0"/>
              <a:t>Arthroplasty (joint replacement)</a:t>
            </a:r>
          </a:p>
          <a:p>
            <a:pPr lvl="0"/>
            <a:r>
              <a:rPr lang="en-US" dirty="0"/>
              <a:t>Arthroscopy &amp;sports</a:t>
            </a:r>
          </a:p>
          <a:p>
            <a:pPr lvl="0"/>
            <a:r>
              <a:rPr lang="en-US"/>
              <a:t>Foot &amp; ankle</a:t>
            </a:r>
            <a:endParaRPr lang="en-US" dirty="0"/>
          </a:p>
          <a:p>
            <a:pPr lvl="0"/>
            <a:r>
              <a:rPr lang="en-US" dirty="0"/>
              <a:t>Hand (Upper limb)</a:t>
            </a:r>
          </a:p>
          <a:p>
            <a:pPr lvl="0"/>
            <a:r>
              <a:rPr lang="en-US" dirty="0"/>
              <a:t>Oncology</a:t>
            </a:r>
          </a:p>
          <a:p>
            <a:pPr lvl="0"/>
            <a:r>
              <a:rPr lang="en-US" dirty="0"/>
              <a:t>Pediatric orthopedics</a:t>
            </a:r>
          </a:p>
          <a:p>
            <a:pPr lvl="0"/>
            <a:r>
              <a:rPr lang="en-US" dirty="0"/>
              <a:t>Spine</a:t>
            </a:r>
          </a:p>
          <a:p>
            <a:pPr lvl="0"/>
            <a:r>
              <a:rPr lang="en-US" dirty="0"/>
              <a:t>Trauma</a:t>
            </a:r>
          </a:p>
        </p:txBody>
      </p:sp>
    </p:spTree>
    <p:extLst>
      <p:ext uri="{BB962C8B-B14F-4D97-AF65-F5344CB8AC3E}">
        <p14:creationId xmlns:p14="http://schemas.microsoft.com/office/powerpoint/2010/main" val="28377599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Structures affected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Bones</a:t>
            </a:r>
          </a:p>
          <a:p>
            <a:pPr lvl="0"/>
            <a:r>
              <a:rPr lang="en-US" dirty="0"/>
              <a:t>Joints</a:t>
            </a:r>
          </a:p>
          <a:p>
            <a:pPr lvl="0"/>
            <a:r>
              <a:rPr lang="en-US" dirty="0"/>
              <a:t>Muscles</a:t>
            </a:r>
          </a:p>
          <a:p>
            <a:pPr lvl="0"/>
            <a:r>
              <a:rPr lang="en-US" dirty="0"/>
              <a:t>Nerves</a:t>
            </a:r>
          </a:p>
          <a:p>
            <a:pPr lvl="0"/>
            <a:r>
              <a:rPr lang="en-US" dirty="0"/>
              <a:t>Tendons</a:t>
            </a:r>
          </a:p>
        </p:txBody>
      </p:sp>
    </p:spTree>
    <p:extLst>
      <p:ext uri="{BB962C8B-B14F-4D97-AF65-F5344CB8AC3E}">
        <p14:creationId xmlns:p14="http://schemas.microsoft.com/office/powerpoint/2010/main" val="29597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Congenital</a:t>
            </a:r>
          </a:p>
          <a:p>
            <a:pPr lvl="0"/>
            <a:r>
              <a:rPr lang="en-US" dirty="0"/>
              <a:t>Developmental</a:t>
            </a:r>
          </a:p>
          <a:p>
            <a:pPr lvl="0"/>
            <a:r>
              <a:rPr lang="en-US" dirty="0"/>
              <a:t>Infections / Inflammations</a:t>
            </a:r>
          </a:p>
          <a:p>
            <a:pPr lvl="0"/>
            <a:r>
              <a:rPr lang="en-US" dirty="0"/>
              <a:t>Metabolic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Tumors / tumor-like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Neuromuscular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Traumatic</a:t>
            </a:r>
          </a:p>
          <a:p>
            <a:pPr lvl="0"/>
            <a:endParaRPr lang="en-US" dirty="0"/>
          </a:p>
          <a:p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Diseases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8197" y="4058883"/>
            <a:ext cx="1625457" cy="2434832"/>
          </a:xfrm>
          <a:prstGeom prst="rect">
            <a:avLst/>
          </a:prstGeom>
        </p:spPr>
      </p:pic>
      <p:pic>
        <p:nvPicPr>
          <p:cNvPr id="12" name="Picture 11" descr="septisches_knie_photo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29281" y="2356422"/>
            <a:ext cx="1536813" cy="123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DSC00752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388899" y="2365231"/>
            <a:ext cx="1617344" cy="12130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7141" y="5494346"/>
            <a:ext cx="1601056" cy="999369"/>
          </a:xfrm>
          <a:prstGeom prst="rect">
            <a:avLst/>
          </a:prstGeom>
        </p:spPr>
      </p:pic>
      <p:pic>
        <p:nvPicPr>
          <p:cNvPr id="15" name="Picture 6" descr="clubfoo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65553" y="579095"/>
            <a:ext cx="1100541" cy="1574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6094" y="588452"/>
            <a:ext cx="1947560" cy="1574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803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Diseases</a:t>
            </a:r>
          </a:p>
        </p:txBody>
      </p:sp>
      <p:pic>
        <p:nvPicPr>
          <p:cNvPr id="7" name="Picture 5" descr="ShortTibia"/>
          <p:cNvPicPr>
            <a:picLocks noChangeAspect="1" noChangeArrowheads="1"/>
          </p:cNvPicPr>
          <p:nvPr/>
        </p:nvPicPr>
        <p:blipFill>
          <a:blip r:embed="rId2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8350" y="3647397"/>
            <a:ext cx="1741250" cy="25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0413" y="4586609"/>
            <a:ext cx="1543154" cy="1619637"/>
          </a:xfrm>
          <a:prstGeom prst="rect">
            <a:avLst/>
          </a:prstGeom>
        </p:spPr>
      </p:pic>
      <p:pic>
        <p:nvPicPr>
          <p:cNvPr id="6" name="Picture 5" descr="DSCN6127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670175" y="1389897"/>
            <a:ext cx="1684578" cy="10806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7064" y="1095140"/>
            <a:ext cx="1274467" cy="16942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7064" y="2837026"/>
            <a:ext cx="1354876" cy="17009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2444" y="1096651"/>
            <a:ext cx="6700345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Congenital</a:t>
            </a:r>
          </a:p>
          <a:p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Developmental</a:t>
            </a:r>
          </a:p>
          <a:p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Infections / Inflammations</a:t>
            </a:r>
          </a:p>
          <a:p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Metabolic</a:t>
            </a:r>
          </a:p>
          <a:p>
            <a:r>
              <a:rPr lang="en-US" sz="2800" dirty="0">
                <a:solidFill>
                  <a:srgbClr val="2C7C9F"/>
                </a:solidFill>
              </a:rPr>
              <a:t>Tumors / tumor-like</a:t>
            </a:r>
          </a:p>
          <a:p>
            <a:r>
              <a:rPr lang="en-US" sz="2800" dirty="0">
                <a:solidFill>
                  <a:srgbClr val="2C7C9F"/>
                </a:solidFill>
              </a:rPr>
              <a:t>Neuromuscular</a:t>
            </a:r>
          </a:p>
          <a:p>
            <a:r>
              <a:rPr lang="en-US" sz="2800" dirty="0">
                <a:solidFill>
                  <a:srgbClr val="2C7C9F"/>
                </a:solidFill>
              </a:rPr>
              <a:t>Traumatic</a:t>
            </a:r>
          </a:p>
          <a:p>
            <a:pPr rtl="1"/>
            <a:r>
              <a:rPr lang="ar-SA" dirty="0"/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15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2339579" cy="274320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949" y="2057400"/>
            <a:ext cx="3057525" cy="27432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CFFFF"/>
              </a:clrFrom>
              <a:clrTo>
                <a:srgbClr val="FC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846" y="2907653"/>
            <a:ext cx="352615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44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Descriptive terms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Proximal / Distal</a:t>
            </a:r>
          </a:p>
          <a:p>
            <a:r>
              <a:rPr lang="en-US" dirty="0"/>
              <a:t>Medial (Ulnar in forearm &amp; hand) / Lateral (Radial in forearm &amp; hand)</a:t>
            </a:r>
          </a:p>
          <a:p>
            <a:r>
              <a:rPr lang="en-US" dirty="0"/>
              <a:t>Anterior( hand: Palmar), ( foot: Plantar), (hand &amp; foot: Volar)/ Posterior= Dorsal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0451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Descriptive terms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Hallux: Big toe</a:t>
            </a:r>
          </a:p>
          <a:p>
            <a:r>
              <a:rPr lang="en-US" dirty="0"/>
              <a:t>Genu: Knee</a:t>
            </a:r>
          </a:p>
          <a:p>
            <a:r>
              <a:rPr lang="en-US" dirty="0" err="1"/>
              <a:t>Coxa</a:t>
            </a:r>
            <a:r>
              <a:rPr lang="en-US" dirty="0"/>
              <a:t>: Hip</a:t>
            </a:r>
          </a:p>
          <a:p>
            <a:r>
              <a:rPr lang="en-US" dirty="0" err="1"/>
              <a:t>Cubitus</a:t>
            </a:r>
            <a:r>
              <a:rPr lang="en-US" dirty="0"/>
              <a:t>: Elbow</a:t>
            </a:r>
          </a:p>
          <a:p>
            <a:r>
              <a:rPr lang="en-US" dirty="0" err="1"/>
              <a:t>Pes</a:t>
            </a:r>
            <a:r>
              <a:rPr lang="en-US" dirty="0"/>
              <a:t>: Foot</a:t>
            </a:r>
          </a:p>
          <a:p>
            <a:r>
              <a:rPr lang="en-US" dirty="0" err="1"/>
              <a:t>Pullicis</a:t>
            </a:r>
            <a:r>
              <a:rPr lang="en-US" dirty="0"/>
              <a:t>: Thumb</a:t>
            </a:r>
          </a:p>
          <a:p>
            <a:r>
              <a:rPr lang="en-US" dirty="0" err="1"/>
              <a:t>Indecis</a:t>
            </a:r>
            <a:r>
              <a:rPr lang="en-US" dirty="0"/>
              <a:t>: Index</a:t>
            </a:r>
          </a:p>
          <a:p>
            <a:r>
              <a:rPr lang="en-US" dirty="0"/>
              <a:t>Capital: Head</a:t>
            </a:r>
          </a:p>
        </p:txBody>
      </p:sp>
    </p:spTree>
    <p:extLst>
      <p:ext uri="{BB962C8B-B14F-4D97-AF65-F5344CB8AC3E}">
        <p14:creationId xmlns:p14="http://schemas.microsoft.com/office/powerpoint/2010/main" val="37492041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Descriptive terms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375758"/>
            <a:ext cx="4929107" cy="4899910"/>
          </a:xfrm>
        </p:spPr>
        <p:txBody>
          <a:bodyPr>
            <a:normAutofit/>
          </a:bodyPr>
          <a:lstStyle/>
          <a:p>
            <a:r>
              <a:rPr lang="en-US" dirty="0"/>
              <a:t>Valgus: away from midline</a:t>
            </a:r>
          </a:p>
          <a:p>
            <a:r>
              <a:rPr lang="en-US" dirty="0"/>
              <a:t>Varus: towards midline</a:t>
            </a:r>
          </a:p>
          <a:p>
            <a:pPr marL="0" indent="0">
              <a:buNone/>
            </a:pPr>
            <a:r>
              <a:rPr lang="en-US" b="1" dirty="0"/>
              <a:t>Describing position of distal part in relation to proximal part</a:t>
            </a:r>
          </a:p>
        </p:txBody>
      </p:sp>
      <p:pic>
        <p:nvPicPr>
          <p:cNvPr id="7" name="Picture 6" descr="DSC09805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8382" y="1375758"/>
            <a:ext cx="3113169" cy="523539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7182642" y="2277553"/>
            <a:ext cx="591478" cy="1548160"/>
          </a:xfrm>
          <a:prstGeom prst="line">
            <a:avLst/>
          </a:prstGeom>
          <a:ln w="38100" cmpd="sng">
            <a:solidFill>
              <a:schemeClr val="bg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7604323" y="3825713"/>
            <a:ext cx="169797" cy="1739505"/>
          </a:xfrm>
          <a:prstGeom prst="line">
            <a:avLst/>
          </a:prstGeom>
          <a:ln w="381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743392" y="3641047"/>
            <a:ext cx="159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rial"/>
                <a:cs typeface="Arial"/>
              </a:rPr>
              <a:t>Cubitus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varus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158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Tilting vs. angulation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375758"/>
            <a:ext cx="5613369" cy="4899910"/>
          </a:xfrm>
        </p:spPr>
        <p:txBody>
          <a:bodyPr/>
          <a:lstStyle/>
          <a:p>
            <a:r>
              <a:rPr lang="en-US" dirty="0"/>
              <a:t>Tilting:</a:t>
            </a:r>
          </a:p>
          <a:p>
            <a:pPr lvl="1"/>
            <a:r>
              <a:rPr lang="en-US" dirty="0"/>
              <a:t>Describes position of distal fragment in relation to proximal</a:t>
            </a:r>
          </a:p>
          <a:p>
            <a:pPr lvl="1"/>
            <a:endParaRPr lang="en-US" dirty="0"/>
          </a:p>
          <a:p>
            <a:r>
              <a:rPr lang="en-US" dirty="0"/>
              <a:t>Angulation:</a:t>
            </a:r>
          </a:p>
          <a:p>
            <a:pPr lvl="1"/>
            <a:r>
              <a:rPr lang="en-US" dirty="0"/>
              <a:t>Describes position of apex of angulation</a:t>
            </a:r>
          </a:p>
        </p:txBody>
      </p:sp>
      <p:pic>
        <p:nvPicPr>
          <p:cNvPr id="4" name="Picture 4" descr="7599bB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9256" y="1375758"/>
            <a:ext cx="3104844" cy="5169464"/>
          </a:xfrm>
          <a:prstGeom prst="rect">
            <a:avLst/>
          </a:prstGeom>
          <a:noFill/>
        </p:spPr>
      </p:pic>
      <p:cxnSp>
        <p:nvCxnSpPr>
          <p:cNvPr id="6" name="Straight Connector 5"/>
          <p:cNvCxnSpPr/>
          <p:nvPr/>
        </p:nvCxnSpPr>
        <p:spPr>
          <a:xfrm flipH="1">
            <a:off x="6286500" y="2646174"/>
            <a:ext cx="663559" cy="2357626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 flipV="1">
            <a:off x="6286500" y="5003800"/>
            <a:ext cx="1651384" cy="1271871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696071" y="5898891"/>
            <a:ext cx="2304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Apex lateral</a:t>
            </a:r>
          </a:p>
          <a:p>
            <a:r>
              <a:rPr lang="en-US" b="1" dirty="0">
                <a:solidFill>
                  <a:schemeClr val="bg1"/>
                </a:solidFill>
              </a:rPr>
              <a:t>(valgus) angulation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39809" y="4524072"/>
            <a:ext cx="8338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Varus</a:t>
            </a:r>
            <a:endParaRPr lang="en-US" b="1" dirty="0"/>
          </a:p>
          <a:p>
            <a:pPr algn="ctr"/>
            <a:r>
              <a:rPr lang="en-US" b="1" dirty="0"/>
              <a:t>tilting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6126921" y="4588932"/>
            <a:ext cx="121480" cy="465407"/>
          </a:xfrm>
          <a:prstGeom prst="line">
            <a:avLst/>
          </a:prstGeom>
          <a:ln w="381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 flipV="1">
            <a:off x="6126920" y="5054341"/>
            <a:ext cx="400881" cy="313524"/>
          </a:xfrm>
          <a:prstGeom prst="line">
            <a:avLst/>
          </a:prstGeom>
          <a:ln w="381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968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Courses in Your Level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3719244"/>
            <a:ext cx="8042276" cy="255642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Forensic time will change with each course</a:t>
            </a:r>
          </a:p>
          <a:p>
            <a:pPr lvl="1"/>
            <a:r>
              <a:rPr lang="en-US" dirty="0"/>
              <a:t>with ORTH: Tuesday 8-10</a:t>
            </a:r>
          </a:p>
        </p:txBody>
      </p:sp>
      <p:graphicFrame>
        <p:nvGraphicFramePr>
          <p:cNvPr id="6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4086292"/>
              </p:ext>
            </p:extLst>
          </p:nvPr>
        </p:nvGraphicFramePr>
        <p:xfrm>
          <a:off x="1011381" y="1376363"/>
          <a:ext cx="7079673" cy="222504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6474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93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1445">
                  <a:extLst>
                    <a:ext uri="{9D8B030D-6E8A-4147-A177-3AD203B41FA5}">
                      <a16:colId xmlns:a16="http://schemas.microsoft.com/office/drawing/2014/main" val="3470156238"/>
                    </a:ext>
                  </a:extLst>
                </a:gridCol>
                <a:gridCol w="13914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Code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mbria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Course Name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mbria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mbria" charset="0"/>
                        </a:rPr>
                        <a:t>Weeks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Credit Hrs.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mbria" charset="0"/>
                      </a:endParaRP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ORTH536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Cambria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Orthopedics 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Cambria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Cambria" charset="0"/>
                      </a:endParaRP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</a:rPr>
                        <a:t>GYN535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mbria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</a:rPr>
                        <a:t>Obstetrics &amp; Gynecology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mbria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mbria" charset="0"/>
                      </a:endParaRP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</a:rPr>
                        <a:t>EMR539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mbria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Emergency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mbria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mbria" charset="0"/>
                      </a:endParaRP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mbria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mbria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mbria" charset="0"/>
                      </a:endParaRP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</a:rPr>
                        <a:t>FRNS537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mbria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</a:rPr>
                        <a:t>Forensic Medicine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mbria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mbria" charset="0"/>
                      </a:endParaRP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263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ORTH536 - Objectives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375758"/>
            <a:ext cx="8215584" cy="4899910"/>
          </a:xfrm>
        </p:spPr>
        <p:txBody>
          <a:bodyPr/>
          <a:lstStyle/>
          <a:p>
            <a:pPr marL="0" lvl="1" indent="0" algn="ctr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None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Knowledge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of common orthopedic diseases &amp; musculoskeletal injuries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(traumatology)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  <a:p>
            <a:pPr marL="349250" lvl="1" indent="0">
              <a:buNone/>
            </a:pPr>
            <a:r>
              <a:rPr lang="en-US" dirty="0"/>
              <a:t>1.1 Describe the </a:t>
            </a:r>
            <a:r>
              <a:rPr lang="en-US" b="1" dirty="0"/>
              <a:t>etiology, pathogenesis &amp; clinical presentation</a:t>
            </a:r>
            <a:endParaRPr lang="en-US" dirty="0"/>
          </a:p>
          <a:p>
            <a:pPr marL="349250" lvl="1" indent="0">
              <a:buNone/>
            </a:pPr>
            <a:r>
              <a:rPr lang="en-US" dirty="0"/>
              <a:t>1.2 Describe the </a:t>
            </a:r>
            <a:r>
              <a:rPr lang="en-US" b="1" dirty="0"/>
              <a:t>management, prognosis &amp; complications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1650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ORTH536 - Objectives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067237"/>
            <a:ext cx="8215584" cy="4899910"/>
          </a:xfrm>
        </p:spPr>
        <p:txBody>
          <a:bodyPr>
            <a:noAutofit/>
          </a:bodyPr>
          <a:lstStyle/>
          <a:p>
            <a:pPr marL="0" lvl="1" indent="0" algn="ctr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None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Cognitive Skills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of common orthopedic diseases &amp; musculoskeletal injuries (traumatology)</a:t>
            </a:r>
          </a:p>
          <a:p>
            <a:pPr marL="349250" lvl="1" indent="0">
              <a:buNone/>
            </a:pPr>
            <a:r>
              <a:rPr lang="en-US" dirty="0"/>
              <a:t>2.1	</a:t>
            </a:r>
            <a:r>
              <a:rPr lang="en-US" b="1" dirty="0"/>
              <a:t>Analyze clinical data </a:t>
            </a:r>
            <a:r>
              <a:rPr lang="en-US" dirty="0"/>
              <a:t>gathered from history, physical examination &amp; diagnostic investigations to formulate </a:t>
            </a:r>
            <a:r>
              <a:rPr lang="en-US" b="1" dirty="0"/>
              <a:t>differential diagnosis</a:t>
            </a:r>
            <a:endParaRPr lang="en-US" dirty="0"/>
          </a:p>
          <a:p>
            <a:pPr marL="349250" lvl="1" indent="0">
              <a:buNone/>
            </a:pPr>
            <a:r>
              <a:rPr lang="en-US" dirty="0"/>
              <a:t>2.2	 Demonstrate the ability to make </a:t>
            </a:r>
            <a:r>
              <a:rPr lang="en-US" b="1" dirty="0"/>
              <a:t>clinical judgement </a:t>
            </a:r>
            <a:r>
              <a:rPr lang="en-US" dirty="0"/>
              <a:t>&amp; construct appropriate immediate &amp; long-term </a:t>
            </a:r>
            <a:r>
              <a:rPr lang="en-US" b="1" dirty="0"/>
              <a:t>management plans</a:t>
            </a:r>
            <a:r>
              <a:rPr lang="en-US" dirty="0"/>
              <a:t> by adopting strategies of Evidence-Based practice.                                            </a:t>
            </a:r>
          </a:p>
          <a:p>
            <a:pPr marL="349250" lvl="1" indent="0">
              <a:buNone/>
            </a:pPr>
            <a:r>
              <a:rPr lang="en-US" dirty="0"/>
              <a:t>2.3	Differentiate </a:t>
            </a:r>
            <a:r>
              <a:rPr lang="en-US" b="1" dirty="0"/>
              <a:t>life-threatening &amp; organ-threatening conditions</a:t>
            </a:r>
            <a:r>
              <a:rPr lang="en-US" dirty="0"/>
              <a:t> &amp; propose an acute management plan</a:t>
            </a:r>
          </a:p>
        </p:txBody>
      </p:sp>
    </p:spTree>
    <p:extLst>
      <p:ext uri="{BB962C8B-B14F-4D97-AF65-F5344CB8AC3E}">
        <p14:creationId xmlns:p14="http://schemas.microsoft.com/office/powerpoint/2010/main" val="13931957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ORTH536 - Objectives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375758"/>
            <a:ext cx="8215584" cy="48999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dirty="0"/>
              <a:t>Interpersonal Skills &amp; Responsibility</a:t>
            </a:r>
          </a:p>
          <a:p>
            <a:pPr marL="349250" lvl="1" indent="0">
              <a:buNone/>
            </a:pPr>
            <a:r>
              <a:rPr lang="en-US" dirty="0"/>
              <a:t>3.1	Demonstrate ability to </a:t>
            </a:r>
            <a:r>
              <a:rPr lang="en-US" b="1" dirty="0"/>
              <a:t>accurately convey relevant explanations &amp;information</a:t>
            </a:r>
            <a:r>
              <a:rPr lang="en-US" dirty="0"/>
              <a:t> to colleagues &amp; other professionals to develop a share plan of patient's care</a:t>
            </a:r>
          </a:p>
          <a:p>
            <a:pPr marL="349250" lvl="1" indent="0">
              <a:buNone/>
            </a:pPr>
            <a:r>
              <a:rPr lang="en-US" dirty="0"/>
              <a:t> 3.2	 Demonstrate </a:t>
            </a:r>
            <a:r>
              <a:rPr lang="en-US" b="1" dirty="0"/>
              <a:t>professional attitude </a:t>
            </a:r>
            <a:r>
              <a:rPr lang="en-US" dirty="0"/>
              <a:t>&amp; follow </a:t>
            </a:r>
            <a:r>
              <a:rPr lang="en-US" b="1" dirty="0"/>
              <a:t>ethical principles </a:t>
            </a:r>
            <a:r>
              <a:rPr lang="en-US" dirty="0"/>
              <a:t>including respect for physicians &amp; health workers &amp; patients' confidentialities</a:t>
            </a:r>
          </a:p>
        </p:txBody>
      </p:sp>
    </p:spTree>
    <p:extLst>
      <p:ext uri="{BB962C8B-B14F-4D97-AF65-F5344CB8AC3E}">
        <p14:creationId xmlns:p14="http://schemas.microsoft.com/office/powerpoint/2010/main" val="2472800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ORTH536 - Objectives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375758"/>
            <a:ext cx="8215584" cy="4899910"/>
          </a:xfrm>
        </p:spPr>
        <p:txBody>
          <a:bodyPr>
            <a:normAutofit/>
          </a:bodyPr>
          <a:lstStyle/>
          <a:p>
            <a:pPr marL="12700" indent="0" algn="ctr">
              <a:buNone/>
            </a:pPr>
            <a:r>
              <a:rPr lang="en-US" sz="2400" b="1" dirty="0"/>
              <a:t>Communication, Information Technology &amp; Numerical</a:t>
            </a:r>
          </a:p>
          <a:p>
            <a:pPr marL="349250" lvl="1" indent="0">
              <a:buNone/>
            </a:pPr>
            <a:r>
              <a:rPr lang="en-US" dirty="0"/>
              <a:t>4.1	</a:t>
            </a:r>
            <a:r>
              <a:rPr lang="en-US" b="1" dirty="0"/>
              <a:t>Communicate effectively </a:t>
            </a:r>
            <a:r>
              <a:rPr lang="en-US" dirty="0"/>
              <a:t>with patients &amp; their families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349250" lvl="1" indent="0">
              <a:buNone/>
            </a:pPr>
            <a:r>
              <a:rPr lang="en-US" dirty="0"/>
              <a:t>4.2	 Demonstrate the ability to </a:t>
            </a:r>
            <a:r>
              <a:rPr lang="en-US" b="1" dirty="0"/>
              <a:t>present a case using IT techniques</a:t>
            </a:r>
            <a:r>
              <a:rPr lang="en-US" dirty="0"/>
              <a:t> &amp; proper </a:t>
            </a:r>
            <a:r>
              <a:rPr lang="en-US" b="1" dirty="0"/>
              <a:t>communication skills</a:t>
            </a:r>
          </a:p>
        </p:txBody>
      </p:sp>
    </p:spTree>
    <p:extLst>
      <p:ext uri="{BB962C8B-B14F-4D97-AF65-F5344CB8AC3E}">
        <p14:creationId xmlns:p14="http://schemas.microsoft.com/office/powerpoint/2010/main" val="17534644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ORTH536 - Objectives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375758"/>
            <a:ext cx="8215584" cy="48999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dirty="0"/>
              <a:t>Psychomotor</a:t>
            </a:r>
          </a:p>
          <a:p>
            <a:pPr marL="349250" lvl="1" indent="0">
              <a:buNone/>
            </a:pPr>
            <a:r>
              <a:rPr lang="en-US" dirty="0"/>
              <a:t>5.1	Demonstrate the ability to perform a proper </a:t>
            </a:r>
            <a:r>
              <a:rPr lang="en-US" b="1" dirty="0"/>
              <a:t>history taking &amp; physical examination</a:t>
            </a:r>
            <a:r>
              <a:rPr lang="en-US" dirty="0"/>
              <a:t>, following high ethical standards</a:t>
            </a:r>
          </a:p>
          <a:p>
            <a:pPr marL="349250" lvl="1" indent="0">
              <a:buNone/>
            </a:pPr>
            <a:r>
              <a:rPr lang="en-US" dirty="0"/>
              <a:t>5.2	 Demonstrate the ability to perform </a:t>
            </a:r>
            <a:r>
              <a:rPr lang="en-US" b="1" dirty="0"/>
              <a:t>basic diagnostic &amp; treatment procedures </a:t>
            </a:r>
            <a:r>
              <a:rPr lang="en-US" dirty="0"/>
              <a:t>correctly</a:t>
            </a:r>
          </a:p>
        </p:txBody>
      </p:sp>
    </p:spTree>
    <p:extLst>
      <p:ext uri="{BB962C8B-B14F-4D97-AF65-F5344CB8AC3E}">
        <p14:creationId xmlns:p14="http://schemas.microsoft.com/office/powerpoint/2010/main" val="946667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dry_tre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4845" y="1414754"/>
            <a:ext cx="1928744" cy="38152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98" name="Picture 2" descr="http://aicss.org/coimages%5C35--%D8%B4%D8%B9%D8%A7%D8%B1%20%D8%A7%D9%84%D8%AC%D9%85%D8%B9%D9%8A%D8%A9%20%D8%A7%D9%84%D8%AC%D8%AF%D9%8A%D8%AF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8" r="19078"/>
          <a:stretch/>
        </p:blipFill>
        <p:spPr bwMode="auto">
          <a:xfrm>
            <a:off x="6020575" y="2677660"/>
            <a:ext cx="2628900" cy="169306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news.ksu.edu.sa/sites/default/files/styles/medium/public/field/image/ljmy_lswdy_ljrh_lzm_2.jpg?itok=1iHTYdUn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505" y="2291295"/>
            <a:ext cx="2129988" cy="2062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own Arrow 2"/>
          <p:cNvSpPr/>
          <p:nvPr/>
        </p:nvSpPr>
        <p:spPr>
          <a:xfrm rot="16200000">
            <a:off x="5925518" y="2836628"/>
            <a:ext cx="571500" cy="971550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 rot="16200000">
            <a:off x="2821295" y="2836628"/>
            <a:ext cx="571500" cy="971550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90788" y="4572001"/>
            <a:ext cx="17394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/>
              <a:t>2006 - 2012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16790" y="4572001"/>
            <a:ext cx="15988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/>
              <a:t>2012 - 2021</a:t>
            </a:r>
          </a:p>
        </p:txBody>
      </p:sp>
    </p:spTree>
    <p:extLst>
      <p:ext uri="{BB962C8B-B14F-4D97-AF65-F5344CB8AC3E}">
        <p14:creationId xmlns:p14="http://schemas.microsoft.com/office/powerpoint/2010/main" val="183506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6" grpId="0"/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-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498285"/>
            <a:ext cx="7569966" cy="4343400"/>
          </a:xfrm>
        </p:spPr>
        <p:txBody>
          <a:bodyPr>
            <a:normAutofit/>
          </a:bodyPr>
          <a:lstStyle/>
          <a:p>
            <a:r>
              <a:rPr lang="en-US" sz="2400" dirty="0"/>
              <a:t>History</a:t>
            </a:r>
          </a:p>
          <a:p>
            <a:r>
              <a:rPr lang="en-US" sz="2400" dirty="0"/>
              <a:t>Clinical examination</a:t>
            </a:r>
          </a:p>
          <a:p>
            <a:r>
              <a:rPr lang="en-US" sz="2400" dirty="0"/>
              <a:t>Investigations</a:t>
            </a:r>
          </a:p>
          <a:p>
            <a:r>
              <a:rPr lang="en-US" sz="2400" dirty="0"/>
              <a:t>Principles of management</a:t>
            </a:r>
          </a:p>
          <a:p>
            <a:pPr>
              <a:buClr>
                <a:srgbClr val="2C7C9F">
                  <a:lumMod val="60000"/>
                  <a:lumOff val="40000"/>
                </a:srgbClr>
              </a:buClr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Identify major life-threatening &amp; limb-threatening emergencies in orthopedics and trauma</a:t>
            </a:r>
          </a:p>
          <a:p>
            <a:pPr lvl="0">
              <a:buClr>
                <a:srgbClr val="2C7C9F">
                  <a:lumMod val="60000"/>
                  <a:lumOff val="40000"/>
                </a:srgbClr>
              </a:buClr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Perform basic skills properly safely.</a:t>
            </a:r>
          </a:p>
          <a:p>
            <a:pPr lvl="0">
              <a:buClr>
                <a:srgbClr val="2C7C9F">
                  <a:lumMod val="60000"/>
                  <a:lumOff val="40000"/>
                </a:srgbClr>
              </a:buClr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Maintain high ethical and professional standards.</a:t>
            </a:r>
          </a:p>
        </p:txBody>
      </p:sp>
    </p:spTree>
    <p:extLst>
      <p:ext uri="{BB962C8B-B14F-4D97-AF65-F5344CB8AC3E}">
        <p14:creationId xmlns:p14="http://schemas.microsoft.com/office/powerpoint/2010/main" val="38429783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Frame – Six Weeks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First week theoretical knowledge &amp;tutorials</a:t>
            </a:r>
          </a:p>
          <a:p>
            <a:r>
              <a:rPr lang="en-US" sz="2400" dirty="0"/>
              <a:t>4weeks clinical rotation in hospitals</a:t>
            </a:r>
          </a:p>
          <a:p>
            <a:pPr lvl="1"/>
            <a:r>
              <a:rPr lang="en-US" dirty="0"/>
              <a:t>Outpatient, inpatient, operating room, cast room, ER.</a:t>
            </a:r>
          </a:p>
          <a:p>
            <a:pPr lvl="1"/>
            <a:r>
              <a:rPr lang="en-US" dirty="0"/>
              <a:t>Includes 3 days / week in the college</a:t>
            </a:r>
          </a:p>
          <a:p>
            <a:pPr lvl="2"/>
            <a:r>
              <a:rPr lang="en-US" dirty="0"/>
              <a:t>Lectures, tutorials, practicing history taking, clinical examination &amp; case scenarios for management</a:t>
            </a:r>
          </a:p>
          <a:p>
            <a:r>
              <a:rPr lang="en-US" sz="2400" dirty="0"/>
              <a:t>Week 5: Case presentations by students</a:t>
            </a:r>
          </a:p>
          <a:p>
            <a:r>
              <a:rPr lang="en-US" sz="2400" dirty="0"/>
              <a:t>Week 6: Assessment</a:t>
            </a:r>
          </a:p>
          <a:p>
            <a:pPr lvl="1"/>
            <a:r>
              <a:rPr lang="en-US" dirty="0"/>
              <a:t>MCQ, Slide show, Clinical Scenarios, Clinical Exam</a:t>
            </a:r>
          </a:p>
        </p:txBody>
      </p:sp>
    </p:spTree>
    <p:extLst>
      <p:ext uri="{BB962C8B-B14F-4D97-AF65-F5344CB8AC3E}">
        <p14:creationId xmlns:p14="http://schemas.microsoft.com/office/powerpoint/2010/main" val="23028370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2086189"/>
            <a:ext cx="3840480" cy="3755496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50 MCQs</a:t>
            </a:r>
          </a:p>
          <a:p>
            <a:pPr lvl="1"/>
            <a:r>
              <a:rPr lang="en-US" dirty="0"/>
              <a:t>Mid-Block Exam in Wk. 3</a:t>
            </a:r>
          </a:p>
          <a:p>
            <a:pPr lvl="2"/>
            <a:r>
              <a:rPr lang="en-US" dirty="0"/>
              <a:t>20 (12 marks)</a:t>
            </a:r>
          </a:p>
          <a:p>
            <a:pPr lvl="2"/>
            <a:r>
              <a:rPr lang="en-US" dirty="0"/>
              <a:t>Covers lectures as blueprint</a:t>
            </a:r>
          </a:p>
          <a:p>
            <a:pPr lvl="1"/>
            <a:r>
              <a:rPr lang="en-US" dirty="0"/>
              <a:t>Final 30 (18 marks)</a:t>
            </a:r>
          </a:p>
          <a:p>
            <a:pPr lvl="2"/>
            <a:r>
              <a:rPr lang="en-US" dirty="0"/>
              <a:t>Covers all lectures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2086189"/>
            <a:ext cx="3840480" cy="3755495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Cover </a:t>
            </a:r>
            <a:r>
              <a:rPr lang="en-US" b="1" dirty="0"/>
              <a:t>ALL</a:t>
            </a:r>
            <a:r>
              <a:rPr lang="en-US" dirty="0"/>
              <a:t> topics in the course</a:t>
            </a:r>
          </a:p>
          <a:p>
            <a:r>
              <a:rPr lang="en-US" dirty="0"/>
              <a:t>Case presentation</a:t>
            </a:r>
          </a:p>
          <a:p>
            <a:pPr lvl="1"/>
            <a:r>
              <a:rPr lang="en-US" dirty="0"/>
              <a:t>One case </a:t>
            </a:r>
            <a:r>
              <a:rPr lang="en-US" u="sng" dirty="0"/>
              <a:t>(</a:t>
            </a:r>
            <a:r>
              <a:rPr lang="en-US" u="sng" dirty="0">
                <a:solidFill>
                  <a:srgbClr val="FF0000"/>
                </a:solidFill>
              </a:rPr>
              <a:t>10 marks</a:t>
            </a:r>
            <a:r>
              <a:rPr lang="en-US" u="sng" dirty="0"/>
              <a:t>) </a:t>
            </a:r>
            <a:r>
              <a:rPr lang="en-US" dirty="0"/>
              <a:t>(Wk. 5)</a:t>
            </a:r>
          </a:p>
          <a:p>
            <a:r>
              <a:rPr lang="en-US" dirty="0"/>
              <a:t>Slide show</a:t>
            </a:r>
          </a:p>
          <a:p>
            <a:pPr lvl="1"/>
            <a:r>
              <a:rPr lang="en-US" dirty="0"/>
              <a:t>15 slides  (35 marks)</a:t>
            </a:r>
          </a:p>
          <a:p>
            <a:r>
              <a:rPr lang="en-US" dirty="0"/>
              <a:t>Clinical Case scenario</a:t>
            </a:r>
          </a:p>
          <a:p>
            <a:pPr lvl="1"/>
            <a:r>
              <a:rPr lang="en-US" dirty="0"/>
              <a:t>One case (5 marks)</a:t>
            </a:r>
          </a:p>
          <a:p>
            <a:r>
              <a:rPr lang="en-US" dirty="0"/>
              <a:t>History taking</a:t>
            </a:r>
          </a:p>
          <a:p>
            <a:pPr lvl="1"/>
            <a:r>
              <a:rPr lang="en-US" dirty="0"/>
              <a:t>One case (5 marks)</a:t>
            </a:r>
          </a:p>
          <a:p>
            <a:r>
              <a:rPr lang="en-US" dirty="0"/>
              <a:t>Clinical / Skill examination</a:t>
            </a:r>
          </a:p>
          <a:p>
            <a:pPr lvl="1"/>
            <a:r>
              <a:rPr lang="en-US" dirty="0"/>
              <a:t>Two joints/ one skill (15 marks)</a:t>
            </a:r>
          </a:p>
        </p:txBody>
      </p:sp>
      <p:sp>
        <p:nvSpPr>
          <p:cNvPr id="5" name="Rectangle 4"/>
          <p:cNvSpPr/>
          <p:nvPr/>
        </p:nvSpPr>
        <p:spPr>
          <a:xfrm>
            <a:off x="880533" y="1272827"/>
            <a:ext cx="3471334" cy="604837"/>
          </a:xfrm>
          <a:prstGeom prst="rect">
            <a:avLst/>
          </a:prstGeom>
          <a:gradFill>
            <a:gsLst>
              <a:gs pos="0">
                <a:schemeClr val="accent1">
                  <a:shade val="100000"/>
                  <a:satMod val="120000"/>
                </a:schemeClr>
              </a:gs>
              <a:gs pos="69000">
                <a:schemeClr val="accent1">
                  <a:tint val="80000"/>
                  <a:shade val="100000"/>
                  <a:satMod val="150000"/>
                </a:schemeClr>
              </a:gs>
              <a:gs pos="100000">
                <a:schemeClr val="accent1">
                  <a:tint val="50000"/>
                  <a:shade val="100000"/>
                  <a:satMod val="1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charset="0"/>
                <a:ea typeface="Arial" charset="0"/>
                <a:cs typeface="Arial" charset="0"/>
              </a:rPr>
              <a:t>30% Written</a:t>
            </a:r>
          </a:p>
        </p:txBody>
      </p:sp>
      <p:sp>
        <p:nvSpPr>
          <p:cNvPr id="6" name="Rectangle 5"/>
          <p:cNvSpPr/>
          <p:nvPr/>
        </p:nvSpPr>
        <p:spPr>
          <a:xfrm>
            <a:off x="4935644" y="1272826"/>
            <a:ext cx="3471334" cy="604837"/>
          </a:xfrm>
          <a:prstGeom prst="rect">
            <a:avLst/>
          </a:prstGeom>
          <a:gradFill>
            <a:gsLst>
              <a:gs pos="0">
                <a:schemeClr val="accent1">
                  <a:shade val="100000"/>
                  <a:satMod val="120000"/>
                </a:schemeClr>
              </a:gs>
              <a:gs pos="69000">
                <a:schemeClr val="accent1">
                  <a:tint val="80000"/>
                  <a:shade val="100000"/>
                  <a:satMod val="150000"/>
                </a:schemeClr>
              </a:gs>
              <a:gs pos="100000">
                <a:schemeClr val="accent1">
                  <a:tint val="50000"/>
                  <a:shade val="100000"/>
                  <a:satMod val="1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charset="0"/>
                <a:ea typeface="Arial" charset="0"/>
                <a:cs typeface="Arial" charset="0"/>
              </a:rPr>
              <a:t>70% Clinical</a:t>
            </a:r>
            <a:endParaRPr lang="en-US" sz="32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1168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Attendance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Shall be taken for all sessions</a:t>
            </a:r>
          </a:p>
          <a:p>
            <a:pPr lvl="1"/>
            <a:r>
              <a:rPr lang="en-US" dirty="0"/>
              <a:t>Lectures/Tutorials in the college</a:t>
            </a:r>
          </a:p>
          <a:p>
            <a:pPr lvl="2"/>
            <a:r>
              <a:rPr lang="en-US" dirty="0"/>
              <a:t>Closed after 15min</a:t>
            </a:r>
          </a:p>
          <a:p>
            <a:pPr lvl="1"/>
            <a:r>
              <a:rPr lang="en-US" dirty="0"/>
              <a:t>Hospital training (AM / PM)</a:t>
            </a:r>
          </a:p>
          <a:p>
            <a:r>
              <a:rPr lang="en-US" sz="2400" dirty="0"/>
              <a:t>Use only </a:t>
            </a:r>
            <a:r>
              <a:rPr lang="en-US" sz="2400" b="1" dirty="0"/>
              <a:t>ONE signature</a:t>
            </a:r>
          </a:p>
          <a:p>
            <a:r>
              <a:rPr lang="en-US" sz="2400" dirty="0"/>
              <a:t>Absence &gt;25% = </a:t>
            </a:r>
            <a:r>
              <a:rPr lang="en-US" sz="2400" b="1" dirty="0"/>
              <a:t>Denial</a:t>
            </a:r>
          </a:p>
          <a:p>
            <a:pPr lvl="1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24057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1737815" y="566812"/>
            <a:ext cx="1207911" cy="612648"/>
          </a:xfrm>
          <a:prstGeom prst="wedgeRoundRectCallout">
            <a:avLst>
              <a:gd name="adj1" fmla="val 61630"/>
              <a:gd name="adj2" fmla="val 177177"/>
              <a:gd name="adj3" fmla="val 16667"/>
            </a:avLst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Lectures</a:t>
            </a: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5886980" y="274803"/>
            <a:ext cx="1207911" cy="612648"/>
          </a:xfrm>
          <a:prstGeom prst="wedgeRoundRectCallout">
            <a:avLst>
              <a:gd name="adj1" fmla="val -59784"/>
              <a:gd name="adj2" fmla="val 278390"/>
              <a:gd name="adj3" fmla="val 16667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Skill Tutorials</a:t>
            </a: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7094891" y="260488"/>
            <a:ext cx="1207911" cy="612648"/>
          </a:xfrm>
          <a:prstGeom prst="wedgeRoundRectCallout">
            <a:avLst>
              <a:gd name="adj1" fmla="val -83931"/>
              <a:gd name="adj2" fmla="val 209925"/>
              <a:gd name="adj3" fmla="val 16667"/>
            </a:avLst>
          </a:prstGeom>
          <a:solidFill>
            <a:srgbClr val="D4E1EE"/>
          </a:solidFill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Clinical Tutorials</a:t>
            </a: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7094890" y="3614981"/>
            <a:ext cx="2049110" cy="906719"/>
          </a:xfrm>
          <a:prstGeom prst="wedgeRoundRectCallout">
            <a:avLst>
              <a:gd name="adj1" fmla="val -61507"/>
              <a:gd name="adj2" fmla="val -138877"/>
              <a:gd name="adj3" fmla="val 16667"/>
            </a:avLst>
          </a:prstGeom>
          <a:solidFill>
            <a:srgbClr val="C7C0D9"/>
          </a:solidFill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Discussion of recorded Lecture</a:t>
            </a: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-54681" y="566812"/>
            <a:ext cx="1757071" cy="612648"/>
          </a:xfrm>
          <a:prstGeom prst="wedgeRoundRectCallout">
            <a:avLst>
              <a:gd name="adj1" fmla="val 62710"/>
              <a:gd name="adj2" fmla="val 131944"/>
              <a:gd name="adj3" fmla="val 16667"/>
            </a:avLst>
          </a:prstGeom>
          <a:solidFill>
            <a:srgbClr val="B4CBE2"/>
          </a:solidFill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Clinical in hospital</a:t>
            </a: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D0649D27-0619-1D4E-BBEF-DEF9A2EF4A4F}"/>
              </a:ext>
            </a:extLst>
          </p:cNvPr>
          <p:cNvSpPr/>
          <p:nvPr/>
        </p:nvSpPr>
        <p:spPr>
          <a:xfrm>
            <a:off x="-54681" y="6370704"/>
            <a:ext cx="1207911" cy="487296"/>
          </a:xfrm>
          <a:prstGeom prst="wedgeRoundRectCallout">
            <a:avLst>
              <a:gd name="adj1" fmla="val 122984"/>
              <a:gd name="adj2" fmla="val -144118"/>
              <a:gd name="adj3" fmla="val 16667"/>
            </a:avLst>
          </a:prstGeom>
          <a:solidFill>
            <a:srgbClr val="F59EA0"/>
          </a:solidFill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Exams</a:t>
            </a:r>
            <a:endParaRPr lang="ar-SA" dirty="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/>
          <p:nvPr/>
        </p:nvPicPr>
        <p:blipFill rotWithShape="1">
          <a:blip r:embed="rId3"/>
          <a:srcRect l="1098" t="25301" r="81001" b="27310"/>
          <a:stretch/>
        </p:blipFill>
        <p:spPr bwMode="auto">
          <a:xfrm>
            <a:off x="409903" y="1267235"/>
            <a:ext cx="6684988" cy="46954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24034" y="1267235"/>
            <a:ext cx="18473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endParaRPr lang="ar-SA" dirty="0"/>
          </a:p>
        </p:txBody>
      </p:sp>
      <p:sp>
        <p:nvSpPr>
          <p:cNvPr id="5" name="TextBox 4"/>
          <p:cNvSpPr txBox="1"/>
          <p:nvPr/>
        </p:nvSpPr>
        <p:spPr>
          <a:xfrm>
            <a:off x="2017986" y="6180083"/>
            <a:ext cx="18473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34240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??Optional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Mondays in hospital alternative</a:t>
            </a:r>
          </a:p>
          <a:p>
            <a:pPr lvl="1"/>
            <a:r>
              <a:rPr lang="en-US" dirty="0"/>
              <a:t>Operation Room (Prof. Mamoun, Dallah Hospital)</a:t>
            </a:r>
          </a:p>
          <a:p>
            <a:pPr lvl="1"/>
            <a:r>
              <a:rPr lang="en-US" dirty="0"/>
              <a:t>4students each (16 students total)</a:t>
            </a:r>
          </a:p>
          <a:p>
            <a:r>
              <a:rPr lang="en-US" dirty="0"/>
              <a:t>Optional extra on Saturdays:</a:t>
            </a:r>
          </a:p>
          <a:p>
            <a:pPr lvl="1"/>
            <a:r>
              <a:rPr lang="en-US" dirty="0"/>
              <a:t>Clinic (Prof. Mamoun, Dallah Hospital)</a:t>
            </a:r>
          </a:p>
          <a:p>
            <a:pPr lvl="1"/>
            <a:r>
              <a:rPr lang="en-US" dirty="0"/>
              <a:t>2students each (8 students total)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1"/>
            <a:endParaRPr lang="ar-SA" dirty="0"/>
          </a:p>
        </p:txBody>
      </p:sp>
      <p:sp>
        <p:nvSpPr>
          <p:cNvPr id="4" name="Round Same Side Corner Rectangle 3"/>
          <p:cNvSpPr/>
          <p:nvPr/>
        </p:nvSpPr>
        <p:spPr>
          <a:xfrm rot="21213799">
            <a:off x="1515231" y="4711595"/>
            <a:ext cx="7066707" cy="568870"/>
          </a:xfrm>
          <a:prstGeom prst="round2Same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List arranged through students’ group leader</a:t>
            </a:r>
          </a:p>
        </p:txBody>
      </p:sp>
    </p:spTree>
    <p:extLst>
      <p:ext uri="{BB962C8B-B14F-4D97-AF65-F5344CB8AC3E}">
        <p14:creationId xmlns:p14="http://schemas.microsoft.com/office/powerpoint/2010/main" val="147025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65399"/>
            <a:ext cx="4022725" cy="4899910"/>
          </a:xfrm>
        </p:spPr>
        <p:txBody>
          <a:bodyPr>
            <a:normAutofit/>
          </a:bodyPr>
          <a:lstStyle/>
          <a:p>
            <a:r>
              <a:rPr lang="en-US" sz="2400" b="1" dirty="0"/>
              <a:t>Apley and Solomon's Concise System of Orthopaedics and Trauma</a:t>
            </a:r>
          </a:p>
          <a:p>
            <a:r>
              <a:rPr lang="en-US" sz="2400" b="1" dirty="0"/>
              <a:t>Clinical Orthopedic Examination. </a:t>
            </a:r>
            <a:r>
              <a:rPr lang="en-US" sz="2400" dirty="0"/>
              <a:t>Ronald McRae</a:t>
            </a:r>
          </a:p>
          <a:p>
            <a:r>
              <a:rPr lang="en-US" sz="2400" b="1" dirty="0"/>
              <a:t>Netter's </a:t>
            </a:r>
            <a:r>
              <a:rPr lang="en-US" sz="2400" b="1" dirty="0" err="1"/>
              <a:t>Orthopaedic</a:t>
            </a:r>
            <a:r>
              <a:rPr lang="en-US" sz="2400" b="1" dirty="0"/>
              <a:t> Clinical Examination. </a:t>
            </a:r>
            <a:r>
              <a:rPr lang="en-US" sz="2000" dirty="0"/>
              <a:t>An Evidence-Based Approach, 2e (Netter Clinical Science</a:t>
            </a:r>
            <a:endParaRPr lang="en-US" sz="2000" b="1" dirty="0"/>
          </a:p>
        </p:txBody>
      </p:sp>
      <p:pic>
        <p:nvPicPr>
          <p:cNvPr id="6" name="Picture 5" descr="Apleys 4th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86982">
            <a:off x="4460252" y="1515007"/>
            <a:ext cx="4057099" cy="5012342"/>
          </a:xfrm>
          <a:prstGeom prst="rect">
            <a:avLst/>
          </a:prstGeom>
        </p:spPr>
      </p:pic>
      <p:pic>
        <p:nvPicPr>
          <p:cNvPr id="5" name="Picture 4" descr="McRae 6th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01205">
            <a:off x="4427156" y="1533094"/>
            <a:ext cx="4029410" cy="49600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60350">
            <a:off x="4582435" y="1189324"/>
            <a:ext cx="3914830" cy="551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6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49275" y="183165"/>
            <a:ext cx="8042276" cy="1042519"/>
          </a:xfrm>
        </p:spPr>
        <p:txBody>
          <a:bodyPr/>
          <a:lstStyle/>
          <a:p>
            <a:r>
              <a:rPr lang="en-US" sz="3200" dirty="0"/>
              <a:t>E-learning management system</a:t>
            </a:r>
            <a:br>
              <a:rPr lang="en-US" sz="3200" dirty="0"/>
            </a:br>
            <a:r>
              <a:rPr lang="ar-SA" sz="3200" dirty="0"/>
              <a:t>نظام إدارة التعليم الالكتروني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546698"/>
            <a:ext cx="8042276" cy="4728970"/>
          </a:xfrm>
        </p:spPr>
        <p:txBody>
          <a:bodyPr/>
          <a:lstStyle/>
          <a:p>
            <a:r>
              <a:rPr lang="en-US" sz="2400" dirty="0"/>
              <a:t>All presentations &amp; course material</a:t>
            </a:r>
          </a:p>
          <a:p>
            <a:pPr lvl="1"/>
            <a:r>
              <a:rPr lang="en-US" sz="2000" dirty="0"/>
              <a:t>Can be downloaded</a:t>
            </a:r>
            <a:endParaRPr lang="ar-SA" sz="2000" dirty="0"/>
          </a:p>
          <a:p>
            <a:r>
              <a:rPr lang="en-US" sz="2400" dirty="0"/>
              <a:t>All correspondence , Announcements, Changes, Interactions</a:t>
            </a:r>
          </a:p>
          <a:p>
            <a:r>
              <a:rPr lang="en-US" sz="2400" dirty="0"/>
              <a:t>All correspondence using the Al-</a:t>
            </a:r>
            <a:r>
              <a:rPr lang="en-US" sz="2400" dirty="0" err="1"/>
              <a:t>Maarefa</a:t>
            </a:r>
            <a:r>
              <a:rPr lang="en-US" sz="2400" dirty="0"/>
              <a:t> e-mail</a:t>
            </a:r>
          </a:p>
          <a:p>
            <a:pPr lvl="1"/>
            <a:r>
              <a:rPr lang="en-US" sz="2000" dirty="0">
                <a:hlinkClick r:id="rId2"/>
              </a:rPr>
              <a:t>123456789@student.mcst.edu.sa</a:t>
            </a:r>
            <a:endParaRPr lang="en-US" sz="2000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Round Diagonal Corner Rectangle 3"/>
          <p:cNvSpPr/>
          <p:nvPr/>
        </p:nvSpPr>
        <p:spPr>
          <a:xfrm>
            <a:off x="1070042" y="178295"/>
            <a:ext cx="6760724" cy="1047389"/>
          </a:xfrm>
          <a:prstGeom prst="round2DiagRect">
            <a:avLst>
              <a:gd name="adj1" fmla="val 50000"/>
              <a:gd name="adj2" fmla="val 0"/>
            </a:avLst>
          </a:prstGeom>
          <a:noFill/>
          <a:ln w="381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235F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5259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Sincere Personal Advice !</a:t>
            </a:r>
            <a:endParaRPr lang="x-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375758"/>
            <a:ext cx="6704280" cy="489991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Take notes in all sessions !</a:t>
            </a:r>
          </a:p>
          <a:p>
            <a:pPr marL="349250" lvl="2" indent="-349250">
              <a:spcBef>
                <a:spcPts val="2000"/>
              </a:spcBef>
            </a:pPr>
            <a:r>
              <a:rPr lang="en-US" dirty="0"/>
              <a:t>Print material (Lectures / Tutorials) before the teaching session</a:t>
            </a:r>
          </a:p>
          <a:p>
            <a:pPr lvl="1"/>
            <a:r>
              <a:rPr lang="en-US" dirty="0"/>
              <a:t>Add notes on your printed material</a:t>
            </a:r>
          </a:p>
          <a:p>
            <a:r>
              <a:rPr lang="en-US" dirty="0"/>
              <a:t>Read from books, your notes &amp; slides</a:t>
            </a:r>
          </a:p>
          <a:p>
            <a:r>
              <a:rPr lang="en-US" dirty="0"/>
              <a:t>Read regularly</a:t>
            </a:r>
          </a:p>
          <a:p>
            <a:pPr lvl="1"/>
            <a:r>
              <a:rPr lang="en-US" dirty="0"/>
              <a:t>According to teaching topics</a:t>
            </a:r>
          </a:p>
          <a:p>
            <a:pPr lvl="1"/>
            <a:r>
              <a:rPr lang="en-US" dirty="0"/>
              <a:t>According to cases seen in the hospital</a:t>
            </a:r>
          </a:p>
          <a:p>
            <a:r>
              <a:rPr lang="en-US" dirty="0"/>
              <a:t>Read before/ after lecture/session</a:t>
            </a:r>
          </a:p>
          <a:p>
            <a:r>
              <a:rPr lang="en-US" dirty="0"/>
              <a:t>Read lecture/session – same day!</a:t>
            </a:r>
            <a:endParaRPr lang="x-none"/>
          </a:p>
        </p:txBody>
      </p:sp>
      <p:pic>
        <p:nvPicPr>
          <p:cNvPr id="1026" name="Picture 2" descr="Image result for taking notes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83423" y="1041451"/>
            <a:ext cx="2015909" cy="133863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taking note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3423" y="2459514"/>
            <a:ext cx="2008128" cy="112957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85325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Orthopedic course is interesting</a:t>
            </a:r>
          </a:p>
          <a:p>
            <a:pPr lvl="1"/>
            <a:r>
              <a:rPr lang="en-US" dirty="0"/>
              <a:t>Logic, makes sense</a:t>
            </a:r>
          </a:p>
          <a:p>
            <a:r>
              <a:rPr lang="en-US" dirty="0"/>
              <a:t>Related to Anatomy &amp; mechanics</a:t>
            </a:r>
          </a:p>
          <a:p>
            <a:r>
              <a:rPr lang="en-US" dirty="0"/>
              <a:t>Diseases</a:t>
            </a:r>
          </a:p>
          <a:p>
            <a:pPr lvl="1"/>
            <a:r>
              <a:rPr lang="en-US" dirty="0"/>
              <a:t>All types of disease &amp; injury affecting bones &amp; joints</a:t>
            </a:r>
          </a:p>
          <a:p>
            <a:r>
              <a:rPr lang="en-US" dirty="0"/>
              <a:t>Uses special descriptive terms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4804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6" descr="Banner-Ortho.png"/>
          <p:cNvPicPr>
            <a:picLocks noChangeAspect="1"/>
          </p:cNvPicPr>
          <p:nvPr/>
        </p:nvPicPr>
        <p:blipFill rotWithShape="1">
          <a:blip r:embed="rId2"/>
          <a:srcRect l="5465" r="1" b="1"/>
          <a:stretch/>
        </p:blipFill>
        <p:spPr>
          <a:xfrm>
            <a:off x="13" y="857258"/>
            <a:ext cx="9143989" cy="3433755"/>
          </a:xfrm>
          <a:prstGeom prst="rect">
            <a:avLst/>
          </a:prstGeom>
          <a:noFill/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 fontScale="90000"/>
          </a:bodyPr>
          <a:lstStyle/>
          <a:p>
            <a:r>
              <a:rPr lang="en-US" dirty="0"/>
              <a:t>What is Orthopedic Surgery 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>
          <a:xfrm>
            <a:off x="393698" y="4386052"/>
            <a:ext cx="8318502" cy="1367048"/>
          </a:xfrm>
        </p:spPr>
        <p:txBody>
          <a:bodyPr>
            <a:normAutofit/>
          </a:bodyPr>
          <a:lstStyle/>
          <a:p>
            <a:r>
              <a:rPr lang="en-US" sz="2400" dirty="0"/>
              <a:t>Branch of surgery concerned with conditions involving the musculoskeletal system using both surgical and non-surgical means of management.</a:t>
            </a:r>
          </a:p>
        </p:txBody>
      </p:sp>
    </p:spTree>
    <p:extLst>
      <p:ext uri="{BB962C8B-B14F-4D97-AF65-F5344CB8AC3E}">
        <p14:creationId xmlns:p14="http://schemas.microsoft.com/office/powerpoint/2010/main" val="262185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971B1-70FD-A919-F32F-69BED15A1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A"/>
          </a:p>
        </p:txBody>
      </p:sp>
      <p:pic>
        <p:nvPicPr>
          <p:cNvPr id="4" name="Content Placeholder 3" descr="A qr code with a logo&#10;&#10;Description automatically generated">
            <a:extLst>
              <a:ext uri="{FF2B5EF4-FFF2-40B4-BE49-F238E27FC236}">
                <a16:creationId xmlns:a16="http://schemas.microsoft.com/office/drawing/2014/main" id="{2B043458-88FE-3BD9-07C4-5F4A7F8486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032" y="1388889"/>
            <a:ext cx="2487935" cy="24510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E38FD0-36D6-C580-871D-00C9A1C68044}"/>
              </a:ext>
            </a:extLst>
          </p:cNvPr>
          <p:cNvSpPr txBox="1"/>
          <p:nvPr/>
        </p:nvSpPr>
        <p:spPr>
          <a:xfrm>
            <a:off x="3419605" y="4185699"/>
            <a:ext cx="20938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  <a:r>
              <a:rPr lang="en-SA" dirty="0"/>
              <a:t>ersonal phone #</a:t>
            </a:r>
          </a:p>
          <a:p>
            <a:r>
              <a:rPr lang="en-SA" dirty="0"/>
              <a:t>0561993366</a:t>
            </a:r>
          </a:p>
        </p:txBody>
      </p:sp>
    </p:spTree>
    <p:extLst>
      <p:ext uri="{BB962C8B-B14F-4D97-AF65-F5344CB8AC3E}">
        <p14:creationId xmlns:p14="http://schemas.microsoft.com/office/powerpoint/2010/main" val="2307116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gesofM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0192" y="2216151"/>
            <a:ext cx="7043615" cy="3433763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 fontScale="90000"/>
          </a:bodyPr>
          <a:lstStyle/>
          <a:p>
            <a:r>
              <a:rPr lang="en-US" dirty="0"/>
              <a:t>Who Do We Treat ?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67D6011-E3F8-4ED3-9A1C-DD39604F0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76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 descr="male female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859411" y="2088179"/>
            <a:ext cx="3425177" cy="34337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 fontScale="90000"/>
          </a:bodyPr>
          <a:lstStyle/>
          <a:p>
            <a:r>
              <a:rPr lang="en-US" dirty="0"/>
              <a:t>Who Do We Treat ?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A8643CD-6EA0-4932-8602-DF45E624F3A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Subspecialties ??!!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8675" y="1369340"/>
            <a:ext cx="8042276" cy="4899910"/>
          </a:xfrm>
        </p:spPr>
        <p:txBody>
          <a:bodyPr/>
          <a:lstStyle/>
          <a:p>
            <a:pPr marL="0" indent="0" algn="ctr">
              <a:buNone/>
            </a:pPr>
            <a:endParaRPr lang="ar-SA" dirty="0">
              <a:sym typeface="Wingdings" panose="05000000000000000000" pitchFamily="2" charset="2"/>
            </a:endParaRPr>
          </a:p>
          <a:p>
            <a:pPr marL="0" indent="0" algn="ctr">
              <a:buNone/>
            </a:pPr>
            <a:endParaRPr lang="ar-SA" dirty="0">
              <a:sym typeface="Wingdings" panose="05000000000000000000" pitchFamily="2" charset="2"/>
            </a:endParaRPr>
          </a:p>
          <a:p>
            <a:pPr marL="0" indent="0" algn="ctr">
              <a:buNone/>
            </a:pPr>
            <a:r>
              <a:rPr lang="en-US" dirty="0">
                <a:sym typeface="Wingdings" panose="05000000000000000000" pitchFamily="2" charset="2"/>
              </a:rPr>
              <a:t> </a:t>
            </a:r>
            <a:r>
              <a:rPr lang="en-US" dirty="0"/>
              <a:t>I have a fracture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US" dirty="0"/>
          </a:p>
          <a:p>
            <a:pPr marL="0" indent="0" algn="ctr">
              <a:buNone/>
            </a:pPr>
            <a:r>
              <a:rPr lang="en-US" dirty="0">
                <a:sym typeface="Wingdings" panose="05000000000000000000" pitchFamily="2" charset="2"/>
              </a:rPr>
              <a:t> I </a:t>
            </a:r>
            <a:r>
              <a:rPr lang="en-US" dirty="0"/>
              <a:t>need to fix it </a:t>
            </a:r>
            <a:r>
              <a:rPr lang="en-US" dirty="0">
                <a:sym typeface="Wingdings" panose="05000000000000000000" pitchFamily="2" charset="2"/>
              </a:rPr>
              <a:t></a:t>
            </a:r>
          </a:p>
          <a:p>
            <a:pPr algn="l"/>
            <a:endParaRPr lang="en-US" dirty="0">
              <a:sym typeface="Wingdings" panose="05000000000000000000" pitchFamily="2" charset="2"/>
            </a:endParaRPr>
          </a:p>
          <a:p>
            <a:pPr algn="l"/>
            <a:endParaRPr lang="en-US" dirty="0">
              <a:sym typeface="Wingdings" panose="05000000000000000000" pitchFamily="2" charset="2"/>
            </a:endParaRPr>
          </a:p>
        </p:txBody>
      </p:sp>
      <p:pic>
        <p:nvPicPr>
          <p:cNvPr id="4" name="Picture 4"/>
          <p:cNvPicPr preferRelativeResize="0"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67" t="25767" r="7067" b="31411"/>
          <a:stretch/>
        </p:blipFill>
        <p:spPr bwMode="auto">
          <a:xfrm>
            <a:off x="357922" y="2289350"/>
            <a:ext cx="2326138" cy="2326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3" r="19101"/>
          <a:stretch/>
        </p:blipFill>
        <p:spPr bwMode="auto">
          <a:xfrm>
            <a:off x="7200900" y="1043156"/>
            <a:ext cx="1585178" cy="2657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3"/>
          <a:stretch/>
        </p:blipFill>
        <p:spPr bwMode="auto">
          <a:xfrm>
            <a:off x="7200900" y="3819295"/>
            <a:ext cx="1585178" cy="2657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610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ukla Winquist IM Nail Removal System - YouTube">
            <a:hlinkClick r:id="" action="ppaction://media"/>
          </p:cNvPr>
          <p:cNvPicPr>
            <a:picLocks noGrp="1" noChangeAspect="1"/>
          </p:cNvPicPr>
          <p:nvPr>
            <p:ph type="pic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9774" y="857250"/>
            <a:ext cx="6104467" cy="3433763"/>
          </a:xfrm>
          <a:prstGeom prst="rect">
            <a:avLst/>
          </a:prstGeom>
          <a:noFill/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4456771"/>
            <a:ext cx="7585234" cy="557762"/>
          </a:xfrm>
        </p:spPr>
        <p:txBody>
          <a:bodyPr anchor="b">
            <a:normAutofit fontScale="90000"/>
          </a:bodyPr>
          <a:lstStyle/>
          <a:p>
            <a:r>
              <a:rPr lang="en-US" dirty="0"/>
              <a:t>Subspecialties ??!!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20BF02C-39FF-484A-8DF4-C23A8B97A1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2959" y="5143500"/>
            <a:ext cx="7584948" cy="4572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4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</a:majorFont>
      <a:minorFont>
        <a:latin typeface="News Gothic MT"/>
        <a:ea typeface=""/>
        <a:cs typeface=""/>
        <a:font script="Jpan" typeface="ＭＳ Ｐゴシック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11478</TotalTime>
  <Words>1272</Words>
  <Application>Microsoft Macintosh PowerPoint</Application>
  <PresentationFormat>On-screen Show (4:3)</PresentationFormat>
  <Paragraphs>288</Paragraphs>
  <Slides>50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7" baseType="lpstr">
      <vt:lpstr>Arial</vt:lpstr>
      <vt:lpstr>Calibri</vt:lpstr>
      <vt:lpstr>Cambria</vt:lpstr>
      <vt:lpstr>News Gothic MT</vt:lpstr>
      <vt:lpstr>Wingdings</vt:lpstr>
      <vt:lpstr>Wingdings 2</vt:lpstr>
      <vt:lpstr>Breeze</vt:lpstr>
      <vt:lpstr>ORTH536  Introduction to Orthopedics Introduction to The Course  </vt:lpstr>
      <vt:lpstr>What is Orthopedic Surgery ? </vt:lpstr>
      <vt:lpstr>PowerPoint Presentation</vt:lpstr>
      <vt:lpstr>PowerPoint Presentation</vt:lpstr>
      <vt:lpstr>What is Orthopedic Surgery ? </vt:lpstr>
      <vt:lpstr>Who Do We Treat ?</vt:lpstr>
      <vt:lpstr>Who Do We Treat ?</vt:lpstr>
      <vt:lpstr>Subspecialties ??!!</vt:lpstr>
      <vt:lpstr>Subspecialties ??!!</vt:lpstr>
      <vt:lpstr>Subspecialties ??!! </vt:lpstr>
      <vt:lpstr>Subspecialties ??!!</vt:lpstr>
      <vt:lpstr>Trauma </vt:lpstr>
      <vt:lpstr>Pediatric Orthopedic </vt:lpstr>
      <vt:lpstr>Arthroplasty  </vt:lpstr>
      <vt:lpstr>Spine Surgery  </vt:lpstr>
      <vt:lpstr>Sport Surgery</vt:lpstr>
      <vt:lpstr>Foot &amp; Ankle </vt:lpstr>
      <vt:lpstr>Oncology </vt:lpstr>
      <vt:lpstr>PowerPoint Presentation</vt:lpstr>
      <vt:lpstr>Basic Anatomy of Bone</vt:lpstr>
      <vt:lpstr>Basic Anatomy of Bone</vt:lpstr>
      <vt:lpstr>Bone components</vt:lpstr>
      <vt:lpstr>Basic Anatomy of Joints</vt:lpstr>
      <vt:lpstr>Types of Synovial Joints</vt:lpstr>
      <vt:lpstr>Types of Synovial Joints</vt:lpstr>
      <vt:lpstr>Divisions in Orthopedics</vt:lpstr>
      <vt:lpstr>Structures affected</vt:lpstr>
      <vt:lpstr>Diseases</vt:lpstr>
      <vt:lpstr>Diseases</vt:lpstr>
      <vt:lpstr>Descriptive terms</vt:lpstr>
      <vt:lpstr>Descriptive terms</vt:lpstr>
      <vt:lpstr>Descriptive terms</vt:lpstr>
      <vt:lpstr>Tilting vs. angulation</vt:lpstr>
      <vt:lpstr>Courses in Your Level</vt:lpstr>
      <vt:lpstr>ORTH536 - Objectives</vt:lpstr>
      <vt:lpstr>ORTH536 - Objectives</vt:lpstr>
      <vt:lpstr>ORTH536 - Objectives</vt:lpstr>
      <vt:lpstr>ORTH536 - Objectives</vt:lpstr>
      <vt:lpstr>ORTH536 - Objectives</vt:lpstr>
      <vt:lpstr>Summary - Objectives</vt:lpstr>
      <vt:lpstr>Time Frame – Six Weeks</vt:lpstr>
      <vt:lpstr>Assessment</vt:lpstr>
      <vt:lpstr>Attendance</vt:lpstr>
      <vt:lpstr>Program</vt:lpstr>
      <vt:lpstr>??Optional</vt:lpstr>
      <vt:lpstr>References</vt:lpstr>
      <vt:lpstr>E-learning management system نظام إدارة التعليم الالكتروني</vt:lpstr>
      <vt:lpstr>Sincere Personal Advice !</vt:lpstr>
      <vt:lpstr>Summary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</dc:creator>
  <cp:lastModifiedBy>Moaath Alamir</cp:lastModifiedBy>
  <cp:revision>623</cp:revision>
  <cp:lastPrinted>2016-09-17T16:30:47Z</cp:lastPrinted>
  <dcterms:created xsi:type="dcterms:W3CDTF">2014-01-25T15:53:41Z</dcterms:created>
  <dcterms:modified xsi:type="dcterms:W3CDTF">2025-10-05T18:51:17Z</dcterms:modified>
</cp:coreProperties>
</file>