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9" r:id="rId2"/>
    <p:sldId id="451" r:id="rId3"/>
    <p:sldId id="274" r:id="rId4"/>
    <p:sldId id="333" r:id="rId5"/>
    <p:sldId id="334" r:id="rId6"/>
    <p:sldId id="269" r:id="rId7"/>
    <p:sldId id="299" r:id="rId8"/>
    <p:sldId id="298" r:id="rId9"/>
    <p:sldId id="270" r:id="rId10"/>
    <p:sldId id="282" r:id="rId11"/>
    <p:sldId id="314" r:id="rId12"/>
    <p:sldId id="276" r:id="rId13"/>
    <p:sldId id="277" r:id="rId14"/>
    <p:sldId id="265" r:id="rId15"/>
    <p:sldId id="278" r:id="rId16"/>
    <p:sldId id="266" r:id="rId17"/>
    <p:sldId id="280" r:id="rId18"/>
    <p:sldId id="315" r:id="rId19"/>
    <p:sldId id="281" r:id="rId20"/>
    <p:sldId id="313" r:id="rId21"/>
    <p:sldId id="275" r:id="rId22"/>
    <p:sldId id="272" r:id="rId23"/>
    <p:sldId id="273" r:id="rId24"/>
    <p:sldId id="271" r:id="rId25"/>
    <p:sldId id="319" r:id="rId26"/>
    <p:sldId id="283" r:id="rId27"/>
    <p:sldId id="303" r:id="rId28"/>
    <p:sldId id="284" r:id="rId29"/>
    <p:sldId id="305" r:id="rId30"/>
    <p:sldId id="304" r:id="rId31"/>
    <p:sldId id="286" r:id="rId32"/>
    <p:sldId id="288" r:id="rId33"/>
    <p:sldId id="287" r:id="rId34"/>
    <p:sldId id="300" r:id="rId35"/>
    <p:sldId id="289" r:id="rId36"/>
    <p:sldId id="290" r:id="rId37"/>
    <p:sldId id="297" r:id="rId38"/>
    <p:sldId id="291" r:id="rId39"/>
    <p:sldId id="301" r:id="rId40"/>
    <p:sldId id="302" r:id="rId41"/>
    <p:sldId id="306" r:id="rId42"/>
    <p:sldId id="318" r:id="rId43"/>
    <p:sldId id="320" r:id="rId44"/>
    <p:sldId id="450" r:id="rId45"/>
    <p:sldId id="485" r:id="rId46"/>
    <p:sldId id="476" r:id="rId47"/>
    <p:sldId id="449" r:id="rId48"/>
    <p:sldId id="456" r:id="rId49"/>
    <p:sldId id="486" r:id="rId50"/>
    <p:sldId id="460" r:id="rId51"/>
    <p:sldId id="462" r:id="rId52"/>
    <p:sldId id="461" r:id="rId53"/>
    <p:sldId id="463" r:id="rId54"/>
    <p:sldId id="464" r:id="rId55"/>
    <p:sldId id="459" r:id="rId56"/>
    <p:sldId id="335" r:id="rId57"/>
    <p:sldId id="446" r:id="rId58"/>
    <p:sldId id="453" r:id="rId59"/>
    <p:sldId id="477" r:id="rId60"/>
    <p:sldId id="467" r:id="rId61"/>
    <p:sldId id="466" r:id="rId62"/>
    <p:sldId id="468" r:id="rId63"/>
    <p:sldId id="469" r:id="rId64"/>
    <p:sldId id="470" r:id="rId65"/>
    <p:sldId id="458" r:id="rId66"/>
    <p:sldId id="473" r:id="rId67"/>
    <p:sldId id="472" r:id="rId68"/>
    <p:sldId id="474" r:id="rId69"/>
    <p:sldId id="471" r:id="rId70"/>
    <p:sldId id="455" r:id="rId71"/>
    <p:sldId id="475" r:id="rId72"/>
    <p:sldId id="337" r:id="rId73"/>
    <p:sldId id="482" r:id="rId74"/>
    <p:sldId id="338" r:id="rId75"/>
    <p:sldId id="324" r:id="rId76"/>
    <p:sldId id="325" r:id="rId77"/>
    <p:sldId id="480" r:id="rId78"/>
    <p:sldId id="483" r:id="rId79"/>
    <p:sldId id="478" r:id="rId80"/>
    <p:sldId id="479" r:id="rId81"/>
    <p:sldId id="488" r:id="rId82"/>
    <p:sldId id="484" r:id="rId83"/>
    <p:sldId id="481" r:id="rId84"/>
  </p:sldIdLst>
  <p:sldSz cx="9144000" cy="6858000" type="screen4x3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1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C9F"/>
    <a:srgbClr val="8B8C8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446" y="60"/>
      </p:cViewPr>
      <p:guideLst>
        <p:guide orient="horz" pos="1548"/>
        <p:guide pos="1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8D2507F-48DF-49BE-959F-04D7456B2DDC}" type="datetimeFigureOut">
              <a:rPr lang="ar-SA" smtClean="0"/>
              <a:t>21/05/41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4642A68-7597-46CB-BA41-78AEA56829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01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Recurrence rate is high  20-40%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5DBE-65DF-42A5-B029-BCA0743E78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0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6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68580" tIns="34291" rIns="68580" bIns="34291" rtlCol="0">
            <a:normAutofit/>
          </a:bodyPr>
          <a:lstStyle/>
          <a:p>
            <a:pPr marL="0" indent="0" algn="l" defTabSz="685783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24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3" y="1524005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5783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4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spcBef>
                <a:spcPts val="225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351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3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611872"/>
            <a:ext cx="4079545" cy="1162050"/>
          </a:xfrm>
        </p:spPr>
        <p:txBody>
          <a:bodyPr anchor="b"/>
          <a:lstStyle>
            <a:lvl1pPr algn="ctr">
              <a:defRPr sz="27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451"/>
              </a:spcBef>
              <a:buNone/>
              <a:defRPr sz="13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8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807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0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7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62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5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5" y="2943362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62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4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91E79A-A1DC-F047-B061-0A4F011EE8AF}" type="slidenum">
              <a:rPr lang="x-none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134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83166"/>
            <a:ext cx="8042276" cy="6702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8042276" cy="5366150"/>
          </a:xfrm>
        </p:spPr>
        <p:txBody>
          <a:bodyPr/>
          <a:lstStyle>
            <a:lvl1pPr marL="342891" indent="-342891">
              <a:buFont typeface="Arial"/>
              <a:buChar char="•"/>
              <a:defRPr sz="2400"/>
            </a:lvl1pPr>
            <a:lvl2pPr marL="519100" indent="-257168">
              <a:buFont typeface="Arial"/>
              <a:buChar char="•"/>
              <a:defRPr sz="2000"/>
            </a:lvl2pPr>
            <a:lvl3pPr marL="771506" indent="-257168">
              <a:buFont typeface="Arial"/>
              <a:buChar char="•"/>
              <a:defRPr sz="2000"/>
            </a:lvl3pPr>
            <a:lvl4pPr marL="983431" indent="-257168">
              <a:buFont typeface="Arial"/>
              <a:buChar char="•"/>
              <a:defRPr sz="1600"/>
            </a:lvl4pPr>
            <a:lvl5pPr marL="1204883" indent="-257168">
              <a:buFont typeface="Arial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11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1" y="3352807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1" y="4771035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225"/>
              </a:spcBef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91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50"/>
            <a:ext cx="8056563" cy="1362075"/>
          </a:xfrm>
        </p:spPr>
        <p:txBody>
          <a:bodyPr anchor="b" anchorCtr="0"/>
          <a:lstStyle>
            <a:lvl1pPr algn="ctr">
              <a:defRPr sz="345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11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3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07576"/>
            <a:ext cx="8042276" cy="7306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051560"/>
            <a:ext cx="3840480" cy="5311662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5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2" y="1051560"/>
            <a:ext cx="3840480" cy="5305531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883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81"/>
            <a:ext cx="8042276" cy="7458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03340"/>
            <a:ext cx="3840480" cy="55114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10978"/>
            <a:ext cx="3840480" cy="4478132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03340"/>
            <a:ext cx="3840480" cy="55114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10978"/>
            <a:ext cx="3840480" cy="4478132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672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83166"/>
            <a:ext cx="8042276" cy="68551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1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7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27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651"/>
            </a:lvl1pPr>
            <a:lvl2pPr>
              <a:defRPr sz="1500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451"/>
              </a:spcBef>
              <a:buNone/>
              <a:defRPr sz="13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9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7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7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7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5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261932" indent="-261932" algn="l" defTabSz="685783" rtl="0" eaLnBrk="1" latinLnBrk="0" hangingPunct="1">
        <a:spcBef>
          <a:spcPts val="15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100" kern="1200">
          <a:solidFill>
            <a:srgbClr val="235F84"/>
          </a:solidFill>
          <a:latin typeface="Arial"/>
          <a:ea typeface="+mn-ea"/>
          <a:cs typeface="Arial"/>
        </a:defRPr>
      </a:lvl1pPr>
      <a:lvl2pPr marL="514338" indent="-252407" algn="l" defTabSz="685783" rtl="0" eaLnBrk="1" latinLnBrk="0" hangingPunct="1">
        <a:spcBef>
          <a:spcPts val="451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726263" indent="-211925" algn="l" defTabSz="685783" rtl="0" eaLnBrk="1" latinLnBrk="0" hangingPunct="1">
        <a:spcBef>
          <a:spcPts val="451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rgbClr val="235F84"/>
          </a:solidFill>
          <a:latin typeface="Arial"/>
          <a:ea typeface="+mn-ea"/>
          <a:cs typeface="Arial"/>
        </a:defRPr>
      </a:lvl3pPr>
      <a:lvl4pPr marL="947715" indent="-221450" algn="l" defTabSz="685783" rtl="0" eaLnBrk="1" latinLnBrk="0" hangingPunct="1">
        <a:spcBef>
          <a:spcPts val="451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159640" indent="-211925" algn="l" defTabSz="685783" rtl="0" eaLnBrk="1" latinLnBrk="0" hangingPunct="1">
        <a:spcBef>
          <a:spcPts val="451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371566" indent="-211925" algn="l" defTabSz="685783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35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588255" indent="-211925" algn="l" defTabSz="685783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35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798990" indent="-211925" algn="l" defTabSz="685783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35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16868" indent="-211925" algn="l" defTabSz="685783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351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nstockphoto.com/orthopedic-implant-plates-and-screw-on-12307967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rsurgicals.com/bone-plates.html" TargetMode="External"/><Relationship Id="rId7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rthopedicsurgeryarticles.blogspot.com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hyperlink" Target="https://gunaceblogs.wordpress.com/interlocking-nail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61.png"/><Relationship Id="rId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hyperlink" Target="http://www.ijhas.in/article.asp?issn=2278-344X;year=2013;volume=2;issue=1;spage=23;epage=29;aulast=Madhukar" TargetMode="Externa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microsoft.com/office/2007/relationships/hdphoto" Target="../media/hdphoto25.wdp"/><Relationship Id="rId10" Type="http://schemas.openxmlformats.org/officeDocument/2006/relationships/image" Target="../media/image135.jpeg"/><Relationship Id="rId4" Type="http://schemas.openxmlformats.org/officeDocument/2006/relationships/image" Target="../media/image131.png"/><Relationship Id="rId9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microsoft.com/office/2007/relationships/hdphoto" Target="../media/hdphoto27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gi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al.vet.upenn.edu/projects/orthopod/csfr/terms/screws.ht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322923" y="2000253"/>
            <a:ext cx="6498159" cy="936523"/>
          </a:xfrm>
        </p:spPr>
        <p:txBody>
          <a:bodyPr/>
          <a:lstStyle/>
          <a:p>
            <a:r>
              <a:rPr lang="en-US" b="1" dirty="0"/>
              <a:t>Orthopedic Implants and Splints</a:t>
            </a:r>
            <a:endParaRPr lang="ar-SA" dirty="0"/>
          </a:p>
        </p:txBody>
      </p:sp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>
          <a:xfrm>
            <a:off x="1415810" y="3394421"/>
            <a:ext cx="6498159" cy="1509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Dr. Tarif </a:t>
            </a:r>
            <a:r>
              <a:rPr lang="en-US" sz="2400" dirty="0" err="1"/>
              <a:t>Alakhras</a:t>
            </a:r>
            <a:r>
              <a:rPr lang="en-US" sz="2400" dirty="0"/>
              <a:t> /</a:t>
            </a:r>
            <a:endParaRPr lang="en-US" sz="2400" b="1" dirty="0"/>
          </a:p>
          <a:p>
            <a:pPr>
              <a:defRPr/>
            </a:pPr>
            <a:r>
              <a:rPr lang="en-US" sz="1600" dirty="0" smtClean="0"/>
              <a:t>Prof</a:t>
            </a:r>
            <a:r>
              <a:rPr lang="en-US" sz="1600" dirty="0"/>
              <a:t>. Mamoun </a:t>
            </a:r>
            <a:r>
              <a:rPr lang="en-US" sz="1600" dirty="0" err="1"/>
              <a:t>Kremli</a:t>
            </a:r>
            <a:r>
              <a:rPr lang="en-US" sz="1600" dirty="0"/>
              <a:t> </a:t>
            </a:r>
            <a:r>
              <a:rPr lang="en-US" sz="1600" dirty="0" smtClean="0"/>
              <a:t>/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62" y="1082031"/>
            <a:ext cx="4199351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www2.aofoundation.org/AOFileServerSurgery/MyPortalFiles?FilePath=/Surgery/en/_img/surgery/05-RedFix/33/C81_cannulated_screw/33_C81_i900_L_cannulated-screw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70"/>
          <a:stretch/>
        </p:blipFill>
        <p:spPr bwMode="auto">
          <a:xfrm>
            <a:off x="6609109" y="4226621"/>
            <a:ext cx="2224925" cy="19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Cannulated Screws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Screws are hollow to be inserted over a wire</a:t>
            </a:r>
          </a:p>
          <a:p>
            <a:pPr lvl="1"/>
            <a:r>
              <a:rPr lang="en-US" dirty="0"/>
              <a:t>Makes insertion of screw more accurate in minimally invasive techniques</a:t>
            </a:r>
            <a:endParaRPr lang="ar-SA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865" y="3658315"/>
            <a:ext cx="2535700" cy="18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cumed.net/sites/default/files/Ankle-Plating-System-3-Cannulated-Screws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3355">
            <a:off x="3158679" y="2382073"/>
            <a:ext cx="3686175" cy="17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nulated Screw on Guide Wire K-Wir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75602">
            <a:off x="4126478" y="450762"/>
            <a:ext cx="2848656" cy="44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898" y="3968275"/>
            <a:ext cx="2535701" cy="18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2.aofoundation.org/AOFileServerSurgery/MyPortalFiles?FilePath=/Surgery/en/_img/surgery/05-RedFix/33/C81_cannulated_screw/33_C81_i220_L_cannulated-screw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9" y="3417200"/>
            <a:ext cx="2442766" cy="18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5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Locked-head Screws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Screw heads are threaded</a:t>
            </a:r>
          </a:p>
          <a:p>
            <a:pPr lvl="1"/>
            <a:r>
              <a:rPr lang="en-US" dirty="0"/>
              <a:t>Hold to the plate and to the bone</a:t>
            </a:r>
          </a:p>
          <a:p>
            <a:r>
              <a:rPr lang="en-US" dirty="0"/>
              <a:t>Used with special plates with threaded screw holes</a:t>
            </a:r>
          </a:p>
          <a:p>
            <a:pPr lvl="1"/>
            <a:r>
              <a:rPr lang="en-US" dirty="0"/>
              <a:t>Advantage in osteoporotic bone</a:t>
            </a:r>
          </a:p>
          <a:p>
            <a:pPr lvl="1"/>
            <a:r>
              <a:rPr lang="en-US" dirty="0"/>
              <a:t>Plate does not press on bone</a:t>
            </a:r>
          </a:p>
          <a:p>
            <a:pPr lvl="2"/>
            <a:r>
              <a:rPr lang="en-US" dirty="0"/>
              <a:t>Does not disturb periosteal blood supply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5181" y="3258694"/>
            <a:ext cx="2344995" cy="294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831497" y="4293031"/>
            <a:ext cx="3603879" cy="18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8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and Screws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Metaphyseal fractures</a:t>
            </a:r>
          </a:p>
          <a:p>
            <a:pPr lvl="1"/>
            <a:r>
              <a:rPr lang="en-US" dirty="0"/>
              <a:t>Forearm fractures</a:t>
            </a:r>
          </a:p>
          <a:p>
            <a:pPr lvl="1"/>
            <a:r>
              <a:rPr lang="en-US" dirty="0"/>
              <a:t>Long bone fractures</a:t>
            </a:r>
          </a:p>
          <a:p>
            <a:pPr lvl="2"/>
            <a:r>
              <a:rPr lang="en-US" dirty="0"/>
              <a:t>Complex fractures</a:t>
            </a:r>
          </a:p>
          <a:p>
            <a:pPr lvl="2"/>
            <a:r>
              <a:rPr lang="en-US" dirty="0"/>
              <a:t>Alternative to IMN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Anatomical reduction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Does not allow early weight-bearing</a:t>
            </a:r>
          </a:p>
          <a:p>
            <a:pPr lvl="1"/>
            <a:r>
              <a:rPr lang="en-US" dirty="0"/>
              <a:t>Exposure of fracture and fracture hematoma</a:t>
            </a:r>
            <a:endParaRPr lang="ar-SA" dirty="0"/>
          </a:p>
        </p:txBody>
      </p:sp>
      <p:pic>
        <p:nvPicPr>
          <p:cNvPr id="5" name="Picture 6" descr="Image result for ortho plates and screws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95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5700" y="1397915"/>
            <a:ext cx="46609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92686" y="4423602"/>
            <a:ext cx="4656455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5" dirty="0">
                <a:hlinkClick r:id="rId4"/>
              </a:rPr>
              <a:t>https://www.canstockphoto.com/orthopedic-implant-plates-and-screw-on-12307967.html</a:t>
            </a:r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21092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Plate and Screws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Plates come in different sizes, lengths, and shapes</a:t>
            </a:r>
          </a:p>
          <a:p>
            <a:r>
              <a:rPr lang="en-US" dirty="0"/>
              <a:t>The plate may have several functions:</a:t>
            </a:r>
          </a:p>
          <a:p>
            <a:pPr lvl="1"/>
            <a:r>
              <a:rPr lang="en-US" dirty="0"/>
              <a:t>Compression</a:t>
            </a:r>
          </a:p>
          <a:p>
            <a:pPr lvl="1"/>
            <a:r>
              <a:rPr lang="en-US" dirty="0"/>
              <a:t>Bridging</a:t>
            </a:r>
          </a:p>
          <a:p>
            <a:pPr lvl="1"/>
            <a:r>
              <a:rPr lang="en-US" dirty="0"/>
              <a:t>Protection</a:t>
            </a:r>
          </a:p>
          <a:p>
            <a:pPr lvl="1"/>
            <a:r>
              <a:rPr lang="en-US" dirty="0"/>
              <a:t>Buttress</a:t>
            </a:r>
          </a:p>
          <a:p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3735" y="2834907"/>
            <a:ext cx="6290034" cy="249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1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compression plate DCP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Characterized by oval halls </a:t>
            </a:r>
          </a:p>
          <a:p>
            <a:r>
              <a:rPr lang="en-US" dirty="0"/>
              <a:t>it is designed to exert dynamic pressure between the fragments of fracture to be transfixed to provide absolute stability</a:t>
            </a:r>
          </a:p>
          <a:p>
            <a:r>
              <a:rPr lang="en-US" dirty="0"/>
              <a:t>Used for simple diaphyseal fractures</a:t>
            </a:r>
            <a:endParaRPr lang="ar-SA" dirty="0"/>
          </a:p>
        </p:txBody>
      </p:sp>
      <p:pic>
        <p:nvPicPr>
          <p:cNvPr id="5122" name="Picture 2" descr="Image result for dynamic compression plat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16" y="3873109"/>
            <a:ext cx="3216275" cy="1809750"/>
          </a:xfrm>
        </p:spPr>
      </p:pic>
      <p:pic>
        <p:nvPicPr>
          <p:cNvPr id="5124" name="Picture 4" descr="Image result for dynamic compression 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427" y="3975655"/>
            <a:ext cx="3205615" cy="1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66964" y="5720213"/>
            <a:ext cx="1884539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https://www2.med.wayne.edu/diag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878" y="2440473"/>
            <a:ext cx="1351335" cy="38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11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plate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relative stable fixation</a:t>
            </a:r>
          </a:p>
          <a:p>
            <a:r>
              <a:rPr lang="en-US" dirty="0"/>
              <a:t>Achieving correct length, alignment, and rotation</a:t>
            </a:r>
          </a:p>
          <a:p>
            <a:r>
              <a:rPr lang="en-US" dirty="0"/>
              <a:t>The fracture site is left undisturbed</a:t>
            </a:r>
          </a:p>
          <a:p>
            <a:endParaRPr lang="ar-SA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07770" y="3538059"/>
            <a:ext cx="4907548" cy="5689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66960" y="4350890"/>
            <a:ext cx="2972379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351" dirty="0"/>
              <a:t>Ordinary Round-hole plate</a:t>
            </a:r>
          </a:p>
        </p:txBody>
      </p:sp>
    </p:spTree>
    <p:extLst>
      <p:ext uri="{BB962C8B-B14F-4D97-AF65-F5344CB8AC3E}">
        <p14:creationId xmlns:p14="http://schemas.microsoft.com/office/powerpoint/2010/main" val="65676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Bridging plate</a:t>
            </a:r>
            <a:endParaRPr lang="ar-SA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Semi-tubular Plate</a:t>
            </a:r>
          </a:p>
          <a:p>
            <a:r>
              <a:rPr lang="en-US" dirty="0"/>
              <a:t>   Designed in the shape of half tube</a:t>
            </a:r>
          </a:p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Fixation of lateral malleolus / fibula</a:t>
            </a:r>
          </a:p>
          <a:p>
            <a:pPr lvl="1"/>
            <a:r>
              <a:rPr lang="en-US" dirty="0"/>
              <a:t>Metacarpals / Metatarsals</a:t>
            </a:r>
            <a:endParaRPr lang="ar-SA" dirty="0"/>
          </a:p>
          <a:p>
            <a:pPr marL="0" indent="0">
              <a:buNone/>
            </a:pPr>
            <a:r>
              <a:rPr lang="en-US" dirty="0"/>
              <a:t>       </a:t>
            </a:r>
          </a:p>
          <a:p>
            <a:pPr marL="0" indent="0">
              <a:buNone/>
            </a:pPr>
            <a:endParaRPr lang="ar-SA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8758">
            <a:off x="5118727" y="4373206"/>
            <a:ext cx="3700462" cy="5651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17447" y="4223101"/>
            <a:ext cx="3030009" cy="300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1" dirty="0"/>
          </a:p>
        </p:txBody>
      </p:sp>
      <p:sp>
        <p:nvSpPr>
          <p:cNvPr id="23" name="TextBox 22"/>
          <p:cNvSpPr txBox="1"/>
          <p:nvPr/>
        </p:nvSpPr>
        <p:spPr>
          <a:xfrm>
            <a:off x="552735" y="3972420"/>
            <a:ext cx="3798008" cy="300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51" dirty="0"/>
              <a:t> </a:t>
            </a:r>
            <a:endParaRPr lang="ar-SA" dirty="0"/>
          </a:p>
        </p:txBody>
      </p:sp>
      <p:sp>
        <p:nvSpPr>
          <p:cNvPr id="11" name="Rectangle 10"/>
          <p:cNvSpPr/>
          <p:nvPr/>
        </p:nvSpPr>
        <p:spPr>
          <a:xfrm rot="20746413">
            <a:off x="5771886" y="5090536"/>
            <a:ext cx="2745396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1" dirty="0">
                <a:hlinkClick r:id="rId3"/>
              </a:rPr>
              <a:t>http://rrsurgicals.com/bone-plates.html</a:t>
            </a:r>
            <a:endParaRPr lang="en-US" sz="1051" dirty="0"/>
          </a:p>
          <a:p>
            <a:pPr algn="ctr"/>
            <a:endParaRPr lang="en-US" sz="105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49" y="4913757"/>
            <a:ext cx="3857625" cy="940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50" y="3914053"/>
            <a:ext cx="3857625" cy="8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25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Locked Compression Plate (LCP)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Has a combination hole:</a:t>
            </a:r>
          </a:p>
          <a:p>
            <a:pPr lvl="1"/>
            <a:r>
              <a:rPr lang="en-US" dirty="0"/>
              <a:t>Oval hole for compression or ordinary screw</a:t>
            </a:r>
          </a:p>
          <a:p>
            <a:pPr lvl="1"/>
            <a:r>
              <a:rPr lang="en-US" dirty="0"/>
              <a:t>Serrated hole for locked-head screws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30"/>
          <a:stretch/>
        </p:blipFill>
        <p:spPr>
          <a:xfrm>
            <a:off x="4570415" y="2464232"/>
            <a:ext cx="4134193" cy="24919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5575" y="4748340"/>
            <a:ext cx="4283871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1" dirty="0"/>
              <a:t>https://www.indiamart.com/proddetail/locking-compression-plate-1225990797.html</a:t>
            </a:r>
            <a:endParaRPr lang="ar-SA" sz="75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69" y="2464232"/>
            <a:ext cx="3873947" cy="249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67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Locked Compression Plate (LCP)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Advantages of a locked-head screw:</a:t>
            </a:r>
          </a:p>
          <a:p>
            <a:pPr lvl="1"/>
            <a:r>
              <a:rPr lang="en-US" dirty="0"/>
              <a:t>Plate fixation more resistant to failure from screw loosening and pullout</a:t>
            </a:r>
          </a:p>
          <a:p>
            <a:pPr lvl="1"/>
            <a:r>
              <a:rPr lang="en-US" dirty="0"/>
              <a:t>Very good fixation in osteoporotic bone</a:t>
            </a:r>
          </a:p>
          <a:p>
            <a:pPr lvl="1"/>
            <a:r>
              <a:rPr lang="en-US" dirty="0"/>
              <a:t>Plate does not press on bone</a:t>
            </a:r>
          </a:p>
          <a:p>
            <a:pPr lvl="2"/>
            <a:r>
              <a:rPr lang="en-US" dirty="0"/>
              <a:t>Does not disturb periosteal blood supply</a:t>
            </a:r>
          </a:p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Fracture of osteoporotic bone</a:t>
            </a:r>
          </a:p>
          <a:p>
            <a:pPr lvl="1"/>
            <a:r>
              <a:rPr lang="en-US" dirty="0"/>
              <a:t>Bridging severely comminuted fractures</a:t>
            </a:r>
          </a:p>
          <a:p>
            <a:pPr lvl="1"/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441" y="4850969"/>
            <a:ext cx="4279701" cy="16124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30562" y="6255553"/>
            <a:ext cx="4283871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/>
              <a:t>https://www.indiamart.com/proddetail/locking-compression-plate-1225990797.html</a:t>
            </a:r>
            <a:endParaRPr lang="ar-SA" sz="7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03" b="12567"/>
          <a:stretch/>
        </p:blipFill>
        <p:spPr bwMode="auto">
          <a:xfrm>
            <a:off x="998416" y="4850969"/>
            <a:ext cx="3355025" cy="173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4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37040" y="3082705"/>
            <a:ext cx="2473556" cy="2851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Buttress Plate (T-Plate / L-Plate)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Lateral or medial tibial plateau fractures</a:t>
            </a:r>
          </a:p>
          <a:p>
            <a:pPr lvl="1"/>
            <a:r>
              <a:rPr lang="en-US" dirty="0"/>
              <a:t> Distal radius fractures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598" y="2660625"/>
            <a:ext cx="2708799" cy="32739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29281" y="6001504"/>
            <a:ext cx="2161169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5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http://plate.prissy.us/internal-fixation-plate/</a:t>
            </a:r>
            <a:endParaRPr lang="ar-SA" sz="75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2" descr="Radius, Distal:  Hand Innovations DVR Plate (Implant 66)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246" y="3540214"/>
            <a:ext cx="2677973" cy="23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81399" y="6007275"/>
            <a:ext cx="2767104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http://www.orthopaediclist.com/product/implant-66.html</a:t>
            </a:r>
            <a:endParaRPr lang="ar-SA" sz="75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281" y="1174442"/>
            <a:ext cx="2417295" cy="127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18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Implants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05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Anatomical plates with Locked Screws</a:t>
            </a:r>
            <a:endParaRPr lang="ar-SA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Metaphyseal fractures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Anatomically contoured</a:t>
            </a:r>
          </a:p>
          <a:p>
            <a:pPr lvl="1"/>
            <a:r>
              <a:rPr lang="en-US" dirty="0"/>
              <a:t>Very good fixation in metaphyseal area and osteoporotic bone</a:t>
            </a:r>
            <a:endParaRPr lang="ar-SA" dirty="0"/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2F9215A7-B55F-2D49-8CCB-23334FFA1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26703">
            <a:off x="6209179" y="4469059"/>
            <a:ext cx="2668687" cy="1444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30AE2D-01D6-1C4A-A636-45787BC62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8381">
            <a:off x="498409" y="4342081"/>
            <a:ext cx="3057638" cy="1698688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D4C968F-D4FE-8042-83D7-27138948B0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972" y="3223647"/>
            <a:ext cx="2639474" cy="353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35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hip screw DHS</a:t>
            </a:r>
            <a:endParaRPr lang="ar-SA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Fixation of intertrochanteric fractures</a:t>
            </a:r>
            <a:endParaRPr lang="ar-SA" dirty="0"/>
          </a:p>
          <a:p>
            <a:endParaRPr lang="ar-SA" dirty="0"/>
          </a:p>
        </p:txBody>
      </p:sp>
      <p:pic>
        <p:nvPicPr>
          <p:cNvPr id="8" name="Picture 2" descr="Image result for AO orthopedic implants">
            <a:extLst>
              <a:ext uri="{FF2B5EF4-FFF2-40B4-BE49-F238E27FC236}">
                <a16:creationId xmlns:a16="http://schemas.microsoft.com/office/drawing/2014/main" id="{09CC47B1-6308-4D49-95D7-5152C70D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953" y="2085820"/>
            <a:ext cx="2588637" cy="403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92148C-0406-9E4F-A444-2EB6C1D03638}"/>
              </a:ext>
            </a:extLst>
          </p:cNvPr>
          <p:cNvSpPr/>
          <p:nvPr/>
        </p:nvSpPr>
        <p:spPr>
          <a:xfrm>
            <a:off x="5924347" y="6163033"/>
            <a:ext cx="2061783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75" dirty="0">
                <a:hlinkClick r:id="rId3"/>
              </a:rPr>
              <a:t>http://orthopedicsurgeryarticles.blogspot.com/</a:t>
            </a:r>
            <a:endParaRPr lang="ar-SA" sz="675" dirty="0"/>
          </a:p>
        </p:txBody>
      </p:sp>
      <p:pic>
        <p:nvPicPr>
          <p:cNvPr id="10" name="Picture 6" descr="Image result for dynamic hip screw">
            <a:extLst>
              <a:ext uri="{FF2B5EF4-FFF2-40B4-BE49-F238E27FC236}">
                <a16:creationId xmlns:a16="http://schemas.microsoft.com/office/drawing/2014/main" id="{2AF99E9F-EBEC-3642-86E2-0535D77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4612" y="3299973"/>
            <a:ext cx="4052516" cy="167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491C3-3224-D140-B2F7-80D4CB38B5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13502" y="2085821"/>
            <a:ext cx="2703552" cy="40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Inter-locking Nail</a:t>
            </a:r>
            <a:endParaRPr lang="ar-S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Treatment of fractures of long bones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Minimally invasive</a:t>
            </a:r>
          </a:p>
          <a:p>
            <a:pPr lvl="1"/>
            <a:r>
              <a:rPr lang="en-US" dirty="0"/>
              <a:t>Does not disturb fracture hematoma</a:t>
            </a:r>
          </a:p>
          <a:p>
            <a:pPr lvl="1"/>
            <a:r>
              <a:rPr lang="en-US" dirty="0"/>
              <a:t>Allows early weight-bearing on LL</a:t>
            </a:r>
          </a:p>
          <a:p>
            <a:endParaRPr lang="ar-SA" dirty="0"/>
          </a:p>
        </p:txBody>
      </p:sp>
      <p:sp>
        <p:nvSpPr>
          <p:cNvPr id="9" name="TextBox 8"/>
          <p:cNvSpPr txBox="1"/>
          <p:nvPr/>
        </p:nvSpPr>
        <p:spPr>
          <a:xfrm>
            <a:off x="5740352" y="1464137"/>
            <a:ext cx="285120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2C7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Femoral Interlocking Nail</a:t>
            </a:r>
            <a:endParaRPr lang="ar-SA" sz="1400" b="1" dirty="0">
              <a:solidFill>
                <a:srgbClr val="2C7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lh4.googleusercontent.com/EoCu1_iLwwb1byK7lcCNJkCtwX46aYifnIszHR91IpEb4A62rWB_pgXj_xSrySiE09evs4DuTycOxMMenud3TwGOU4ICkgmu49JMNwX45LDzU32k2ujy1WQXbUkJ7f4B7vHEXf5dN_b_QvXs2g">
            <a:extLst>
              <a:ext uri="{FF2B5EF4-FFF2-40B4-BE49-F238E27FC236}">
                <a16:creationId xmlns:a16="http://schemas.microsoft.com/office/drawing/2014/main" id="{F1B872E2-EEB2-4744-BFE4-7AD99F5E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063330">
            <a:off x="2469128" y="4684288"/>
            <a:ext cx="3400353" cy="9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">
            <a:extLst>
              <a:ext uri="{FF2B5EF4-FFF2-40B4-BE49-F238E27FC236}">
                <a16:creationId xmlns:a16="http://schemas.microsoft.com/office/drawing/2014/main" id="{C2B49B1D-A695-9D43-82E2-C8C73A9810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52580">
            <a:off x="2162634" y="3441461"/>
            <a:ext cx="814525" cy="3322034"/>
          </a:xfrm>
          <a:prstGeom prst="rect">
            <a:avLst/>
          </a:prstGeom>
        </p:spPr>
      </p:pic>
      <p:pic>
        <p:nvPicPr>
          <p:cNvPr id="13" name="Picture 12" descr="IMG_1986">
            <a:extLst>
              <a:ext uri="{FF2B5EF4-FFF2-40B4-BE49-F238E27FC236}">
                <a16:creationId xmlns:a16="http://schemas.microsoft.com/office/drawing/2014/main" id="{805A800B-E210-D244-91F6-BFA92A8C9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41" t="-345"/>
          <a:stretch/>
        </p:blipFill>
        <p:spPr bwMode="auto">
          <a:xfrm>
            <a:off x="5740352" y="1741136"/>
            <a:ext cx="2851201" cy="445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0639CE-9F58-A145-B021-E0A2631F64BF}"/>
              </a:ext>
            </a:extLst>
          </p:cNvPr>
          <p:cNvSpPr/>
          <p:nvPr/>
        </p:nvSpPr>
        <p:spPr>
          <a:xfrm>
            <a:off x="5740352" y="6307811"/>
            <a:ext cx="2851201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7"/>
              </a:rPr>
              <a:t>https://gunaceblogs.wordpress.com/interlocking-nail/</a:t>
            </a:r>
            <a:endParaRPr lang="en-US" sz="75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29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Inter-locking Nail</a:t>
            </a:r>
            <a:endParaRPr lang="ar-S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9277" y="1097280"/>
            <a:ext cx="8042276" cy="5366150"/>
          </a:xfrm>
        </p:spPr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Treatment of fractures of long bones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Minimally invasive</a:t>
            </a:r>
          </a:p>
          <a:p>
            <a:pPr lvl="1"/>
            <a:r>
              <a:rPr lang="en-US" dirty="0"/>
              <a:t>Does not disturb fracture hematoma</a:t>
            </a:r>
          </a:p>
          <a:p>
            <a:pPr lvl="1"/>
            <a:r>
              <a:rPr lang="en-US" dirty="0"/>
              <a:t>Allows early weight-bearing on LL</a:t>
            </a:r>
          </a:p>
          <a:p>
            <a:pPr marL="0" indent="0">
              <a:buNone/>
            </a:pPr>
            <a:endParaRPr lang="ar-SA" dirty="0"/>
          </a:p>
        </p:txBody>
      </p:sp>
      <p:sp>
        <p:nvSpPr>
          <p:cNvPr id="2" name="Rectangle 1"/>
          <p:cNvSpPr/>
          <p:nvPr/>
        </p:nvSpPr>
        <p:spPr>
          <a:xfrm>
            <a:off x="6373093" y="5613414"/>
            <a:ext cx="1563371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http://www.medicalexpo.com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CFC08-52D8-CB44-9D07-26A8935CF354}"/>
              </a:ext>
            </a:extLst>
          </p:cNvPr>
          <p:cNvSpPr txBox="1"/>
          <p:nvPr/>
        </p:nvSpPr>
        <p:spPr>
          <a:xfrm>
            <a:off x="5761848" y="1810302"/>
            <a:ext cx="262782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2C7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Tibial Interlocking Nail</a:t>
            </a:r>
            <a:endParaRPr lang="ar-SA" sz="1600" b="1" dirty="0">
              <a:solidFill>
                <a:srgbClr val="2C7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A2D951-ED3E-9F49-88BD-0823C126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36" y="2148856"/>
            <a:ext cx="3317852" cy="333388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8B697651-4DE2-6842-89A2-41C845F3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06095">
            <a:off x="1340349" y="3903899"/>
            <a:ext cx="1430892" cy="299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1DF335-81B1-6F4C-8794-41522C7F61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89180">
            <a:off x="3767464" y="3510622"/>
            <a:ext cx="881372" cy="32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10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Orthopedic Staples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Foot surgery</a:t>
            </a:r>
          </a:p>
          <a:p>
            <a:pPr lvl="1"/>
            <a:r>
              <a:rPr lang="en-US" dirty="0"/>
              <a:t>Epiphysiodesis to correct lower limb deformity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696147" y="2824124"/>
            <a:ext cx="4034731" cy="1825368"/>
          </a:xfrm>
        </p:spPr>
      </p:pic>
      <p:sp>
        <p:nvSpPr>
          <p:cNvPr id="8" name="Rectangle 7"/>
          <p:cNvSpPr/>
          <p:nvPr/>
        </p:nvSpPr>
        <p:spPr>
          <a:xfrm>
            <a:off x="4545013" y="4696821"/>
            <a:ext cx="4231711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https://www.podiatrytoday.com/does-new-nitinol-staple-redefine-reliable-compression</a:t>
            </a:r>
            <a:endParaRPr lang="ar-SA" sz="75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78" y="2824124"/>
            <a:ext cx="3559469" cy="18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85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Splints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56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Figure-of-8 Brace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6" y="1097280"/>
            <a:ext cx="8059203" cy="5366150"/>
          </a:xfrm>
        </p:spPr>
        <p:txBody>
          <a:bodyPr/>
          <a:lstStyle/>
          <a:p>
            <a:r>
              <a:rPr lang="en-US" dirty="0"/>
              <a:t>Indication:</a:t>
            </a:r>
          </a:p>
          <a:p>
            <a:pPr lvl="1"/>
            <a:r>
              <a:rPr lang="en-US" dirty="0"/>
              <a:t>For immobilization of clavicle fractures</a:t>
            </a:r>
          </a:p>
          <a:p>
            <a:r>
              <a:rPr lang="en-US" dirty="0"/>
              <a:t>Application</a:t>
            </a:r>
          </a:p>
          <a:p>
            <a:pPr lvl="1"/>
            <a:r>
              <a:rPr lang="en-US" dirty="0"/>
              <a:t>Wearing the figure of eight bandage should be done with the shoulder pressing back in an arch position.</a:t>
            </a:r>
          </a:p>
          <a:p>
            <a:pPr lvl="1"/>
            <a:r>
              <a:rPr lang="en-US" dirty="0"/>
              <a:t>Can use ready-made figure-of-8 brace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6E54645-A826-B649-A9DF-70D78F2A6C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235388"/>
            <a:ext cx="2880601" cy="2299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019CF-8C05-A541-AE0F-0FFC5A907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566" y="3864151"/>
            <a:ext cx="2301175" cy="2684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0E728C-83D7-1941-B77F-77571B7DD6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783" y="3864151"/>
            <a:ext cx="2485007" cy="268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55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Figure-of-8 Brace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Indication:</a:t>
            </a:r>
          </a:p>
          <a:p>
            <a:pPr lvl="1"/>
            <a:r>
              <a:rPr lang="en-US" dirty="0"/>
              <a:t>For immobilization of clavicle fractures</a:t>
            </a:r>
          </a:p>
          <a:p>
            <a:r>
              <a:rPr lang="en-US" dirty="0"/>
              <a:t>Application</a:t>
            </a:r>
          </a:p>
          <a:p>
            <a:pPr lvl="1"/>
            <a:r>
              <a:rPr lang="en-US" dirty="0"/>
              <a:t>Wearing the figure of eight bandage should be done with the shoulder pressing back in an arch position</a:t>
            </a:r>
          </a:p>
          <a:p>
            <a:pPr lvl="1"/>
            <a:r>
              <a:rPr lang="en-US" dirty="0"/>
              <a:t>Can use foam-sling to make afigure-of-8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321" y="3710220"/>
            <a:ext cx="2649783" cy="264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276" y="3710217"/>
            <a:ext cx="2656011" cy="2657915"/>
          </a:xfrm>
          <a:prstGeom prst="rect">
            <a:avLst/>
          </a:prstGeom>
        </p:spPr>
      </p:pic>
      <p:pic>
        <p:nvPicPr>
          <p:cNvPr id="3074" name="Picture 2" descr="Image result for collar n cuf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62" y="3780355"/>
            <a:ext cx="2557341" cy="25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64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Arm Sling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Indications: </a:t>
            </a:r>
          </a:p>
          <a:p>
            <a:pPr lvl="1"/>
            <a:r>
              <a:rPr lang="en-US"/>
              <a:t>Shoulder support in shoulder and clavicle injuries</a:t>
            </a:r>
          </a:p>
          <a:p>
            <a:pPr lvl="1"/>
            <a:r>
              <a:rPr lang="en-US"/>
              <a:t>Forearm support (in cast)</a:t>
            </a:r>
          </a:p>
          <a:p>
            <a:r>
              <a:rPr lang="en-US"/>
              <a:t>Applications: </a:t>
            </a:r>
          </a:p>
          <a:p>
            <a:pPr lvl="1"/>
            <a:r>
              <a:rPr lang="en-US"/>
              <a:t>Shoulder adducted, elbow flexed 90° and wrist at neutral position </a:t>
            </a:r>
          </a:p>
          <a:p>
            <a:pPr lvl="1"/>
            <a:r>
              <a:rPr lang="en-US"/>
              <a:t>The sling supports the elbow and overcomes gravity </a:t>
            </a:r>
          </a:p>
          <a:p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936" y="3910730"/>
            <a:ext cx="2828925" cy="2552700"/>
          </a:xfrm>
        </p:spPr>
      </p:pic>
    </p:spTree>
    <p:extLst>
      <p:ext uri="{BB962C8B-B14F-4D97-AF65-F5344CB8AC3E}">
        <p14:creationId xmlns:p14="http://schemas.microsoft.com/office/powerpoint/2010/main" val="1839088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Arm Sling with shoulder immobilizer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Indications: </a:t>
            </a:r>
          </a:p>
          <a:p>
            <a:pPr lvl="1"/>
            <a:r>
              <a:rPr lang="en-US"/>
              <a:t>Shoulder support after major surgeries</a:t>
            </a:r>
          </a:p>
          <a:p>
            <a:r>
              <a:rPr lang="en-US"/>
              <a:t>Applications: </a:t>
            </a:r>
          </a:p>
          <a:p>
            <a:pPr lvl="1"/>
            <a:r>
              <a:rPr lang="en-US"/>
              <a:t>Shoulder adducted, elbow flexed 90° and wrist at neutral position </a:t>
            </a:r>
          </a:p>
          <a:p>
            <a:pPr lvl="1"/>
            <a:r>
              <a:rPr lang="en-US"/>
              <a:t>The sling supports the shoulder by applying the waist sling keeping the shoulder adducted</a:t>
            </a:r>
          </a:p>
          <a:p>
            <a:endParaRPr lang="en-US" dirty="0"/>
          </a:p>
        </p:txBody>
      </p:sp>
      <p:pic>
        <p:nvPicPr>
          <p:cNvPr id="6146" name="Picture 2" descr="Image result for shoulder immobilizer sli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0511" y="3614501"/>
            <a:ext cx="2904363" cy="284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5165" y="6499393"/>
            <a:ext cx="1590499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1" dirty="0">
                <a:solidFill>
                  <a:srgbClr val="2C7C9F"/>
                </a:solidFill>
              </a:rPr>
              <a:t>https://www.carolinabrace.com</a:t>
            </a:r>
            <a:endParaRPr lang="ar-SA" sz="751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K-wire (Kirschner Wire)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Fixation of Pediatric fractures</a:t>
            </a:r>
          </a:p>
          <a:p>
            <a:pPr lvl="1"/>
            <a:r>
              <a:rPr lang="en-US" dirty="0"/>
              <a:t>Small bone fractures in adults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Easy to apply</a:t>
            </a:r>
          </a:p>
          <a:p>
            <a:pPr lvl="1"/>
            <a:r>
              <a:rPr lang="en-US" dirty="0"/>
              <a:t>Easy to remove</a:t>
            </a:r>
          </a:p>
          <a:p>
            <a:r>
              <a:rPr lang="en-US" dirty="0"/>
              <a:t>Disadvantages/Problems:</a:t>
            </a:r>
          </a:p>
          <a:p>
            <a:pPr lvl="1"/>
            <a:r>
              <a:rPr lang="en-US" dirty="0"/>
              <a:t>Not stable alone</a:t>
            </a:r>
          </a:p>
          <a:p>
            <a:pPr lvl="1"/>
            <a:r>
              <a:rPr lang="en-US" dirty="0"/>
              <a:t>Infection if end left outside skin</a:t>
            </a:r>
          </a:p>
          <a:p>
            <a:endParaRPr lang="ar-SA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515" y="1253937"/>
            <a:ext cx="2510011" cy="823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87" y="4564131"/>
            <a:ext cx="3252152" cy="1680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4217" y="6351392"/>
            <a:ext cx="5161591" cy="45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1" dirty="0">
                <a:hlinkClick r:id="rId4"/>
              </a:rPr>
              <a:t>http://www.ijhas.in/article.asp?issn=2278-344X;year=2013;volume=2;issue=1;spage=23;epage=29;aulast=Madhukar</a:t>
            </a:r>
            <a:endParaRPr lang="en-US" sz="751" dirty="0"/>
          </a:p>
          <a:p>
            <a:endParaRPr lang="ar-SA" sz="825" dirty="0"/>
          </a:p>
        </p:txBody>
      </p:sp>
      <p:pic>
        <p:nvPicPr>
          <p:cNvPr id="8" name="Content Placeholder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867" y="3877725"/>
            <a:ext cx="1558749" cy="2420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707" y="2227088"/>
            <a:ext cx="1537619" cy="1157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62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008" y="2158799"/>
            <a:ext cx="1273289" cy="154814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50"/>
          <a:stretch/>
        </p:blipFill>
        <p:spPr bwMode="auto">
          <a:xfrm>
            <a:off x="6951522" y="4307808"/>
            <a:ext cx="1518008" cy="12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357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Forearm Sling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 </a:t>
            </a:r>
          </a:p>
          <a:p>
            <a:pPr lvl="1"/>
            <a:r>
              <a:rPr lang="en-US" dirty="0"/>
              <a:t>Support in humerus fractures (allowing traction by gravity)</a:t>
            </a:r>
          </a:p>
          <a:p>
            <a:pPr lvl="1"/>
            <a:r>
              <a:rPr lang="en-US" dirty="0"/>
              <a:t>Forearm support (in cast)</a:t>
            </a:r>
          </a:p>
          <a:p>
            <a:r>
              <a:rPr lang="en-US" dirty="0"/>
              <a:t>Applications: </a:t>
            </a:r>
          </a:p>
          <a:p>
            <a:pPr lvl="1"/>
            <a:r>
              <a:rPr lang="en-US" dirty="0"/>
              <a:t>Shoulder adducted</a:t>
            </a:r>
          </a:p>
          <a:p>
            <a:pPr lvl="1"/>
            <a:r>
              <a:rPr lang="en-US" dirty="0"/>
              <a:t>Elbow not supported to allow gravity to pull down on humerus  </a:t>
            </a:r>
          </a:p>
          <a:p>
            <a:endParaRPr lang="en-US" dirty="0"/>
          </a:p>
        </p:txBody>
      </p:sp>
      <p:pic>
        <p:nvPicPr>
          <p:cNvPr id="4098" name="Picture 2" descr="Image result for collar n cuf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1410" y="3730822"/>
            <a:ext cx="2753603" cy="22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2482" y="3719158"/>
            <a:ext cx="2398122" cy="231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84953" y="6072680"/>
            <a:ext cx="1313180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1" dirty="0">
                <a:solidFill>
                  <a:srgbClr val="2C7C9F"/>
                </a:solidFill>
              </a:rPr>
              <a:t>http://myorthoclinic.com</a:t>
            </a:r>
            <a:endParaRPr lang="ar-SA" sz="751" dirty="0">
              <a:solidFill>
                <a:srgbClr val="2C7C9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8497" y="6072680"/>
            <a:ext cx="1659429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1" dirty="0">
                <a:solidFill>
                  <a:srgbClr val="2C7C9F"/>
                </a:solidFill>
              </a:rPr>
              <a:t>https://www.medical-world.co.uk</a:t>
            </a:r>
            <a:endParaRPr lang="ar-SA" sz="751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01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Supports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9277" y="1097280"/>
            <a:ext cx="5448567" cy="5366150"/>
          </a:xfrm>
        </p:spPr>
        <p:txBody>
          <a:bodyPr>
            <a:normAutofit/>
          </a:bodyPr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Limiting motion of the spine to enhance healing (after surgery or in stable fractures)</a:t>
            </a:r>
          </a:p>
          <a:p>
            <a:pPr lvl="1"/>
            <a:r>
              <a:rPr lang="en-US" dirty="0"/>
              <a:t>Reduces back pain and discomfort (in back sprains and muscle pain)</a:t>
            </a:r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Soft or more rigid with rods</a:t>
            </a:r>
          </a:p>
          <a:p>
            <a:pPr lvl="1"/>
            <a:r>
              <a:rPr lang="en-US" dirty="0"/>
              <a:t>Thoraco-lumbar , lumbar , lumbo-sacral</a:t>
            </a:r>
          </a:p>
          <a:p>
            <a:r>
              <a:rPr lang="en-US" dirty="0"/>
              <a:t>Precaution:</a:t>
            </a:r>
          </a:p>
          <a:p>
            <a:pPr lvl="1"/>
            <a:r>
              <a:rPr lang="en-US" dirty="0"/>
              <a:t>Long-term use causes weakness of muscles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844" y="2917734"/>
            <a:ext cx="1406624" cy="18740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844" y="881173"/>
            <a:ext cx="1405522" cy="1874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238" y="2917734"/>
            <a:ext cx="1405524" cy="1874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643" y="881173"/>
            <a:ext cx="1405522" cy="1874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060" y="4879766"/>
            <a:ext cx="1435585" cy="19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4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Cervical Collar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5782723" cy="5366150"/>
          </a:xfrm>
        </p:spPr>
        <p:txBody>
          <a:bodyPr>
            <a:normAutofit/>
          </a:bodyPr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Provides partial support of cervical spine and neck muscles</a:t>
            </a:r>
          </a:p>
          <a:p>
            <a:pPr lvl="2"/>
            <a:r>
              <a:rPr lang="en-US" dirty="0"/>
              <a:t>Muscle spasm</a:t>
            </a:r>
          </a:p>
          <a:p>
            <a:pPr lvl="2"/>
            <a:r>
              <a:rPr lang="en-US" dirty="0"/>
              <a:t>Post operative</a:t>
            </a:r>
          </a:p>
          <a:p>
            <a:pPr lvl="2"/>
            <a:r>
              <a:rPr lang="en-US" dirty="0"/>
              <a:t>Nerve root entrapment syndrome in the cervical spine </a:t>
            </a:r>
          </a:p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Choose proper size (height and length)</a:t>
            </a:r>
          </a:p>
          <a:p>
            <a:pPr lvl="1"/>
            <a:r>
              <a:rPr lang="en-US" dirty="0"/>
              <a:t>Apply reasonably tightly under the chin</a:t>
            </a:r>
          </a:p>
          <a:p>
            <a:r>
              <a:rPr lang="en-US" dirty="0"/>
              <a:t>Precaution:</a:t>
            </a:r>
          </a:p>
          <a:p>
            <a:pPr lvl="1"/>
            <a:r>
              <a:rPr lang="en-US" dirty="0"/>
              <a:t>Long-term use causes weakness of muscles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1904" y="2299225"/>
            <a:ext cx="3012734" cy="22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03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Rigid Cervical Collar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5293584" cy="5366150"/>
          </a:xfrm>
        </p:spPr>
        <p:txBody>
          <a:bodyPr>
            <a:normAutofit/>
          </a:bodyPr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Used in trauma emergency when suspecting neck injuries</a:t>
            </a:r>
          </a:p>
          <a:p>
            <a:pPr lvl="2"/>
            <a:r>
              <a:rPr lang="en-US" dirty="0"/>
              <a:t>Head or facial / forehead injuries</a:t>
            </a:r>
          </a:p>
          <a:p>
            <a:pPr lvl="2"/>
            <a:r>
              <a:rPr lang="en-US" dirty="0"/>
              <a:t>Neck pain</a:t>
            </a:r>
          </a:p>
          <a:p>
            <a:pPr lvl="2"/>
            <a:r>
              <a:rPr lang="en-US" dirty="0"/>
              <a:t>Unconscious patients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Adjust to proper height</a:t>
            </a:r>
          </a:p>
          <a:p>
            <a:pPr lvl="1"/>
            <a:r>
              <a:rPr lang="en-US" dirty="0"/>
              <a:t>Use traction to support the neck while applying </a:t>
            </a:r>
          </a:p>
          <a:p>
            <a:pPr lvl="1"/>
            <a:r>
              <a:rPr lang="en-US" dirty="0"/>
              <a:t>Apply around the neck, with chin piece fitting well under chin</a:t>
            </a:r>
          </a:p>
          <a:p>
            <a:pPr lvl="1"/>
            <a:r>
              <a:rPr lang="en-US" dirty="0"/>
              <a:t>Opening anterior for possible tracheostomy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558" y="3905571"/>
            <a:ext cx="1628730" cy="2107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131" y="3905574"/>
            <a:ext cx="1660004" cy="2107767"/>
          </a:xfrm>
          <a:prstGeom prst="rect">
            <a:avLst/>
          </a:prstGeom>
        </p:spPr>
      </p:pic>
      <p:pic>
        <p:nvPicPr>
          <p:cNvPr id="1030" name="Picture 6" descr="http://www.asec.com.my/wp-content/uploads/2016/06/c-collar-laerda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860">
            <a:off x="4321246" y="2390667"/>
            <a:ext cx="2744689" cy="10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6168" y="1913838"/>
            <a:ext cx="1888667" cy="170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46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Rigid Cervical Collar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Adjust to proper height</a:t>
            </a:r>
          </a:p>
          <a:p>
            <a:pPr lvl="1"/>
            <a:r>
              <a:rPr lang="en-US" dirty="0"/>
              <a:t>Use traction to support the neck while applying </a:t>
            </a:r>
          </a:p>
          <a:p>
            <a:pPr lvl="1"/>
            <a:r>
              <a:rPr lang="en-US" dirty="0"/>
              <a:t>Apply around the neck, with chin piece fitting well under chin</a:t>
            </a:r>
          </a:p>
          <a:p>
            <a:pPr lvl="1"/>
            <a:r>
              <a:rPr lang="en-US" dirty="0"/>
              <a:t>Opening anterior for possible tracheostomy</a:t>
            </a:r>
          </a:p>
        </p:txBody>
      </p:sp>
      <p:pic>
        <p:nvPicPr>
          <p:cNvPr id="2050" name="Picture 2" descr="Image result for applying a rigid c coll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38" y="3650453"/>
            <a:ext cx="1426324" cy="18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540" y="3650451"/>
            <a:ext cx="3438399" cy="1823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591" y="3650453"/>
            <a:ext cx="3342407" cy="1819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6189" y="5721553"/>
            <a:ext cx="2424062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751" dirty="0"/>
              <a:t>https://www.youtube.com/watch?v=mdeExV26nts</a:t>
            </a:r>
          </a:p>
        </p:txBody>
      </p:sp>
    </p:spTree>
    <p:extLst>
      <p:ext uri="{BB962C8B-B14F-4D97-AF65-F5344CB8AC3E}">
        <p14:creationId xmlns:p14="http://schemas.microsoft.com/office/powerpoint/2010/main" val="1924185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Knee Immobilizer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5547853" cy="5366150"/>
          </a:xfrm>
        </p:spPr>
        <p:txBody>
          <a:bodyPr>
            <a:normAutofit/>
          </a:bodyPr>
          <a:lstStyle/>
          <a:p>
            <a:r>
              <a:rPr lang="en-US" dirty="0"/>
              <a:t>Contains metal rods to completely immobilize the knee</a:t>
            </a:r>
          </a:p>
          <a:p>
            <a:r>
              <a:rPr lang="en-US" dirty="0"/>
              <a:t>Indications: </a:t>
            </a:r>
          </a:p>
          <a:p>
            <a:pPr lvl="1"/>
            <a:r>
              <a:rPr lang="en-US" dirty="0"/>
              <a:t>Immediate after knee injuries</a:t>
            </a:r>
          </a:p>
          <a:p>
            <a:pPr lvl="2"/>
            <a:r>
              <a:rPr lang="en-US" dirty="0"/>
              <a:t>Instability, patellar fractures, haemarthrosis</a:t>
            </a:r>
          </a:p>
          <a:p>
            <a:pPr lvl="1"/>
            <a:r>
              <a:rPr lang="en-US" dirty="0"/>
              <a:t>Post knee surgery</a:t>
            </a:r>
          </a:p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Apply with the wider end on upper thigh</a:t>
            </a:r>
          </a:p>
          <a:p>
            <a:pPr lvl="1"/>
            <a:r>
              <a:rPr lang="en-US" dirty="0"/>
              <a:t>Make sure the opening of the support is on the patella</a:t>
            </a:r>
          </a:p>
          <a:p>
            <a:pPr lvl="1"/>
            <a:r>
              <a:rPr lang="en-US" dirty="0"/>
              <a:t>Apply tightly from up downwards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47409" y="904081"/>
            <a:ext cx="3048000" cy="2001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0360" y="4002829"/>
            <a:ext cx="3007963" cy="22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46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Hinged Knee Splint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 and stabilizes an injured knee (prevent varus and valgus movements)</a:t>
            </a:r>
          </a:p>
          <a:p>
            <a:r>
              <a:rPr lang="en-US" dirty="0"/>
              <a:t>Allows flexion and extension (hinged metal supports on sides)</a:t>
            </a:r>
          </a:p>
          <a:p>
            <a:r>
              <a:rPr lang="en-US" dirty="0"/>
              <a:t>Indications: </a:t>
            </a:r>
          </a:p>
          <a:p>
            <a:pPr lvl="1"/>
            <a:r>
              <a:rPr lang="en-US" dirty="0"/>
              <a:t>Used in collateral ligament injuries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811" y="4375417"/>
            <a:ext cx="2057400" cy="2118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88" y="4345355"/>
            <a:ext cx="2269143" cy="2118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586" y="3780355"/>
            <a:ext cx="2038663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528" y="3780355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5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04003" flipH="1">
            <a:off x="6982373" y="1422900"/>
            <a:ext cx="2069592" cy="217555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Malleable Finger Splints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4748733" cy="5366150"/>
          </a:xfrm>
        </p:spPr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Phalangeal fractures </a:t>
            </a:r>
          </a:p>
          <a:p>
            <a:pPr lvl="1"/>
            <a:r>
              <a:rPr lang="en-US" dirty="0"/>
              <a:t>Sprained interphalangeal  joints </a:t>
            </a:r>
          </a:p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Flexion of  MCP joint and extension of interphalangeal joints</a:t>
            </a:r>
          </a:p>
          <a:p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155" y="1643111"/>
            <a:ext cx="1735137" cy="17351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77" y="3895734"/>
            <a:ext cx="4214336" cy="200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784" y="3851490"/>
            <a:ext cx="2658277" cy="20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1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Mallet Finger Splint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9277" y="1097280"/>
            <a:ext cx="4826433" cy="5366150"/>
          </a:xfrm>
        </p:spPr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Mallet finger injury (rupture/avulsion of extensor tendon at the distal phalanx)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The finger must be fully extended in the DIPJ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96" y="1620307"/>
            <a:ext cx="2938328" cy="2185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912" y="4252342"/>
            <a:ext cx="3582312" cy="2179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30" y="4252342"/>
            <a:ext cx="3857625" cy="21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47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Wrist support after minor soft tissue injuries and sprains</a:t>
            </a:r>
          </a:p>
          <a:p>
            <a:pPr lvl="1"/>
            <a:r>
              <a:rPr lang="en-US" dirty="0"/>
              <a:t>Wrist immobilization for carpal tunnel syndrome (before and after surgery)</a:t>
            </a:r>
          </a:p>
          <a:p>
            <a:pPr lvl="1"/>
            <a:r>
              <a:rPr lang="en-US" dirty="0"/>
              <a:t>Temporary intermittent support after cast removal post fractures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Rigid/metal part with a bend at volar aspect – wrist immobilized in position of slight dorsiflexion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16" y="4290062"/>
            <a:ext cx="3794023" cy="1847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101" y="4290062"/>
            <a:ext cx="3760839" cy="18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93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Tension-band wires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5278086" cy="5366150"/>
          </a:xfrm>
        </p:spPr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Patellar and olecranon fractures</a:t>
            </a:r>
          </a:p>
          <a:p>
            <a:pPr lvl="1"/>
            <a:r>
              <a:rPr lang="en-US" dirty="0"/>
              <a:t>Possible to use in malleolar fractures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K-wires, then tension-band wire</a:t>
            </a:r>
            <a:endParaRPr lang="ar-S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07075-D94A-894C-BD0F-A59D42A25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444" y="331086"/>
            <a:ext cx="1737570" cy="2221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0237D-E72C-D24F-AB65-B60ADDC6BC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23" y="2597514"/>
            <a:ext cx="3573710" cy="1856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DD45F-B6EB-4E46-A5B7-74598DE965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22" y="4484598"/>
            <a:ext cx="3573711" cy="197883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6002E86-422C-6A48-B58C-96CB6EE46A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020" y="6553291"/>
            <a:ext cx="1196232" cy="277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B14EFA-723E-9C41-BEA0-50B3461417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2" y="4058856"/>
            <a:ext cx="2493720" cy="15112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9F0487-3F7C-4542-BCF6-A5B72A0A10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675" y="4053819"/>
            <a:ext cx="2423078" cy="15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24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Thumb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Thumb support after minor soft tissue injuries and sprains</a:t>
            </a:r>
          </a:p>
          <a:p>
            <a:pPr lvl="1"/>
            <a:r>
              <a:rPr lang="en-US" dirty="0"/>
              <a:t>In Tenosynovitis Immobilizing thumb to reduce pain and inflammation of tendons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Rigid/metal part on dorsum of thumb</a:t>
            </a:r>
            <a:endParaRPr lang="ar-S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28" y="3720526"/>
            <a:ext cx="3712292" cy="1891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471" y="3720526"/>
            <a:ext cx="3712292" cy="18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5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Foot Orthosis (AFO)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Indication:</a:t>
            </a:r>
          </a:p>
          <a:p>
            <a:pPr lvl="1"/>
            <a:r>
              <a:rPr lang="en-US" dirty="0"/>
              <a:t>Foot support for foot drop</a:t>
            </a:r>
          </a:p>
          <a:p>
            <a:r>
              <a:rPr lang="en-US" dirty="0"/>
              <a:t>Application</a:t>
            </a:r>
          </a:p>
          <a:p>
            <a:pPr lvl="1"/>
            <a:r>
              <a:rPr lang="en-US" dirty="0"/>
              <a:t>Wear shoe on top of brace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272" y="2985804"/>
            <a:ext cx="2243694" cy="3507037"/>
          </a:xfrm>
          <a:prstGeom prst="rect">
            <a:avLst/>
          </a:prstGeom>
        </p:spPr>
      </p:pic>
      <p:pic>
        <p:nvPicPr>
          <p:cNvPr id="7170" name="Picture 2" descr="Solid AFO Full Foo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0033" y="1698650"/>
            <a:ext cx="2477731" cy="34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4675" y="5195315"/>
            <a:ext cx="1348446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1" dirty="0">
                <a:solidFill>
                  <a:srgbClr val="2C7C9F"/>
                </a:solidFill>
              </a:rPr>
              <a:t>http://www.chaneco.co.uk</a:t>
            </a:r>
            <a:endParaRPr lang="ar-SA" sz="751" dirty="0">
              <a:solidFill>
                <a:srgbClr val="2C7C9F"/>
              </a:solidFill>
            </a:endParaRPr>
          </a:p>
        </p:txBody>
      </p:sp>
      <p:pic>
        <p:nvPicPr>
          <p:cNvPr id="7172" name="Picture 4" descr="http://www.klmlabs.com/wp-content/uploads/2016/05/RB-SolidAFO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838571" y="1697238"/>
            <a:ext cx="2326337" cy="34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94655" y="5190424"/>
            <a:ext cx="1287532" cy="20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1" dirty="0">
                <a:solidFill>
                  <a:srgbClr val="2C7C9F"/>
                </a:solidFill>
              </a:rPr>
              <a:t>http://www.klmlabs.com</a:t>
            </a:r>
            <a:endParaRPr lang="ar-SA" sz="751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35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33" y="2959591"/>
            <a:ext cx="3998562" cy="33160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Silicone Spacer / Splint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4" y="1375758"/>
            <a:ext cx="8042279" cy="4899910"/>
          </a:xfrm>
        </p:spPr>
        <p:txBody>
          <a:bodyPr/>
          <a:lstStyle/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Adolescent hallux valgus when the main</a:t>
            </a:r>
            <a:r>
              <a:rPr lang="en-US" dirty="0">
                <a:sym typeface="Wingdings" panose="05000000000000000000" pitchFamily="2" charset="2"/>
              </a:rPr>
              <a:t> complaint is cosmetic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Initial treatment choice in mild cases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9555" y="6275668"/>
            <a:ext cx="18133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</a:t>
            </a:r>
            <a:r>
              <a:rPr lang="en-US" sz="1000" dirty="0" err="1">
                <a:solidFill>
                  <a:srgbClr val="397B8C"/>
                </a:solidFill>
              </a:rPr>
              <a:t>www.groupon.com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DE0F7-FB44-BC4D-92FD-488DCAF000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948" y="2990163"/>
            <a:ext cx="3285505" cy="32855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5B61EE-1AC4-374A-A342-768417045F63}"/>
              </a:ext>
            </a:extLst>
          </p:cNvPr>
          <p:cNvSpPr/>
          <p:nvPr/>
        </p:nvSpPr>
        <p:spPr>
          <a:xfrm>
            <a:off x="5808118" y="6275668"/>
            <a:ext cx="19607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2C7C9F"/>
                </a:solidFill>
              </a:rPr>
              <a:t>https://</a:t>
            </a:r>
            <a:r>
              <a:rPr lang="en-US" sz="1000" dirty="0" err="1">
                <a:solidFill>
                  <a:srgbClr val="2C7C9F"/>
                </a:solidFill>
              </a:rPr>
              <a:t>www.myfootshop.com</a:t>
            </a:r>
            <a:endParaRPr lang="en-US" sz="10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88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Traction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81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information on: </a:t>
            </a:r>
          </a:p>
          <a:p>
            <a:pPr lvl="1"/>
            <a:r>
              <a:rPr lang="en-US" dirty="0"/>
              <a:t>Indications</a:t>
            </a:r>
          </a:p>
          <a:p>
            <a:pPr lvl="1"/>
            <a:r>
              <a:rPr lang="en-US" dirty="0"/>
              <a:t>Contraindications</a:t>
            </a:r>
          </a:p>
          <a:p>
            <a:pPr lvl="1"/>
            <a:r>
              <a:rPr lang="en-US" dirty="0"/>
              <a:t>Advantages</a:t>
            </a:r>
          </a:p>
          <a:p>
            <a:pPr lvl="1"/>
            <a:r>
              <a:rPr lang="en-US" dirty="0"/>
              <a:t>Disadvantages</a:t>
            </a:r>
          </a:p>
          <a:p>
            <a:pPr lvl="1"/>
            <a:r>
              <a:rPr lang="en-US" dirty="0"/>
              <a:t>Complications</a:t>
            </a:r>
          </a:p>
          <a:p>
            <a:r>
              <a:rPr lang="en-US" dirty="0"/>
              <a:t>See presentation: “Conservative Treatment of Fractures”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02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Skin traction is used to:</a:t>
            </a:r>
          </a:p>
          <a:p>
            <a:pPr lvl="1"/>
            <a:r>
              <a:rPr lang="en-US" dirty="0"/>
              <a:t>Treat fractures in children</a:t>
            </a:r>
          </a:p>
          <a:p>
            <a:pPr lvl="1"/>
            <a:r>
              <a:rPr lang="en-US" dirty="0"/>
              <a:t>Temporary immobilize fractures in adults</a:t>
            </a:r>
          </a:p>
          <a:p>
            <a:pPr lvl="1"/>
            <a:r>
              <a:rPr lang="en-US" dirty="0"/>
              <a:t>Rest an inflamed hip joint and reduce pain</a:t>
            </a:r>
          </a:p>
          <a:p>
            <a:pPr lvl="1"/>
            <a:r>
              <a:rPr lang="en-US" dirty="0"/>
              <a:t>Gradually realign a joint (e.g. flexion deformity of hip)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36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Traction - Types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Adhesive                Non-adhesive                     Foam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9925D-97C6-E44E-A29E-F7FC9E6D0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01" y="1925872"/>
            <a:ext cx="2329621" cy="196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F15D7F-863B-E644-9BEC-5EF5AEACCD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108" y="1837612"/>
            <a:ext cx="2042759" cy="1906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51BC2-1FED-FE4E-B1DE-E416BABEB7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189" y="1779655"/>
            <a:ext cx="2781300" cy="1964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32495"/>
          <a:stretch/>
        </p:blipFill>
        <p:spPr>
          <a:xfrm rot="2323967">
            <a:off x="1076668" y="3767039"/>
            <a:ext cx="1768935" cy="275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18895"/>
          <a:stretch/>
        </p:blipFill>
        <p:spPr>
          <a:xfrm rot="2212370">
            <a:off x="3855461" y="3845036"/>
            <a:ext cx="1777377" cy="27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6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83166"/>
            <a:ext cx="8042276" cy="670274"/>
          </a:xfrm>
        </p:spPr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Need two persons</a:t>
            </a:r>
          </a:p>
          <a:p>
            <a:pPr lvl="1"/>
            <a:r>
              <a:rPr lang="en-US" dirty="0"/>
              <a:t>Manual traction by assistant to realign limb and reduce pain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604" y="2741846"/>
            <a:ext cx="6679768" cy="37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83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other to apply the skin traction</a:t>
            </a:r>
          </a:p>
          <a:p>
            <a:pPr lvl="1"/>
            <a:r>
              <a:rPr lang="en-US" dirty="0"/>
              <a:t>Centralize the end piece so that traction pull is correct</a:t>
            </a:r>
          </a:p>
          <a:p>
            <a:pPr lvl="1"/>
            <a:r>
              <a:rPr lang="en-US" dirty="0"/>
              <a:t>Keep away from heel skin (5cm)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3704" y="3103541"/>
            <a:ext cx="3459361" cy="259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4507" y="3094204"/>
            <a:ext cx="3464343" cy="2598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7478" y="3102919"/>
            <a:ext cx="3454383" cy="25907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0624" y="5433006"/>
            <a:ext cx="11521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4109" y="5433007"/>
            <a:ext cx="12811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Correct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6368" y="5433006"/>
            <a:ext cx="11521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3212015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other to apply the skin traction</a:t>
            </a:r>
          </a:p>
          <a:p>
            <a:pPr lvl="1"/>
            <a:r>
              <a:rPr lang="en-US" dirty="0"/>
              <a:t>Centralize the end piece so that traction pull is correct</a:t>
            </a:r>
          </a:p>
          <a:p>
            <a:pPr lvl="1"/>
            <a:r>
              <a:rPr lang="en-US" dirty="0"/>
              <a:t>Keep away from heel skin (5cm)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486" y="2452607"/>
            <a:ext cx="5873858" cy="44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1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Tension-band wires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097280"/>
            <a:ext cx="4998219" cy="5366150"/>
          </a:xfrm>
        </p:spPr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Patellar and olecranon fractures</a:t>
            </a:r>
          </a:p>
          <a:p>
            <a:pPr lvl="1"/>
            <a:r>
              <a:rPr lang="en-US" dirty="0"/>
              <a:t>Possible to use in malleolar fractures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K-wires, then tension-band wire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85868">
            <a:off x="1575813" y="5571656"/>
            <a:ext cx="2518306" cy="901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07075-D94A-894C-BD0F-A59D42A25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47496" y="1393332"/>
            <a:ext cx="3167640" cy="1944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9CB03-E0B5-124B-9159-18CBA70363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65" y="3437036"/>
            <a:ext cx="4073323" cy="1852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97048A-BA58-3545-AFAD-C06BDE11FF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989" y="3428865"/>
            <a:ext cx="4415606" cy="2365995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96717533-C872-B643-BAED-C73C5FEB1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020" y="6553291"/>
            <a:ext cx="1196232" cy="2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0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Smoothly apply traction tape on skin</a:t>
            </a:r>
          </a:p>
          <a:p>
            <a:r>
              <a:rPr lang="en-US" dirty="0"/>
              <a:t>Apply bandage evenly with 50% overlap, not too tight, not too loose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76823"/>
            <a:ext cx="5876413" cy="44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55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Smoothly apply traction tape on skin</a:t>
            </a:r>
          </a:p>
          <a:p>
            <a:r>
              <a:rPr lang="en-US" dirty="0"/>
              <a:t>Apply bandage evenly with 50% overlap, not too tight, not too loose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2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Smoothly apply traction tape on skin</a:t>
            </a:r>
          </a:p>
          <a:p>
            <a:r>
              <a:rPr lang="en-US" dirty="0"/>
              <a:t>Apply bandage evenly with 50% overlap, not too tight, not too loose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399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0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Smoothly apply traction tape on skin</a:t>
            </a:r>
          </a:p>
          <a:p>
            <a:r>
              <a:rPr lang="en-US" dirty="0"/>
              <a:t>Apply bandage evenly with 50% overlap, not too tight, not too loose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95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Upper part should stop below level of fracture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73585"/>
            <a:ext cx="5845887" cy="438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3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Skin Traction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Upper part should stop below level of fracture</a:t>
            </a:r>
          </a:p>
          <a:p>
            <a:pPr lvl="0"/>
            <a:r>
              <a:rPr lang="en-US" dirty="0"/>
              <a:t>Assistant continues pulling throughout the procedure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57450"/>
            <a:ext cx="5867401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23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Immobilization of femur fractures for</a:t>
            </a:r>
          </a:p>
          <a:p>
            <a:pPr lvl="1"/>
            <a:r>
              <a:rPr lang="en-US" dirty="0"/>
              <a:t>Transportation of patients</a:t>
            </a:r>
          </a:p>
          <a:p>
            <a:pPr lvl="2"/>
            <a:r>
              <a:rPr lang="en-US" dirty="0"/>
              <a:t>Apply fixed traction at end of splint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212" y="2748930"/>
            <a:ext cx="5271602" cy="185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467" y="4815900"/>
            <a:ext cx="5299347" cy="18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77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Splint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Parts of Thomas splint</a:t>
            </a:r>
          </a:p>
          <a:p>
            <a:pPr marL="719132" lvl="1" indent="-457200">
              <a:buFont typeface="+mj-lt"/>
              <a:buAutoNum type="alphaUcPeriod"/>
            </a:pPr>
            <a:r>
              <a:rPr lang="en-US" dirty="0"/>
              <a:t>Ring</a:t>
            </a:r>
          </a:p>
          <a:p>
            <a:pPr marL="719132" lvl="1" indent="-457200">
              <a:buFont typeface="+mj-lt"/>
              <a:buAutoNum type="alphaUcPeriod"/>
            </a:pPr>
            <a:r>
              <a:rPr lang="en-US" dirty="0"/>
              <a:t>Lateral bar </a:t>
            </a:r>
            <a:r>
              <a:rPr lang="en-US" b="1" dirty="0"/>
              <a:t>(angulated)</a:t>
            </a:r>
          </a:p>
          <a:p>
            <a:pPr marL="719132" lvl="1" indent="-457200">
              <a:buFont typeface="+mj-lt"/>
              <a:buAutoNum type="alphaUcPeriod"/>
            </a:pPr>
            <a:r>
              <a:rPr lang="en-US" dirty="0"/>
              <a:t>Medial bar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98" y="2817399"/>
            <a:ext cx="4437134" cy="110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7" b="89333" l="4229" r="99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720835">
            <a:off x="3721578" y="2433633"/>
            <a:ext cx="3413508" cy="1056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67" b="89333" l="4793" r="99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95363" flipH="1">
            <a:off x="6484113" y="2451101"/>
            <a:ext cx="3516170" cy="1056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3703">
            <a:off x="6912998" y="1354780"/>
            <a:ext cx="733465" cy="339762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6705" flipH="1">
            <a:off x="5797148" y="1342696"/>
            <a:ext cx="792203" cy="339762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</p:pic>
      <p:grpSp>
        <p:nvGrpSpPr>
          <p:cNvPr id="20" name="Group 19"/>
          <p:cNvGrpSpPr/>
          <p:nvPr/>
        </p:nvGrpSpPr>
        <p:grpSpPr>
          <a:xfrm>
            <a:off x="4920703" y="1416984"/>
            <a:ext cx="311510" cy="2506381"/>
            <a:chOff x="4920703" y="1416984"/>
            <a:chExt cx="311510" cy="2506381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5097744" y="1416984"/>
              <a:ext cx="134469" cy="161365"/>
            </a:xfrm>
            <a:prstGeom prst="line">
              <a:avLst/>
            </a:prstGeom>
            <a:ln w="50800" cmpd="sng">
              <a:solidFill>
                <a:srgbClr val="2C7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920703" y="1565649"/>
              <a:ext cx="180216" cy="2357716"/>
            </a:xfrm>
            <a:prstGeom prst="line">
              <a:avLst/>
            </a:prstGeom>
            <a:ln w="50800" cmpd="sng">
              <a:solidFill>
                <a:srgbClr val="2C7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21350101" flipH="1">
            <a:off x="8424413" y="1424987"/>
            <a:ext cx="311510" cy="2506381"/>
            <a:chOff x="4920703" y="1416984"/>
            <a:chExt cx="311510" cy="2506381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5097744" y="1416984"/>
              <a:ext cx="134469" cy="161365"/>
            </a:xfrm>
            <a:prstGeom prst="line">
              <a:avLst/>
            </a:prstGeom>
            <a:ln w="50800" cmpd="sng">
              <a:solidFill>
                <a:srgbClr val="2C7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920703" y="1565649"/>
              <a:ext cx="180216" cy="2357716"/>
            </a:xfrm>
            <a:prstGeom prst="line">
              <a:avLst/>
            </a:prstGeom>
            <a:ln w="50800" cmpd="sng">
              <a:solidFill>
                <a:srgbClr val="2C7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4690877" y="1111032"/>
            <a:ext cx="407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504261" y="1126984"/>
            <a:ext cx="3561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038A31-C32C-A047-97BA-304B15BE34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424273" y="4023775"/>
            <a:ext cx="4253259" cy="14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4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Splint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ring: original design</a:t>
            </a:r>
          </a:p>
          <a:p>
            <a:r>
              <a:rPr lang="en-US" dirty="0"/>
              <a:t>Half-ring: easier to apply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131" y="2317260"/>
            <a:ext cx="6183763" cy="1808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453131" y="4369791"/>
            <a:ext cx="6183763" cy="16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1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Prepare splint by adding a bandage or foam pads between the medial and lateral bars</a:t>
            </a:r>
          </a:p>
          <a:p>
            <a:pPr lvl="1"/>
            <a:r>
              <a:rPr lang="en-US" dirty="0"/>
              <a:t>The lower limb will rest on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C7D7A-782C-AD4C-A616-F5099AF7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212" y="2748930"/>
            <a:ext cx="5271602" cy="1858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11998-5958-BB4B-988E-28D5AA06E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7622" y="4682382"/>
            <a:ext cx="5299347" cy="18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Orthopedic screws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4" y="1051560"/>
            <a:ext cx="4390135" cy="5311662"/>
          </a:xfrm>
        </p:spPr>
        <p:txBody>
          <a:bodyPr/>
          <a:lstStyle/>
          <a:p>
            <a:r>
              <a:rPr lang="en-US" dirty="0"/>
              <a:t>Usually made of stainless steel or Titanium</a:t>
            </a:r>
          </a:p>
          <a:p>
            <a:r>
              <a:rPr lang="en-US" dirty="0"/>
              <a:t>Thread design varies according to type of bone to be fixed</a:t>
            </a:r>
          </a:p>
          <a:p>
            <a:pPr lvl="1"/>
            <a:r>
              <a:rPr lang="en-US" dirty="0"/>
              <a:t>Cortex screw:</a:t>
            </a:r>
          </a:p>
          <a:p>
            <a:pPr lvl="2"/>
            <a:r>
              <a:rPr lang="en-US" dirty="0"/>
              <a:t>Smaller threads</a:t>
            </a:r>
          </a:p>
          <a:p>
            <a:pPr lvl="2"/>
            <a:r>
              <a:rPr lang="en-US" dirty="0"/>
              <a:t>Smaller distance between threads</a:t>
            </a:r>
          </a:p>
          <a:p>
            <a:pPr lvl="1"/>
            <a:r>
              <a:rPr lang="en-US" dirty="0"/>
              <a:t>Cancellous screws::</a:t>
            </a:r>
          </a:p>
          <a:p>
            <a:pPr lvl="2"/>
            <a:r>
              <a:rPr lang="en-US" dirty="0"/>
              <a:t>Larger threads</a:t>
            </a:r>
          </a:p>
          <a:p>
            <a:pPr lvl="2"/>
            <a:r>
              <a:rPr lang="en-US" dirty="0"/>
              <a:t>Larger distance between threads</a:t>
            </a:r>
          </a:p>
          <a:p>
            <a:pPr lvl="2"/>
            <a:endParaRPr lang="ar-SA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76" y="2870919"/>
            <a:ext cx="1012373" cy="203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5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850" y="1473567"/>
            <a:ext cx="2223497" cy="3432981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6845726" y="1473569"/>
            <a:ext cx="3" cy="441578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614" y="5004635"/>
            <a:ext cx="733965" cy="170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DFA3B-0502-1043-A3AA-EAF6E6F8C32A}"/>
              </a:ext>
            </a:extLst>
          </p:cNvPr>
          <p:cNvSpPr txBox="1"/>
          <p:nvPr/>
        </p:nvSpPr>
        <p:spPr>
          <a:xfrm>
            <a:off x="5310662" y="517479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C7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B9EAB-402F-7647-9A2B-FDAC9B82CA21}"/>
              </a:ext>
            </a:extLst>
          </p:cNvPr>
          <p:cNvSpPr txBox="1"/>
          <p:nvPr/>
        </p:nvSpPr>
        <p:spPr>
          <a:xfrm>
            <a:off x="7269538" y="516274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C7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Cancellous</a:t>
            </a:r>
          </a:p>
        </p:txBody>
      </p:sp>
    </p:spTree>
    <p:extLst>
      <p:ext uri="{BB962C8B-B14F-4D97-AF65-F5344CB8AC3E}">
        <p14:creationId xmlns:p14="http://schemas.microsoft.com/office/powerpoint/2010/main" val="40695994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Apply Thomas splint correctly while assistant continues pulling</a:t>
            </a:r>
          </a:p>
          <a:p>
            <a:pPr lvl="0"/>
            <a:r>
              <a:rPr lang="en-US" dirty="0"/>
              <a:t>Angulated bar on lateral side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904" y="2457450"/>
            <a:ext cx="5867401" cy="4400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3460" y="2495288"/>
            <a:ext cx="1638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233557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Apply Thomas splint correctly while assistant continues pulling</a:t>
            </a:r>
          </a:p>
          <a:p>
            <a:r>
              <a:rPr lang="en-US" dirty="0"/>
              <a:t>Angulated bar on lateral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57450"/>
            <a:ext cx="5867401" cy="4400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5763" y="2457450"/>
            <a:ext cx="18261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Correct</a:t>
            </a:r>
          </a:p>
        </p:txBody>
      </p:sp>
    </p:spTree>
    <p:extLst>
      <p:ext uri="{BB962C8B-B14F-4D97-AF65-F5344CB8AC3E}">
        <p14:creationId xmlns:p14="http://schemas.microsoft.com/office/powerpoint/2010/main" val="225390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Thomas splint correctly while assistant continues pulling</a:t>
            </a:r>
          </a:p>
          <a:p>
            <a:r>
              <a:rPr lang="en-US" dirty="0"/>
              <a:t>Angulated bar on lateral side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57450"/>
            <a:ext cx="5867401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92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Apply Thomas splint correctly while assistant continues pulling</a:t>
            </a:r>
          </a:p>
          <a:p>
            <a:r>
              <a:rPr lang="en-US" dirty="0"/>
              <a:t>Angulated bar on lateral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57450"/>
            <a:ext cx="5867401" cy="440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06E85-A65D-0F43-9994-725345FF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95288">
            <a:off x="301310" y="3635942"/>
            <a:ext cx="2105871" cy="22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611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Apply Thomas splint correctly while assistant continues pulling </a:t>
            </a:r>
          </a:p>
          <a:p>
            <a:pPr lvl="0"/>
            <a:r>
              <a:rPr lang="en-US" dirty="0"/>
              <a:t>Push the ring as high as possible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518689"/>
            <a:ext cx="5785749" cy="43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33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Pull rope and fix to end of Thomas splint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2" y="2457450"/>
            <a:ext cx="5867401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611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Pull rope and fix to end of Thomas splint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94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Pull rope and fix to end of Thomas splint</a:t>
            </a:r>
          </a:p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59EA7-C0D1-E747-ACA8-D893AFE8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33933" y="1103423"/>
            <a:ext cx="1366011" cy="222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853" y="2908993"/>
            <a:ext cx="2751545" cy="171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3767" y="3106411"/>
            <a:ext cx="311971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rgbClr val="2C7C9F"/>
                </a:solidFill>
              </a:rPr>
              <a:t>https://link.springer.com/chapter/10.1007/978-3-642-20641-2_29</a:t>
            </a:r>
          </a:p>
        </p:txBody>
      </p:sp>
    </p:spTree>
    <p:extLst>
      <p:ext uri="{BB962C8B-B14F-4D97-AF65-F5344CB8AC3E}">
        <p14:creationId xmlns:p14="http://schemas.microsoft.com/office/powerpoint/2010/main" val="38551392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Apply pillow under the splint</a:t>
            </a:r>
          </a:p>
          <a:p>
            <a:pPr lvl="1"/>
            <a:r>
              <a:rPr lang="en-US" dirty="0"/>
              <a:t>Note there is no pressure under the heel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41B9FA85-819B-114D-A25F-875F24CBE29F}"/>
              </a:ext>
            </a:extLst>
          </p:cNvPr>
          <p:cNvSpPr/>
          <p:nvPr/>
        </p:nvSpPr>
        <p:spPr>
          <a:xfrm rot="8629669">
            <a:off x="5897219" y="4537911"/>
            <a:ext cx="387060" cy="720649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067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Thomas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Check tightness of rope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1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Orthopedic screws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All screws come in different sizes and different lengths</a:t>
            </a:r>
          </a:p>
          <a:p>
            <a:pPr lvl="2"/>
            <a:endParaRPr lang="ar-S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196" y="2519891"/>
            <a:ext cx="1872251" cy="2836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366" y="2364028"/>
            <a:ext cx="4816187" cy="29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 Splint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modern traction splint</a:t>
            </a:r>
          </a:p>
          <a:p>
            <a:pPr lvl="1"/>
            <a:r>
              <a:rPr lang="en-US" dirty="0"/>
              <a:t>Can easily hold LL with straps</a:t>
            </a:r>
          </a:p>
          <a:p>
            <a:pPr lvl="1"/>
            <a:r>
              <a:rPr lang="en-US" dirty="0"/>
              <a:t>Can easily apply fixed traction</a:t>
            </a:r>
            <a:endParaRPr lang="ar-S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3785B4-8A93-0B41-9B38-ECD733719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89260" y="724741"/>
            <a:ext cx="2765479" cy="65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8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Skeletal Traction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inserting a metal (Steinman pin) into the bone and applying traction on 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29" y="2502979"/>
            <a:ext cx="3613137" cy="2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94" y="2478447"/>
            <a:ext cx="3612631" cy="26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547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Indications:</a:t>
            </a:r>
          </a:p>
          <a:p>
            <a:pPr lvl="1"/>
            <a:r>
              <a:rPr lang="en-US" dirty="0"/>
              <a:t>When skin traction is contraindicated</a:t>
            </a:r>
          </a:p>
          <a:p>
            <a:pPr lvl="1"/>
            <a:r>
              <a:rPr lang="en-US" dirty="0"/>
              <a:t>When the weight needed is &gt;10 Lbs. (4.5 Kg)</a:t>
            </a:r>
          </a:p>
          <a:p>
            <a:pPr lvl="1"/>
            <a:r>
              <a:rPr lang="en-US" dirty="0"/>
              <a:t>When the traction needs to be applied for &gt;3weeks</a:t>
            </a:r>
          </a:p>
          <a:p>
            <a:pPr lvl="0"/>
            <a:r>
              <a:rPr lang="en-US" dirty="0"/>
              <a:t>Advantages:</a:t>
            </a:r>
          </a:p>
          <a:p>
            <a:pPr lvl="1"/>
            <a:r>
              <a:rPr lang="en-US" dirty="0"/>
              <a:t>Reduces fractures: Regains length and alignment</a:t>
            </a:r>
          </a:p>
          <a:p>
            <a:pPr lvl="1"/>
            <a:r>
              <a:rPr lang="en-US" dirty="0"/>
              <a:t>Maintains reduction of fractures</a:t>
            </a:r>
          </a:p>
          <a:p>
            <a:pPr lvl="1"/>
            <a:r>
              <a:rPr lang="en-US" dirty="0"/>
              <a:t>Reduces pain and overcomes muscle spasm</a:t>
            </a:r>
          </a:p>
        </p:txBody>
      </p:sp>
    </p:spTree>
    <p:extLst>
      <p:ext uri="{BB962C8B-B14F-4D97-AF65-F5344CB8AC3E}">
        <p14:creationId xmlns:p14="http://schemas.microsoft.com/office/powerpoint/2010/main" val="23842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Entry point - Proximal tibial site:</a:t>
            </a:r>
          </a:p>
          <a:p>
            <a:pPr lvl="2"/>
            <a:r>
              <a:rPr lang="en-US" dirty="0"/>
              <a:t>Insert pin laterally at a point </a:t>
            </a:r>
            <a:r>
              <a:rPr lang="en-US" dirty="0" smtClean="0"/>
              <a:t>2cm distal and 2cm posterior </a:t>
            </a:r>
            <a:r>
              <a:rPr lang="en-US" dirty="0"/>
              <a:t>(lateral) to the Tibial tuberosity and exit medially to avoid injury to the common peroneal nerve</a:t>
            </a:r>
          </a:p>
        </p:txBody>
      </p:sp>
      <p:pic>
        <p:nvPicPr>
          <p:cNvPr id="4" name="Picture 2" descr="https://www2.aofoundation.org/AOFileServerSurgery/MyPortalFiles?FilePath=/Surgery/en/_img/surgery/05-RedFix/32/EHS2010/32-O10_i420_L.gif">
            <a:extLst>
              <a:ext uri="{FF2B5EF4-FFF2-40B4-BE49-F238E27FC236}">
                <a16:creationId xmlns:a16="http://schemas.microsoft.com/office/drawing/2014/main" id="{1A986613-3301-EA44-A268-DEFCC08C5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462" y="4699895"/>
            <a:ext cx="2766265" cy="20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B9F3A-7B27-A94B-B90C-A7817796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86" t="17203" r="42000" b="39398"/>
          <a:stretch/>
        </p:blipFill>
        <p:spPr>
          <a:xfrm>
            <a:off x="4009969" y="2743813"/>
            <a:ext cx="4581583" cy="3689857"/>
          </a:xfrm>
          <a:prstGeom prst="rect">
            <a:avLst/>
          </a:prstGeom>
        </p:spPr>
      </p:pic>
      <p:pic>
        <p:nvPicPr>
          <p:cNvPr id="1026" name="Picture 2" descr="https://www2.aofoundation.org/AOFileServerSurgery/MyPortalFiles?FilePath=/Surgery/en/_img/surgery/05-RedFix/33/N12-skeletal-traction/33_N12_i30L_Skeletal_trac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2" y="2577237"/>
            <a:ext cx="2766265" cy="20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427176" y="4076801"/>
            <a:ext cx="462455" cy="37999"/>
          </a:xfrm>
          <a:prstGeom prst="line">
            <a:avLst/>
          </a:prstGeom>
          <a:ln w="508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31015" y="4126523"/>
            <a:ext cx="35169" cy="462218"/>
          </a:xfrm>
          <a:prstGeom prst="line">
            <a:avLst/>
          </a:prstGeom>
          <a:ln w="508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46960" y="37454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2cm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40891" y="423113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0356" t="35397" r="34807" b="20970"/>
          <a:stretch/>
        </p:blipFill>
        <p:spPr>
          <a:xfrm>
            <a:off x="4009968" y="4373564"/>
            <a:ext cx="1254369" cy="20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Entry point - Distal femoral site:</a:t>
            </a:r>
          </a:p>
          <a:p>
            <a:pPr lvl="2"/>
            <a:r>
              <a:rPr lang="en-US" dirty="0"/>
              <a:t>Insert pin medially at level of upper patella </a:t>
            </a:r>
            <a:r>
              <a:rPr lang="en-US" dirty="0" smtClean="0"/>
              <a:t>in-line with mid-femur and </a:t>
            </a:r>
            <a:r>
              <a:rPr lang="en-US" dirty="0"/>
              <a:t>exit laterally</a:t>
            </a:r>
          </a:p>
          <a:p>
            <a:pPr lvl="3"/>
            <a:r>
              <a:rPr lang="en-US" dirty="0"/>
              <a:t>This level avoids popliteal vascular damage and intra-articular injury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0DFF7-9FFA-5C48-9F9C-D8136F24A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525" y="2544059"/>
            <a:ext cx="5550949" cy="416321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65077" y="3575538"/>
            <a:ext cx="140677" cy="1137139"/>
          </a:xfrm>
          <a:prstGeom prst="line">
            <a:avLst/>
          </a:prstGeom>
          <a:ln w="508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35415" y="3657599"/>
            <a:ext cx="797169" cy="486507"/>
          </a:xfrm>
          <a:prstGeom prst="ellipse">
            <a:avLst/>
          </a:prstGeom>
          <a:noFill/>
          <a:ln w="222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Traction -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Prepare pack with: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49" dirty="0"/>
              <a:t>Disinfectant</a:t>
            </a:r>
          </a:p>
          <a:p>
            <a:pPr lvl="2"/>
            <a:r>
              <a:rPr lang="en-US" sz="2049" dirty="0"/>
              <a:t>Sterile towels</a:t>
            </a:r>
          </a:p>
          <a:p>
            <a:pPr lvl="2"/>
            <a:r>
              <a:rPr lang="en-US" sz="2049" dirty="0"/>
              <a:t>Needles and Syringe</a:t>
            </a:r>
          </a:p>
          <a:p>
            <a:pPr lvl="2"/>
            <a:r>
              <a:rPr lang="en-US" sz="2049" dirty="0"/>
              <a:t>Local anesthetic</a:t>
            </a:r>
          </a:p>
          <a:p>
            <a:pPr lvl="2"/>
            <a:r>
              <a:rPr lang="en-US" sz="2049" dirty="0"/>
              <a:t>Scalpel with pointed blade</a:t>
            </a:r>
          </a:p>
          <a:p>
            <a:pPr lvl="2"/>
            <a:r>
              <a:rPr lang="en-US" sz="2049" dirty="0"/>
              <a:t>Sharp pointed Steinmann pin</a:t>
            </a:r>
          </a:p>
          <a:p>
            <a:pPr lvl="2"/>
            <a:r>
              <a:rPr lang="en-US" sz="2049" dirty="0"/>
              <a:t>T-handle</a:t>
            </a:r>
          </a:p>
          <a:p>
            <a:pPr lvl="2"/>
            <a:r>
              <a:rPr lang="en-US" sz="2049" dirty="0"/>
              <a:t>Stirrup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08D74-82A4-174E-9FED-10DDA9EFA5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464" y="1886773"/>
            <a:ext cx="3942095" cy="29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6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adequate sedation if needed </a:t>
            </a:r>
          </a:p>
          <a:p>
            <a:r>
              <a:rPr lang="en-US" dirty="0"/>
              <a:t>Paint the skin with antiseptic, drape with sterile towels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3D820-3714-F24C-A0B6-A3F7CC2DD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532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 local anesthesia (5 ml of 2% lignocaine) into skin at the proposed site of pin insertion &amp; anticipated exit point down to the periosteum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14C14-EF93-4B44-8842-0ECD7C1509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0915" cy="43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42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 local anesthesia (5 ml of 2% lignocaine) into skin at the proposed site of pin insertion &amp; anticipated exit point down to the periosteum</a:t>
            </a:r>
          </a:p>
          <a:p>
            <a:endParaRPr lang="en-US" dirty="0"/>
          </a:p>
        </p:txBody>
      </p:sp>
      <p:pic>
        <p:nvPicPr>
          <p:cNvPr id="6" name="Picture 2" descr="https://www2.aofoundation.org/AOFileServerSurgery/MyPortalFiles?FilePath=/Surgery/en/_img/surgery/05-RedFix/32/EHS2010/32-O10_i415_L.gif">
            <a:extLst>
              <a:ext uri="{FF2B5EF4-FFF2-40B4-BE49-F238E27FC236}">
                <a16:creationId xmlns:a16="http://schemas.microsoft.com/office/drawing/2014/main" id="{87C82B5C-E2DB-C043-AD59-1E6403B5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7" y="3157723"/>
            <a:ext cx="3666262" cy="269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78698-151C-BA44-84C4-663A8473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42"/>
          <a:stretch/>
        </p:blipFill>
        <p:spPr>
          <a:xfrm>
            <a:off x="4289757" y="3022169"/>
            <a:ext cx="4854243" cy="2830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CED59-8A3A-0349-95E1-3F8C9A6633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758" y="2778329"/>
            <a:ext cx="1967940" cy="14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3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a stab incision through the skin with a pointed scalpel</a:t>
            </a:r>
          </a:p>
          <a:p>
            <a:r>
              <a:rPr lang="en-US" dirty="0"/>
              <a:t>Connect a Steinmann pin in the T-handle (or drill)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0BF0E-4035-8144-BAF8-8568654A23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3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Orthopedic screws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Cortex and Cancellous screws can be Fully threaded or partially threaded</a:t>
            </a:r>
          </a:p>
          <a:p>
            <a:r>
              <a:rPr lang="en-US"/>
              <a:t>Fully threaded:</a:t>
            </a:r>
          </a:p>
          <a:p>
            <a:pPr lvl="1"/>
            <a:r>
              <a:rPr lang="en-US"/>
              <a:t>Provides purchase (holds)</a:t>
            </a:r>
          </a:p>
          <a:p>
            <a:r>
              <a:rPr lang="en-US"/>
              <a:t>Partially threaded:</a:t>
            </a:r>
          </a:p>
          <a:p>
            <a:pPr lvl="1"/>
            <a:r>
              <a:rPr lang="en-US"/>
              <a:t>Provide lagging (compression)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375" y="1815493"/>
            <a:ext cx="1506206" cy="3703981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454" y="1739091"/>
            <a:ext cx="1881125" cy="378247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604" y="5383767"/>
            <a:ext cx="733965" cy="170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6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879" y="3915954"/>
            <a:ext cx="3045260" cy="25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260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the pin into the entry point.</a:t>
            </a:r>
          </a:p>
          <a:p>
            <a:r>
              <a:rPr lang="en-US" dirty="0"/>
              <a:t>As the pin penetrates the far cortex and elevates the skin, make a small stab incision in the overlying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365C8-B843-304F-8DE2-3C1E0C6FF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0" y="2457450"/>
            <a:ext cx="5867401" cy="4400550"/>
          </a:xfrm>
          <a:prstGeom prst="rect">
            <a:avLst/>
          </a:prstGeom>
        </p:spPr>
      </p:pic>
      <p:pic>
        <p:nvPicPr>
          <p:cNvPr id="5" name="Picture 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2748887-0E6C-DE45-96C6-8BDB3075A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9794" y="4275512"/>
            <a:ext cx="4243656" cy="619861"/>
          </a:xfrm>
          <a:prstGeom prst="rect">
            <a:avLst/>
          </a:prstGeom>
        </p:spPr>
      </p:pic>
      <p:pic>
        <p:nvPicPr>
          <p:cNvPr id="5126" name="Picture 6" descr="Cross section of tibia at level of Denham p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46" y="2457450"/>
            <a:ext cx="2891205" cy="9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27002" y="2457450"/>
            <a:ext cx="2028092" cy="175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" dirty="0">
                <a:solidFill>
                  <a:srgbClr val="2C7C9F"/>
                </a:solidFill>
              </a:rPr>
              <a:t>http://www0.sun.ac.za/ortho/webct-ortho/general/trac/trac-2.html</a:t>
            </a:r>
          </a:p>
        </p:txBody>
      </p:sp>
    </p:spTree>
    <p:extLst>
      <p:ext uri="{BB962C8B-B14F-4D97-AF65-F5344CB8AC3E}">
        <p14:creationId xmlns:p14="http://schemas.microsoft.com/office/powerpoint/2010/main" val="37800063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the pin into the entry point.</a:t>
            </a:r>
          </a:p>
          <a:p>
            <a:r>
              <a:rPr lang="en-US" dirty="0"/>
              <a:t>As the pin penetrates the far cortex and elevates the skin, make a small stab incision in the overlying skin</a:t>
            </a:r>
          </a:p>
        </p:txBody>
      </p:sp>
      <p:pic>
        <p:nvPicPr>
          <p:cNvPr id="5122" name="Picture 2" descr="Figure 17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7" y="3095584"/>
            <a:ext cx="2819522" cy="22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ure 17.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0" y="2952425"/>
            <a:ext cx="2927637" cy="23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gure 17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07" y="2956463"/>
            <a:ext cx="2670390" cy="23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28440" y="5351201"/>
            <a:ext cx="108395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>
                <a:solidFill>
                  <a:srgbClr val="2C7C9F"/>
                </a:solidFill>
              </a:rPr>
              <a:t>http://intranet.tdmu.edu.ua</a:t>
            </a:r>
          </a:p>
        </p:txBody>
      </p:sp>
    </p:spTree>
    <p:extLst>
      <p:ext uri="{BB962C8B-B14F-4D97-AF65-F5344CB8AC3E}">
        <p14:creationId xmlns:p14="http://schemas.microsoft.com/office/powerpoint/2010/main" val="5682789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Apply a sterile gauze on the skin around the pin on both sides</a:t>
            </a:r>
          </a:p>
        </p:txBody>
      </p:sp>
      <p:pic>
        <p:nvPicPr>
          <p:cNvPr id="6" name="Picture 2" descr="https://www2.aofoundation.org/AOFileServerSurgery/MyPortalFiles?FilePath=/Surgery/en/_img/surgery/05-RedFix/32/EHS2010/32-O10_i430_L.gif">
            <a:extLst>
              <a:ext uri="{FF2B5EF4-FFF2-40B4-BE49-F238E27FC236}">
                <a16:creationId xmlns:a16="http://schemas.microsoft.com/office/drawing/2014/main" id="{D69CB703-2E50-1443-8A0A-C8DB1E63E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2"/>
          <a:stretch/>
        </p:blipFill>
        <p:spPr bwMode="auto">
          <a:xfrm>
            <a:off x="1463930" y="2457450"/>
            <a:ext cx="6143115" cy="39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631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Apply a stirrup on both ends of the pin, and apply the cord on the stirrup, with weight attached over pulleys at the end of the traction</a:t>
            </a:r>
          </a:p>
          <a:p>
            <a:pPr lvl="1"/>
            <a:r>
              <a:rPr lang="en-US" dirty="0"/>
              <a:t>(10% of the patient’s body weight)</a:t>
            </a:r>
          </a:p>
          <a:p>
            <a:endParaRPr lang="en-US" dirty="0"/>
          </a:p>
        </p:txBody>
      </p:sp>
      <p:pic>
        <p:nvPicPr>
          <p:cNvPr id="2050" name="Picture 2" descr="http://3.bp.blogspot.com/-IBjQfXdBM8Y/UZufspDmHcI/AAAAAAAACQM/Q5dSnanT4bU/s320/P1030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2033" y="2901100"/>
            <a:ext cx="4359520" cy="32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2573" y="6170742"/>
            <a:ext cx="15584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>
                <a:solidFill>
                  <a:srgbClr val="2C7C9F"/>
                </a:solidFill>
              </a:rPr>
              <a:t>http://wanderdoc.blogspot.com/2013/05/</a:t>
            </a:r>
          </a:p>
        </p:txBody>
      </p:sp>
      <p:pic>
        <p:nvPicPr>
          <p:cNvPr id="7" name="Picture 2" descr="Figure 17.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82" y="3227517"/>
            <a:ext cx="2952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47542" y="6139244"/>
            <a:ext cx="108395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>
                <a:solidFill>
                  <a:srgbClr val="2C7C9F"/>
                </a:solidFill>
              </a:rPr>
              <a:t>http://intranet.tdmu.edu.ua</a:t>
            </a:r>
          </a:p>
        </p:txBody>
      </p:sp>
    </p:spTree>
    <p:extLst>
      <p:ext uri="{BB962C8B-B14F-4D97-AF65-F5344CB8AC3E}">
        <p14:creationId xmlns:p14="http://schemas.microsoft.com/office/powerpoint/2010/main" val="857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Partially-threaded Screws</a:t>
            </a:r>
            <a:endParaRPr lang="ar-SA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as lag screw to achieve compression across a fracture site</a:t>
            </a:r>
          </a:p>
          <a:p>
            <a:r>
              <a:rPr lang="en-US" dirty="0"/>
              <a:t>Fully threaded screws can achieve compression if cortex near screw head is over-drilled</a:t>
            </a:r>
            <a:endParaRPr lang="ar-S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855" y="2939706"/>
            <a:ext cx="4986662" cy="30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3784" y="6036354"/>
            <a:ext cx="3543301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5" dirty="0">
                <a:hlinkClick r:id="rId3"/>
              </a:rPr>
              <a:t>http://cal.vet.upenn.edu/projects/orthopod/csfr/terms/screws.htm</a:t>
            </a:r>
            <a:endParaRPr lang="ar-SA" sz="67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91" y="3429000"/>
            <a:ext cx="2737291" cy="2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01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5027</TotalTime>
  <Words>2221</Words>
  <Application>Microsoft Office PowerPoint</Application>
  <PresentationFormat>On-screen Show (4:3)</PresentationFormat>
  <Paragraphs>445</Paragraphs>
  <Slides>83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Calibri</vt:lpstr>
      <vt:lpstr>News Gothic MT</vt:lpstr>
      <vt:lpstr>Symbol</vt:lpstr>
      <vt:lpstr>Wingdings</vt:lpstr>
      <vt:lpstr>Wingdings 2</vt:lpstr>
      <vt:lpstr>Breeze</vt:lpstr>
      <vt:lpstr>Orthopedic Implants and Splints</vt:lpstr>
      <vt:lpstr>Implants</vt:lpstr>
      <vt:lpstr>K-wire (Kirschner Wire)</vt:lpstr>
      <vt:lpstr>Tension-band wires</vt:lpstr>
      <vt:lpstr>Tension-band wires</vt:lpstr>
      <vt:lpstr>Orthopedic screws </vt:lpstr>
      <vt:lpstr>Orthopedic screws </vt:lpstr>
      <vt:lpstr>Orthopedic screws </vt:lpstr>
      <vt:lpstr>Partially-threaded Screws</vt:lpstr>
      <vt:lpstr>Cannulated Screws</vt:lpstr>
      <vt:lpstr>Locked-head Screws</vt:lpstr>
      <vt:lpstr>Plate and Screws</vt:lpstr>
      <vt:lpstr>Plate and Screws</vt:lpstr>
      <vt:lpstr>Dynamic compression plate DCP</vt:lpstr>
      <vt:lpstr>Bridging plate</vt:lpstr>
      <vt:lpstr>Bridging plate</vt:lpstr>
      <vt:lpstr>Locked Compression Plate (LCP)</vt:lpstr>
      <vt:lpstr>Locked Compression Plate (LCP)</vt:lpstr>
      <vt:lpstr>Buttress Plate (T-Plate / L-Plate)</vt:lpstr>
      <vt:lpstr>Anatomical plates with Locked Screws</vt:lpstr>
      <vt:lpstr>Dynamic hip screw DHS</vt:lpstr>
      <vt:lpstr>Inter-locking Nail</vt:lpstr>
      <vt:lpstr>Inter-locking Nail</vt:lpstr>
      <vt:lpstr>    Orthopedic Staples</vt:lpstr>
      <vt:lpstr>Splints</vt:lpstr>
      <vt:lpstr>Figure-of-8 Brace</vt:lpstr>
      <vt:lpstr>Figure-of-8 Brace</vt:lpstr>
      <vt:lpstr>Arm Sling </vt:lpstr>
      <vt:lpstr>Arm Sling with shoulder immobilizer </vt:lpstr>
      <vt:lpstr>Forearm Sling </vt:lpstr>
      <vt:lpstr>Back Supports</vt:lpstr>
      <vt:lpstr>Soft Cervical Collar </vt:lpstr>
      <vt:lpstr>Rigid Cervical Collar </vt:lpstr>
      <vt:lpstr>Rigid Cervical Collar </vt:lpstr>
      <vt:lpstr>Knee Immobilizer </vt:lpstr>
      <vt:lpstr>Hinged Knee Splint </vt:lpstr>
      <vt:lpstr>Malleable Finger Splints</vt:lpstr>
      <vt:lpstr>Mallet Finger Splint </vt:lpstr>
      <vt:lpstr>Wrist splint</vt:lpstr>
      <vt:lpstr>Thumb splint</vt:lpstr>
      <vt:lpstr>Ankle Foot Orthosis (AFO)</vt:lpstr>
      <vt:lpstr>Silicone Spacer / Splint</vt:lpstr>
      <vt:lpstr>Traction</vt:lpstr>
      <vt:lpstr>Traction </vt:lpstr>
      <vt:lpstr>Skin Traction </vt:lpstr>
      <vt:lpstr>Skin Traction - Types </vt:lpstr>
      <vt:lpstr>Application of Skin Traction</vt:lpstr>
      <vt:lpstr>Application of Skin Traction</vt:lpstr>
      <vt:lpstr>Application of Skin Traction</vt:lpstr>
      <vt:lpstr>Application of Skin Traction</vt:lpstr>
      <vt:lpstr>Application of Skin Traction</vt:lpstr>
      <vt:lpstr>Application of Skin Traction</vt:lpstr>
      <vt:lpstr>Application of Skin Traction</vt:lpstr>
      <vt:lpstr>Application of Skin Traction</vt:lpstr>
      <vt:lpstr>Application of Skin Traction</vt:lpstr>
      <vt:lpstr>Thomas Splint</vt:lpstr>
      <vt:lpstr>Thomas Splint</vt:lpstr>
      <vt:lpstr>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Application of Thomas Splint</vt:lpstr>
      <vt:lpstr>Traction Splint</vt:lpstr>
      <vt:lpstr>Skeletal Traction</vt:lpstr>
      <vt:lpstr>Skeletal Traction</vt:lpstr>
      <vt:lpstr>Skeletal Traction</vt:lpstr>
      <vt:lpstr>Skeletal Traction</vt:lpstr>
      <vt:lpstr>Skeletal Traction - Preparation</vt:lpstr>
      <vt:lpstr>Technique</vt:lpstr>
      <vt:lpstr>Technique</vt:lpstr>
      <vt:lpstr>Technique</vt:lpstr>
      <vt:lpstr>Technique</vt:lpstr>
      <vt:lpstr>Technique</vt:lpstr>
      <vt:lpstr>Technique</vt:lpstr>
      <vt:lpstr>Technique</vt:lpstr>
      <vt:lpstr>Technique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tarif alakhras</dc:creator>
  <cp:lastModifiedBy>tarif</cp:lastModifiedBy>
  <cp:revision>172</cp:revision>
  <dcterms:created xsi:type="dcterms:W3CDTF">2018-01-04T15:19:53Z</dcterms:created>
  <dcterms:modified xsi:type="dcterms:W3CDTF">2020-01-16T18:35:15Z</dcterms:modified>
</cp:coreProperties>
</file>